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88" r:id="rId4"/>
    <p:sldId id="289" r:id="rId5"/>
    <p:sldId id="290" r:id="rId6"/>
    <p:sldId id="259" r:id="rId7"/>
    <p:sldId id="291" r:id="rId8"/>
    <p:sldId id="292" r:id="rId9"/>
    <p:sldId id="293" r:id="rId10"/>
    <p:sldId id="260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01752"/>
            <a:ext cx="7729728" cy="1188720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891" y="1685110"/>
            <a:ext cx="10959738" cy="405491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95216"/>
            <a:ext cx="7729728" cy="1188720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572" y="1724297"/>
            <a:ext cx="5016137" cy="401572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64238" y="1724297"/>
            <a:ext cx="5901189" cy="401572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342246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49048" y="543297"/>
            <a:ext cx="2554963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57" y="301752"/>
            <a:ext cx="7968343" cy="575157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048" y="1936176"/>
            <a:ext cx="2554963" cy="3733103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31756-D3B6-41DD-8372-DCF278073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Método de </a:t>
            </a:r>
            <a:r>
              <a:rPr lang="pt-BR" dirty="0" err="1"/>
              <a:t>reamostragem</a:t>
            </a:r>
            <a:r>
              <a:rPr lang="pt-BR" dirty="0"/>
              <a:t> para comparações:</a:t>
            </a:r>
            <a:br>
              <a:rPr lang="pt-BR" dirty="0"/>
            </a:br>
            <a:r>
              <a:rPr lang="pt-BR" b="1" dirty="0"/>
              <a:t>categóricas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3B2A98-C8DC-4C2E-80C6-D1FE3D641D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524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983FC-BAEF-4020-9B47-34909AE9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</a:t>
            </a:r>
            <a:r>
              <a:rPr lang="pt-BR" dirty="0" err="1"/>
              <a:t>re-aleatorização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50707B-8E09-4227-BDA4-ED46B7540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Aleatorização</a:t>
            </a:r>
            <a:r>
              <a:rPr lang="pt-BR" dirty="0"/>
              <a:t> dos dados, de forma que as observações sejam rearranjadas em diferentes tratamentos ou grupos.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Criação da distribuição nula: o padrão observado nos dados é diferente do que seria esperado se as observações tivessem sido atribuídas de forma aleatória?</a:t>
            </a:r>
          </a:p>
        </p:txBody>
      </p:sp>
    </p:spTree>
    <p:extLst>
      <p:ext uri="{BB962C8B-B14F-4D97-AF65-F5344CB8AC3E}">
        <p14:creationId xmlns:p14="http://schemas.microsoft.com/office/powerpoint/2010/main" val="713061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983FC-BAEF-4020-9B47-34909AE9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</a:t>
            </a:r>
            <a:r>
              <a:rPr lang="pt-BR" dirty="0" err="1"/>
              <a:t>re-aleatorização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50707B-8E09-4227-BDA4-ED46B7540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Os 3 passos para análise de </a:t>
            </a:r>
            <a:r>
              <a:rPr lang="pt-BR" dirty="0" err="1"/>
              <a:t>Re-aleatorização</a:t>
            </a:r>
            <a:r>
              <a:rPr lang="pt-BR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Especificar uma estatística-teste ou índice para descrever o padrão dos dados.</a:t>
            </a:r>
          </a:p>
        </p:txBody>
      </p:sp>
    </p:spTree>
    <p:extLst>
      <p:ext uri="{BB962C8B-B14F-4D97-AF65-F5344CB8AC3E}">
        <p14:creationId xmlns:p14="http://schemas.microsoft.com/office/powerpoint/2010/main" val="58569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28D70-5229-4E75-AA08-2DF2BA2A3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48" y="543297"/>
            <a:ext cx="3004969" cy="1141497"/>
          </a:xfrm>
        </p:spPr>
        <p:txBody>
          <a:bodyPr/>
          <a:lstStyle/>
          <a:p>
            <a:r>
              <a:rPr lang="pt-BR" dirty="0"/>
              <a:t>1º passo</a:t>
            </a:r>
            <a:endParaRPr lang="en-US" dirty="0"/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C33894AF-8BA6-4AAB-BAA1-C5F3DB0A76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07505" y="260142"/>
          <a:ext cx="6297886" cy="4067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432">
                  <a:extLst>
                    <a:ext uri="{9D8B030D-6E8A-4147-A177-3AD203B41FA5}">
                      <a16:colId xmlns:a16="http://schemas.microsoft.com/office/drawing/2014/main" val="4115995790"/>
                    </a:ext>
                  </a:extLst>
                </a:gridCol>
                <a:gridCol w="2551227">
                  <a:extLst>
                    <a:ext uri="{9D8B030D-6E8A-4147-A177-3AD203B41FA5}">
                      <a16:colId xmlns:a16="http://schemas.microsoft.com/office/drawing/2014/main" val="1987543965"/>
                    </a:ext>
                  </a:extLst>
                </a:gridCol>
                <a:gridCol w="2551227">
                  <a:extLst>
                    <a:ext uri="{9D8B030D-6E8A-4147-A177-3AD203B41FA5}">
                      <a16:colId xmlns:a16="http://schemas.microsoft.com/office/drawing/2014/main" val="2472853019"/>
                    </a:ext>
                  </a:extLst>
                </a:gridCol>
              </a:tblGrid>
              <a:tr h="783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Hábitat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Número de formigueiros por parcela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6599886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Floresta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5580792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Floresta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7392515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Floresta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4620822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Floresta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8978426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Floresta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8034718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Floresta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4482333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9606651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8051850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1109104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2816786"/>
                  </a:ext>
                </a:extLst>
              </a:tr>
            </a:tbl>
          </a:graphicData>
        </a:graphic>
      </p:graphicFrame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73C30E-C2DF-4A09-8148-CDCCC5051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048" y="1936176"/>
            <a:ext cx="3004969" cy="4782676"/>
          </a:xfrm>
        </p:spPr>
        <p:txBody>
          <a:bodyPr>
            <a:normAutofit/>
          </a:bodyPr>
          <a:lstStyle/>
          <a:p>
            <a:pPr algn="l"/>
            <a:r>
              <a:rPr lang="pt-BR" sz="2400" b="1" dirty="0"/>
              <a:t>Estamos interessados em testar a diferença no número de formigueiros por parcela entre Floresta e Campo.</a:t>
            </a:r>
          </a:p>
          <a:p>
            <a:pPr algn="l"/>
            <a:endParaRPr lang="pt-BR" sz="2400" b="1" dirty="0"/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3303D4FD-04D5-4F8D-B9AC-47152E54C392}"/>
              </a:ext>
            </a:extLst>
          </p:cNvPr>
          <p:cNvGraphicFramePr>
            <a:graphicFrameLocks noGrp="1"/>
          </p:cNvGraphicFramePr>
          <p:nvPr/>
        </p:nvGraphicFramePr>
        <p:xfrm>
          <a:off x="3707505" y="5053126"/>
          <a:ext cx="7609852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2463">
                  <a:extLst>
                    <a:ext uri="{9D8B030D-6E8A-4147-A177-3AD203B41FA5}">
                      <a16:colId xmlns:a16="http://schemas.microsoft.com/office/drawing/2014/main" val="2460219094"/>
                    </a:ext>
                  </a:extLst>
                </a:gridCol>
                <a:gridCol w="1902463">
                  <a:extLst>
                    <a:ext uri="{9D8B030D-6E8A-4147-A177-3AD203B41FA5}">
                      <a16:colId xmlns:a16="http://schemas.microsoft.com/office/drawing/2014/main" val="1579552583"/>
                    </a:ext>
                  </a:extLst>
                </a:gridCol>
                <a:gridCol w="1902463">
                  <a:extLst>
                    <a:ext uri="{9D8B030D-6E8A-4147-A177-3AD203B41FA5}">
                      <a16:colId xmlns:a16="http://schemas.microsoft.com/office/drawing/2014/main" val="2710419120"/>
                    </a:ext>
                  </a:extLst>
                </a:gridCol>
                <a:gridCol w="1902463">
                  <a:extLst>
                    <a:ext uri="{9D8B030D-6E8A-4147-A177-3AD203B41FA5}">
                      <a16:colId xmlns:a16="http://schemas.microsoft.com/office/drawing/2014/main" val="86895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Hábitat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Média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Desvio-padrão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45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Floresta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7,00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2,19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954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Campo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10,75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1,50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899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578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28D70-5229-4E75-AA08-2DF2BA2A3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48" y="543297"/>
            <a:ext cx="3004969" cy="1141497"/>
          </a:xfrm>
        </p:spPr>
        <p:txBody>
          <a:bodyPr/>
          <a:lstStyle/>
          <a:p>
            <a:r>
              <a:rPr lang="pt-BR" dirty="0"/>
              <a:t>1º passo</a:t>
            </a:r>
            <a:endParaRPr lang="en-US" dirty="0"/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C33894AF-8BA6-4AAB-BAA1-C5F3DB0A76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07505" y="260142"/>
          <a:ext cx="6297886" cy="4067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432">
                  <a:extLst>
                    <a:ext uri="{9D8B030D-6E8A-4147-A177-3AD203B41FA5}">
                      <a16:colId xmlns:a16="http://schemas.microsoft.com/office/drawing/2014/main" val="4115995790"/>
                    </a:ext>
                  </a:extLst>
                </a:gridCol>
                <a:gridCol w="2551227">
                  <a:extLst>
                    <a:ext uri="{9D8B030D-6E8A-4147-A177-3AD203B41FA5}">
                      <a16:colId xmlns:a16="http://schemas.microsoft.com/office/drawing/2014/main" val="1987543965"/>
                    </a:ext>
                  </a:extLst>
                </a:gridCol>
                <a:gridCol w="2551227">
                  <a:extLst>
                    <a:ext uri="{9D8B030D-6E8A-4147-A177-3AD203B41FA5}">
                      <a16:colId xmlns:a16="http://schemas.microsoft.com/office/drawing/2014/main" val="2472853019"/>
                    </a:ext>
                  </a:extLst>
                </a:gridCol>
              </a:tblGrid>
              <a:tr h="783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Hábitat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Número de formigueiros por parcela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6599886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Floresta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5580792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Floresta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7392515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Floresta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4620822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Floresta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8978426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Floresta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8034718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Floresta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4482333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9606651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8051850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1109104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2816786"/>
                  </a:ext>
                </a:extLst>
              </a:tr>
            </a:tbl>
          </a:graphicData>
        </a:graphic>
      </p:graphicFrame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73C30E-C2DF-4A09-8148-CDCCC5051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048" y="1936176"/>
            <a:ext cx="3004969" cy="4782676"/>
          </a:xfrm>
        </p:spPr>
        <p:txBody>
          <a:bodyPr>
            <a:normAutofit/>
          </a:bodyPr>
          <a:lstStyle/>
          <a:p>
            <a:pPr algn="l"/>
            <a:r>
              <a:rPr lang="pt-BR" sz="2400" b="1" dirty="0">
                <a:solidFill>
                  <a:srgbClr val="C00000"/>
                </a:solidFill>
              </a:rPr>
              <a:t>A diferença absoluta entre as médias é a nossa estatística de interesse.</a:t>
            </a:r>
          </a:p>
          <a:p>
            <a:pPr algn="l"/>
            <a:endParaRPr lang="pt-BR" sz="2400" b="1" dirty="0">
              <a:solidFill>
                <a:srgbClr val="C00000"/>
              </a:solidFill>
            </a:endParaRPr>
          </a:p>
          <a:p>
            <a:pPr algn="l"/>
            <a:r>
              <a:rPr lang="pt-BR" sz="2400" b="1" dirty="0">
                <a:solidFill>
                  <a:schemeClr val="tx1"/>
                </a:solidFill>
              </a:rPr>
              <a:t>DIF</a:t>
            </a:r>
            <a:r>
              <a:rPr lang="pt-BR" sz="2400" b="1" baseline="-25000" dirty="0">
                <a:solidFill>
                  <a:schemeClr val="tx1"/>
                </a:solidFill>
              </a:rPr>
              <a:t>obs</a:t>
            </a:r>
            <a:r>
              <a:rPr lang="pt-BR" sz="2400" b="1" dirty="0">
                <a:solidFill>
                  <a:schemeClr val="tx1"/>
                </a:solidFill>
              </a:rPr>
              <a:t> = </a:t>
            </a:r>
          </a:p>
          <a:p>
            <a:pPr algn="l"/>
            <a:r>
              <a:rPr lang="pt-BR" sz="2400" b="1" dirty="0">
                <a:solidFill>
                  <a:schemeClr val="tx1"/>
                </a:solidFill>
              </a:rPr>
              <a:t>|10,75 – 7,00| = </a:t>
            </a:r>
          </a:p>
          <a:p>
            <a:pPr algn="l"/>
            <a:r>
              <a:rPr lang="pt-BR" sz="2400" b="1" dirty="0">
                <a:solidFill>
                  <a:schemeClr val="tx1"/>
                </a:solidFill>
              </a:rPr>
              <a:t>3,75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3303D4FD-04D5-4F8D-B9AC-47152E54C392}"/>
              </a:ext>
            </a:extLst>
          </p:cNvPr>
          <p:cNvGraphicFramePr>
            <a:graphicFrameLocks noGrp="1"/>
          </p:cNvGraphicFramePr>
          <p:nvPr/>
        </p:nvGraphicFramePr>
        <p:xfrm>
          <a:off x="3707505" y="5053126"/>
          <a:ext cx="7609852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2463">
                  <a:extLst>
                    <a:ext uri="{9D8B030D-6E8A-4147-A177-3AD203B41FA5}">
                      <a16:colId xmlns:a16="http://schemas.microsoft.com/office/drawing/2014/main" val="2460219094"/>
                    </a:ext>
                  </a:extLst>
                </a:gridCol>
                <a:gridCol w="1902463">
                  <a:extLst>
                    <a:ext uri="{9D8B030D-6E8A-4147-A177-3AD203B41FA5}">
                      <a16:colId xmlns:a16="http://schemas.microsoft.com/office/drawing/2014/main" val="1579552583"/>
                    </a:ext>
                  </a:extLst>
                </a:gridCol>
                <a:gridCol w="1902463">
                  <a:extLst>
                    <a:ext uri="{9D8B030D-6E8A-4147-A177-3AD203B41FA5}">
                      <a16:colId xmlns:a16="http://schemas.microsoft.com/office/drawing/2014/main" val="2710419120"/>
                    </a:ext>
                  </a:extLst>
                </a:gridCol>
                <a:gridCol w="1902463">
                  <a:extLst>
                    <a:ext uri="{9D8B030D-6E8A-4147-A177-3AD203B41FA5}">
                      <a16:colId xmlns:a16="http://schemas.microsoft.com/office/drawing/2014/main" val="86895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Hábitat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Média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Desvio-padrão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45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Floresta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7,00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2,19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954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Campo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10,75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1,50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899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84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983FC-BAEF-4020-9B47-34909AE9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</a:t>
            </a:r>
            <a:r>
              <a:rPr lang="pt-BR" dirty="0" err="1"/>
              <a:t>re-aleatorização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50707B-8E09-4227-BDA4-ED46B7540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Os 3 passos para análise de </a:t>
            </a:r>
            <a:r>
              <a:rPr lang="pt-BR" dirty="0" err="1"/>
              <a:t>Re-aleatorização</a:t>
            </a:r>
            <a:r>
              <a:rPr lang="pt-BR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Especificar uma estatística-teste ou índice para descrever o padrão dos dados.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Criar uma distribuição da estatística-teste que seria esperada sob a hipótese nula (criar uma distribuição nula).</a:t>
            </a:r>
          </a:p>
        </p:txBody>
      </p:sp>
    </p:spTree>
    <p:extLst>
      <p:ext uri="{BB962C8B-B14F-4D97-AF65-F5344CB8AC3E}">
        <p14:creationId xmlns:p14="http://schemas.microsoft.com/office/powerpoint/2010/main" val="3957886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28D70-5229-4E75-AA08-2DF2BA2A3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48" y="543297"/>
            <a:ext cx="3004969" cy="1141497"/>
          </a:xfrm>
        </p:spPr>
        <p:txBody>
          <a:bodyPr/>
          <a:lstStyle/>
          <a:p>
            <a:r>
              <a:rPr lang="pt-BR" dirty="0"/>
              <a:t>2º passo</a:t>
            </a:r>
            <a:endParaRPr lang="en-US" dirty="0"/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C33894AF-8BA6-4AAB-BAA1-C5F3DB0A76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07505" y="260142"/>
          <a:ext cx="6297886" cy="4067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432">
                  <a:extLst>
                    <a:ext uri="{9D8B030D-6E8A-4147-A177-3AD203B41FA5}">
                      <a16:colId xmlns:a16="http://schemas.microsoft.com/office/drawing/2014/main" val="4115995790"/>
                    </a:ext>
                  </a:extLst>
                </a:gridCol>
                <a:gridCol w="2551227">
                  <a:extLst>
                    <a:ext uri="{9D8B030D-6E8A-4147-A177-3AD203B41FA5}">
                      <a16:colId xmlns:a16="http://schemas.microsoft.com/office/drawing/2014/main" val="1987543965"/>
                    </a:ext>
                  </a:extLst>
                </a:gridCol>
                <a:gridCol w="2551227">
                  <a:extLst>
                    <a:ext uri="{9D8B030D-6E8A-4147-A177-3AD203B41FA5}">
                      <a16:colId xmlns:a16="http://schemas.microsoft.com/office/drawing/2014/main" val="2472853019"/>
                    </a:ext>
                  </a:extLst>
                </a:gridCol>
              </a:tblGrid>
              <a:tr h="783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Hábitat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Número de formigueiros por parcela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6599886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Floresta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5580792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Floresta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7392515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Floresta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4620822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Floresta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8978426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Floresta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8034718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Floresta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4482333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9606651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8051850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1109104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2816786"/>
                  </a:ext>
                </a:extLst>
              </a:tr>
            </a:tbl>
          </a:graphicData>
        </a:graphic>
      </p:graphicFrame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73C30E-C2DF-4A09-8148-CDCCC5051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048" y="1936176"/>
            <a:ext cx="3004969" cy="4782676"/>
          </a:xfrm>
        </p:spPr>
        <p:txBody>
          <a:bodyPr>
            <a:normAutofit/>
          </a:bodyPr>
          <a:lstStyle/>
          <a:p>
            <a:pPr algn="l"/>
            <a:r>
              <a:rPr lang="pt-BR" sz="2400" b="1" dirty="0"/>
              <a:t>Para criar uma distribuição nula, vamos </a:t>
            </a:r>
            <a:r>
              <a:rPr lang="pt-BR" sz="2400" b="1" dirty="0" err="1"/>
              <a:t>aleatorizar</a:t>
            </a:r>
            <a:r>
              <a:rPr lang="pt-BR" sz="2400" b="1" dirty="0"/>
              <a:t> os dados.</a:t>
            </a:r>
          </a:p>
          <a:p>
            <a:pPr algn="l"/>
            <a:endParaRPr lang="pt-BR" sz="2400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47A4912-DD90-463B-A22B-091D219F8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8920" y="4182132"/>
            <a:ext cx="2084032" cy="2084032"/>
          </a:xfrm>
          <a:prstGeom prst="rect">
            <a:avLst/>
          </a:prstGeom>
        </p:spPr>
      </p:pic>
      <p:sp>
        <p:nvSpPr>
          <p:cNvPr id="5" name="Seta: Dobrada 4">
            <a:extLst>
              <a:ext uri="{FF2B5EF4-FFF2-40B4-BE49-F238E27FC236}">
                <a16:creationId xmlns:a16="http://schemas.microsoft.com/office/drawing/2014/main" id="{00265B77-E350-4B61-BC6C-44CD734D399E}"/>
              </a:ext>
            </a:extLst>
          </p:cNvPr>
          <p:cNvSpPr/>
          <p:nvPr/>
        </p:nvSpPr>
        <p:spPr>
          <a:xfrm rot="5400000">
            <a:off x="9780105" y="2479907"/>
            <a:ext cx="1815548" cy="116483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617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28D70-5229-4E75-AA08-2DF2BA2A3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48" y="543297"/>
            <a:ext cx="3004969" cy="1141497"/>
          </a:xfrm>
        </p:spPr>
        <p:txBody>
          <a:bodyPr/>
          <a:lstStyle/>
          <a:p>
            <a:r>
              <a:rPr lang="pt-BR" dirty="0"/>
              <a:t>2º passo</a:t>
            </a:r>
            <a:endParaRPr lang="en-US" dirty="0"/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C33894AF-8BA6-4AAB-BAA1-C5F3DB0A76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380967"/>
              </p:ext>
            </p:extLst>
          </p:nvPr>
        </p:nvGraphicFramePr>
        <p:xfrm>
          <a:off x="3707505" y="260142"/>
          <a:ext cx="6297886" cy="4067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432">
                  <a:extLst>
                    <a:ext uri="{9D8B030D-6E8A-4147-A177-3AD203B41FA5}">
                      <a16:colId xmlns:a16="http://schemas.microsoft.com/office/drawing/2014/main" val="4115995790"/>
                    </a:ext>
                  </a:extLst>
                </a:gridCol>
                <a:gridCol w="2551227">
                  <a:extLst>
                    <a:ext uri="{9D8B030D-6E8A-4147-A177-3AD203B41FA5}">
                      <a16:colId xmlns:a16="http://schemas.microsoft.com/office/drawing/2014/main" val="1987543965"/>
                    </a:ext>
                  </a:extLst>
                </a:gridCol>
                <a:gridCol w="2551227">
                  <a:extLst>
                    <a:ext uri="{9D8B030D-6E8A-4147-A177-3AD203B41FA5}">
                      <a16:colId xmlns:a16="http://schemas.microsoft.com/office/drawing/2014/main" val="2472853019"/>
                    </a:ext>
                  </a:extLst>
                </a:gridCol>
              </a:tblGrid>
              <a:tr h="783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Hábitat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Número de formigueiros por parcela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6599886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Floresta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5580792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7392515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4620822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Floresta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8978426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8034718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4482333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Floresta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9606651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Floresta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8051850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Floresta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1109104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Floresta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2816786"/>
                  </a:ext>
                </a:extLst>
              </a:tr>
            </a:tbl>
          </a:graphicData>
        </a:graphic>
      </p:graphicFrame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73C30E-C2DF-4A09-8148-CDCCC5051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048" y="1936176"/>
            <a:ext cx="3004969" cy="4782676"/>
          </a:xfrm>
        </p:spPr>
        <p:txBody>
          <a:bodyPr>
            <a:normAutofit/>
          </a:bodyPr>
          <a:lstStyle/>
          <a:p>
            <a:pPr algn="l"/>
            <a:r>
              <a:rPr lang="pt-BR" sz="2400" b="1" dirty="0"/>
              <a:t>E calculamos a diferença entre as médias novamente.</a:t>
            </a:r>
          </a:p>
          <a:p>
            <a:pPr algn="l"/>
            <a:endParaRPr lang="pt-BR" sz="2400" b="1" dirty="0"/>
          </a:p>
          <a:p>
            <a:pPr algn="l"/>
            <a:r>
              <a:rPr lang="pt-BR" sz="2400" b="1" dirty="0">
                <a:solidFill>
                  <a:schemeClr val="tx1"/>
                </a:solidFill>
              </a:rPr>
              <a:t>DIF</a:t>
            </a:r>
            <a:r>
              <a:rPr lang="pt-BR" sz="2400" b="1" baseline="-25000" dirty="0">
                <a:solidFill>
                  <a:schemeClr val="tx1"/>
                </a:solidFill>
              </a:rPr>
              <a:t>obs</a:t>
            </a:r>
            <a:r>
              <a:rPr lang="pt-BR" sz="2400" b="1" dirty="0">
                <a:solidFill>
                  <a:schemeClr val="tx1"/>
                </a:solidFill>
              </a:rPr>
              <a:t> = </a:t>
            </a:r>
          </a:p>
          <a:p>
            <a:pPr algn="l"/>
            <a:r>
              <a:rPr lang="pt-BR" sz="2400" b="1" dirty="0">
                <a:solidFill>
                  <a:schemeClr val="tx1"/>
                </a:solidFill>
              </a:rPr>
              <a:t>|9,66 – 6,75| = </a:t>
            </a:r>
          </a:p>
          <a:p>
            <a:pPr algn="l"/>
            <a:r>
              <a:rPr lang="pt-BR" sz="2400" b="1" dirty="0">
                <a:solidFill>
                  <a:schemeClr val="tx1"/>
                </a:solidFill>
              </a:rPr>
              <a:t>2,92</a:t>
            </a:r>
            <a:endParaRPr lang="en-US" sz="2400" b="1" dirty="0">
              <a:solidFill>
                <a:schemeClr val="tx1"/>
              </a:solidFill>
            </a:endParaRPr>
          </a:p>
          <a:p>
            <a:pPr algn="l"/>
            <a:endParaRPr lang="pt-BR" sz="2400" b="1" dirty="0"/>
          </a:p>
          <a:p>
            <a:pPr algn="l"/>
            <a:endParaRPr lang="pt-BR" sz="2400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47A4912-DD90-463B-A22B-091D219F8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8920" y="4182132"/>
            <a:ext cx="2084032" cy="2084032"/>
          </a:xfrm>
          <a:prstGeom prst="rect">
            <a:avLst/>
          </a:prstGeom>
        </p:spPr>
      </p:pic>
      <p:sp>
        <p:nvSpPr>
          <p:cNvPr id="5" name="Seta: Dobrada 4">
            <a:extLst>
              <a:ext uri="{FF2B5EF4-FFF2-40B4-BE49-F238E27FC236}">
                <a16:creationId xmlns:a16="http://schemas.microsoft.com/office/drawing/2014/main" id="{00265B77-E350-4B61-BC6C-44CD734D399E}"/>
              </a:ext>
            </a:extLst>
          </p:cNvPr>
          <p:cNvSpPr/>
          <p:nvPr/>
        </p:nvSpPr>
        <p:spPr>
          <a:xfrm flipH="1">
            <a:off x="9958920" y="2293729"/>
            <a:ext cx="1179444" cy="17085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067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28D70-5229-4E75-AA08-2DF2BA2A3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48" y="543297"/>
            <a:ext cx="3004969" cy="1141497"/>
          </a:xfrm>
        </p:spPr>
        <p:txBody>
          <a:bodyPr/>
          <a:lstStyle/>
          <a:p>
            <a:r>
              <a:rPr lang="pt-BR" dirty="0"/>
              <a:t>2º passo</a:t>
            </a:r>
            <a:endParaRPr lang="en-US" dirty="0"/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C33894AF-8BA6-4AAB-BAA1-C5F3DB0A76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07505" y="260142"/>
          <a:ext cx="6297886" cy="4067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432">
                  <a:extLst>
                    <a:ext uri="{9D8B030D-6E8A-4147-A177-3AD203B41FA5}">
                      <a16:colId xmlns:a16="http://schemas.microsoft.com/office/drawing/2014/main" val="4115995790"/>
                    </a:ext>
                  </a:extLst>
                </a:gridCol>
                <a:gridCol w="2551227">
                  <a:extLst>
                    <a:ext uri="{9D8B030D-6E8A-4147-A177-3AD203B41FA5}">
                      <a16:colId xmlns:a16="http://schemas.microsoft.com/office/drawing/2014/main" val="1987543965"/>
                    </a:ext>
                  </a:extLst>
                </a:gridCol>
                <a:gridCol w="2551227">
                  <a:extLst>
                    <a:ext uri="{9D8B030D-6E8A-4147-A177-3AD203B41FA5}">
                      <a16:colId xmlns:a16="http://schemas.microsoft.com/office/drawing/2014/main" val="2472853019"/>
                    </a:ext>
                  </a:extLst>
                </a:gridCol>
              </a:tblGrid>
              <a:tr h="783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Hábitat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Número de formigueiros por parcela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6599886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Floresta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5580792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7392515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4620822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Floresta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8978426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8034718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4482333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Floresta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9606651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Floresta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8051850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Floresta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1109104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Floresta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2816786"/>
                  </a:ext>
                </a:extLst>
              </a:tr>
            </a:tbl>
          </a:graphicData>
        </a:graphic>
      </p:graphicFrame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73C30E-C2DF-4A09-8148-CDCCC5051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048" y="1936176"/>
            <a:ext cx="3004969" cy="4782676"/>
          </a:xfrm>
        </p:spPr>
        <p:txBody>
          <a:bodyPr>
            <a:normAutofit/>
          </a:bodyPr>
          <a:lstStyle/>
          <a:p>
            <a:pPr algn="l"/>
            <a:r>
              <a:rPr lang="pt-BR" sz="2400" b="1" dirty="0"/>
              <a:t>E calculamos a diferença entre as médias novamente.</a:t>
            </a:r>
          </a:p>
          <a:p>
            <a:pPr algn="l"/>
            <a:endParaRPr lang="pt-BR" sz="2400" b="1" dirty="0"/>
          </a:p>
          <a:p>
            <a:pPr algn="l"/>
            <a:r>
              <a:rPr lang="pt-BR" sz="2400" b="1" dirty="0">
                <a:solidFill>
                  <a:schemeClr val="tx1"/>
                </a:solidFill>
              </a:rPr>
              <a:t>DIF</a:t>
            </a:r>
            <a:r>
              <a:rPr lang="pt-BR" sz="2400" b="1" baseline="-25000" dirty="0">
                <a:solidFill>
                  <a:schemeClr val="tx1"/>
                </a:solidFill>
              </a:rPr>
              <a:t>obs</a:t>
            </a:r>
            <a:r>
              <a:rPr lang="pt-BR" sz="2400" b="1" dirty="0">
                <a:solidFill>
                  <a:schemeClr val="tx1"/>
                </a:solidFill>
              </a:rPr>
              <a:t> = </a:t>
            </a:r>
          </a:p>
          <a:p>
            <a:pPr algn="l"/>
            <a:r>
              <a:rPr lang="pt-BR" sz="2400" b="1" dirty="0">
                <a:solidFill>
                  <a:schemeClr val="tx1"/>
                </a:solidFill>
              </a:rPr>
              <a:t>|9,66 – 6,75| = </a:t>
            </a:r>
          </a:p>
          <a:p>
            <a:pPr algn="l"/>
            <a:r>
              <a:rPr lang="pt-BR" sz="2400" b="1" dirty="0">
                <a:solidFill>
                  <a:schemeClr val="tx1"/>
                </a:solidFill>
              </a:rPr>
              <a:t>2,92</a:t>
            </a:r>
          </a:p>
          <a:p>
            <a:pPr algn="l"/>
            <a:r>
              <a:rPr lang="pt-BR" sz="2400" b="1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pt-BR" sz="2400" b="1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pt-BR" sz="2400" b="1" dirty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  <a:p>
            <a:pPr algn="l"/>
            <a:endParaRPr lang="pt-BR" sz="2400" b="1" dirty="0"/>
          </a:p>
          <a:p>
            <a:pPr algn="l"/>
            <a:endParaRPr lang="pt-BR" sz="2400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47A4912-DD90-463B-A22B-091D219F8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8920" y="4182132"/>
            <a:ext cx="2084032" cy="2084032"/>
          </a:xfrm>
          <a:prstGeom prst="rect">
            <a:avLst/>
          </a:prstGeom>
        </p:spPr>
      </p:pic>
      <p:sp>
        <p:nvSpPr>
          <p:cNvPr id="5" name="Seta: Dobrada 4">
            <a:extLst>
              <a:ext uri="{FF2B5EF4-FFF2-40B4-BE49-F238E27FC236}">
                <a16:creationId xmlns:a16="http://schemas.microsoft.com/office/drawing/2014/main" id="{00265B77-E350-4B61-BC6C-44CD734D399E}"/>
              </a:ext>
            </a:extLst>
          </p:cNvPr>
          <p:cNvSpPr/>
          <p:nvPr/>
        </p:nvSpPr>
        <p:spPr>
          <a:xfrm flipH="1">
            <a:off x="9958920" y="2293729"/>
            <a:ext cx="1179444" cy="17085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189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28D70-5229-4E75-AA08-2DF2BA2A3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48" y="543297"/>
            <a:ext cx="3004969" cy="1141497"/>
          </a:xfrm>
        </p:spPr>
        <p:txBody>
          <a:bodyPr/>
          <a:lstStyle/>
          <a:p>
            <a:r>
              <a:rPr lang="pt-BR" dirty="0"/>
              <a:t>2º passo</a:t>
            </a:r>
            <a:endParaRPr lang="en-US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73C30E-C2DF-4A09-8148-CDCCC5051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048" y="1936176"/>
            <a:ext cx="3004969" cy="4782676"/>
          </a:xfrm>
        </p:spPr>
        <p:txBody>
          <a:bodyPr>
            <a:normAutofit/>
          </a:bodyPr>
          <a:lstStyle/>
          <a:p>
            <a:pPr algn="l"/>
            <a:endParaRPr lang="pt-BR" sz="2400" b="1" dirty="0"/>
          </a:p>
          <a:p>
            <a:pPr algn="l"/>
            <a:endParaRPr lang="pt-BR" sz="2400" b="1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59804E4C-2FDD-4FD4-A7DB-ADBAB03DA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5740" y="301625"/>
            <a:ext cx="6273386" cy="6273386"/>
          </a:xfrm>
        </p:spPr>
      </p:pic>
    </p:spTree>
    <p:extLst>
      <p:ext uri="{BB962C8B-B14F-4D97-AF65-F5344CB8AC3E}">
        <p14:creationId xmlns:p14="http://schemas.microsoft.com/office/powerpoint/2010/main" val="2497029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983FC-BAEF-4020-9B47-34909AE9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</a:t>
            </a:r>
            <a:r>
              <a:rPr lang="pt-BR" dirty="0" err="1"/>
              <a:t>re-aleatorização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50707B-8E09-4227-BDA4-ED46B7540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Os 3 passos para análise de </a:t>
            </a:r>
            <a:r>
              <a:rPr lang="pt-BR" dirty="0" err="1"/>
              <a:t>Re-aleatorização</a:t>
            </a:r>
            <a:r>
              <a:rPr lang="pt-BR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Especificar uma estatística-teste ou índice para descrever o padrão dos dados.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Criar uma distribuição da estatística-teste que seria esperada sob a hipótese nula (criar uma distribuição nula).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Comparar a estatística-teste observada a uma distribuição de valores simulados e estimar um valor de P apropriado.</a:t>
            </a:r>
          </a:p>
        </p:txBody>
      </p:sp>
    </p:spTree>
    <p:extLst>
      <p:ext uri="{BB962C8B-B14F-4D97-AF65-F5344CB8AC3E}">
        <p14:creationId xmlns:p14="http://schemas.microsoft.com/office/powerpoint/2010/main" val="692947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F0580-05D4-4B84-9037-9D475FAC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preditoras e respostas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0AC929-2866-4A4A-82A6-1104E3E7B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572" y="1724297"/>
            <a:ext cx="5016137" cy="4838487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Em muitos estudos, há o interesse de se comparar características de um organismo em diversas situações.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Essas situações podem ser:</a:t>
            </a:r>
          </a:p>
          <a:p>
            <a:r>
              <a:rPr lang="pt-BR" dirty="0"/>
              <a:t>Condições diferentes;</a:t>
            </a:r>
          </a:p>
          <a:p>
            <a:r>
              <a:rPr lang="pt-BR" dirty="0"/>
              <a:t>Tratamentos;</a:t>
            </a:r>
          </a:p>
          <a:p>
            <a:r>
              <a:rPr lang="pt-BR" dirty="0"/>
              <a:t>Etc.</a:t>
            </a:r>
            <a:endParaRPr lang="en-US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F31CA0BF-72CC-491D-963D-9369668814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5899" y="1724025"/>
            <a:ext cx="5776290" cy="4332218"/>
          </a:xfrm>
        </p:spPr>
      </p:pic>
    </p:spTree>
    <p:extLst>
      <p:ext uri="{BB962C8B-B14F-4D97-AF65-F5344CB8AC3E}">
        <p14:creationId xmlns:p14="http://schemas.microsoft.com/office/powerpoint/2010/main" val="823347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28D70-5229-4E75-AA08-2DF2BA2A3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48" y="543297"/>
            <a:ext cx="3004969" cy="1141497"/>
          </a:xfrm>
        </p:spPr>
        <p:txBody>
          <a:bodyPr/>
          <a:lstStyle/>
          <a:p>
            <a:r>
              <a:rPr lang="pt-BR" dirty="0"/>
              <a:t>3º passo</a:t>
            </a:r>
            <a:endParaRPr lang="en-US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73C30E-C2DF-4A09-8148-CDCCC5051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048" y="1936176"/>
            <a:ext cx="3004969" cy="4782676"/>
          </a:xfrm>
        </p:spPr>
        <p:txBody>
          <a:bodyPr>
            <a:normAutofit/>
          </a:bodyPr>
          <a:lstStyle/>
          <a:p>
            <a:pPr algn="l"/>
            <a:r>
              <a:rPr lang="pt-BR" sz="2400" b="1" dirty="0"/>
              <a:t>Qual a probabilidade das diferenças entre as médias de formigueiro de savanas e florestas ser maior que a observada (3,75)?</a:t>
            </a:r>
          </a:p>
          <a:p>
            <a:pPr algn="l"/>
            <a:endParaRPr lang="pt-BR" sz="2400" b="1" dirty="0"/>
          </a:p>
          <a:p>
            <a:pPr algn="l"/>
            <a:endParaRPr lang="pt-BR" sz="2400" b="1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59804E4C-2FDD-4FD4-A7DB-ADBAB03DA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5740" y="301625"/>
            <a:ext cx="6273386" cy="6273386"/>
          </a:xfr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6BC78DB6-0FAB-4224-BB56-5CCD5650AFEC}"/>
              </a:ext>
            </a:extLst>
          </p:cNvPr>
          <p:cNvCxnSpPr>
            <a:cxnSpLocks/>
          </p:cNvCxnSpPr>
          <p:nvPr/>
        </p:nvCxnSpPr>
        <p:spPr>
          <a:xfrm flipH="1" flipV="1">
            <a:off x="9236765" y="5539410"/>
            <a:ext cx="251792" cy="5035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244CE671-2C50-4E5E-A6DE-B689E99CA699}"/>
              </a:ext>
            </a:extLst>
          </p:cNvPr>
          <p:cNvSpPr txBox="1"/>
          <p:nvPr/>
        </p:nvSpPr>
        <p:spPr>
          <a:xfrm>
            <a:off x="9329530" y="6135757"/>
            <a:ext cx="71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2,91</a:t>
            </a:r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F4A8768-CD48-4CDD-83C2-03B6D875654B}"/>
              </a:ext>
            </a:extLst>
          </p:cNvPr>
          <p:cNvSpPr txBox="1"/>
          <p:nvPr/>
        </p:nvSpPr>
        <p:spPr>
          <a:xfrm>
            <a:off x="5446645" y="6135757"/>
            <a:ext cx="71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-3,00</a:t>
            </a:r>
            <a:endParaRPr lang="en-US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7793389-A04D-4359-B313-76290A019239}"/>
              </a:ext>
            </a:extLst>
          </p:cNvPr>
          <p:cNvCxnSpPr>
            <a:cxnSpLocks/>
          </p:cNvCxnSpPr>
          <p:nvPr/>
        </p:nvCxnSpPr>
        <p:spPr>
          <a:xfrm flipV="1">
            <a:off x="5804454" y="5539410"/>
            <a:ext cx="583093" cy="5963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522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28D70-5229-4E75-AA08-2DF2BA2A3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48" y="543297"/>
            <a:ext cx="3004969" cy="1141497"/>
          </a:xfrm>
        </p:spPr>
        <p:txBody>
          <a:bodyPr/>
          <a:lstStyle/>
          <a:p>
            <a:r>
              <a:rPr lang="pt-BR" dirty="0"/>
              <a:t>3º passo</a:t>
            </a:r>
            <a:endParaRPr lang="en-US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73C30E-C2DF-4A09-8148-CDCCC5051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048" y="1936176"/>
            <a:ext cx="3004969" cy="4782676"/>
          </a:xfrm>
        </p:spPr>
        <p:txBody>
          <a:bodyPr>
            <a:normAutofit/>
          </a:bodyPr>
          <a:lstStyle/>
          <a:p>
            <a:pPr algn="l"/>
            <a:r>
              <a:rPr lang="pt-BR" sz="2400" b="1" dirty="0"/>
              <a:t>Qual a probabilidade das diferenças entre as médias de formigueiro de savanas e florestas ser maior que a observada (3,75)?</a:t>
            </a:r>
          </a:p>
          <a:p>
            <a:pPr algn="l"/>
            <a:endParaRPr lang="pt-BR" sz="2400" b="1" dirty="0"/>
          </a:p>
          <a:p>
            <a:pPr algn="l"/>
            <a:r>
              <a:rPr lang="pt-BR" sz="2400" b="1" dirty="0"/>
              <a:t>P = 0.03</a:t>
            </a:r>
          </a:p>
          <a:p>
            <a:pPr algn="l"/>
            <a:endParaRPr lang="pt-BR" sz="2400" b="1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59804E4C-2FDD-4FD4-A7DB-ADBAB03DA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5740" y="301625"/>
            <a:ext cx="6273386" cy="6273386"/>
          </a:xfr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6BC78DB6-0FAB-4224-BB56-5CCD5650AFEC}"/>
              </a:ext>
            </a:extLst>
          </p:cNvPr>
          <p:cNvCxnSpPr>
            <a:cxnSpLocks/>
          </p:cNvCxnSpPr>
          <p:nvPr/>
        </p:nvCxnSpPr>
        <p:spPr>
          <a:xfrm flipH="1" flipV="1">
            <a:off x="9236765" y="5539410"/>
            <a:ext cx="251792" cy="5035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244CE671-2C50-4E5E-A6DE-B689E99CA699}"/>
              </a:ext>
            </a:extLst>
          </p:cNvPr>
          <p:cNvSpPr txBox="1"/>
          <p:nvPr/>
        </p:nvSpPr>
        <p:spPr>
          <a:xfrm>
            <a:off x="9329530" y="6135757"/>
            <a:ext cx="71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2,91</a:t>
            </a:r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F4A8768-CD48-4CDD-83C2-03B6D875654B}"/>
              </a:ext>
            </a:extLst>
          </p:cNvPr>
          <p:cNvSpPr txBox="1"/>
          <p:nvPr/>
        </p:nvSpPr>
        <p:spPr>
          <a:xfrm>
            <a:off x="5446645" y="6135757"/>
            <a:ext cx="71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-3,00</a:t>
            </a:r>
            <a:endParaRPr lang="en-US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7793389-A04D-4359-B313-76290A019239}"/>
              </a:ext>
            </a:extLst>
          </p:cNvPr>
          <p:cNvCxnSpPr>
            <a:cxnSpLocks/>
          </p:cNvCxnSpPr>
          <p:nvPr/>
        </p:nvCxnSpPr>
        <p:spPr>
          <a:xfrm flipV="1">
            <a:off x="5804454" y="5539410"/>
            <a:ext cx="583093" cy="5963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4ABC9ED2-A75F-4A0E-9015-054E39414F8B}"/>
              </a:ext>
            </a:extLst>
          </p:cNvPr>
          <p:cNvSpPr/>
          <p:nvPr/>
        </p:nvSpPr>
        <p:spPr>
          <a:xfrm>
            <a:off x="6387547" y="1086678"/>
            <a:ext cx="2849218" cy="4585252"/>
          </a:xfrm>
          <a:prstGeom prst="roundRect">
            <a:avLst/>
          </a:prstGeom>
          <a:solidFill>
            <a:srgbClr val="F2F2F2">
              <a:alpha val="38039"/>
            </a:srgb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8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28D70-5229-4E75-AA08-2DF2BA2A3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48" y="543297"/>
            <a:ext cx="3004969" cy="1141497"/>
          </a:xfrm>
        </p:spPr>
        <p:txBody>
          <a:bodyPr/>
          <a:lstStyle/>
          <a:p>
            <a:r>
              <a:rPr lang="pt-BR" dirty="0"/>
              <a:t>3º passo</a:t>
            </a:r>
            <a:endParaRPr lang="en-US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73C30E-C2DF-4A09-8148-CDCCC5051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048" y="1936176"/>
            <a:ext cx="3004969" cy="4782676"/>
          </a:xfrm>
        </p:spPr>
        <p:txBody>
          <a:bodyPr>
            <a:normAutofit lnSpcReduction="10000"/>
          </a:bodyPr>
          <a:lstStyle/>
          <a:p>
            <a:pPr algn="l"/>
            <a:r>
              <a:rPr lang="pt-BR" sz="2400" b="1" dirty="0"/>
              <a:t>A probabilidade das diferenças entre as médias ser maior do que 3,75 é de 3% (p = 0,03).</a:t>
            </a:r>
          </a:p>
          <a:p>
            <a:pPr algn="l"/>
            <a:endParaRPr lang="pt-BR" sz="2400" b="1" dirty="0"/>
          </a:p>
          <a:p>
            <a:pPr algn="l"/>
            <a:r>
              <a:rPr lang="pt-BR" sz="2400" b="1" dirty="0"/>
              <a:t>Como é muito improvável que obtenhamos essa diferença ao acaso, podemos dizer que as médias diferem significativamente.</a:t>
            </a:r>
          </a:p>
          <a:p>
            <a:pPr algn="l"/>
            <a:endParaRPr lang="pt-BR" sz="2400" b="1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59804E4C-2FDD-4FD4-A7DB-ADBAB03DA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5740" y="301625"/>
            <a:ext cx="6273386" cy="6273386"/>
          </a:xfr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6BC78DB6-0FAB-4224-BB56-5CCD5650AFEC}"/>
              </a:ext>
            </a:extLst>
          </p:cNvPr>
          <p:cNvCxnSpPr>
            <a:cxnSpLocks/>
          </p:cNvCxnSpPr>
          <p:nvPr/>
        </p:nvCxnSpPr>
        <p:spPr>
          <a:xfrm flipH="1" flipV="1">
            <a:off x="9236765" y="5539410"/>
            <a:ext cx="251792" cy="5035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244CE671-2C50-4E5E-A6DE-B689E99CA699}"/>
              </a:ext>
            </a:extLst>
          </p:cNvPr>
          <p:cNvSpPr txBox="1"/>
          <p:nvPr/>
        </p:nvSpPr>
        <p:spPr>
          <a:xfrm>
            <a:off x="9329530" y="6135757"/>
            <a:ext cx="71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2,91</a:t>
            </a:r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F4A8768-CD48-4CDD-83C2-03B6D875654B}"/>
              </a:ext>
            </a:extLst>
          </p:cNvPr>
          <p:cNvSpPr txBox="1"/>
          <p:nvPr/>
        </p:nvSpPr>
        <p:spPr>
          <a:xfrm>
            <a:off x="5446645" y="6135757"/>
            <a:ext cx="71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-3,00</a:t>
            </a:r>
            <a:endParaRPr lang="en-US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7793389-A04D-4359-B313-76290A019239}"/>
              </a:ext>
            </a:extLst>
          </p:cNvPr>
          <p:cNvCxnSpPr>
            <a:cxnSpLocks/>
          </p:cNvCxnSpPr>
          <p:nvPr/>
        </p:nvCxnSpPr>
        <p:spPr>
          <a:xfrm flipV="1">
            <a:off x="5804454" y="5539410"/>
            <a:ext cx="583093" cy="5963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4ABC9ED2-A75F-4A0E-9015-054E39414F8B}"/>
              </a:ext>
            </a:extLst>
          </p:cNvPr>
          <p:cNvSpPr/>
          <p:nvPr/>
        </p:nvSpPr>
        <p:spPr>
          <a:xfrm>
            <a:off x="6387547" y="1086678"/>
            <a:ext cx="2849218" cy="4585252"/>
          </a:xfrm>
          <a:prstGeom prst="roundRect">
            <a:avLst/>
          </a:prstGeom>
          <a:solidFill>
            <a:srgbClr val="F2F2F2">
              <a:alpha val="38039"/>
            </a:srgb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29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7FA18-3351-4127-A1D9-C134105E3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64BBBF-1A4C-4B01-A54B-6B53EF449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572" y="1724297"/>
            <a:ext cx="5016137" cy="48384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/>
              <a:t>Suponha que você esteja interessado em saber se a densidade de formigueiros de formigas forrageadoras é afetado pela estrutura da comunidade vegetal.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Você deseja saber se formigueiros são mais comuns em áreas de campo ou de floresta.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>
                <a:solidFill>
                  <a:srgbClr val="C00000"/>
                </a:solidFill>
              </a:rPr>
              <a:t>Os formigueiros são mais comuns em áreas de campo do que em áreas de floresta.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1FE6E74-C531-4257-B112-1EACA9BBF0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35858" y="1749934"/>
            <a:ext cx="6429117" cy="4319562"/>
          </a:xfrm>
        </p:spPr>
      </p:pic>
    </p:spTree>
    <p:extLst>
      <p:ext uri="{BB962C8B-B14F-4D97-AF65-F5344CB8AC3E}">
        <p14:creationId xmlns:p14="http://schemas.microsoft.com/office/powerpoint/2010/main" val="1595500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7FA18-3351-4127-A1D9-C134105E3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64BBBF-1A4C-4B01-A54B-6B53EF449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572" y="1724297"/>
            <a:ext cx="5016137" cy="48384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/>
              <a:t>Suponha que você esteja interessado em saber se a densidade de formigueiros de formigas forrageadoras é afetado pela estrutura da comunidade vegetal.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Você deseja saber se formigueiros são mais comuns em áreas de campo ou de floresta.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>
                <a:solidFill>
                  <a:srgbClr val="C00000"/>
                </a:solidFill>
              </a:rPr>
              <a:t>Os formigueiros são mais comuns em áreas de campo do que em áreas de floresta.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7" name="Espaço Reservado para Conteúdo 7">
            <a:extLst>
              <a:ext uri="{FF2B5EF4-FFF2-40B4-BE49-F238E27FC236}">
                <a16:creationId xmlns:a16="http://schemas.microsoft.com/office/drawing/2014/main" id="{1D25257A-4187-4E39-B016-D23440C9D2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06657" y="1724025"/>
            <a:ext cx="5016137" cy="5016137"/>
          </a:xfrm>
        </p:spPr>
      </p:pic>
    </p:spTree>
    <p:extLst>
      <p:ext uri="{BB962C8B-B14F-4D97-AF65-F5344CB8AC3E}">
        <p14:creationId xmlns:p14="http://schemas.microsoft.com/office/powerpoint/2010/main" val="2141202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B0A1A-ED6F-4E07-A03A-3B017530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1A6420-BD6D-439D-B3B3-6B1DC45D0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Vamos fazer um exercício com dados no R </a:t>
            </a:r>
            <a:r>
              <a:rPr lang="pt-BR" dirty="0">
                <a:sym typeface="Wingdings" panose="05000000000000000000" pitchFamily="2" charset="2"/>
              </a:rPr>
              <a:t> faremos o passo a passo juntos.</a:t>
            </a:r>
          </a:p>
          <a:p>
            <a:pPr marL="0" indent="0">
              <a:buNone/>
            </a:pPr>
            <a:endParaRPr lang="pt-B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Em seguida, cada aluno fará a análise para os dados que foram coletados em aula.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0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784ED-16EB-4D2D-B262-C47D5581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preditoras e respostas</a:t>
            </a: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7AC3466-AD9B-4784-945F-5014EA048D86}"/>
              </a:ext>
            </a:extLst>
          </p:cNvPr>
          <p:cNvSpPr txBox="1"/>
          <p:nvPr/>
        </p:nvSpPr>
        <p:spPr>
          <a:xfrm>
            <a:off x="561362" y="2782957"/>
            <a:ext cx="3339548" cy="34163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Variável Preditora:</a:t>
            </a:r>
          </a:p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Variável que pode afetar características do organismo estudado.</a:t>
            </a:r>
          </a:p>
          <a:p>
            <a:pPr algn="ctr"/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Fertilidade do Solo, Temperatura, Umidade, Estrutura da Vegetação, etc.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42952E-3B2D-4B9E-9E02-BAB8C168E5D9}"/>
              </a:ext>
            </a:extLst>
          </p:cNvPr>
          <p:cNvSpPr txBox="1"/>
          <p:nvPr/>
        </p:nvSpPr>
        <p:spPr>
          <a:xfrm>
            <a:off x="7565136" y="2782957"/>
            <a:ext cx="3339548" cy="341632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Variável Resposta:</a:t>
            </a:r>
          </a:p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Característica do organismo estudado que pode variar em relação à variável preditora.</a:t>
            </a:r>
          </a:p>
          <a:p>
            <a:pPr algn="ctr"/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Taxa de crescimento, Taxa fotossintética, etc.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2ADD4D8-BC04-49B5-9B0D-697B717C41D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900910" y="4491117"/>
            <a:ext cx="366422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15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784ED-16EB-4D2D-B262-C47D5581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preditoras e respostas</a:t>
            </a: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7AC3466-AD9B-4784-945F-5014EA048D86}"/>
              </a:ext>
            </a:extLst>
          </p:cNvPr>
          <p:cNvSpPr txBox="1"/>
          <p:nvPr/>
        </p:nvSpPr>
        <p:spPr>
          <a:xfrm>
            <a:off x="561362" y="2782957"/>
            <a:ext cx="3339548" cy="34163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Variável Preditora:</a:t>
            </a:r>
          </a:p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Variável que pode afetar características do organismo estudado.</a:t>
            </a:r>
          </a:p>
          <a:p>
            <a:pPr algn="ctr"/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Fertilidade do Solo, Temperatura, Umidade, Estrutura da Vegetação, etc.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42952E-3B2D-4B9E-9E02-BAB8C168E5D9}"/>
              </a:ext>
            </a:extLst>
          </p:cNvPr>
          <p:cNvSpPr txBox="1"/>
          <p:nvPr/>
        </p:nvSpPr>
        <p:spPr>
          <a:xfrm>
            <a:off x="7565136" y="2213113"/>
            <a:ext cx="3339548" cy="156966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Variável Preditora Categórica:</a:t>
            </a:r>
          </a:p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Varia em níveis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categorias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2ADD4D8-BC04-49B5-9B0D-697B717C41D8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900910" y="2997943"/>
            <a:ext cx="3664226" cy="14931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4A15978F-ED2F-4655-867F-93940696E3FA}"/>
              </a:ext>
            </a:extLst>
          </p:cNvPr>
          <p:cNvSpPr txBox="1"/>
          <p:nvPr/>
        </p:nvSpPr>
        <p:spPr>
          <a:xfrm>
            <a:off x="7565136" y="4629617"/>
            <a:ext cx="3339548" cy="156966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Variável Preditora Contínua:</a:t>
            </a:r>
          </a:p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São variáveis numéricas.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4B04502-50D9-4853-82DA-6DB9BE10B6D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900910" y="4491117"/>
            <a:ext cx="3664226" cy="9233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59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7FA18-3351-4127-A1D9-C134105E3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64BBBF-1A4C-4B01-A54B-6B53EF449D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Suponha que você esteja interessado em saber se a densidade de formigueiros de formigas forrageadoras é afetado pela estrutura da comunidade vegetal.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Você deseja saber se formigueiros são mais comuns em áreas de campo ou de floresta.</a:t>
            </a:r>
            <a:endParaRPr lang="en-US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1FE6E74-C531-4257-B112-1EACA9BBF0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35858" y="1749934"/>
            <a:ext cx="6429117" cy="4319562"/>
          </a:xfrm>
        </p:spPr>
      </p:pic>
    </p:spTree>
    <p:extLst>
      <p:ext uri="{BB962C8B-B14F-4D97-AF65-F5344CB8AC3E}">
        <p14:creationId xmlns:p14="http://schemas.microsoft.com/office/powerpoint/2010/main" val="130042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28D70-5229-4E75-AA08-2DF2BA2A3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48" y="543297"/>
            <a:ext cx="3004969" cy="1141497"/>
          </a:xfrm>
        </p:spPr>
        <p:txBody>
          <a:bodyPr/>
          <a:lstStyle/>
          <a:p>
            <a:r>
              <a:rPr lang="pt-BR" dirty="0"/>
              <a:t>Estudo de caso</a:t>
            </a:r>
            <a:endParaRPr lang="en-US" dirty="0"/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C33894AF-8BA6-4AAB-BAA1-C5F3DB0A76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0082701"/>
              </p:ext>
            </p:extLst>
          </p:nvPr>
        </p:nvGraphicFramePr>
        <p:xfrm>
          <a:off x="3707505" y="260142"/>
          <a:ext cx="6297886" cy="4067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432">
                  <a:extLst>
                    <a:ext uri="{9D8B030D-6E8A-4147-A177-3AD203B41FA5}">
                      <a16:colId xmlns:a16="http://schemas.microsoft.com/office/drawing/2014/main" val="4115995790"/>
                    </a:ext>
                  </a:extLst>
                </a:gridCol>
                <a:gridCol w="2551227">
                  <a:extLst>
                    <a:ext uri="{9D8B030D-6E8A-4147-A177-3AD203B41FA5}">
                      <a16:colId xmlns:a16="http://schemas.microsoft.com/office/drawing/2014/main" val="1987543965"/>
                    </a:ext>
                  </a:extLst>
                </a:gridCol>
                <a:gridCol w="2551227">
                  <a:extLst>
                    <a:ext uri="{9D8B030D-6E8A-4147-A177-3AD203B41FA5}">
                      <a16:colId xmlns:a16="http://schemas.microsoft.com/office/drawing/2014/main" val="2472853019"/>
                    </a:ext>
                  </a:extLst>
                </a:gridCol>
              </a:tblGrid>
              <a:tr h="783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Hábitat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Número de formigueiros por parcela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6599886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Floresta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5580792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Floresta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7392515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Floresta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4620822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Floresta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8978426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Floresta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8034718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Floresta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4482333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9606651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8051850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1109104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2816786"/>
                  </a:ext>
                </a:extLst>
              </a:tr>
            </a:tbl>
          </a:graphicData>
        </a:graphic>
      </p:graphicFrame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73C30E-C2DF-4A09-8148-CDCCC5051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048" y="1936176"/>
            <a:ext cx="3004969" cy="4378527"/>
          </a:xfrm>
        </p:spPr>
        <p:txBody>
          <a:bodyPr>
            <a:normAutofit/>
          </a:bodyPr>
          <a:lstStyle/>
          <a:p>
            <a:pPr algn="l"/>
            <a:r>
              <a:rPr lang="pt-BR" sz="2400" b="1" dirty="0"/>
              <a:t>Você vai a campo e obtêm os seguintes resultados:</a:t>
            </a:r>
            <a:endParaRPr lang="en-US" sz="2400" b="1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2A0D2F4-8570-47E6-A8B7-B047DC00B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029" y="4651513"/>
            <a:ext cx="3076971" cy="206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0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28D70-5229-4E75-AA08-2DF2BA2A3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48" y="543297"/>
            <a:ext cx="3004969" cy="1141497"/>
          </a:xfrm>
        </p:spPr>
        <p:txBody>
          <a:bodyPr/>
          <a:lstStyle/>
          <a:p>
            <a:r>
              <a:rPr lang="pt-BR" dirty="0"/>
              <a:t>Estudo de caso</a:t>
            </a:r>
            <a:endParaRPr lang="en-US" dirty="0"/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C33894AF-8BA6-4AAB-BAA1-C5F3DB0A76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07505" y="260142"/>
          <a:ext cx="6297886" cy="4067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432">
                  <a:extLst>
                    <a:ext uri="{9D8B030D-6E8A-4147-A177-3AD203B41FA5}">
                      <a16:colId xmlns:a16="http://schemas.microsoft.com/office/drawing/2014/main" val="4115995790"/>
                    </a:ext>
                  </a:extLst>
                </a:gridCol>
                <a:gridCol w="2551227">
                  <a:extLst>
                    <a:ext uri="{9D8B030D-6E8A-4147-A177-3AD203B41FA5}">
                      <a16:colId xmlns:a16="http://schemas.microsoft.com/office/drawing/2014/main" val="1987543965"/>
                    </a:ext>
                  </a:extLst>
                </a:gridCol>
                <a:gridCol w="2551227">
                  <a:extLst>
                    <a:ext uri="{9D8B030D-6E8A-4147-A177-3AD203B41FA5}">
                      <a16:colId xmlns:a16="http://schemas.microsoft.com/office/drawing/2014/main" val="2472853019"/>
                    </a:ext>
                  </a:extLst>
                </a:gridCol>
              </a:tblGrid>
              <a:tr h="783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Hábitat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Número de formigueiros por parcela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6599886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Floresta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5580792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Floresta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7392515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Floresta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4620822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Floresta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8978426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Floresta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8034718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Floresta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4482333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9606651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8051850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1109104"/>
                  </a:ext>
                </a:extLst>
              </a:tr>
              <a:tr h="283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2816786"/>
                  </a:ext>
                </a:extLst>
              </a:tr>
            </a:tbl>
          </a:graphicData>
        </a:graphic>
      </p:graphicFrame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73C30E-C2DF-4A09-8148-CDCCC5051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048" y="1936176"/>
            <a:ext cx="3004969" cy="4378527"/>
          </a:xfrm>
        </p:spPr>
        <p:txBody>
          <a:bodyPr>
            <a:normAutofit/>
          </a:bodyPr>
          <a:lstStyle/>
          <a:p>
            <a:pPr algn="l"/>
            <a:r>
              <a:rPr lang="pt-BR" sz="2400" b="1" dirty="0"/>
              <a:t>É necessário sumarizar os dados!</a:t>
            </a:r>
            <a:endParaRPr lang="en-US" sz="2400" b="1" dirty="0"/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3303D4FD-04D5-4F8D-B9AC-47152E54C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025519"/>
              </p:ext>
            </p:extLst>
          </p:nvPr>
        </p:nvGraphicFramePr>
        <p:xfrm>
          <a:off x="3707505" y="5053126"/>
          <a:ext cx="7609852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2463">
                  <a:extLst>
                    <a:ext uri="{9D8B030D-6E8A-4147-A177-3AD203B41FA5}">
                      <a16:colId xmlns:a16="http://schemas.microsoft.com/office/drawing/2014/main" val="2460219094"/>
                    </a:ext>
                  </a:extLst>
                </a:gridCol>
                <a:gridCol w="1902463">
                  <a:extLst>
                    <a:ext uri="{9D8B030D-6E8A-4147-A177-3AD203B41FA5}">
                      <a16:colId xmlns:a16="http://schemas.microsoft.com/office/drawing/2014/main" val="1579552583"/>
                    </a:ext>
                  </a:extLst>
                </a:gridCol>
                <a:gridCol w="1902463">
                  <a:extLst>
                    <a:ext uri="{9D8B030D-6E8A-4147-A177-3AD203B41FA5}">
                      <a16:colId xmlns:a16="http://schemas.microsoft.com/office/drawing/2014/main" val="2710419120"/>
                    </a:ext>
                  </a:extLst>
                </a:gridCol>
                <a:gridCol w="1902463">
                  <a:extLst>
                    <a:ext uri="{9D8B030D-6E8A-4147-A177-3AD203B41FA5}">
                      <a16:colId xmlns:a16="http://schemas.microsoft.com/office/drawing/2014/main" val="86895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Hábitat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Média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Desvio-padrão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45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Floresta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7,00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2,19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954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Campo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10,75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1,50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899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014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28D70-5229-4E75-AA08-2DF2BA2A3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48" y="543297"/>
            <a:ext cx="3004969" cy="1141497"/>
          </a:xfrm>
        </p:spPr>
        <p:txBody>
          <a:bodyPr/>
          <a:lstStyle/>
          <a:p>
            <a:r>
              <a:rPr lang="pt-BR" dirty="0"/>
              <a:t>Estudo de caso</a:t>
            </a:r>
            <a:endParaRPr lang="en-US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73C30E-C2DF-4A09-8148-CDCCC5051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048" y="1936176"/>
            <a:ext cx="3004969" cy="4378527"/>
          </a:xfrm>
        </p:spPr>
        <p:txBody>
          <a:bodyPr>
            <a:normAutofit/>
          </a:bodyPr>
          <a:lstStyle/>
          <a:p>
            <a:pPr algn="l"/>
            <a:r>
              <a:rPr lang="pt-BR" sz="2400" b="1" dirty="0"/>
              <a:t>Essa diferença é significativa?</a:t>
            </a:r>
          </a:p>
          <a:p>
            <a:pPr algn="l"/>
            <a:endParaRPr lang="pt-BR" sz="2400" b="1" dirty="0"/>
          </a:p>
          <a:p>
            <a:pPr algn="l"/>
            <a:r>
              <a:rPr lang="pt-BR" sz="2400" b="1" dirty="0"/>
              <a:t>Ou é uma diferença que pode ser encontrada ao acaso?</a:t>
            </a:r>
            <a:endParaRPr lang="en-US" sz="2400" b="1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759DBA20-5590-4E34-9EF6-6828AC427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7282" y="543297"/>
            <a:ext cx="6157222" cy="6157222"/>
          </a:xfrm>
        </p:spPr>
      </p:pic>
    </p:spTree>
    <p:extLst>
      <p:ext uri="{BB962C8B-B14F-4D97-AF65-F5344CB8AC3E}">
        <p14:creationId xmlns:p14="http://schemas.microsoft.com/office/powerpoint/2010/main" val="3363065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28D70-5229-4E75-AA08-2DF2BA2A3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48" y="543297"/>
            <a:ext cx="3004969" cy="1141497"/>
          </a:xfrm>
        </p:spPr>
        <p:txBody>
          <a:bodyPr/>
          <a:lstStyle/>
          <a:p>
            <a:r>
              <a:rPr lang="pt-BR" dirty="0"/>
              <a:t>Estudo de caso</a:t>
            </a:r>
            <a:endParaRPr lang="en-US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73C30E-C2DF-4A09-8148-CDCCC5051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048" y="1936176"/>
            <a:ext cx="3004969" cy="4378527"/>
          </a:xfrm>
        </p:spPr>
        <p:txBody>
          <a:bodyPr>
            <a:normAutofit/>
          </a:bodyPr>
          <a:lstStyle/>
          <a:p>
            <a:pPr algn="l"/>
            <a:r>
              <a:rPr lang="pt-BR" sz="2400" b="1" dirty="0"/>
              <a:t>Essa diferença é significativa?</a:t>
            </a:r>
          </a:p>
          <a:p>
            <a:pPr algn="l"/>
            <a:endParaRPr lang="pt-BR" sz="2400" b="1" dirty="0"/>
          </a:p>
          <a:p>
            <a:pPr algn="l"/>
            <a:r>
              <a:rPr lang="pt-BR" sz="2400" b="1" dirty="0"/>
              <a:t>Ou é uma diferença que pode ser encontrada ao acaso?</a:t>
            </a:r>
          </a:p>
          <a:p>
            <a:pPr algn="l"/>
            <a:endParaRPr lang="pt-BR" sz="2400" b="1" dirty="0"/>
          </a:p>
          <a:p>
            <a:pPr algn="l"/>
            <a:r>
              <a:rPr lang="pt-BR" sz="2400" b="1" dirty="0">
                <a:solidFill>
                  <a:srgbClr val="C00000"/>
                </a:solidFill>
              </a:rPr>
              <a:t>Análise de Re - </a:t>
            </a:r>
            <a:r>
              <a:rPr lang="pt-BR" sz="2400" b="1" dirty="0" err="1">
                <a:solidFill>
                  <a:srgbClr val="C00000"/>
                </a:solidFill>
              </a:rPr>
              <a:t>aleatorização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759DBA20-5590-4E34-9EF6-6828AC427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7282" y="543297"/>
            <a:ext cx="6157222" cy="6157222"/>
          </a:xfrm>
        </p:spPr>
      </p:pic>
    </p:spTree>
    <p:extLst>
      <p:ext uri="{BB962C8B-B14F-4D97-AF65-F5344CB8AC3E}">
        <p14:creationId xmlns:p14="http://schemas.microsoft.com/office/powerpoint/2010/main" val="2762561684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Pacote</Template>
  <TotalTime>1318</TotalTime>
  <Words>1082</Words>
  <Application>Microsoft Office PowerPoint</Application>
  <PresentationFormat>Widescreen</PresentationFormat>
  <Paragraphs>382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Arial</vt:lpstr>
      <vt:lpstr>Calibri</vt:lpstr>
      <vt:lpstr>Gill Sans MT</vt:lpstr>
      <vt:lpstr>Pacote</vt:lpstr>
      <vt:lpstr>Método de reamostragem para comparações: categóricas</vt:lpstr>
      <vt:lpstr>Variáveis preditoras e respostas</vt:lpstr>
      <vt:lpstr>Variáveis preditoras e respostas</vt:lpstr>
      <vt:lpstr>Variáveis preditoras e respostas</vt:lpstr>
      <vt:lpstr>Estudo de caso</vt:lpstr>
      <vt:lpstr>Estudo de caso</vt:lpstr>
      <vt:lpstr>Estudo de caso</vt:lpstr>
      <vt:lpstr>Estudo de caso</vt:lpstr>
      <vt:lpstr>Estudo de caso</vt:lpstr>
      <vt:lpstr>Análise de re-aleatorização</vt:lpstr>
      <vt:lpstr>Análise de re-aleatorização</vt:lpstr>
      <vt:lpstr>1º passo</vt:lpstr>
      <vt:lpstr>1º passo</vt:lpstr>
      <vt:lpstr>Análise de re-aleatorização</vt:lpstr>
      <vt:lpstr>2º passo</vt:lpstr>
      <vt:lpstr>2º passo</vt:lpstr>
      <vt:lpstr>2º passo</vt:lpstr>
      <vt:lpstr>2º passo</vt:lpstr>
      <vt:lpstr>Análise de re-aleatorização</vt:lpstr>
      <vt:lpstr>3º passo</vt:lpstr>
      <vt:lpstr>3º passo</vt:lpstr>
      <vt:lpstr>3º passo</vt:lpstr>
      <vt:lpstr>Estudo de caso</vt:lpstr>
      <vt:lpstr>Estudo de caso</vt:lpstr>
      <vt:lpstr>Prática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 de reamostragem para descrição de população</dc:title>
  <dc:creator>andre</dc:creator>
  <cp:lastModifiedBy>andre</cp:lastModifiedBy>
  <cp:revision>63</cp:revision>
  <dcterms:created xsi:type="dcterms:W3CDTF">2020-01-14T14:35:22Z</dcterms:created>
  <dcterms:modified xsi:type="dcterms:W3CDTF">2020-01-15T19:04:40Z</dcterms:modified>
</cp:coreProperties>
</file>