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8" r:id="rId3"/>
    <p:sldId id="289" r:id="rId4"/>
    <p:sldId id="292" r:id="rId5"/>
    <p:sldId id="291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685110"/>
            <a:ext cx="10959738" cy="405491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216"/>
            <a:ext cx="7729728" cy="11887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572" y="1724297"/>
            <a:ext cx="5016137" cy="40157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4238" y="1724297"/>
            <a:ext cx="5901189" cy="40157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246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048" y="543297"/>
            <a:ext cx="2554963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7" y="301752"/>
            <a:ext cx="7968343" cy="575157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373310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31756-D3B6-41DD-8372-DCF278073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de </a:t>
            </a:r>
            <a:r>
              <a:rPr lang="pt-BR" dirty="0" err="1"/>
              <a:t>reamostragem</a:t>
            </a:r>
            <a:r>
              <a:rPr lang="pt-BR" dirty="0"/>
              <a:t> para comparações:</a:t>
            </a:r>
            <a:br>
              <a:rPr lang="pt-BR" dirty="0"/>
            </a:br>
            <a:r>
              <a:rPr lang="pt-BR" b="1" dirty="0"/>
              <a:t>contínuas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B2A98-C8DC-4C2E-80C6-D1FE3D641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regressão</a:t>
            </a:r>
            <a:r>
              <a:rPr lang="en-US" sz="2400" b="1" dirty="0"/>
              <a:t> linear, </a:t>
            </a:r>
            <a:r>
              <a:rPr lang="en-US" sz="2400" b="1" dirty="0" err="1"/>
              <a:t>nós</a:t>
            </a:r>
            <a:r>
              <a:rPr lang="en-US" sz="2400" b="1" dirty="0"/>
              <a:t> </a:t>
            </a:r>
            <a:r>
              <a:rPr lang="en-US" sz="2400" b="1" dirty="0" err="1"/>
              <a:t>ajustamos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linear, que </a:t>
            </a:r>
            <a:r>
              <a:rPr lang="en-US" sz="2400" b="1" dirty="0" err="1"/>
              <a:t>irá</a:t>
            </a:r>
            <a:r>
              <a:rPr lang="en-US" sz="2400" b="1" dirty="0"/>
              <a:t> </a:t>
            </a:r>
            <a:r>
              <a:rPr lang="en-US" sz="2400" b="1" dirty="0" err="1"/>
              <a:t>descrever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as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0E66A-E88E-4AC3-9712-8D5FAC663869}"/>
              </a:ext>
            </a:extLst>
          </p:cNvPr>
          <p:cNvSpPr txBox="1"/>
          <p:nvPr/>
        </p:nvSpPr>
        <p:spPr>
          <a:xfrm>
            <a:off x="9824970" y="795130"/>
            <a:ext cx="23670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Y = </a:t>
            </a:r>
            <a:r>
              <a:rPr lang="pt-BR" sz="3200" b="1" dirty="0" err="1">
                <a:solidFill>
                  <a:srgbClr val="FF0000"/>
                </a:solidFill>
              </a:rPr>
              <a:t>a</a:t>
            </a:r>
            <a:r>
              <a:rPr lang="pt-BR" sz="3200" b="1" dirty="0" err="1"/>
              <a:t>X</a:t>
            </a:r>
            <a:r>
              <a:rPr lang="pt-BR" sz="3200" b="1" dirty="0"/>
              <a:t> + b</a:t>
            </a:r>
          </a:p>
          <a:p>
            <a:endParaRPr lang="pt-BR" sz="3200" b="1" dirty="0"/>
          </a:p>
          <a:p>
            <a:r>
              <a:rPr lang="pt-BR" sz="3200" b="1" dirty="0">
                <a:solidFill>
                  <a:srgbClr val="FF0000"/>
                </a:solidFill>
              </a:rPr>
              <a:t>a</a:t>
            </a:r>
            <a:r>
              <a:rPr lang="pt-BR" sz="3200" b="1" dirty="0"/>
              <a:t> = coeficiente angular</a:t>
            </a:r>
            <a:endParaRPr lang="en-US" sz="3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812FE-04CD-4F22-B61B-04883B29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0500"/>
            <a:ext cx="631314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regressão</a:t>
            </a:r>
            <a:r>
              <a:rPr lang="en-US" sz="2400" b="1" dirty="0"/>
              <a:t> linear, </a:t>
            </a:r>
            <a:r>
              <a:rPr lang="en-US" sz="2400" b="1" dirty="0" err="1"/>
              <a:t>nós</a:t>
            </a:r>
            <a:r>
              <a:rPr lang="en-US" sz="2400" b="1" dirty="0"/>
              <a:t> </a:t>
            </a:r>
            <a:r>
              <a:rPr lang="en-US" sz="2400" b="1" dirty="0" err="1"/>
              <a:t>ajustamos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linear, que </a:t>
            </a:r>
            <a:r>
              <a:rPr lang="en-US" sz="2400" b="1" dirty="0" err="1"/>
              <a:t>irá</a:t>
            </a:r>
            <a:r>
              <a:rPr lang="en-US" sz="2400" b="1" dirty="0"/>
              <a:t> </a:t>
            </a:r>
            <a:r>
              <a:rPr lang="en-US" sz="2400" b="1" dirty="0" err="1"/>
              <a:t>descrever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as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0E66A-E88E-4AC3-9712-8D5FAC663869}"/>
              </a:ext>
            </a:extLst>
          </p:cNvPr>
          <p:cNvSpPr txBox="1"/>
          <p:nvPr/>
        </p:nvSpPr>
        <p:spPr>
          <a:xfrm>
            <a:off x="9824970" y="795130"/>
            <a:ext cx="23670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Y = </a:t>
            </a:r>
            <a:r>
              <a:rPr lang="pt-BR" sz="3200" b="1" dirty="0" err="1">
                <a:solidFill>
                  <a:srgbClr val="FF0000"/>
                </a:solidFill>
              </a:rPr>
              <a:t>a</a:t>
            </a:r>
            <a:r>
              <a:rPr lang="pt-BR" sz="3200" b="1" dirty="0" err="1"/>
              <a:t>X</a:t>
            </a:r>
            <a:r>
              <a:rPr lang="pt-BR" sz="3200" b="1" dirty="0"/>
              <a:t> + b</a:t>
            </a:r>
          </a:p>
          <a:p>
            <a:endParaRPr lang="pt-BR" sz="3200" b="1" dirty="0"/>
          </a:p>
          <a:p>
            <a:r>
              <a:rPr lang="pt-BR" sz="3200" b="1" dirty="0">
                <a:solidFill>
                  <a:srgbClr val="FF0000"/>
                </a:solidFill>
              </a:rPr>
              <a:t>a</a:t>
            </a:r>
            <a:r>
              <a:rPr lang="pt-BR" sz="3200" b="1" dirty="0"/>
              <a:t> = coeficiente angular</a:t>
            </a:r>
            <a:endParaRPr lang="en-US" sz="3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840F0A-6885-4BF4-80FC-5E6978D3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0500"/>
            <a:ext cx="6313144" cy="647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A83E39-137F-49C8-97A5-21D80364F0A5}"/>
              </a:ext>
            </a:extLst>
          </p:cNvPr>
          <p:cNvSpPr txBox="1"/>
          <p:nvPr/>
        </p:nvSpPr>
        <p:spPr>
          <a:xfrm>
            <a:off x="4399722" y="927652"/>
            <a:ext cx="2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*X – 0,04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regressão</a:t>
            </a:r>
            <a:r>
              <a:rPr lang="en-US" sz="2400" b="1" dirty="0"/>
              <a:t> linear, </a:t>
            </a:r>
            <a:r>
              <a:rPr lang="en-US" sz="2400" b="1" dirty="0" err="1"/>
              <a:t>nós</a:t>
            </a:r>
            <a:r>
              <a:rPr lang="en-US" sz="2400" b="1" dirty="0"/>
              <a:t> </a:t>
            </a:r>
            <a:r>
              <a:rPr lang="en-US" sz="2400" b="1" dirty="0" err="1"/>
              <a:t>ajustamos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linear, que </a:t>
            </a:r>
            <a:r>
              <a:rPr lang="en-US" sz="2400" b="1" dirty="0" err="1"/>
              <a:t>irá</a:t>
            </a:r>
            <a:r>
              <a:rPr lang="en-US" sz="2400" b="1" dirty="0"/>
              <a:t> </a:t>
            </a:r>
            <a:r>
              <a:rPr lang="en-US" sz="2400" b="1" dirty="0" err="1"/>
              <a:t>descrever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as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0E66A-E88E-4AC3-9712-8D5FAC663869}"/>
              </a:ext>
            </a:extLst>
          </p:cNvPr>
          <p:cNvSpPr txBox="1"/>
          <p:nvPr/>
        </p:nvSpPr>
        <p:spPr>
          <a:xfrm>
            <a:off x="9824970" y="795130"/>
            <a:ext cx="23670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Y = </a:t>
            </a:r>
            <a:r>
              <a:rPr lang="pt-BR" sz="3200" b="1" dirty="0" err="1"/>
              <a:t>aX</a:t>
            </a:r>
            <a:r>
              <a:rPr lang="pt-BR" sz="3200" b="1" dirty="0"/>
              <a:t> + </a:t>
            </a:r>
            <a:r>
              <a:rPr lang="pt-BR" sz="3200" b="1" dirty="0">
                <a:solidFill>
                  <a:srgbClr val="0070C0"/>
                </a:solidFill>
              </a:rPr>
              <a:t>b</a:t>
            </a:r>
          </a:p>
          <a:p>
            <a:endParaRPr lang="pt-BR" sz="3200" b="1" dirty="0"/>
          </a:p>
          <a:p>
            <a:r>
              <a:rPr lang="pt-BR" sz="3200" b="1" dirty="0">
                <a:solidFill>
                  <a:srgbClr val="0070C0"/>
                </a:solidFill>
              </a:rPr>
              <a:t>b</a:t>
            </a:r>
            <a:r>
              <a:rPr lang="pt-BR" sz="3200" b="1" dirty="0"/>
              <a:t> = intercepto</a:t>
            </a:r>
            <a:endParaRPr lang="en-US" sz="3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840F0A-6885-4BF4-80FC-5E6978D3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0500"/>
            <a:ext cx="6313144" cy="647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A83E39-137F-49C8-97A5-21D80364F0A5}"/>
              </a:ext>
            </a:extLst>
          </p:cNvPr>
          <p:cNvSpPr txBox="1"/>
          <p:nvPr/>
        </p:nvSpPr>
        <p:spPr>
          <a:xfrm>
            <a:off x="4399722" y="927652"/>
            <a:ext cx="2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*X – 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0,04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4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872448" cy="4378527"/>
          </a:xfrm>
        </p:spPr>
        <p:txBody>
          <a:bodyPr/>
          <a:lstStyle/>
          <a:p>
            <a:pPr algn="l"/>
            <a:r>
              <a:rPr lang="en-US" sz="2400" b="1" dirty="0"/>
              <a:t>Qual </a:t>
            </a:r>
            <a:r>
              <a:rPr lang="en-US" sz="2400" b="1" dirty="0" err="1"/>
              <a:t>seria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 se o </a:t>
            </a:r>
            <a:r>
              <a:rPr lang="en-US" sz="2400" b="1" dirty="0" err="1"/>
              <a:t>modelo</a:t>
            </a:r>
            <a:r>
              <a:rPr lang="en-US" sz="2400" b="1" dirty="0"/>
              <a:t> linear </a:t>
            </a:r>
            <a:r>
              <a:rPr lang="en-US" sz="2400" b="1" dirty="0" err="1"/>
              <a:t>ajustado</a:t>
            </a:r>
            <a:r>
              <a:rPr lang="en-US" sz="2400" b="1" dirty="0"/>
              <a:t> for:</a:t>
            </a:r>
          </a:p>
          <a:p>
            <a:pPr algn="l"/>
            <a:r>
              <a:rPr lang="en-US" sz="2400" b="1" dirty="0"/>
              <a:t>Y = -0.99*X + 27.8</a:t>
            </a:r>
          </a:p>
          <a:p>
            <a:pPr algn="l"/>
            <a:r>
              <a:rPr lang="en-US" sz="2400" b="1" dirty="0"/>
              <a:t>?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872448" cy="4378527"/>
          </a:xfrm>
        </p:spPr>
        <p:txBody>
          <a:bodyPr/>
          <a:lstStyle/>
          <a:p>
            <a:pPr algn="l"/>
            <a:r>
              <a:rPr lang="en-US" sz="2400" b="1" dirty="0"/>
              <a:t>Qual </a:t>
            </a:r>
            <a:r>
              <a:rPr lang="en-US" sz="2400" b="1" dirty="0" err="1"/>
              <a:t>seria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 se o </a:t>
            </a:r>
            <a:r>
              <a:rPr lang="en-US" sz="2400" b="1" dirty="0" err="1"/>
              <a:t>modelo</a:t>
            </a:r>
            <a:r>
              <a:rPr lang="en-US" sz="2400" b="1" dirty="0"/>
              <a:t> linear </a:t>
            </a:r>
            <a:r>
              <a:rPr lang="en-US" sz="2400" b="1" dirty="0" err="1"/>
              <a:t>ajustado</a:t>
            </a:r>
            <a:r>
              <a:rPr lang="en-US" sz="2400" b="1" dirty="0"/>
              <a:t> for:</a:t>
            </a:r>
          </a:p>
          <a:p>
            <a:pPr algn="l"/>
            <a:r>
              <a:rPr lang="en-US" sz="2400" b="1" dirty="0"/>
              <a:t>Y = -0.99*X + 27.8</a:t>
            </a:r>
          </a:p>
          <a:p>
            <a:pPr algn="l"/>
            <a:r>
              <a:rPr lang="en-US" sz="2400" b="1" dirty="0"/>
              <a:t>?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90F6E-6E59-4955-8862-83CC0F49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95" y="1905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872448" cy="4378527"/>
          </a:xfrm>
        </p:spPr>
        <p:txBody>
          <a:bodyPr/>
          <a:lstStyle/>
          <a:p>
            <a:pPr algn="l"/>
            <a:r>
              <a:rPr lang="en-US" sz="2400" b="1" dirty="0"/>
              <a:t>Qual </a:t>
            </a:r>
            <a:r>
              <a:rPr lang="en-US" sz="2400" b="1" dirty="0" err="1"/>
              <a:t>seria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 se o </a:t>
            </a:r>
            <a:r>
              <a:rPr lang="en-US" sz="2400" b="1" dirty="0" err="1"/>
              <a:t>modelo</a:t>
            </a:r>
            <a:r>
              <a:rPr lang="en-US" sz="2400" b="1" dirty="0"/>
              <a:t> linear </a:t>
            </a:r>
            <a:r>
              <a:rPr lang="en-US" sz="2400" b="1" dirty="0" err="1"/>
              <a:t>ajustado</a:t>
            </a:r>
            <a:r>
              <a:rPr lang="en-US" sz="2400" b="1" dirty="0"/>
              <a:t> for:</a:t>
            </a:r>
          </a:p>
          <a:p>
            <a:pPr algn="l"/>
            <a:r>
              <a:rPr lang="en-US" sz="2400" b="1" dirty="0"/>
              <a:t>Y = 0.01*X – 0.29</a:t>
            </a:r>
          </a:p>
          <a:p>
            <a:pPr algn="l"/>
            <a:r>
              <a:rPr lang="en-US" sz="2400" b="1" dirty="0"/>
              <a:t>?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872448" cy="4378527"/>
          </a:xfrm>
        </p:spPr>
        <p:txBody>
          <a:bodyPr/>
          <a:lstStyle/>
          <a:p>
            <a:pPr algn="l"/>
            <a:r>
              <a:rPr lang="en-US" sz="2400" b="1" dirty="0"/>
              <a:t>Qual </a:t>
            </a:r>
            <a:r>
              <a:rPr lang="en-US" sz="2400" b="1" dirty="0" err="1"/>
              <a:t>seria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 se o </a:t>
            </a:r>
            <a:r>
              <a:rPr lang="en-US" sz="2400" b="1" dirty="0" err="1"/>
              <a:t>modelo</a:t>
            </a:r>
            <a:r>
              <a:rPr lang="en-US" sz="2400" b="1" dirty="0"/>
              <a:t> linear </a:t>
            </a:r>
            <a:r>
              <a:rPr lang="en-US" sz="2400" b="1" dirty="0" err="1"/>
              <a:t>ajustado</a:t>
            </a:r>
            <a:r>
              <a:rPr lang="en-US" sz="2400" b="1" dirty="0"/>
              <a:t> for:</a:t>
            </a:r>
          </a:p>
          <a:p>
            <a:pPr algn="l"/>
            <a:r>
              <a:rPr lang="en-US" sz="2400" b="1" dirty="0"/>
              <a:t>Y = 0.01*X – 0.29</a:t>
            </a:r>
          </a:p>
          <a:p>
            <a:pPr algn="l"/>
            <a:r>
              <a:rPr lang="en-US" sz="2400" b="1" dirty="0"/>
              <a:t>?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A9EFD8-8B6F-45F5-B94B-68DB080F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39" y="3810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1D017-3099-4E9C-8681-45E73521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C64B5-7AE6-4CAF-984C-565B4BDF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Como nós podemos saber se as relações são significativas ou não?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D6DBFE-0164-464A-AA29-B21D9181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7" y="2743201"/>
            <a:ext cx="3813048" cy="3813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C89A73-AE55-4B4B-9415-10FED76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39" y="2743201"/>
            <a:ext cx="3813048" cy="38032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AEC995-9572-4FBD-BEAA-F6317BE86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271" y="2743200"/>
            <a:ext cx="3716585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Suponha que você esteja interessado em testar a relação entre taxa de decomposição da matéria orgânica com temperatura atmosférica.</a:t>
            </a:r>
          </a:p>
          <a:p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2950BFD-73E5-474E-B876-8C7761B6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1797"/>
              </p:ext>
            </p:extLst>
          </p:nvPr>
        </p:nvGraphicFramePr>
        <p:xfrm>
          <a:off x="3914953" y="1302762"/>
          <a:ext cx="812799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84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021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93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Nº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(ºC)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Taxa de decomposição (g dia</a:t>
                      </a:r>
                      <a:r>
                        <a:rPr lang="pt-BR" baseline="30000" dirty="0"/>
                        <a:t>-1</a:t>
                      </a:r>
                      <a:r>
                        <a:rPr lang="pt-B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9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5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01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69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4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98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69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8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Vamos plotar os dados em um gráfico.</a:t>
            </a:r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A95D43-C0DF-4BF8-8C7D-E83C0F4F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23" y="133183"/>
            <a:ext cx="6622111" cy="66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0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84ED-16EB-4D2D-B262-C47D558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preditoras e respostas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C3466-AD9B-4784-945F-5014EA048D86}"/>
              </a:ext>
            </a:extLst>
          </p:cNvPr>
          <p:cNvSpPr txBox="1"/>
          <p:nvPr/>
        </p:nvSpPr>
        <p:spPr>
          <a:xfrm>
            <a:off x="561362" y="2782957"/>
            <a:ext cx="3339548" cy="3416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Variável que pode afetar características do organismo estudado.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Fertilidade do Solo, Temperatura, Umidade, Estrutura da Vegetação,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42952E-3B2D-4B9E-9E02-BAB8C168E5D9}"/>
              </a:ext>
            </a:extLst>
          </p:cNvPr>
          <p:cNvSpPr txBox="1"/>
          <p:nvPr/>
        </p:nvSpPr>
        <p:spPr>
          <a:xfrm>
            <a:off x="7565136" y="2782957"/>
            <a:ext cx="3339548" cy="34163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Resposta: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Característica do organismo estudado que pode variar em relação à variável preditora.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Taxa de crescimento, Taxa fotossintética,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ADD4D8-BC04-49B5-9B0D-697B717C41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00910" y="4491117"/>
            <a:ext cx="36642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5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Vamos plotar os dados em um gráfico.</a:t>
            </a:r>
            <a:endParaRPr lang="en-US" sz="2400" b="1" dirty="0"/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E </a:t>
            </a:r>
            <a:r>
              <a:rPr lang="en-US" sz="2400" b="1" dirty="0" err="1"/>
              <a:t>vamos</a:t>
            </a:r>
            <a:r>
              <a:rPr lang="en-US" sz="2400" b="1" dirty="0"/>
              <a:t> </a:t>
            </a:r>
            <a:r>
              <a:rPr lang="en-US" sz="2400" b="1" dirty="0" err="1"/>
              <a:t>ajustar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 </a:t>
            </a:r>
            <a:r>
              <a:rPr lang="en-US" sz="2400" b="1" dirty="0" err="1"/>
              <a:t>aos</a:t>
            </a:r>
            <a:r>
              <a:rPr lang="en-US" sz="2400" b="1" dirty="0"/>
              <a:t> dados.</a:t>
            </a: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BFA81-315E-46E3-AEDD-9D9F61C9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66" y="197494"/>
            <a:ext cx="6436581" cy="64365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5E1308-24BD-4E1E-9DA2-D9D1F173FF76}"/>
              </a:ext>
            </a:extLst>
          </p:cNvPr>
          <p:cNvSpPr txBox="1"/>
          <p:nvPr/>
        </p:nvSpPr>
        <p:spPr>
          <a:xfrm>
            <a:off x="5208104" y="1391478"/>
            <a:ext cx="251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 = 0.16*X – 0.06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50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163995" cy="4697899"/>
          </a:xfrm>
        </p:spPr>
        <p:txBody>
          <a:bodyPr>
            <a:normAutofit fontScale="92500"/>
          </a:bodyPr>
          <a:lstStyle/>
          <a:p>
            <a:pPr algn="l"/>
            <a:r>
              <a:rPr lang="pt-BR" sz="2400" b="1" dirty="0"/>
              <a:t>Vamos plotar os dados em um gráfico.</a:t>
            </a:r>
            <a:endParaRPr lang="en-US" sz="2400" b="1" dirty="0"/>
          </a:p>
          <a:p>
            <a:pPr algn="l"/>
            <a:endParaRPr lang="en-US" sz="2400" b="1" dirty="0"/>
          </a:p>
          <a:p>
            <a:pPr algn="l"/>
            <a:r>
              <a:rPr lang="pt-BR" sz="2400" b="1" dirty="0"/>
              <a:t>E vamos ajustar um modelo linear aos dados.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>
                <a:solidFill>
                  <a:srgbClr val="C00000"/>
                </a:solidFill>
              </a:rPr>
              <a:t>Para testar se essa relação é significativa, podemos usar o método de </a:t>
            </a:r>
            <a:r>
              <a:rPr lang="pt-BR" sz="2400" b="1" dirty="0" err="1">
                <a:solidFill>
                  <a:srgbClr val="C00000"/>
                </a:solidFill>
              </a:rPr>
              <a:t>re-aleatorização</a:t>
            </a:r>
            <a:r>
              <a:rPr lang="pt-BR" sz="2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BFA81-315E-46E3-AEDD-9D9F61C9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66" y="197494"/>
            <a:ext cx="6436581" cy="64365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5E1308-24BD-4E1E-9DA2-D9D1F173FF76}"/>
              </a:ext>
            </a:extLst>
          </p:cNvPr>
          <p:cNvSpPr txBox="1"/>
          <p:nvPr/>
        </p:nvSpPr>
        <p:spPr>
          <a:xfrm>
            <a:off x="5208104" y="1391478"/>
            <a:ext cx="251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 = 0.16*X – 0.06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07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Faremos a </a:t>
            </a:r>
            <a:r>
              <a:rPr lang="pt-BR" sz="2400" b="1" dirty="0" err="1"/>
              <a:t>aleatorização</a:t>
            </a:r>
            <a:r>
              <a:rPr lang="pt-BR" sz="2400" b="1" dirty="0"/>
              <a:t> dos dados.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Com os dados aleatorizados, faremos a mesma análise e montaremos um modelos</a:t>
            </a:r>
          </a:p>
          <a:p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2950BFD-73E5-474E-B876-8C7761B6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84768"/>
              </p:ext>
            </p:extLst>
          </p:nvPr>
        </p:nvGraphicFramePr>
        <p:xfrm>
          <a:off x="3530640" y="640153"/>
          <a:ext cx="585189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09">
                  <a:extLst>
                    <a:ext uri="{9D8B030D-6E8A-4147-A177-3AD203B41FA5}">
                      <a16:colId xmlns:a16="http://schemas.microsoft.com/office/drawing/2014/main" val="98484285"/>
                    </a:ext>
                  </a:extLst>
                </a:gridCol>
                <a:gridCol w="1307136">
                  <a:extLst>
                    <a:ext uri="{9D8B030D-6E8A-4147-A177-3AD203B41FA5}">
                      <a16:colId xmlns:a16="http://schemas.microsoft.com/office/drawing/2014/main" val="203021776"/>
                    </a:ext>
                  </a:extLst>
                </a:gridCol>
                <a:gridCol w="3270254">
                  <a:extLst>
                    <a:ext uri="{9D8B030D-6E8A-4147-A177-3AD203B41FA5}">
                      <a16:colId xmlns:a16="http://schemas.microsoft.com/office/drawing/2014/main" val="27993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Nº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(ºC)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Taxa de decomposição (g dia</a:t>
                      </a:r>
                      <a:r>
                        <a:rPr lang="pt-BR" baseline="30000" dirty="0"/>
                        <a:t>-1</a:t>
                      </a:r>
                      <a:r>
                        <a:rPr lang="pt-B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9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5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01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69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4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98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69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8585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4AAD3CB-4979-43C8-B44D-34916442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20" y="4182132"/>
            <a:ext cx="2084032" cy="2084032"/>
          </a:xfrm>
          <a:prstGeom prst="rect">
            <a:avLst/>
          </a:prstGeom>
        </p:spPr>
      </p:pic>
      <p:sp>
        <p:nvSpPr>
          <p:cNvPr id="7" name="Seta: Dobrada 6">
            <a:extLst>
              <a:ext uri="{FF2B5EF4-FFF2-40B4-BE49-F238E27FC236}">
                <a16:creationId xmlns:a16="http://schemas.microsoft.com/office/drawing/2014/main" id="{D89B52DF-D583-4E71-BDB5-D202C7A512CF}"/>
              </a:ext>
            </a:extLst>
          </p:cNvPr>
          <p:cNvSpPr/>
          <p:nvPr/>
        </p:nvSpPr>
        <p:spPr>
          <a:xfrm rot="5400000">
            <a:off x="9780105" y="2479907"/>
            <a:ext cx="1815548" cy="11648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7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Faremos a </a:t>
            </a:r>
            <a:r>
              <a:rPr lang="pt-BR" sz="2400" b="1" dirty="0" err="1"/>
              <a:t>aleatorização</a:t>
            </a:r>
            <a:r>
              <a:rPr lang="pt-BR" sz="2400" b="1" dirty="0"/>
              <a:t> dos dados.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Com os dados aleatorizados, faremos a mesma análise e montaremos um modelos</a:t>
            </a:r>
          </a:p>
          <a:p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2950BFD-73E5-474E-B876-8C7761B6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16233"/>
              </p:ext>
            </p:extLst>
          </p:nvPr>
        </p:nvGraphicFramePr>
        <p:xfrm>
          <a:off x="3530640" y="640153"/>
          <a:ext cx="585189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09">
                  <a:extLst>
                    <a:ext uri="{9D8B030D-6E8A-4147-A177-3AD203B41FA5}">
                      <a16:colId xmlns:a16="http://schemas.microsoft.com/office/drawing/2014/main" val="98484285"/>
                    </a:ext>
                  </a:extLst>
                </a:gridCol>
                <a:gridCol w="1307136">
                  <a:extLst>
                    <a:ext uri="{9D8B030D-6E8A-4147-A177-3AD203B41FA5}">
                      <a16:colId xmlns:a16="http://schemas.microsoft.com/office/drawing/2014/main" val="203021776"/>
                    </a:ext>
                  </a:extLst>
                </a:gridCol>
                <a:gridCol w="3270254">
                  <a:extLst>
                    <a:ext uri="{9D8B030D-6E8A-4147-A177-3AD203B41FA5}">
                      <a16:colId xmlns:a16="http://schemas.microsoft.com/office/drawing/2014/main" val="27993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Nº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(ºC)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Taxa de decomposição (g dia</a:t>
                      </a:r>
                      <a:r>
                        <a:rPr lang="pt-BR" baseline="30000" dirty="0"/>
                        <a:t>-1</a:t>
                      </a:r>
                      <a:r>
                        <a:rPr lang="pt-B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9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5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01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69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4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98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69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8585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4AAD3CB-4979-43C8-B44D-34916442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20" y="4182132"/>
            <a:ext cx="2084032" cy="2084032"/>
          </a:xfrm>
          <a:prstGeom prst="rect">
            <a:avLst/>
          </a:prstGeom>
        </p:spPr>
      </p:pic>
      <p:sp>
        <p:nvSpPr>
          <p:cNvPr id="7" name="Seta: Dobrada 6">
            <a:extLst>
              <a:ext uri="{FF2B5EF4-FFF2-40B4-BE49-F238E27FC236}">
                <a16:creationId xmlns:a16="http://schemas.microsoft.com/office/drawing/2014/main" id="{D89B52DF-D583-4E71-BDB5-D202C7A512CF}"/>
              </a:ext>
            </a:extLst>
          </p:cNvPr>
          <p:cNvSpPr/>
          <p:nvPr/>
        </p:nvSpPr>
        <p:spPr>
          <a:xfrm flipH="1">
            <a:off x="9798918" y="2159033"/>
            <a:ext cx="1446119" cy="19653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7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Vamos plotar os dados.</a:t>
            </a:r>
          </a:p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C5FCA2-CA3F-4C59-999B-C205BE20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90" y="543297"/>
            <a:ext cx="5959502" cy="59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Vamos plotar os dados.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E vamos ajustar um modelo linear.</a:t>
            </a:r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2DC28-C98B-4DE7-8599-DD0AD784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32" y="528799"/>
            <a:ext cx="6052268" cy="60522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134CD1-A59E-4235-8C55-261764100AAA}"/>
              </a:ext>
            </a:extLst>
          </p:cNvPr>
          <p:cNvSpPr txBox="1"/>
          <p:nvPr/>
        </p:nvSpPr>
        <p:spPr>
          <a:xfrm>
            <a:off x="4837043" y="883212"/>
            <a:ext cx="31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 = -0.03*X + 3.62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46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b="1" dirty="0"/>
              <a:t>Vamos plotar os dados.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E vamos ajustar um modelo linear.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Faremos isso muitas vezes e montaremos um gráfico de frequência de coeficiente angular para esses dados.</a:t>
            </a:r>
          </a:p>
          <a:p>
            <a:pPr algn="l"/>
            <a:endParaRPr lang="pt-BR" sz="2400" b="1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2DC28-C98B-4DE7-8599-DD0AD784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32" y="528799"/>
            <a:ext cx="6052268" cy="60522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134CD1-A59E-4235-8C55-261764100AAA}"/>
              </a:ext>
            </a:extLst>
          </p:cNvPr>
          <p:cNvSpPr txBox="1"/>
          <p:nvPr/>
        </p:nvSpPr>
        <p:spPr>
          <a:xfrm>
            <a:off x="4837043" y="883212"/>
            <a:ext cx="31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 = </a:t>
            </a:r>
            <a:r>
              <a:rPr lang="pt-BR" sz="2400" dirty="0">
                <a:solidFill>
                  <a:srgbClr val="C00000"/>
                </a:solidFill>
              </a:rPr>
              <a:t>-0.03</a:t>
            </a:r>
            <a:r>
              <a:rPr lang="pt-BR" sz="2400" dirty="0"/>
              <a:t>*X + 3.62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2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Obtemos este gráfico de frequência.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Qual a probabilidade de tirarmos o coeficiente de 0.16 ao acaso?</a:t>
            </a:r>
          </a:p>
          <a:p>
            <a:pPr algn="l"/>
            <a:endParaRPr lang="pt-BR" sz="2400" b="1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43370D-1CE5-436E-B58B-F21279D9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25" y="543297"/>
            <a:ext cx="6282854" cy="62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ED0DE-4871-462E-9D5E-6DB338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6DA0-A3F3-49B5-950C-058CB86C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965213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Obtemos este gráfico de frequência.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Qual a probabilidade de tirarmos o coeficiente de 0.16 ao acaso?</a:t>
            </a:r>
          </a:p>
          <a:p>
            <a:pPr algn="l"/>
            <a:r>
              <a:rPr lang="pt-BR" sz="2400" b="1" dirty="0"/>
              <a:t>P &lt; 0.001</a:t>
            </a:r>
          </a:p>
          <a:p>
            <a:pPr algn="l"/>
            <a:endParaRPr lang="pt-BR" sz="2400" b="1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43370D-1CE5-436E-B58B-F21279D9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25" y="543297"/>
            <a:ext cx="6282854" cy="62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84ED-16EB-4D2D-B262-C47D558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preditoras e respostas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C3466-AD9B-4784-945F-5014EA048D86}"/>
              </a:ext>
            </a:extLst>
          </p:cNvPr>
          <p:cNvSpPr txBox="1"/>
          <p:nvPr/>
        </p:nvSpPr>
        <p:spPr>
          <a:xfrm>
            <a:off x="561362" y="2782957"/>
            <a:ext cx="3339548" cy="3416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Variável que pode afetar características do organismo estudado.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Fertilidade do Solo, Temperatura, Umidade, Estrutura da Vegetação,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42952E-3B2D-4B9E-9E02-BAB8C168E5D9}"/>
              </a:ext>
            </a:extLst>
          </p:cNvPr>
          <p:cNvSpPr txBox="1"/>
          <p:nvPr/>
        </p:nvSpPr>
        <p:spPr>
          <a:xfrm>
            <a:off x="7565136" y="2213113"/>
            <a:ext cx="3339548" cy="156966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 Categórica: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Varia em níveis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ADD4D8-BC04-49B5-9B0D-697B717C41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00910" y="2997943"/>
            <a:ext cx="3664226" cy="14931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15978F-ED2F-4655-867F-93940696E3FA}"/>
              </a:ext>
            </a:extLst>
          </p:cNvPr>
          <p:cNvSpPr txBox="1"/>
          <p:nvPr/>
        </p:nvSpPr>
        <p:spPr>
          <a:xfrm>
            <a:off x="7565136" y="4629617"/>
            <a:ext cx="3339548" cy="156966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 Contínua: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variáveis numéricas.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B04502-50D9-4853-82DA-6DB9BE10B6D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00910" y="4491117"/>
            <a:ext cx="3664226" cy="92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9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36C71D-E2F3-40EF-9A99-6FCE1E0C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19" y="220645"/>
            <a:ext cx="5512904" cy="641671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pt-BR" sz="2400" dirty="0"/>
              <a:t>Quando a variável preditora e a variável resposta são contínuas, podemos testar se há uma relação linear entre elas.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E38037-8617-4794-ADA5-035B2C6B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052" y="395382"/>
            <a:ext cx="2645017" cy="17647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104BDF-BBBC-4DE9-B6F0-EA3A1CE09B66}"/>
              </a:ext>
            </a:extLst>
          </p:cNvPr>
          <p:cNvSpPr txBox="1"/>
          <p:nvPr/>
        </p:nvSpPr>
        <p:spPr>
          <a:xfrm>
            <a:off x="10098157" y="6414052"/>
            <a:ext cx="20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Zhang et al. 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73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226085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Em uma regressão linear, nós testamos a relação entre a variável preditora e a variável resposta.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Neste caso, existe uma relação entre as variáveis?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819BAF2-FED8-4792-BD95-6A2BE0C4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0" y="301625"/>
            <a:ext cx="6273386" cy="6273386"/>
          </a:xfrm>
        </p:spPr>
      </p:pic>
    </p:spTree>
    <p:extLst>
      <p:ext uri="{BB962C8B-B14F-4D97-AF65-F5344CB8AC3E}">
        <p14:creationId xmlns:p14="http://schemas.microsoft.com/office/powerpoint/2010/main" val="151825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557389"/>
          </a:xfrm>
        </p:spPr>
        <p:txBody>
          <a:bodyPr/>
          <a:lstStyle/>
          <a:p>
            <a:pPr algn="l"/>
            <a:r>
              <a:rPr lang="pt-BR" sz="2400" dirty="0"/>
              <a:t>Em uma regressão linear, nós testamos a relação entre a variável preditora e a variável resposta.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Neste caso, existe uma relação entre as variáveis?</a:t>
            </a:r>
            <a:endParaRPr lang="en-US" sz="2400" dirty="0"/>
          </a:p>
          <a:p>
            <a:pPr algn="l"/>
            <a:endParaRPr lang="en-US" sz="2400" dirty="0"/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22A4852-83ED-44BD-B3E0-6777891B0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488" y="301625"/>
            <a:ext cx="6286638" cy="6286638"/>
          </a:xfrm>
        </p:spPr>
      </p:pic>
    </p:spTree>
    <p:extLst>
      <p:ext uri="{BB962C8B-B14F-4D97-AF65-F5344CB8AC3E}">
        <p14:creationId xmlns:p14="http://schemas.microsoft.com/office/powerpoint/2010/main" val="28527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pt-BR" sz="2400" dirty="0"/>
              <a:t>Em uma regressão linear, nós testamos a relação entre a variável preditora e a variável resposta.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Neste caso, existe uma relação entre as variáveis?</a:t>
            </a:r>
            <a:endParaRPr lang="en-US" sz="2400" dirty="0"/>
          </a:p>
          <a:p>
            <a:pPr algn="l"/>
            <a:endParaRPr lang="en-US" sz="2400" dirty="0"/>
          </a:p>
          <a:p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EC39B4DD-E3DF-4AAA-93B1-B3A383AF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2974" y="301625"/>
            <a:ext cx="6366151" cy="6366151"/>
          </a:xfrm>
        </p:spPr>
      </p:pic>
    </p:spTree>
    <p:extLst>
      <p:ext uri="{BB962C8B-B14F-4D97-AF65-F5344CB8AC3E}">
        <p14:creationId xmlns:p14="http://schemas.microsoft.com/office/powerpoint/2010/main" val="340787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regressão</a:t>
            </a:r>
            <a:r>
              <a:rPr lang="en-US" sz="2400" b="1" dirty="0"/>
              <a:t> linear, </a:t>
            </a:r>
            <a:r>
              <a:rPr lang="en-US" sz="2400" b="1" dirty="0" err="1"/>
              <a:t>nós</a:t>
            </a:r>
            <a:r>
              <a:rPr lang="en-US" sz="2400" b="1" dirty="0"/>
              <a:t> </a:t>
            </a:r>
            <a:r>
              <a:rPr lang="en-US" sz="2400" b="1" dirty="0" err="1"/>
              <a:t>ajustamos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linear, que </a:t>
            </a:r>
            <a:r>
              <a:rPr lang="en-US" sz="2400" b="1" dirty="0" err="1"/>
              <a:t>irá</a:t>
            </a:r>
            <a:r>
              <a:rPr lang="en-US" sz="2400" b="1" dirty="0"/>
              <a:t> </a:t>
            </a:r>
            <a:r>
              <a:rPr lang="en-US" sz="2400" b="1" dirty="0" err="1"/>
              <a:t>descrever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as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C9ED77-2B2B-42F9-BF52-8C02C0F0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96" y="1905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9B20-8D27-4068-9D04-1D0B42F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linear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A9339-20EA-4306-B41F-8F9DA29D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4378527"/>
          </a:xfrm>
        </p:spPr>
        <p:txBody>
          <a:bodyPr/>
          <a:lstStyle/>
          <a:p>
            <a:pPr algn="l"/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regressão</a:t>
            </a:r>
            <a:r>
              <a:rPr lang="en-US" sz="2400" b="1" dirty="0"/>
              <a:t> linear, </a:t>
            </a:r>
            <a:r>
              <a:rPr lang="en-US" sz="2400" b="1" dirty="0" err="1"/>
              <a:t>nós</a:t>
            </a:r>
            <a:r>
              <a:rPr lang="en-US" sz="2400" b="1" dirty="0"/>
              <a:t> </a:t>
            </a:r>
            <a:r>
              <a:rPr lang="en-US" sz="2400" b="1" dirty="0" err="1"/>
              <a:t>ajustamos</a:t>
            </a:r>
            <a:r>
              <a:rPr lang="en-US" sz="2400" b="1" dirty="0"/>
              <a:t> um </a:t>
            </a:r>
            <a:r>
              <a:rPr lang="en-US" sz="2400" b="1" dirty="0" err="1"/>
              <a:t>modelo</a:t>
            </a:r>
            <a:r>
              <a:rPr lang="en-US" sz="2400" b="1" dirty="0"/>
              <a:t> linear, que </a:t>
            </a:r>
            <a:r>
              <a:rPr lang="en-US" sz="2400" b="1" dirty="0" err="1"/>
              <a:t>irá</a:t>
            </a:r>
            <a:r>
              <a:rPr lang="en-US" sz="2400" b="1" dirty="0"/>
              <a:t> </a:t>
            </a:r>
            <a:r>
              <a:rPr lang="en-US" sz="2400" b="1" dirty="0" err="1"/>
              <a:t>descrever</a:t>
            </a:r>
            <a:r>
              <a:rPr lang="en-US" sz="2400" b="1" dirty="0"/>
              <a:t> a </a:t>
            </a:r>
            <a:r>
              <a:rPr lang="en-US" sz="2400" b="1" dirty="0" err="1"/>
              <a:t>relação</a:t>
            </a:r>
            <a:r>
              <a:rPr lang="en-US" sz="2400" b="1" dirty="0"/>
              <a:t> entre as </a:t>
            </a:r>
            <a:r>
              <a:rPr lang="en-US" sz="2400" b="1" dirty="0" err="1"/>
              <a:t>duas</a:t>
            </a:r>
            <a:r>
              <a:rPr lang="en-US" sz="2400" b="1" dirty="0"/>
              <a:t> </a:t>
            </a:r>
            <a:r>
              <a:rPr lang="en-US" sz="2400" b="1" dirty="0" err="1"/>
              <a:t>variáveis</a:t>
            </a:r>
            <a:r>
              <a:rPr lang="en-US" sz="2400" b="1" dirty="0"/>
              <a:t>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00E66A-E88E-4AC3-9712-8D5FAC663869}"/>
              </a:ext>
            </a:extLst>
          </p:cNvPr>
          <p:cNvSpPr txBox="1"/>
          <p:nvPr/>
        </p:nvSpPr>
        <p:spPr>
          <a:xfrm>
            <a:off x="9824970" y="795130"/>
            <a:ext cx="221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Y = </a:t>
            </a:r>
            <a:r>
              <a:rPr lang="pt-BR" sz="3200" b="1" dirty="0" err="1"/>
              <a:t>aX</a:t>
            </a:r>
            <a:r>
              <a:rPr lang="pt-BR" sz="3200" b="1" dirty="0"/>
              <a:t> + b</a:t>
            </a:r>
            <a:endParaRPr lang="en-US" sz="3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7B6DE6-DA0C-4E50-A939-4C1CEC15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4" y="190500"/>
            <a:ext cx="626013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750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1478</TotalTime>
  <Words>899</Words>
  <Application>Microsoft Office PowerPoint</Application>
  <PresentationFormat>Widescreen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Pacote</vt:lpstr>
      <vt:lpstr>Método de reamostragem para comparações: contínuas</vt:lpstr>
      <vt:lpstr>Variáveis preditoras e respostas</vt:lpstr>
      <vt:lpstr>Variáveis preditoras e respostas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Relação linear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reamostragem para descrição de população</dc:title>
  <dc:creator>andre</dc:creator>
  <cp:lastModifiedBy>andre</cp:lastModifiedBy>
  <cp:revision>95</cp:revision>
  <dcterms:created xsi:type="dcterms:W3CDTF">2020-01-14T14:35:22Z</dcterms:created>
  <dcterms:modified xsi:type="dcterms:W3CDTF">2020-01-16T21:11:05Z</dcterms:modified>
</cp:coreProperties>
</file>