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5143500" type="screen16x9"/>
  <p:notesSz cx="6858000" cy="9144000"/>
  <p:embeddedFontLst>
    <p:embeddedFont>
      <p:font typeface="Century Gothic" panose="020B0502020202020204" pitchFamily="34" charset="0"/>
      <p:regular r:id="rId58"/>
      <p:bold r:id="rId59"/>
      <p:italic r:id="rId60"/>
      <p:boldItalic r:id="rId61"/>
    </p:embeddedFont>
    <p:embeddedFont>
      <p:font typeface="Calibri" panose="020F0502020204030204" pitchFamily="34" charset="0"/>
      <p:regular r:id="rId62"/>
      <p:bold r:id="rId63"/>
      <p:italic r:id="rId64"/>
      <p:boldItalic r:id="rId65"/>
    </p:embeddedFont>
    <p:embeddedFont>
      <p:font typeface="Proxima Nova" panose="020B060402020202020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F8B444-5A3D-423C-A71D-8FCE6F266E1A}">
  <a:tblStyle styleId="{E5F8B444-5A3D-423C-A71D-8FCE6F266E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58" d="100"/>
          <a:sy n="258" d="100"/>
        </p:scale>
        <p:origin x="461" y="1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6.fntdata"/><Relationship Id="rId68"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gdc54bc6805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gdc54bc6805_0_1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aa44bd04e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daa44bd04e_0_3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aa44bd04e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daa44bd04e_0_2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aa44bd04e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daa44bd04e_0_2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aa44bd04e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daa44bd04e_0_2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aa44bd04e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daa44bd04e_0_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aa44bd04e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daa44bd04e_0_3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aa44bd0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daa44bd04e_0_3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aa44bd04e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daa44bd04e_0_3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aa44bd04e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daa44bd04e_0_3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aa44bd04e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daa44bd04e_0_3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dc54bc6805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 name="Google Shape;47;gdc54bc6805_0_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dc54bc6805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dc54bc6805_0_2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e03450f9f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e03450f9fb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d16a28af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dd16a28af0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d16a28f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dd16a28f7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d16a28f7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dd16a28f73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d16a28f73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dd16a28f73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dd16a28f73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gdd16a28f73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d16a28f73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dd16a28f73_1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d16a28f73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gdd16a28f73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dd16a28f73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dd16a28f73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c54bc680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dc54bc6805_0_2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dd16a28f73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dd16a28f73_1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ed8c4ae6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gded8c4ae66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e03450f9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e03450f9f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03450f9f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ge03450f9fb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03450f9f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ge03450f9fb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03450f9fb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ge03450f9fb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e03450f9f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ge03450f9fb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e03450f9f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ge03450f9fb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03450f9f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ge03450f9fb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aa44bd04e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daa44bd04e_0_1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e03450f9f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9" name="Google Shape;419;ge03450f9fb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e03450f9fb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ge03450f9fb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e03450f9f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ge03450f9fb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e03450f9fb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0" name="Google Shape;450;ge03450f9fb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e03450f9f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ge03450f9fb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03450f9f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ge03450f9fb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e03450f9fb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6" name="Google Shape;486;ge03450f9fb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e03450f9fb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ge03450f9fb_0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e03450f9f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ge03450f9fb_0_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03450f9f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0" name="Google Shape;510;ge03450f9fb_0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aa44bd04e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daa44bd04e_0_1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e03450f9fb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8" name="Google Shape;518;ge03450f9fb_0_1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e03450f9fb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6" name="Google Shape;526;ge03450f9fb_0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e03450f9fb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4" name="Google Shape;534;ge03450f9fb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03450f9fb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2" name="Google Shape;542;ge03450f9fb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e03450f9fb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0" name="Google Shape;550;ge03450f9fb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deec82045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gdeec820457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aa44bd04e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daa44bd04e_0_2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aa44bd04e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daa44bd04e_0_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c54bc6805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dc54bc6805_0_2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aa44bd04e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daa44bd04e_0_2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
        <p:cNvGrpSpPr/>
        <p:nvPr/>
      </p:nvGrpSpPr>
      <p:grpSpPr>
        <a:xfrm>
          <a:off x="0" y="0"/>
          <a:ext cx="0" cy="0"/>
          <a:chOff x="0" y="0"/>
          <a:chExt cx="0" cy="0"/>
        </a:xfrm>
      </p:grpSpPr>
      <p:sp>
        <p:nvSpPr>
          <p:cNvPr id="17" name="Google Shape;17;p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9" name="Google Shape;19;p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0" name="Google Shape;20;p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
        <p:cNvGrpSpPr/>
        <p:nvPr/>
      </p:nvGrpSpPr>
      <p:grpSpPr>
        <a:xfrm>
          <a:off x="0" y="0"/>
          <a:ext cx="0" cy="0"/>
          <a:chOff x="0" y="0"/>
          <a:chExt cx="0" cy="0"/>
        </a:xfrm>
      </p:grpSpPr>
      <p:sp>
        <p:nvSpPr>
          <p:cNvPr id="23" name="Google Shape;23;p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
        <p:cNvGrpSpPr/>
        <p:nvPr/>
      </p:nvGrpSpPr>
      <p:grpSpPr>
        <a:xfrm>
          <a:off x="0" y="0"/>
          <a:ext cx="0" cy="0"/>
          <a:chOff x="0" y="0"/>
          <a:chExt cx="0" cy="0"/>
        </a:xfrm>
      </p:grpSpPr>
      <p:sp>
        <p:nvSpPr>
          <p:cNvPr id="26" name="Google Shape;26;p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 name="Google Shape;27;p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hyperlink" Target="https://discord.com/invite/eUrT2UFeS6"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hyperlink" Target="https://discord.com/invite/eUrT2UFeS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8"/>
          <p:cNvSpPr txBox="1">
            <a:spLocks noGrp="1"/>
          </p:cNvSpPr>
          <p:nvPr>
            <p:ph type="ctrTitle"/>
          </p:nvPr>
        </p:nvSpPr>
        <p:spPr>
          <a:xfrm>
            <a:off x="387900" y="3811550"/>
            <a:ext cx="8520600" cy="20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36" name="Google Shape;36;p8"/>
          <p:cNvSpPr txBox="1">
            <a:spLocks noGrp="1"/>
          </p:cNvSpPr>
          <p:nvPr>
            <p:ph type="ctrTitle"/>
          </p:nvPr>
        </p:nvSpPr>
        <p:spPr>
          <a:xfrm>
            <a:off x="311700" y="756825"/>
            <a:ext cx="8520600" cy="50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37" name="Google Shape;37;p8"/>
          <p:cNvSpPr txBox="1">
            <a:spLocks noGrp="1"/>
          </p:cNvSpPr>
          <p:nvPr>
            <p:ph type="subTitle" idx="1"/>
          </p:nvPr>
        </p:nvSpPr>
        <p:spPr>
          <a:xfrm>
            <a:off x="311700" y="1828950"/>
            <a:ext cx="8520600" cy="13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6600" b="1">
                <a:solidFill>
                  <a:srgbClr val="404040"/>
                </a:solidFill>
                <a:latin typeface="Century Gothic"/>
                <a:ea typeface="Century Gothic"/>
                <a:cs typeface="Century Gothic"/>
                <a:sym typeface="Century Gothic"/>
              </a:rPr>
              <a:t>[Nome da aula]</a:t>
            </a:r>
            <a:endParaRPr sz="6600" b="1">
              <a:solidFill>
                <a:srgbClr val="404040"/>
              </a:solidFill>
              <a:latin typeface="Century Gothic"/>
              <a:ea typeface="Century Gothic"/>
              <a:cs typeface="Century Gothic"/>
              <a:sym typeface="Century Gothic"/>
            </a:endParaRPr>
          </a:p>
        </p:txBody>
      </p:sp>
      <p:sp>
        <p:nvSpPr>
          <p:cNvPr id="38" name="Google Shape;38;p8"/>
          <p:cNvSpPr/>
          <p:nvPr/>
        </p:nvSpPr>
        <p:spPr>
          <a:xfrm>
            <a:off x="465750" y="3872065"/>
            <a:ext cx="4476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
          <p:cNvSpPr/>
          <p:nvPr/>
        </p:nvSpPr>
        <p:spPr>
          <a:xfrm>
            <a:off x="0" y="57301"/>
            <a:ext cx="9144000" cy="5086200"/>
          </a:xfrm>
          <a:prstGeom prst="rect">
            <a:avLst/>
          </a:prstGeom>
          <a:solidFill>
            <a:srgbClr val="404040"/>
          </a:solidFill>
          <a:ln w="9525" cap="flat" cmpd="sng">
            <a:solidFill>
              <a:srgbClr val="40404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p:nvPr/>
        </p:nvSpPr>
        <p:spPr>
          <a:xfrm>
            <a:off x="0" y="0"/>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 name="Google Shape;41;p8"/>
          <p:cNvPicPr preferRelativeResize="0"/>
          <p:nvPr/>
        </p:nvPicPr>
        <p:blipFill rotWithShape="1">
          <a:blip r:embed="rId3">
            <a:alphaModFix/>
          </a:blip>
          <a:srcRect/>
          <a:stretch/>
        </p:blipFill>
        <p:spPr>
          <a:xfrm>
            <a:off x="311700" y="260014"/>
            <a:ext cx="1698849" cy="591371"/>
          </a:xfrm>
          <a:prstGeom prst="rect">
            <a:avLst/>
          </a:prstGeom>
          <a:noFill/>
          <a:ln>
            <a:noFill/>
          </a:ln>
        </p:spPr>
      </p:pic>
      <p:sp>
        <p:nvSpPr>
          <p:cNvPr id="42" name="Google Shape;42;p8"/>
          <p:cNvSpPr/>
          <p:nvPr/>
        </p:nvSpPr>
        <p:spPr>
          <a:xfrm>
            <a:off x="0" y="4839750"/>
            <a:ext cx="9144000" cy="30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 name="Google Shape;43;p8"/>
          <p:cNvSpPr txBox="1"/>
          <p:nvPr/>
        </p:nvSpPr>
        <p:spPr>
          <a:xfrm>
            <a:off x="467550" y="1865009"/>
            <a:ext cx="8520600" cy="858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5400" b="1" i="0" u="none" strike="noStrike" cap="none">
                <a:solidFill>
                  <a:schemeClr val="lt1"/>
                </a:solidFill>
                <a:latin typeface="Century Gothic"/>
                <a:ea typeface="Century Gothic"/>
                <a:cs typeface="Century Gothic"/>
                <a:sym typeface="Century Gothic"/>
              </a:rPr>
              <a:t>Aula </a:t>
            </a:r>
            <a:r>
              <a:rPr lang="en-US" sz="5400" b="1">
                <a:solidFill>
                  <a:schemeClr val="lt1"/>
                </a:solidFill>
                <a:latin typeface="Century Gothic"/>
                <a:ea typeface="Century Gothic"/>
                <a:cs typeface="Century Gothic"/>
                <a:sym typeface="Century Gothic"/>
              </a:rPr>
              <a:t>4</a:t>
            </a:r>
            <a:r>
              <a:rPr lang="en-US" sz="5400" b="1" i="0" u="none" strike="noStrike" cap="none">
                <a:solidFill>
                  <a:schemeClr val="lt1"/>
                </a:solidFill>
                <a:latin typeface="Century Gothic"/>
                <a:ea typeface="Century Gothic"/>
                <a:cs typeface="Century Gothic"/>
                <a:sym typeface="Century Gothic"/>
              </a:rPr>
              <a:t>: </a:t>
            </a:r>
            <a:r>
              <a:rPr lang="en-US" sz="5400" b="1">
                <a:solidFill>
                  <a:schemeClr val="lt1"/>
                </a:solidFill>
                <a:latin typeface="Century Gothic"/>
                <a:ea typeface="Century Gothic"/>
                <a:cs typeface="Century Gothic"/>
                <a:sym typeface="Century Gothic"/>
              </a:rPr>
              <a:t>Arquiteturas de Big Data e Modelagem de Dados</a:t>
            </a:r>
            <a:endParaRPr sz="5400" b="1">
              <a:solidFill>
                <a:schemeClr val="lt1"/>
              </a:solidFill>
              <a:latin typeface="Century Gothic"/>
              <a:ea typeface="Century Gothic"/>
              <a:cs typeface="Century Gothic"/>
              <a:sym typeface="Century Gothic"/>
            </a:endParaRPr>
          </a:p>
        </p:txBody>
      </p:sp>
      <p:sp>
        <p:nvSpPr>
          <p:cNvPr id="44" name="Google Shape;44;p8"/>
          <p:cNvSpPr txBox="1"/>
          <p:nvPr/>
        </p:nvSpPr>
        <p:spPr>
          <a:xfrm>
            <a:off x="367650" y="3482175"/>
            <a:ext cx="8417700" cy="59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Introdução a Engenharia de Dados</a:t>
            </a:r>
            <a:endParaRPr sz="3600" b="0" i="0" u="none" strike="noStrike" cap="none">
              <a:solidFill>
                <a:srgbClr val="F7832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sp>
        <p:nvSpPr>
          <p:cNvPr id="151" name="Google Shape;151;p17"/>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Modern data architecture </a:t>
            </a:r>
            <a:endParaRPr sz="4000" b="1">
              <a:solidFill>
                <a:srgbClr val="073763"/>
              </a:solidFill>
              <a:latin typeface="Century Gothic"/>
              <a:ea typeface="Century Gothic"/>
              <a:cs typeface="Century Gothic"/>
              <a:sym typeface="Century Gothic"/>
            </a:endParaRPr>
          </a:p>
        </p:txBody>
      </p:sp>
      <p:pic>
        <p:nvPicPr>
          <p:cNvPr id="152" name="Google Shape;152;p17"/>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53" name="Google Shape;153;p17"/>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7"/>
          <p:cNvSpPr txBox="1"/>
          <p:nvPr/>
        </p:nvSpPr>
        <p:spPr>
          <a:xfrm>
            <a:off x="2496075" y="2353750"/>
            <a:ext cx="4006500" cy="708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3400" b="1">
                <a:solidFill>
                  <a:srgbClr val="073763"/>
                </a:solidFill>
                <a:latin typeface="Calibri"/>
                <a:ea typeface="Calibri"/>
                <a:cs typeface="Calibri"/>
                <a:sym typeface="Calibri"/>
              </a:rPr>
              <a:t> </a:t>
            </a:r>
            <a:endParaRPr sz="3400" b="1">
              <a:latin typeface="Calibri"/>
              <a:ea typeface="Calibri"/>
              <a:cs typeface="Calibri"/>
              <a:sym typeface="Calibri"/>
            </a:endParaRPr>
          </a:p>
        </p:txBody>
      </p:sp>
      <p:sp>
        <p:nvSpPr>
          <p:cNvPr id="155" name="Google Shape;155;p17"/>
          <p:cNvSpPr txBox="1"/>
          <p:nvPr/>
        </p:nvSpPr>
        <p:spPr>
          <a:xfrm>
            <a:off x="181650" y="1455550"/>
            <a:ext cx="8817000" cy="6465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3000" b="1">
                <a:solidFill>
                  <a:srgbClr val="073763"/>
                </a:solidFill>
                <a:latin typeface="Calibri"/>
                <a:ea typeface="Calibri"/>
                <a:cs typeface="Calibri"/>
                <a:sym typeface="Calibri"/>
              </a:rPr>
              <a:t>“O que aconteceu?” para "Por que isso aconteceu?" </a:t>
            </a:r>
            <a:endParaRPr sz="1700" b="1">
              <a:latin typeface="Calibri"/>
              <a:ea typeface="Calibri"/>
              <a:cs typeface="Calibri"/>
              <a:sym typeface="Calibri"/>
            </a:endParaRPr>
          </a:p>
        </p:txBody>
      </p:sp>
      <p:sp>
        <p:nvSpPr>
          <p:cNvPr id="156" name="Google Shape;156;p17"/>
          <p:cNvSpPr txBox="1"/>
          <p:nvPr/>
        </p:nvSpPr>
        <p:spPr>
          <a:xfrm>
            <a:off x="188400" y="2734750"/>
            <a:ext cx="8803500" cy="11466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2500" b="1">
                <a:solidFill>
                  <a:srgbClr val="073763"/>
                </a:solidFill>
                <a:latin typeface="Calibri"/>
                <a:ea typeface="Calibri"/>
                <a:cs typeface="Calibri"/>
                <a:sym typeface="Calibri"/>
              </a:rPr>
              <a:t>Como enviar um push com uma recomendação para um cliente quando ele entra na loja?</a:t>
            </a:r>
            <a:endParaRPr sz="2500" b="1">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fade">
                                      <p:cBhvr>
                                        <p:cTn id="12"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
        <p:cNvGrpSpPr/>
        <p:nvPr/>
      </p:nvGrpSpPr>
      <p:grpSpPr>
        <a:xfrm>
          <a:off x="0" y="0"/>
          <a:ext cx="0" cy="0"/>
          <a:chOff x="0" y="0"/>
          <a:chExt cx="0" cy="0"/>
        </a:xfrm>
      </p:grpSpPr>
      <p:sp>
        <p:nvSpPr>
          <p:cNvPr id="161" name="Google Shape;161;p18"/>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Data Lake </a:t>
            </a:r>
            <a:endParaRPr sz="4000" b="1">
              <a:solidFill>
                <a:srgbClr val="073763"/>
              </a:solidFill>
              <a:latin typeface="Century Gothic"/>
              <a:ea typeface="Century Gothic"/>
              <a:cs typeface="Century Gothic"/>
              <a:sym typeface="Century Gothic"/>
            </a:endParaRPr>
          </a:p>
        </p:txBody>
      </p:sp>
      <p:pic>
        <p:nvPicPr>
          <p:cNvPr id="162" name="Google Shape;162;p18"/>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63" name="Google Shape;163;p18"/>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8"/>
          <p:cNvSpPr txBox="1"/>
          <p:nvPr/>
        </p:nvSpPr>
        <p:spPr>
          <a:xfrm>
            <a:off x="2496075" y="2353750"/>
            <a:ext cx="4006500" cy="708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3400" b="1">
                <a:solidFill>
                  <a:srgbClr val="073763"/>
                </a:solidFill>
                <a:latin typeface="Calibri"/>
                <a:ea typeface="Calibri"/>
                <a:cs typeface="Calibri"/>
                <a:sym typeface="Calibri"/>
              </a:rPr>
              <a:t>Lambda vs Kappa  </a:t>
            </a:r>
            <a:endParaRPr sz="3400" b="1">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8"/>
        <p:cNvGrpSpPr/>
        <p:nvPr/>
      </p:nvGrpSpPr>
      <p:grpSpPr>
        <a:xfrm>
          <a:off x="0" y="0"/>
          <a:ext cx="0" cy="0"/>
          <a:chOff x="0" y="0"/>
          <a:chExt cx="0" cy="0"/>
        </a:xfrm>
      </p:grpSpPr>
      <p:sp>
        <p:nvSpPr>
          <p:cNvPr id="169" name="Google Shape;169;p19"/>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Data Lake - Lambda </a:t>
            </a:r>
            <a:endParaRPr sz="4000" b="1">
              <a:solidFill>
                <a:srgbClr val="073763"/>
              </a:solidFill>
              <a:latin typeface="Century Gothic"/>
              <a:ea typeface="Century Gothic"/>
              <a:cs typeface="Century Gothic"/>
              <a:sym typeface="Century Gothic"/>
            </a:endParaRPr>
          </a:p>
        </p:txBody>
      </p:sp>
      <p:pic>
        <p:nvPicPr>
          <p:cNvPr id="170" name="Google Shape;170;p19"/>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71" name="Google Shape;171;p19"/>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2" name="Google Shape;172;p19"/>
          <p:cNvPicPr preferRelativeResize="0"/>
          <p:nvPr/>
        </p:nvPicPr>
        <p:blipFill>
          <a:blip r:embed="rId4">
            <a:alphaModFix/>
          </a:blip>
          <a:stretch>
            <a:fillRect/>
          </a:stretch>
        </p:blipFill>
        <p:spPr>
          <a:xfrm>
            <a:off x="1415738" y="1091225"/>
            <a:ext cx="6054026" cy="387591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6"/>
        <p:cNvGrpSpPr/>
        <p:nvPr/>
      </p:nvGrpSpPr>
      <p:grpSpPr>
        <a:xfrm>
          <a:off x="0" y="0"/>
          <a:ext cx="0" cy="0"/>
          <a:chOff x="0" y="0"/>
          <a:chExt cx="0" cy="0"/>
        </a:xfrm>
      </p:grpSpPr>
      <p:sp>
        <p:nvSpPr>
          <p:cNvPr id="177" name="Google Shape;177;p20"/>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Data Lake - Kappa </a:t>
            </a:r>
            <a:endParaRPr sz="4000" b="1">
              <a:solidFill>
                <a:srgbClr val="073763"/>
              </a:solidFill>
              <a:latin typeface="Century Gothic"/>
              <a:ea typeface="Century Gothic"/>
              <a:cs typeface="Century Gothic"/>
              <a:sym typeface="Century Gothic"/>
            </a:endParaRPr>
          </a:p>
        </p:txBody>
      </p:sp>
      <p:pic>
        <p:nvPicPr>
          <p:cNvPr id="178" name="Google Shape;178;p20"/>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79" name="Google Shape;179;p20"/>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0" name="Google Shape;180;p20"/>
          <p:cNvPicPr preferRelativeResize="0"/>
          <p:nvPr/>
        </p:nvPicPr>
        <p:blipFill>
          <a:blip r:embed="rId4">
            <a:alphaModFix/>
          </a:blip>
          <a:stretch>
            <a:fillRect/>
          </a:stretch>
        </p:blipFill>
        <p:spPr>
          <a:xfrm>
            <a:off x="1420600" y="1032575"/>
            <a:ext cx="6185343" cy="38759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21"/>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Data Lake  </a:t>
            </a:r>
            <a:endParaRPr sz="4000" b="1">
              <a:solidFill>
                <a:srgbClr val="073763"/>
              </a:solidFill>
              <a:latin typeface="Century Gothic"/>
              <a:ea typeface="Century Gothic"/>
              <a:cs typeface="Century Gothic"/>
              <a:sym typeface="Century Gothic"/>
            </a:endParaRPr>
          </a:p>
        </p:txBody>
      </p:sp>
      <p:pic>
        <p:nvPicPr>
          <p:cNvPr id="186" name="Google Shape;186;p21"/>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87" name="Google Shape;187;p21"/>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1"/>
          <p:cNvSpPr txBox="1"/>
          <p:nvPr/>
        </p:nvSpPr>
        <p:spPr>
          <a:xfrm>
            <a:off x="370025" y="1711250"/>
            <a:ext cx="8480700" cy="2678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3400" b="1">
                <a:solidFill>
                  <a:srgbClr val="073763"/>
                </a:solidFill>
                <a:latin typeface="Calibri"/>
                <a:ea typeface="Calibri"/>
                <a:cs typeface="Calibri"/>
                <a:sym typeface="Calibri"/>
              </a:rPr>
              <a:t>Problemas dos Data Lakes atuais:</a:t>
            </a:r>
            <a:endParaRPr sz="3400" b="1">
              <a:solidFill>
                <a:srgbClr val="073763"/>
              </a:solidFill>
              <a:latin typeface="Calibri"/>
              <a:ea typeface="Calibri"/>
              <a:cs typeface="Calibri"/>
              <a:sym typeface="Calibri"/>
            </a:endParaRPr>
          </a:p>
          <a:p>
            <a:pPr marL="0" lvl="0" indent="0" algn="l" rtl="0">
              <a:lnSpc>
                <a:spcPct val="150000"/>
              </a:lnSpc>
              <a:spcBef>
                <a:spcPts val="0"/>
              </a:spcBef>
              <a:spcAft>
                <a:spcPts val="0"/>
              </a:spcAft>
              <a:buNone/>
            </a:pPr>
            <a:endParaRPr sz="3400" b="1">
              <a:solidFill>
                <a:srgbClr val="073763"/>
              </a:solidFill>
              <a:latin typeface="Calibri"/>
              <a:ea typeface="Calibri"/>
              <a:cs typeface="Calibri"/>
              <a:sym typeface="Calibri"/>
            </a:endParaRPr>
          </a:p>
          <a:p>
            <a:pPr marL="0" lvl="0" indent="0" algn="l" rtl="0">
              <a:lnSpc>
                <a:spcPct val="150000"/>
              </a:lnSpc>
              <a:spcBef>
                <a:spcPts val="0"/>
              </a:spcBef>
              <a:spcAft>
                <a:spcPts val="0"/>
              </a:spcAft>
              <a:buNone/>
            </a:pPr>
            <a:r>
              <a:rPr lang="en-US" sz="2400" b="1">
                <a:solidFill>
                  <a:srgbClr val="073763"/>
                </a:solidFill>
                <a:latin typeface="Calibri"/>
                <a:ea typeface="Calibri"/>
                <a:cs typeface="Calibri"/>
                <a:sym typeface="Calibri"/>
              </a:rPr>
              <a:t>ETL muito complexos (podem gerar erros) </a:t>
            </a:r>
            <a:endParaRPr sz="2400" b="1">
              <a:solidFill>
                <a:srgbClr val="073763"/>
              </a:solidFill>
              <a:latin typeface="Calibri"/>
              <a:ea typeface="Calibri"/>
              <a:cs typeface="Calibri"/>
              <a:sym typeface="Calibri"/>
            </a:endParaRPr>
          </a:p>
          <a:p>
            <a:pPr marL="0" lvl="0" indent="0" algn="l" rtl="0">
              <a:lnSpc>
                <a:spcPct val="150000"/>
              </a:lnSpc>
              <a:spcBef>
                <a:spcPts val="0"/>
              </a:spcBef>
              <a:spcAft>
                <a:spcPts val="0"/>
              </a:spcAft>
              <a:buNone/>
            </a:pPr>
            <a:r>
              <a:rPr lang="en-US" sz="2400" b="1">
                <a:solidFill>
                  <a:srgbClr val="073763"/>
                </a:solidFill>
                <a:latin typeface="Calibri"/>
                <a:ea typeface="Calibri"/>
                <a:cs typeface="Calibri"/>
                <a:sym typeface="Calibri"/>
              </a:rPr>
              <a:t>Diferentes tipos e camadas de armazenamento de dados  </a:t>
            </a:r>
            <a:endParaRPr sz="2400" b="1">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2"/>
        <p:cNvGrpSpPr/>
        <p:nvPr/>
      </p:nvGrpSpPr>
      <p:grpSpPr>
        <a:xfrm>
          <a:off x="0" y="0"/>
          <a:ext cx="0" cy="0"/>
          <a:chOff x="0" y="0"/>
          <a:chExt cx="0" cy="0"/>
        </a:xfrm>
      </p:grpSpPr>
      <p:sp>
        <p:nvSpPr>
          <p:cNvPr id="193" name="Google Shape;193;p22"/>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Data Lake  </a:t>
            </a:r>
            <a:endParaRPr sz="4000" b="1">
              <a:solidFill>
                <a:srgbClr val="073763"/>
              </a:solidFill>
              <a:latin typeface="Century Gothic"/>
              <a:ea typeface="Century Gothic"/>
              <a:cs typeface="Century Gothic"/>
              <a:sym typeface="Century Gothic"/>
            </a:endParaRPr>
          </a:p>
        </p:txBody>
      </p:sp>
      <p:pic>
        <p:nvPicPr>
          <p:cNvPr id="194" name="Google Shape;194;p22"/>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95" name="Google Shape;195;p22"/>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2"/>
          <p:cNvSpPr txBox="1"/>
          <p:nvPr/>
        </p:nvSpPr>
        <p:spPr>
          <a:xfrm>
            <a:off x="272475" y="2259575"/>
            <a:ext cx="8480700" cy="7080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3400" b="1">
                <a:solidFill>
                  <a:srgbClr val="073763"/>
                </a:solidFill>
                <a:latin typeface="Calibri"/>
                <a:ea typeface="Calibri"/>
                <a:cs typeface="Calibri"/>
                <a:sym typeface="Calibri"/>
              </a:rPr>
              <a:t>E depois do data lake?</a:t>
            </a:r>
            <a:endParaRPr sz="2400" b="1">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
        <p:cNvGrpSpPr/>
        <p:nvPr/>
      </p:nvGrpSpPr>
      <p:grpSpPr>
        <a:xfrm>
          <a:off x="0" y="0"/>
          <a:ext cx="0" cy="0"/>
          <a:chOff x="0" y="0"/>
          <a:chExt cx="0" cy="0"/>
        </a:xfrm>
      </p:grpSpPr>
      <p:sp>
        <p:nvSpPr>
          <p:cNvPr id="201" name="Google Shape;201;p23"/>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Data Lakehouse </a:t>
            </a:r>
            <a:endParaRPr sz="4000" b="1">
              <a:solidFill>
                <a:srgbClr val="073763"/>
              </a:solidFill>
              <a:latin typeface="Century Gothic"/>
              <a:ea typeface="Century Gothic"/>
              <a:cs typeface="Century Gothic"/>
              <a:sym typeface="Century Gothic"/>
            </a:endParaRPr>
          </a:p>
        </p:txBody>
      </p:sp>
      <p:pic>
        <p:nvPicPr>
          <p:cNvPr id="202" name="Google Shape;202;p23"/>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203" name="Google Shape;203;p23"/>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4" name="Google Shape;204;p23"/>
          <p:cNvPicPr preferRelativeResize="0"/>
          <p:nvPr/>
        </p:nvPicPr>
        <p:blipFill>
          <a:blip r:embed="rId4">
            <a:alphaModFix/>
          </a:blip>
          <a:stretch>
            <a:fillRect/>
          </a:stretch>
        </p:blipFill>
        <p:spPr>
          <a:xfrm>
            <a:off x="909500" y="1359049"/>
            <a:ext cx="7324999" cy="29959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sp>
        <p:nvSpPr>
          <p:cNvPr id="209" name="Google Shape;209;p24"/>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Data Lakehouse </a:t>
            </a:r>
            <a:endParaRPr sz="4000" b="1">
              <a:solidFill>
                <a:srgbClr val="073763"/>
              </a:solidFill>
              <a:latin typeface="Century Gothic"/>
              <a:ea typeface="Century Gothic"/>
              <a:cs typeface="Century Gothic"/>
              <a:sym typeface="Century Gothic"/>
            </a:endParaRPr>
          </a:p>
        </p:txBody>
      </p:sp>
      <p:pic>
        <p:nvPicPr>
          <p:cNvPr id="210" name="Google Shape;210;p24"/>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211" name="Google Shape;211;p24"/>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4"/>
          <p:cNvSpPr txBox="1"/>
          <p:nvPr/>
        </p:nvSpPr>
        <p:spPr>
          <a:xfrm>
            <a:off x="168200" y="1120200"/>
            <a:ext cx="87801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rgbClr val="073763"/>
              </a:solidFill>
              <a:latin typeface="Calibri"/>
              <a:ea typeface="Calibri"/>
              <a:cs typeface="Calibri"/>
              <a:sym typeface="Calibri"/>
            </a:endParaRPr>
          </a:p>
          <a:p>
            <a:pPr marL="0" lvl="0" indent="0" algn="l" rtl="0">
              <a:spcBef>
                <a:spcPts val="0"/>
              </a:spcBef>
              <a:spcAft>
                <a:spcPts val="0"/>
              </a:spcAft>
              <a:buNone/>
            </a:pPr>
            <a:r>
              <a:rPr lang="en-US" sz="2400">
                <a:solidFill>
                  <a:srgbClr val="073763"/>
                </a:solidFill>
                <a:latin typeface="Calibri"/>
                <a:ea typeface="Calibri"/>
                <a:cs typeface="Calibri"/>
                <a:sym typeface="Calibri"/>
              </a:rPr>
              <a:t>Lakehouses são habilitados por um novo design de sistema aberto e padronizado: implementação de estruturas de dados e recursos de gerenciamento de dados semelhantes aos de um data warehouse, diretamente no tipo de armazenamento de baixo custo usado para data lakes</a:t>
            </a:r>
            <a:endParaRPr sz="2400">
              <a:solidFill>
                <a:srgbClr val="073763"/>
              </a:solidFill>
              <a:latin typeface="Calibri"/>
              <a:ea typeface="Calibri"/>
              <a:cs typeface="Calibri"/>
              <a:sym typeface="Calibri"/>
            </a:endParaRPr>
          </a:p>
          <a:p>
            <a:pPr marL="0" lvl="0" indent="0" algn="l" rtl="0">
              <a:spcBef>
                <a:spcPts val="0"/>
              </a:spcBef>
              <a:spcAft>
                <a:spcPts val="0"/>
              </a:spcAft>
              <a:buNone/>
            </a:pPr>
            <a:endParaRPr sz="2400">
              <a:solidFill>
                <a:srgbClr val="073763"/>
              </a:solidFill>
              <a:latin typeface="Calibri"/>
              <a:ea typeface="Calibri"/>
              <a:cs typeface="Calibri"/>
              <a:sym typeface="Calibri"/>
            </a:endParaRPr>
          </a:p>
          <a:p>
            <a:pPr marL="0" lvl="0" indent="0" algn="l" rtl="0">
              <a:spcBef>
                <a:spcPts val="0"/>
              </a:spcBef>
              <a:spcAft>
                <a:spcPts val="0"/>
              </a:spcAft>
              <a:buNone/>
            </a:pP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6"/>
        <p:cNvGrpSpPr/>
        <p:nvPr/>
      </p:nvGrpSpPr>
      <p:grpSpPr>
        <a:xfrm>
          <a:off x="0" y="0"/>
          <a:ext cx="0" cy="0"/>
          <a:chOff x="0" y="0"/>
          <a:chExt cx="0" cy="0"/>
        </a:xfrm>
      </p:grpSpPr>
      <p:sp>
        <p:nvSpPr>
          <p:cNvPr id="217" name="Google Shape;217;p25"/>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Considerações finais </a:t>
            </a:r>
            <a:endParaRPr sz="4000" b="1">
              <a:solidFill>
                <a:srgbClr val="073763"/>
              </a:solidFill>
              <a:latin typeface="Century Gothic"/>
              <a:ea typeface="Century Gothic"/>
              <a:cs typeface="Century Gothic"/>
              <a:sym typeface="Century Gothic"/>
            </a:endParaRPr>
          </a:p>
        </p:txBody>
      </p:sp>
      <p:pic>
        <p:nvPicPr>
          <p:cNvPr id="218" name="Google Shape;218;p25"/>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219" name="Google Shape;219;p25"/>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5"/>
          <p:cNvSpPr txBox="1"/>
          <p:nvPr/>
        </p:nvSpPr>
        <p:spPr>
          <a:xfrm>
            <a:off x="181950" y="1301963"/>
            <a:ext cx="8780100" cy="337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a:solidFill>
                  <a:srgbClr val="073763"/>
                </a:solidFill>
                <a:latin typeface="Calibri"/>
                <a:ea typeface="Calibri"/>
                <a:cs typeface="Calibri"/>
                <a:sym typeface="Calibri"/>
              </a:rPr>
              <a:t>Conheça seus principais usuários de dados e suas necessidades</a:t>
            </a:r>
            <a:endParaRPr sz="2300">
              <a:solidFill>
                <a:srgbClr val="073763"/>
              </a:solidFill>
              <a:latin typeface="Calibri"/>
              <a:ea typeface="Calibri"/>
              <a:cs typeface="Calibri"/>
              <a:sym typeface="Calibri"/>
            </a:endParaRPr>
          </a:p>
          <a:p>
            <a:pPr marL="0" lvl="0" indent="0" algn="l" rtl="0">
              <a:spcBef>
                <a:spcPts val="0"/>
              </a:spcBef>
              <a:spcAft>
                <a:spcPts val="0"/>
              </a:spcAft>
              <a:buNone/>
            </a:pPr>
            <a:endParaRPr sz="2300">
              <a:solidFill>
                <a:srgbClr val="073763"/>
              </a:solidFill>
              <a:latin typeface="Calibri"/>
              <a:ea typeface="Calibri"/>
              <a:cs typeface="Calibri"/>
              <a:sym typeface="Calibri"/>
            </a:endParaRPr>
          </a:p>
          <a:p>
            <a:pPr marL="0" lvl="0" indent="0" algn="l" rtl="0">
              <a:spcBef>
                <a:spcPts val="0"/>
              </a:spcBef>
              <a:spcAft>
                <a:spcPts val="0"/>
              </a:spcAft>
              <a:buNone/>
            </a:pPr>
            <a:r>
              <a:rPr lang="en-US" sz="2300">
                <a:solidFill>
                  <a:srgbClr val="073763"/>
                </a:solidFill>
                <a:latin typeface="Calibri"/>
                <a:ea typeface="Calibri"/>
                <a:cs typeface="Calibri"/>
                <a:sym typeface="Calibri"/>
              </a:rPr>
              <a:t>Pense na arquitetura de dados de fim a fim</a:t>
            </a:r>
            <a:endParaRPr sz="2300">
              <a:solidFill>
                <a:srgbClr val="073763"/>
              </a:solidFill>
              <a:latin typeface="Calibri"/>
              <a:ea typeface="Calibri"/>
              <a:cs typeface="Calibri"/>
              <a:sym typeface="Calibri"/>
            </a:endParaRPr>
          </a:p>
          <a:p>
            <a:pPr marL="0" lvl="0" indent="0" algn="l" rtl="0">
              <a:spcBef>
                <a:spcPts val="0"/>
              </a:spcBef>
              <a:spcAft>
                <a:spcPts val="0"/>
              </a:spcAft>
              <a:buNone/>
            </a:pPr>
            <a:endParaRPr sz="2300">
              <a:solidFill>
                <a:srgbClr val="073763"/>
              </a:solidFill>
              <a:latin typeface="Calibri"/>
              <a:ea typeface="Calibri"/>
              <a:cs typeface="Calibri"/>
              <a:sym typeface="Calibri"/>
            </a:endParaRPr>
          </a:p>
          <a:p>
            <a:pPr marL="0" lvl="0" indent="0" algn="l" rtl="0">
              <a:spcBef>
                <a:spcPts val="0"/>
              </a:spcBef>
              <a:spcAft>
                <a:spcPts val="0"/>
              </a:spcAft>
              <a:buNone/>
            </a:pPr>
            <a:r>
              <a:rPr lang="en-US" sz="2300">
                <a:solidFill>
                  <a:srgbClr val="073763"/>
                </a:solidFill>
                <a:latin typeface="Calibri"/>
                <a:ea typeface="Calibri"/>
                <a:cs typeface="Calibri"/>
                <a:sym typeface="Calibri"/>
              </a:rPr>
              <a:t>Conecte a arquitetura de dados aos requisitos do negócio </a:t>
            </a:r>
            <a:endParaRPr sz="2300">
              <a:solidFill>
                <a:srgbClr val="073763"/>
              </a:solidFill>
              <a:latin typeface="Calibri"/>
              <a:ea typeface="Calibri"/>
              <a:cs typeface="Calibri"/>
              <a:sym typeface="Calibri"/>
            </a:endParaRPr>
          </a:p>
          <a:p>
            <a:pPr marL="0" lvl="0" indent="0" algn="l" rtl="0">
              <a:spcBef>
                <a:spcPts val="0"/>
              </a:spcBef>
              <a:spcAft>
                <a:spcPts val="0"/>
              </a:spcAft>
              <a:buNone/>
            </a:pPr>
            <a:endParaRPr sz="2300">
              <a:solidFill>
                <a:srgbClr val="073763"/>
              </a:solidFill>
              <a:latin typeface="Calibri"/>
              <a:ea typeface="Calibri"/>
              <a:cs typeface="Calibri"/>
              <a:sym typeface="Calibri"/>
            </a:endParaRPr>
          </a:p>
          <a:p>
            <a:pPr marL="0" lvl="0" indent="0" algn="l" rtl="0">
              <a:spcBef>
                <a:spcPts val="0"/>
              </a:spcBef>
              <a:spcAft>
                <a:spcPts val="0"/>
              </a:spcAft>
              <a:buNone/>
            </a:pPr>
            <a:r>
              <a:rPr lang="en-US" sz="2300">
                <a:solidFill>
                  <a:srgbClr val="073763"/>
                </a:solidFill>
                <a:latin typeface="Calibri"/>
                <a:ea typeface="Calibri"/>
                <a:cs typeface="Calibri"/>
                <a:sym typeface="Calibri"/>
              </a:rPr>
              <a:t>Não escolha a tecnologia pela tecnologia</a:t>
            </a:r>
            <a:endParaRPr sz="2300">
              <a:solidFill>
                <a:srgbClr val="073763"/>
              </a:solidFill>
              <a:latin typeface="Calibri"/>
              <a:ea typeface="Calibri"/>
              <a:cs typeface="Calibri"/>
              <a:sym typeface="Calibri"/>
            </a:endParaRPr>
          </a:p>
          <a:p>
            <a:pPr marL="0" lvl="0" indent="0" algn="l" rtl="0">
              <a:spcBef>
                <a:spcPts val="0"/>
              </a:spcBef>
              <a:spcAft>
                <a:spcPts val="0"/>
              </a:spcAft>
              <a:buNone/>
            </a:pPr>
            <a:endParaRPr sz="2300">
              <a:solidFill>
                <a:srgbClr val="073763"/>
              </a:solidFill>
              <a:latin typeface="Calibri"/>
              <a:ea typeface="Calibri"/>
              <a:cs typeface="Calibri"/>
              <a:sym typeface="Calibri"/>
            </a:endParaRPr>
          </a:p>
          <a:p>
            <a:pPr marL="0" lvl="0" indent="0" algn="l" rtl="0">
              <a:spcBef>
                <a:spcPts val="0"/>
              </a:spcBef>
              <a:spcAft>
                <a:spcPts val="0"/>
              </a:spcAft>
              <a:buNone/>
            </a:pPr>
            <a:r>
              <a:rPr lang="en-US" sz="2300">
                <a:solidFill>
                  <a:srgbClr val="073763"/>
                </a:solidFill>
                <a:latin typeface="Calibri"/>
                <a:ea typeface="Calibri"/>
                <a:cs typeface="Calibri"/>
                <a:sym typeface="Calibri"/>
              </a:rPr>
              <a:t>Adicione governança e métricas dos dados desde o primeiro caso de uso</a:t>
            </a:r>
            <a:endParaRPr sz="23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ctrTitle"/>
          </p:nvPr>
        </p:nvSpPr>
        <p:spPr>
          <a:xfrm>
            <a:off x="387900" y="3811550"/>
            <a:ext cx="8520600" cy="20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226" name="Google Shape;226;p26"/>
          <p:cNvSpPr txBox="1">
            <a:spLocks noGrp="1"/>
          </p:cNvSpPr>
          <p:nvPr>
            <p:ph type="ctrTitle"/>
          </p:nvPr>
        </p:nvSpPr>
        <p:spPr>
          <a:xfrm>
            <a:off x="311700" y="756825"/>
            <a:ext cx="8520600" cy="50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227" name="Google Shape;227;p26"/>
          <p:cNvSpPr txBox="1">
            <a:spLocks noGrp="1"/>
          </p:cNvSpPr>
          <p:nvPr>
            <p:ph type="subTitle" idx="1"/>
          </p:nvPr>
        </p:nvSpPr>
        <p:spPr>
          <a:xfrm>
            <a:off x="311700" y="1828950"/>
            <a:ext cx="8520600" cy="13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6600" b="1">
                <a:solidFill>
                  <a:srgbClr val="404040"/>
                </a:solidFill>
                <a:latin typeface="Century Gothic"/>
                <a:ea typeface="Century Gothic"/>
                <a:cs typeface="Century Gothic"/>
                <a:sym typeface="Century Gothic"/>
              </a:rPr>
              <a:t>[Nome da aula]</a:t>
            </a:r>
            <a:endParaRPr sz="6600" b="1">
              <a:solidFill>
                <a:srgbClr val="404040"/>
              </a:solidFill>
              <a:latin typeface="Century Gothic"/>
              <a:ea typeface="Century Gothic"/>
              <a:cs typeface="Century Gothic"/>
              <a:sym typeface="Century Gothic"/>
            </a:endParaRPr>
          </a:p>
        </p:txBody>
      </p:sp>
      <p:sp>
        <p:nvSpPr>
          <p:cNvPr id="228" name="Google Shape;228;p26"/>
          <p:cNvSpPr/>
          <p:nvPr/>
        </p:nvSpPr>
        <p:spPr>
          <a:xfrm>
            <a:off x="465750" y="3872065"/>
            <a:ext cx="4476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6"/>
          <p:cNvSpPr/>
          <p:nvPr/>
        </p:nvSpPr>
        <p:spPr>
          <a:xfrm>
            <a:off x="0" y="57301"/>
            <a:ext cx="9144000" cy="5086200"/>
          </a:xfrm>
          <a:prstGeom prst="rect">
            <a:avLst/>
          </a:prstGeom>
          <a:solidFill>
            <a:srgbClr val="404040"/>
          </a:solidFill>
          <a:ln w="9525" cap="flat" cmpd="sng">
            <a:solidFill>
              <a:srgbClr val="40404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6"/>
          <p:cNvSpPr/>
          <p:nvPr/>
        </p:nvSpPr>
        <p:spPr>
          <a:xfrm>
            <a:off x="0" y="0"/>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1" name="Google Shape;231;p26"/>
          <p:cNvPicPr preferRelativeResize="0"/>
          <p:nvPr/>
        </p:nvPicPr>
        <p:blipFill rotWithShape="1">
          <a:blip r:embed="rId3">
            <a:alphaModFix/>
          </a:blip>
          <a:srcRect/>
          <a:stretch/>
        </p:blipFill>
        <p:spPr>
          <a:xfrm>
            <a:off x="311700" y="260014"/>
            <a:ext cx="1698849" cy="591371"/>
          </a:xfrm>
          <a:prstGeom prst="rect">
            <a:avLst/>
          </a:prstGeom>
          <a:noFill/>
          <a:ln>
            <a:noFill/>
          </a:ln>
        </p:spPr>
      </p:pic>
      <p:sp>
        <p:nvSpPr>
          <p:cNvPr id="232" name="Google Shape;232;p26"/>
          <p:cNvSpPr/>
          <p:nvPr/>
        </p:nvSpPr>
        <p:spPr>
          <a:xfrm>
            <a:off x="0" y="4839750"/>
            <a:ext cx="9144000" cy="30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3" name="Google Shape;233;p26"/>
          <p:cNvSpPr txBox="1"/>
          <p:nvPr/>
        </p:nvSpPr>
        <p:spPr>
          <a:xfrm>
            <a:off x="467550" y="1279798"/>
            <a:ext cx="8520600" cy="151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800" b="1" i="0" u="none" strike="noStrike" cap="none">
                <a:solidFill>
                  <a:schemeClr val="lt1"/>
                </a:solidFill>
                <a:latin typeface="Century Gothic"/>
                <a:ea typeface="Century Gothic"/>
                <a:cs typeface="Century Gothic"/>
                <a:sym typeface="Century Gothic"/>
              </a:rPr>
              <a:t>Aula </a:t>
            </a:r>
            <a:r>
              <a:rPr lang="en-US" sz="2800" b="1">
                <a:solidFill>
                  <a:schemeClr val="lt1"/>
                </a:solidFill>
                <a:latin typeface="Century Gothic"/>
                <a:ea typeface="Century Gothic"/>
                <a:cs typeface="Century Gothic"/>
                <a:sym typeface="Century Gothic"/>
              </a:rPr>
              <a:t>4</a:t>
            </a:r>
            <a:r>
              <a:rPr lang="en-US" sz="2800" b="1" i="0" u="none" strike="noStrike" cap="none">
                <a:solidFill>
                  <a:schemeClr val="lt1"/>
                </a:solidFill>
                <a:latin typeface="Century Gothic"/>
                <a:ea typeface="Century Gothic"/>
                <a:cs typeface="Century Gothic"/>
                <a:sym typeface="Century Gothic"/>
              </a:rPr>
              <a:t>| Etapa </a:t>
            </a:r>
            <a:r>
              <a:rPr lang="en-US" sz="2800" b="1">
                <a:solidFill>
                  <a:schemeClr val="lt1"/>
                </a:solidFill>
                <a:latin typeface="Century Gothic"/>
                <a:ea typeface="Century Gothic"/>
                <a:cs typeface="Century Gothic"/>
                <a:sym typeface="Century Gothic"/>
              </a:rPr>
              <a:t>2</a:t>
            </a:r>
            <a:r>
              <a:rPr lang="en-US" sz="2800" b="1" i="0" u="none" strike="noStrike" cap="none">
                <a:solidFill>
                  <a:schemeClr val="lt1"/>
                </a:solidFill>
                <a:latin typeface="Century Gothic"/>
                <a:ea typeface="Century Gothic"/>
                <a:cs typeface="Century Gothic"/>
                <a:sym typeface="Century Gothic"/>
              </a:rPr>
              <a:t>: </a:t>
            </a:r>
            <a:endParaRPr sz="1400" b="0"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5400" b="1">
                <a:solidFill>
                  <a:schemeClr val="lt1"/>
                </a:solidFill>
                <a:latin typeface="Century Gothic"/>
                <a:ea typeface="Century Gothic"/>
                <a:cs typeface="Century Gothic"/>
                <a:sym typeface="Century Gothic"/>
              </a:rPr>
              <a:t>Modelagem de dados</a:t>
            </a:r>
            <a:endParaRPr sz="5400" b="1">
              <a:solidFill>
                <a:schemeClr val="lt1"/>
              </a:solidFill>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r>
              <a:rPr lang="en-US" sz="5400" b="1">
                <a:solidFill>
                  <a:schemeClr val="lt1"/>
                </a:solidFill>
                <a:latin typeface="Century Gothic"/>
                <a:ea typeface="Century Gothic"/>
                <a:cs typeface="Century Gothic"/>
                <a:sym typeface="Century Gothic"/>
              </a:rPr>
              <a:t>Relacional</a:t>
            </a:r>
            <a:endParaRPr sz="5400" b="1">
              <a:solidFill>
                <a:schemeClr val="lt1"/>
              </a:solidFill>
              <a:latin typeface="Century Gothic"/>
              <a:ea typeface="Century Gothic"/>
              <a:cs typeface="Century Gothic"/>
              <a:sym typeface="Century Gothic"/>
            </a:endParaRPr>
          </a:p>
        </p:txBody>
      </p:sp>
      <p:sp>
        <p:nvSpPr>
          <p:cNvPr id="234" name="Google Shape;234;p26"/>
          <p:cNvSpPr txBox="1"/>
          <p:nvPr/>
        </p:nvSpPr>
        <p:spPr>
          <a:xfrm>
            <a:off x="367650" y="3024975"/>
            <a:ext cx="8417700" cy="59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Introdução a Engenharia de Dados</a:t>
            </a:r>
            <a:endParaRPr sz="3600" b="0" i="0" u="none" strike="noStrike" cap="none">
              <a:solidFill>
                <a:srgbClr val="F7832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
        <p:cNvGrpSpPr/>
        <p:nvPr/>
      </p:nvGrpSpPr>
      <p:grpSpPr>
        <a:xfrm>
          <a:off x="0" y="0"/>
          <a:ext cx="0" cy="0"/>
          <a:chOff x="0" y="0"/>
          <a:chExt cx="0" cy="0"/>
        </a:xfrm>
      </p:grpSpPr>
      <p:sp>
        <p:nvSpPr>
          <p:cNvPr id="49" name="Google Shape;49;p9"/>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Objetivos</a:t>
            </a:r>
            <a:endParaRPr sz="4000" b="1">
              <a:solidFill>
                <a:srgbClr val="073763"/>
              </a:solidFill>
              <a:latin typeface="Century Gothic"/>
              <a:ea typeface="Century Gothic"/>
              <a:cs typeface="Century Gothic"/>
              <a:sym typeface="Century Gothic"/>
            </a:endParaRPr>
          </a:p>
        </p:txBody>
      </p:sp>
      <p:pic>
        <p:nvPicPr>
          <p:cNvPr id="50" name="Google Shape;50;p9"/>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51" name="Google Shape;51;p9"/>
          <p:cNvSpPr txBox="1">
            <a:spLocks noGrp="1"/>
          </p:cNvSpPr>
          <p:nvPr>
            <p:ph type="subTitle" idx="1"/>
          </p:nvPr>
        </p:nvSpPr>
        <p:spPr>
          <a:xfrm>
            <a:off x="311700" y="1333492"/>
            <a:ext cx="8148600" cy="2966400"/>
          </a:xfrm>
          <a:prstGeom prst="rect">
            <a:avLst/>
          </a:prstGeom>
          <a:noFill/>
          <a:ln>
            <a:noFill/>
          </a:ln>
        </p:spPr>
        <p:txBody>
          <a:bodyPr spcFirstLastPara="1" wrap="square" lIns="91425" tIns="91425" rIns="91425" bIns="91425" anchor="ctr" anchorCtr="0">
            <a:noAutofit/>
          </a:bodyPr>
          <a:lstStyle/>
          <a:p>
            <a:pPr marL="457200" lvl="0" indent="-457200" algn="l" rtl="0">
              <a:lnSpc>
                <a:spcPct val="200000"/>
              </a:lnSpc>
              <a:spcBef>
                <a:spcPts val="0"/>
              </a:spcBef>
              <a:spcAft>
                <a:spcPts val="0"/>
              </a:spcAft>
              <a:buClr>
                <a:schemeClr val="dk1"/>
              </a:buClr>
              <a:buSzPts val="1100"/>
              <a:buNone/>
            </a:pPr>
            <a:r>
              <a:rPr lang="en-US" sz="2400" b="1">
                <a:solidFill>
                  <a:srgbClr val="073763"/>
                </a:solidFill>
                <a:latin typeface="Calibri"/>
                <a:ea typeface="Calibri"/>
                <a:cs typeface="Calibri"/>
                <a:sym typeface="Calibri"/>
              </a:rPr>
              <a:t>1. </a:t>
            </a:r>
            <a:r>
              <a:rPr lang="en-US" sz="2400">
                <a:solidFill>
                  <a:srgbClr val="073763"/>
                </a:solidFill>
                <a:latin typeface="Calibri"/>
                <a:ea typeface="Calibri"/>
                <a:cs typeface="Calibri"/>
                <a:sym typeface="Calibri"/>
              </a:rPr>
              <a:t>Arquitetura de Big Data</a:t>
            </a:r>
            <a:endParaRPr sz="2400">
              <a:solidFill>
                <a:srgbClr val="073763"/>
              </a:solidFill>
              <a:latin typeface="Calibri"/>
              <a:ea typeface="Calibri"/>
              <a:cs typeface="Calibri"/>
              <a:sym typeface="Calibri"/>
            </a:endParaRPr>
          </a:p>
          <a:p>
            <a:pPr marL="457200" lvl="0" indent="-457200" algn="l" rtl="0">
              <a:lnSpc>
                <a:spcPct val="200000"/>
              </a:lnSpc>
              <a:spcBef>
                <a:spcPts val="0"/>
              </a:spcBef>
              <a:spcAft>
                <a:spcPts val="0"/>
              </a:spcAft>
              <a:buClr>
                <a:schemeClr val="dk1"/>
              </a:buClr>
              <a:buSzPts val="1100"/>
              <a:buNone/>
            </a:pPr>
            <a:r>
              <a:rPr lang="en-US" sz="2400" b="1">
                <a:solidFill>
                  <a:srgbClr val="073763"/>
                </a:solidFill>
                <a:latin typeface="Calibri"/>
                <a:ea typeface="Calibri"/>
                <a:cs typeface="Calibri"/>
                <a:sym typeface="Calibri"/>
              </a:rPr>
              <a:t>3.</a:t>
            </a:r>
            <a:r>
              <a:rPr lang="en-US" sz="2400">
                <a:solidFill>
                  <a:srgbClr val="073763"/>
                </a:solidFill>
                <a:latin typeface="Calibri"/>
                <a:ea typeface="Calibri"/>
                <a:cs typeface="Calibri"/>
                <a:sym typeface="Calibri"/>
              </a:rPr>
              <a:t> Modelagem de dados</a:t>
            </a:r>
            <a:endParaRPr sz="2400">
              <a:solidFill>
                <a:srgbClr val="073763"/>
              </a:solidFill>
              <a:latin typeface="Calibri"/>
              <a:ea typeface="Calibri"/>
              <a:cs typeface="Calibri"/>
              <a:sym typeface="Calibri"/>
            </a:endParaRPr>
          </a:p>
        </p:txBody>
      </p:sp>
      <p:sp>
        <p:nvSpPr>
          <p:cNvPr id="52" name="Google Shape;52;p9"/>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8"/>
        <p:cNvGrpSpPr/>
        <p:nvPr/>
      </p:nvGrpSpPr>
      <p:grpSpPr>
        <a:xfrm>
          <a:off x="0" y="0"/>
          <a:ext cx="0" cy="0"/>
          <a:chOff x="0" y="0"/>
          <a:chExt cx="0" cy="0"/>
        </a:xfrm>
      </p:grpSpPr>
      <p:sp>
        <p:nvSpPr>
          <p:cNvPr id="239" name="Google Shape;239;p27"/>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Modelagem de dados</a:t>
            </a:r>
            <a:endParaRPr sz="4000" b="1">
              <a:solidFill>
                <a:srgbClr val="073763"/>
              </a:solidFill>
              <a:latin typeface="Century Gothic"/>
              <a:ea typeface="Century Gothic"/>
              <a:cs typeface="Century Gothic"/>
              <a:sym typeface="Century Gothic"/>
            </a:endParaRPr>
          </a:p>
        </p:txBody>
      </p:sp>
      <p:pic>
        <p:nvPicPr>
          <p:cNvPr id="240" name="Google Shape;240;p27"/>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241" name="Google Shape;241;p27"/>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7"/>
          <p:cNvSpPr txBox="1"/>
          <p:nvPr/>
        </p:nvSpPr>
        <p:spPr>
          <a:xfrm>
            <a:off x="354325" y="2307649"/>
            <a:ext cx="8478000" cy="1106700"/>
          </a:xfrm>
          <a:prstGeom prst="rect">
            <a:avLst/>
          </a:prstGeom>
          <a:noFill/>
          <a:ln>
            <a:noFill/>
          </a:ln>
        </p:spPr>
        <p:txBody>
          <a:bodyPr spcFirstLastPara="1" wrap="square" lIns="91425" tIns="91425" rIns="91425" bIns="91425" anchor="t" anchorCtr="0">
            <a:noAutofit/>
          </a:bodyPr>
          <a:lstStyle/>
          <a:p>
            <a:pPr marL="76200" marR="0" lvl="0" indent="0" algn="ctr"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Criar um modelo que explique as características de funcionamento e comportamento de um software </a:t>
            </a:r>
            <a:endParaRPr sz="2400" b="0" i="0" u="none" strike="noStrike" cap="none">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6"/>
        <p:cNvGrpSpPr/>
        <p:nvPr/>
      </p:nvGrpSpPr>
      <p:grpSpPr>
        <a:xfrm>
          <a:off x="0" y="0"/>
          <a:ext cx="0" cy="0"/>
          <a:chOff x="0" y="0"/>
          <a:chExt cx="0" cy="0"/>
        </a:xfrm>
      </p:grpSpPr>
      <p:sp>
        <p:nvSpPr>
          <p:cNvPr id="247" name="Google Shape;247;p28"/>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Modelagem relacional</a:t>
            </a:r>
            <a:endParaRPr sz="4000" b="1">
              <a:solidFill>
                <a:srgbClr val="073763"/>
              </a:solidFill>
              <a:latin typeface="Century Gothic"/>
              <a:ea typeface="Century Gothic"/>
              <a:cs typeface="Century Gothic"/>
              <a:sym typeface="Century Gothic"/>
            </a:endParaRPr>
          </a:p>
        </p:txBody>
      </p:sp>
      <p:pic>
        <p:nvPicPr>
          <p:cNvPr id="248" name="Google Shape;248;p28"/>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249" name="Google Shape;249;p28"/>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8"/>
          <p:cNvSpPr txBox="1"/>
          <p:nvPr/>
        </p:nvSpPr>
        <p:spPr>
          <a:xfrm>
            <a:off x="354325" y="1393249"/>
            <a:ext cx="8478000" cy="1106700"/>
          </a:xfrm>
          <a:prstGeom prst="rect">
            <a:avLst/>
          </a:prstGeom>
          <a:noFill/>
          <a:ln>
            <a:noFill/>
          </a:ln>
        </p:spPr>
        <p:txBody>
          <a:bodyPr spcFirstLastPara="1" wrap="square" lIns="91425" tIns="91425" rIns="91425" bIns="91425" anchor="t" anchorCtr="0">
            <a:noAutofit/>
          </a:bodyPr>
          <a:lstStyle/>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A modelagem relacional representa o banco de dados a partir de uma coleção de relações para suportar o processamento de transações online (OLTP).</a:t>
            </a: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São otimizados para processar consultas que podem afetar uma pequena parte do banco, bem como transações que envolvam inserções e alterações.</a:t>
            </a:r>
            <a:endParaRPr sz="2400" b="0" i="0" u="none" strike="noStrike" cap="none">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4"/>
        <p:cNvGrpSpPr/>
        <p:nvPr/>
      </p:nvGrpSpPr>
      <p:grpSpPr>
        <a:xfrm>
          <a:off x="0" y="0"/>
          <a:ext cx="0" cy="0"/>
          <a:chOff x="0" y="0"/>
          <a:chExt cx="0" cy="0"/>
        </a:xfrm>
      </p:grpSpPr>
      <p:sp>
        <p:nvSpPr>
          <p:cNvPr id="255" name="Google Shape;255;p29"/>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Modelagem de dados</a:t>
            </a:r>
            <a:endParaRPr sz="4000" b="1">
              <a:solidFill>
                <a:srgbClr val="073763"/>
              </a:solidFill>
              <a:latin typeface="Century Gothic"/>
              <a:ea typeface="Century Gothic"/>
              <a:cs typeface="Century Gothic"/>
              <a:sym typeface="Century Gothic"/>
            </a:endParaRPr>
          </a:p>
        </p:txBody>
      </p:sp>
      <p:pic>
        <p:nvPicPr>
          <p:cNvPr id="256" name="Google Shape;256;p29"/>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257" name="Google Shape;257;p29"/>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9"/>
          <p:cNvSpPr txBox="1"/>
          <p:nvPr/>
        </p:nvSpPr>
        <p:spPr>
          <a:xfrm>
            <a:off x="374475" y="1443126"/>
            <a:ext cx="8478000" cy="2153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Modelo Conceitual</a:t>
            </a: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457200" marR="0" lvl="0" indent="-381000" algn="l" rtl="0">
              <a:lnSpc>
                <a:spcPct val="10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Modelo Lógico</a:t>
            </a: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457200" marR="0" lvl="0" indent="-381000" algn="l" rtl="0">
              <a:lnSpc>
                <a:spcPct val="10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Modelo Físico</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2"/>
        <p:cNvGrpSpPr/>
        <p:nvPr/>
      </p:nvGrpSpPr>
      <p:grpSpPr>
        <a:xfrm>
          <a:off x="0" y="0"/>
          <a:ext cx="0" cy="0"/>
          <a:chOff x="0" y="0"/>
          <a:chExt cx="0" cy="0"/>
        </a:xfrm>
      </p:grpSpPr>
      <p:sp>
        <p:nvSpPr>
          <p:cNvPr id="263" name="Google Shape;263;p30"/>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Modelagem de dados</a:t>
            </a:r>
            <a:endParaRPr sz="4000" b="1">
              <a:solidFill>
                <a:srgbClr val="073763"/>
              </a:solidFill>
              <a:latin typeface="Century Gothic"/>
              <a:ea typeface="Century Gothic"/>
              <a:cs typeface="Century Gothic"/>
              <a:sym typeface="Century Gothic"/>
            </a:endParaRPr>
          </a:p>
        </p:txBody>
      </p:sp>
      <p:pic>
        <p:nvPicPr>
          <p:cNvPr id="264" name="Google Shape;264;p30"/>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265" name="Google Shape;265;p30"/>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0"/>
          <p:cNvSpPr txBox="1"/>
          <p:nvPr/>
        </p:nvSpPr>
        <p:spPr>
          <a:xfrm>
            <a:off x="374475" y="1443126"/>
            <a:ext cx="8478000" cy="2153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Modelo Conceitual</a:t>
            </a: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Finalidade do modelo conceitual de dados é capturar os requisitos de informação e regras de negócio sob o ponto de vista do negócio. </a:t>
            </a: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Para isto, torna-se necessário o entendimento e a correta aplicação dos mecanismos de abstração, utilizados na modelagem conceitual de dados. </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0"/>
        <p:cNvGrpSpPr/>
        <p:nvPr/>
      </p:nvGrpSpPr>
      <p:grpSpPr>
        <a:xfrm>
          <a:off x="0" y="0"/>
          <a:ext cx="0" cy="0"/>
          <a:chOff x="0" y="0"/>
          <a:chExt cx="0" cy="0"/>
        </a:xfrm>
      </p:grpSpPr>
      <p:sp>
        <p:nvSpPr>
          <p:cNvPr id="271" name="Google Shape;271;p31"/>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Modelagem de dados</a:t>
            </a:r>
            <a:endParaRPr sz="4000" b="1">
              <a:solidFill>
                <a:srgbClr val="073763"/>
              </a:solidFill>
              <a:latin typeface="Century Gothic"/>
              <a:ea typeface="Century Gothic"/>
              <a:cs typeface="Century Gothic"/>
              <a:sym typeface="Century Gothic"/>
            </a:endParaRPr>
          </a:p>
        </p:txBody>
      </p:sp>
      <p:pic>
        <p:nvPicPr>
          <p:cNvPr id="272" name="Google Shape;272;p31"/>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273" name="Google Shape;273;p31"/>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1"/>
          <p:cNvSpPr txBox="1"/>
          <p:nvPr/>
        </p:nvSpPr>
        <p:spPr>
          <a:xfrm>
            <a:off x="374475" y="1443126"/>
            <a:ext cx="8478000" cy="2153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5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Modelo Conceitual</a:t>
            </a:r>
            <a:endParaRPr sz="2400">
              <a:solidFill>
                <a:srgbClr val="073763"/>
              </a:solidFill>
              <a:latin typeface="Calibri"/>
              <a:ea typeface="Calibri"/>
              <a:cs typeface="Calibri"/>
              <a:sym typeface="Calibri"/>
            </a:endParaRPr>
          </a:p>
          <a:p>
            <a:pPr marL="914400" marR="0" lvl="1" indent="-381000" algn="l" rtl="0">
              <a:lnSpc>
                <a:spcPct val="15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Entidades (Pessoa, Produto, Banco...)</a:t>
            </a:r>
            <a:endParaRPr sz="2400">
              <a:solidFill>
                <a:srgbClr val="073763"/>
              </a:solidFill>
              <a:latin typeface="Calibri"/>
              <a:ea typeface="Calibri"/>
              <a:cs typeface="Calibri"/>
              <a:sym typeface="Calibri"/>
            </a:endParaRPr>
          </a:p>
          <a:p>
            <a:pPr marL="0" marR="0" lvl="0" indent="0" algn="l" rtl="0">
              <a:lnSpc>
                <a:spcPct val="150000"/>
              </a:lnSpc>
              <a:spcBef>
                <a:spcPts val="0"/>
              </a:spcBef>
              <a:spcAft>
                <a:spcPts val="0"/>
              </a:spcAft>
              <a:buNone/>
            </a:pPr>
            <a:endParaRPr sz="2400">
              <a:solidFill>
                <a:srgbClr val="073763"/>
              </a:solidFill>
              <a:latin typeface="Calibri"/>
              <a:ea typeface="Calibri"/>
              <a:cs typeface="Calibri"/>
              <a:sym typeface="Calibri"/>
            </a:endParaRPr>
          </a:p>
        </p:txBody>
      </p:sp>
      <p:sp>
        <p:nvSpPr>
          <p:cNvPr id="275" name="Google Shape;275;p31"/>
          <p:cNvSpPr/>
          <p:nvPr/>
        </p:nvSpPr>
        <p:spPr>
          <a:xfrm>
            <a:off x="968825" y="3380775"/>
            <a:ext cx="1604700" cy="8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Pessoa</a:t>
            </a:r>
            <a:endParaRPr/>
          </a:p>
        </p:txBody>
      </p:sp>
      <p:sp>
        <p:nvSpPr>
          <p:cNvPr id="276" name="Google Shape;276;p31"/>
          <p:cNvSpPr/>
          <p:nvPr/>
        </p:nvSpPr>
        <p:spPr>
          <a:xfrm>
            <a:off x="3811125" y="3344775"/>
            <a:ext cx="1604700" cy="8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Banco</a:t>
            </a:r>
            <a:endParaRPr/>
          </a:p>
        </p:txBody>
      </p:sp>
      <p:sp>
        <p:nvSpPr>
          <p:cNvPr id="277" name="Google Shape;277;p31"/>
          <p:cNvSpPr/>
          <p:nvPr/>
        </p:nvSpPr>
        <p:spPr>
          <a:xfrm>
            <a:off x="6575225" y="3344775"/>
            <a:ext cx="1604700" cy="8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Agência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1"/>
        <p:cNvGrpSpPr/>
        <p:nvPr/>
      </p:nvGrpSpPr>
      <p:grpSpPr>
        <a:xfrm>
          <a:off x="0" y="0"/>
          <a:ext cx="0" cy="0"/>
          <a:chOff x="0" y="0"/>
          <a:chExt cx="0" cy="0"/>
        </a:xfrm>
      </p:grpSpPr>
      <p:sp>
        <p:nvSpPr>
          <p:cNvPr id="282" name="Google Shape;282;p32"/>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Modelagem de dados</a:t>
            </a:r>
            <a:endParaRPr sz="4000" b="1">
              <a:solidFill>
                <a:srgbClr val="073763"/>
              </a:solidFill>
              <a:latin typeface="Century Gothic"/>
              <a:ea typeface="Century Gothic"/>
              <a:cs typeface="Century Gothic"/>
              <a:sym typeface="Century Gothic"/>
            </a:endParaRPr>
          </a:p>
        </p:txBody>
      </p:sp>
      <p:pic>
        <p:nvPicPr>
          <p:cNvPr id="283" name="Google Shape;283;p32"/>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284" name="Google Shape;284;p32"/>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2"/>
          <p:cNvSpPr txBox="1"/>
          <p:nvPr/>
        </p:nvSpPr>
        <p:spPr>
          <a:xfrm>
            <a:off x="374475" y="1443126"/>
            <a:ext cx="8478000" cy="2153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5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Modelo Conceitual</a:t>
            </a:r>
            <a:endParaRPr sz="2400">
              <a:solidFill>
                <a:srgbClr val="073763"/>
              </a:solidFill>
              <a:latin typeface="Calibri"/>
              <a:ea typeface="Calibri"/>
              <a:cs typeface="Calibri"/>
              <a:sym typeface="Calibri"/>
            </a:endParaRPr>
          </a:p>
          <a:p>
            <a:pPr marL="914400" marR="0" lvl="1" indent="-381000" algn="l" rtl="0">
              <a:lnSpc>
                <a:spcPct val="15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Relacionamentos (link entre as entidades)</a:t>
            </a:r>
            <a:endParaRPr sz="2400">
              <a:solidFill>
                <a:srgbClr val="073763"/>
              </a:solidFill>
              <a:latin typeface="Calibri"/>
              <a:ea typeface="Calibri"/>
              <a:cs typeface="Calibri"/>
              <a:sym typeface="Calibri"/>
            </a:endParaRPr>
          </a:p>
        </p:txBody>
      </p:sp>
      <p:sp>
        <p:nvSpPr>
          <p:cNvPr id="286" name="Google Shape;286;p32"/>
          <p:cNvSpPr/>
          <p:nvPr/>
        </p:nvSpPr>
        <p:spPr>
          <a:xfrm>
            <a:off x="2387600" y="3277500"/>
            <a:ext cx="1604700" cy="8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Banco</a:t>
            </a:r>
            <a:endParaRPr/>
          </a:p>
        </p:txBody>
      </p:sp>
      <p:sp>
        <p:nvSpPr>
          <p:cNvPr id="287" name="Google Shape;287;p32"/>
          <p:cNvSpPr/>
          <p:nvPr/>
        </p:nvSpPr>
        <p:spPr>
          <a:xfrm>
            <a:off x="5151700" y="3277500"/>
            <a:ext cx="1604700" cy="8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Agência</a:t>
            </a:r>
            <a:endParaRPr/>
          </a:p>
        </p:txBody>
      </p:sp>
      <p:cxnSp>
        <p:nvCxnSpPr>
          <p:cNvPr id="288" name="Google Shape;288;p32"/>
          <p:cNvCxnSpPr>
            <a:stCxn id="286" idx="3"/>
            <a:endCxn id="287" idx="1"/>
          </p:cNvCxnSpPr>
          <p:nvPr/>
        </p:nvCxnSpPr>
        <p:spPr>
          <a:xfrm>
            <a:off x="3992300" y="3684600"/>
            <a:ext cx="1159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2"/>
        <p:cNvGrpSpPr/>
        <p:nvPr/>
      </p:nvGrpSpPr>
      <p:grpSpPr>
        <a:xfrm>
          <a:off x="0" y="0"/>
          <a:ext cx="0" cy="0"/>
          <a:chOff x="0" y="0"/>
          <a:chExt cx="0" cy="0"/>
        </a:xfrm>
      </p:grpSpPr>
      <p:sp>
        <p:nvSpPr>
          <p:cNvPr id="293" name="Google Shape;293;p33"/>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Modelagem de dados</a:t>
            </a:r>
            <a:endParaRPr sz="4000" b="1">
              <a:solidFill>
                <a:srgbClr val="073763"/>
              </a:solidFill>
              <a:latin typeface="Century Gothic"/>
              <a:ea typeface="Century Gothic"/>
              <a:cs typeface="Century Gothic"/>
              <a:sym typeface="Century Gothic"/>
            </a:endParaRPr>
          </a:p>
        </p:txBody>
      </p:sp>
      <p:pic>
        <p:nvPicPr>
          <p:cNvPr id="294" name="Google Shape;294;p33"/>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295" name="Google Shape;295;p33"/>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3"/>
          <p:cNvSpPr txBox="1"/>
          <p:nvPr/>
        </p:nvSpPr>
        <p:spPr>
          <a:xfrm>
            <a:off x="374475" y="1443126"/>
            <a:ext cx="8478000" cy="2153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5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Modelo Conceitual</a:t>
            </a:r>
            <a:endParaRPr sz="2400">
              <a:solidFill>
                <a:srgbClr val="073763"/>
              </a:solidFill>
              <a:latin typeface="Calibri"/>
              <a:ea typeface="Calibri"/>
              <a:cs typeface="Calibri"/>
              <a:sym typeface="Calibri"/>
            </a:endParaRPr>
          </a:p>
          <a:p>
            <a:pPr marL="914400" marR="0" lvl="1" indent="-381000" algn="l" rtl="0">
              <a:lnSpc>
                <a:spcPct val="15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Grau dos Relacionamentos (Binário, Ternário e N-ário)</a:t>
            </a:r>
            <a:endParaRPr sz="2400">
              <a:solidFill>
                <a:srgbClr val="073763"/>
              </a:solidFill>
              <a:latin typeface="Calibri"/>
              <a:ea typeface="Calibri"/>
              <a:cs typeface="Calibri"/>
              <a:sym typeface="Calibri"/>
            </a:endParaRPr>
          </a:p>
        </p:txBody>
      </p:sp>
      <p:pic>
        <p:nvPicPr>
          <p:cNvPr id="297" name="Google Shape;297;p33"/>
          <p:cNvPicPr preferRelativeResize="0"/>
          <p:nvPr/>
        </p:nvPicPr>
        <p:blipFill>
          <a:blip r:embed="rId4">
            <a:alphaModFix/>
          </a:blip>
          <a:stretch>
            <a:fillRect/>
          </a:stretch>
        </p:blipFill>
        <p:spPr>
          <a:xfrm>
            <a:off x="2448449" y="2845925"/>
            <a:ext cx="4247099" cy="18773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1"/>
        <p:cNvGrpSpPr/>
        <p:nvPr/>
      </p:nvGrpSpPr>
      <p:grpSpPr>
        <a:xfrm>
          <a:off x="0" y="0"/>
          <a:ext cx="0" cy="0"/>
          <a:chOff x="0" y="0"/>
          <a:chExt cx="0" cy="0"/>
        </a:xfrm>
      </p:grpSpPr>
      <p:sp>
        <p:nvSpPr>
          <p:cNvPr id="302" name="Google Shape;302;p34"/>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Modelagem de dados</a:t>
            </a:r>
            <a:endParaRPr sz="4000" b="1">
              <a:solidFill>
                <a:srgbClr val="073763"/>
              </a:solidFill>
              <a:latin typeface="Century Gothic"/>
              <a:ea typeface="Century Gothic"/>
              <a:cs typeface="Century Gothic"/>
              <a:sym typeface="Century Gothic"/>
            </a:endParaRPr>
          </a:p>
        </p:txBody>
      </p:sp>
      <p:pic>
        <p:nvPicPr>
          <p:cNvPr id="303" name="Google Shape;303;p34"/>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304" name="Google Shape;304;p34"/>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4"/>
          <p:cNvSpPr txBox="1"/>
          <p:nvPr/>
        </p:nvSpPr>
        <p:spPr>
          <a:xfrm>
            <a:off x="374475" y="1443126"/>
            <a:ext cx="8478000" cy="2153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Modelo Lógico</a:t>
            </a: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Um modelo de dados lógico é uma representação lógica das informações da área de negócios, não é um banco de dados, é independente do modelo físico</a:t>
            </a: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Este é o conceito chave da modelagem de dados lógica. Ele deve ser independente da tecnologia implementada devido a constante mudança dos produtos tecnológicos</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9"/>
        <p:cNvGrpSpPr/>
        <p:nvPr/>
      </p:nvGrpSpPr>
      <p:grpSpPr>
        <a:xfrm>
          <a:off x="0" y="0"/>
          <a:ext cx="0" cy="0"/>
          <a:chOff x="0" y="0"/>
          <a:chExt cx="0" cy="0"/>
        </a:xfrm>
      </p:grpSpPr>
      <p:sp>
        <p:nvSpPr>
          <p:cNvPr id="310" name="Google Shape;310;p35"/>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Modelagem de dados</a:t>
            </a:r>
            <a:endParaRPr sz="4000" b="1">
              <a:solidFill>
                <a:srgbClr val="073763"/>
              </a:solidFill>
              <a:latin typeface="Century Gothic"/>
              <a:ea typeface="Century Gothic"/>
              <a:cs typeface="Century Gothic"/>
              <a:sym typeface="Century Gothic"/>
            </a:endParaRPr>
          </a:p>
        </p:txBody>
      </p:sp>
      <p:pic>
        <p:nvPicPr>
          <p:cNvPr id="311" name="Google Shape;311;p35"/>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312" name="Google Shape;312;p35"/>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35"/>
          <p:cNvSpPr txBox="1"/>
          <p:nvPr/>
        </p:nvSpPr>
        <p:spPr>
          <a:xfrm>
            <a:off x="374475" y="1443125"/>
            <a:ext cx="8478000" cy="618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Modelo Lógico</a:t>
            </a:r>
            <a:endParaRPr sz="2400">
              <a:solidFill>
                <a:srgbClr val="073763"/>
              </a:solidFill>
              <a:latin typeface="Calibri"/>
              <a:ea typeface="Calibri"/>
              <a:cs typeface="Calibri"/>
              <a:sym typeface="Calibri"/>
            </a:endParaRPr>
          </a:p>
        </p:txBody>
      </p:sp>
      <p:pic>
        <p:nvPicPr>
          <p:cNvPr id="314" name="Google Shape;314;p35"/>
          <p:cNvPicPr preferRelativeResize="0"/>
          <p:nvPr/>
        </p:nvPicPr>
        <p:blipFill>
          <a:blip r:embed="rId4">
            <a:alphaModFix/>
          </a:blip>
          <a:stretch>
            <a:fillRect/>
          </a:stretch>
        </p:blipFill>
        <p:spPr>
          <a:xfrm>
            <a:off x="4192498" y="1037300"/>
            <a:ext cx="3195580" cy="39642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8"/>
        <p:cNvGrpSpPr/>
        <p:nvPr/>
      </p:nvGrpSpPr>
      <p:grpSpPr>
        <a:xfrm>
          <a:off x="0" y="0"/>
          <a:ext cx="0" cy="0"/>
          <a:chOff x="0" y="0"/>
          <a:chExt cx="0" cy="0"/>
        </a:xfrm>
      </p:grpSpPr>
      <p:sp>
        <p:nvSpPr>
          <p:cNvPr id="319" name="Google Shape;319;p36"/>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Modelagem de dados</a:t>
            </a:r>
            <a:endParaRPr sz="4000" b="1">
              <a:solidFill>
                <a:srgbClr val="073763"/>
              </a:solidFill>
              <a:latin typeface="Century Gothic"/>
              <a:ea typeface="Century Gothic"/>
              <a:cs typeface="Century Gothic"/>
              <a:sym typeface="Century Gothic"/>
            </a:endParaRPr>
          </a:p>
        </p:txBody>
      </p:sp>
      <p:pic>
        <p:nvPicPr>
          <p:cNvPr id="320" name="Google Shape;320;p36"/>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321" name="Google Shape;321;p36"/>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6"/>
          <p:cNvSpPr txBox="1"/>
          <p:nvPr/>
        </p:nvSpPr>
        <p:spPr>
          <a:xfrm>
            <a:off x="374475" y="1443126"/>
            <a:ext cx="8478000" cy="2153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Modelo Físico</a:t>
            </a: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Clr>
                <a:schemeClr val="dk1"/>
              </a:buClr>
              <a:buSzPts val="1100"/>
              <a:buFont typeface="Arial"/>
              <a:buNone/>
            </a:pPr>
            <a:r>
              <a:rPr lang="en-US" sz="2400">
                <a:solidFill>
                  <a:srgbClr val="073763"/>
                </a:solidFill>
                <a:latin typeface="Calibri"/>
                <a:ea typeface="Calibri"/>
                <a:cs typeface="Calibri"/>
                <a:sym typeface="Calibri"/>
              </a:rPr>
              <a:t>A modelagem física lida com o design do banco de dados real com base nos requisitos reunidos durante a modelagem lógica do banco de dados.</a:t>
            </a: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Todas as informações coletadas são convertidas em modelos relacionais e modelos de negócios.</a:t>
            </a: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Clr>
                <a:schemeClr val="dk1"/>
              </a:buClr>
              <a:buSzPts val="1100"/>
              <a:buFont typeface="Arial"/>
              <a:buNone/>
            </a:pP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0"/>
          <p:cNvSpPr txBox="1">
            <a:spLocks noGrp="1"/>
          </p:cNvSpPr>
          <p:nvPr>
            <p:ph type="ctrTitle"/>
          </p:nvPr>
        </p:nvSpPr>
        <p:spPr>
          <a:xfrm>
            <a:off x="387900" y="3811550"/>
            <a:ext cx="8520600" cy="20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58" name="Google Shape;58;p10"/>
          <p:cNvSpPr txBox="1">
            <a:spLocks noGrp="1"/>
          </p:cNvSpPr>
          <p:nvPr>
            <p:ph type="ctrTitle"/>
          </p:nvPr>
        </p:nvSpPr>
        <p:spPr>
          <a:xfrm>
            <a:off x="311700" y="756825"/>
            <a:ext cx="8520600" cy="50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59" name="Google Shape;59;p10"/>
          <p:cNvSpPr txBox="1">
            <a:spLocks noGrp="1"/>
          </p:cNvSpPr>
          <p:nvPr>
            <p:ph type="subTitle" idx="1"/>
          </p:nvPr>
        </p:nvSpPr>
        <p:spPr>
          <a:xfrm>
            <a:off x="311700" y="1828950"/>
            <a:ext cx="8520600" cy="13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6600" b="1">
                <a:solidFill>
                  <a:srgbClr val="404040"/>
                </a:solidFill>
                <a:latin typeface="Century Gothic"/>
                <a:ea typeface="Century Gothic"/>
                <a:cs typeface="Century Gothic"/>
                <a:sym typeface="Century Gothic"/>
              </a:rPr>
              <a:t>[Nome da aula]</a:t>
            </a:r>
            <a:endParaRPr sz="6600" b="1">
              <a:solidFill>
                <a:srgbClr val="404040"/>
              </a:solidFill>
              <a:latin typeface="Century Gothic"/>
              <a:ea typeface="Century Gothic"/>
              <a:cs typeface="Century Gothic"/>
              <a:sym typeface="Century Gothic"/>
            </a:endParaRPr>
          </a:p>
        </p:txBody>
      </p:sp>
      <p:sp>
        <p:nvSpPr>
          <p:cNvPr id="60" name="Google Shape;60;p10"/>
          <p:cNvSpPr/>
          <p:nvPr/>
        </p:nvSpPr>
        <p:spPr>
          <a:xfrm>
            <a:off x="465750" y="3872065"/>
            <a:ext cx="4476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0"/>
          <p:cNvSpPr/>
          <p:nvPr/>
        </p:nvSpPr>
        <p:spPr>
          <a:xfrm>
            <a:off x="0" y="57301"/>
            <a:ext cx="9144000" cy="5086200"/>
          </a:xfrm>
          <a:prstGeom prst="rect">
            <a:avLst/>
          </a:prstGeom>
          <a:solidFill>
            <a:srgbClr val="404040"/>
          </a:solidFill>
          <a:ln w="9525" cap="flat" cmpd="sng">
            <a:solidFill>
              <a:srgbClr val="40404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0"/>
          <p:cNvSpPr/>
          <p:nvPr/>
        </p:nvSpPr>
        <p:spPr>
          <a:xfrm>
            <a:off x="0" y="0"/>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3" name="Google Shape;63;p10"/>
          <p:cNvPicPr preferRelativeResize="0"/>
          <p:nvPr/>
        </p:nvPicPr>
        <p:blipFill rotWithShape="1">
          <a:blip r:embed="rId3">
            <a:alphaModFix/>
          </a:blip>
          <a:srcRect/>
          <a:stretch/>
        </p:blipFill>
        <p:spPr>
          <a:xfrm>
            <a:off x="311700" y="260014"/>
            <a:ext cx="1698849" cy="591371"/>
          </a:xfrm>
          <a:prstGeom prst="rect">
            <a:avLst/>
          </a:prstGeom>
          <a:noFill/>
          <a:ln>
            <a:noFill/>
          </a:ln>
        </p:spPr>
      </p:pic>
      <p:sp>
        <p:nvSpPr>
          <p:cNvPr id="64" name="Google Shape;64;p10"/>
          <p:cNvSpPr/>
          <p:nvPr/>
        </p:nvSpPr>
        <p:spPr>
          <a:xfrm>
            <a:off x="0" y="4839750"/>
            <a:ext cx="9144000" cy="30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10"/>
          <p:cNvSpPr txBox="1"/>
          <p:nvPr/>
        </p:nvSpPr>
        <p:spPr>
          <a:xfrm>
            <a:off x="467550" y="1279798"/>
            <a:ext cx="8520600" cy="151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800" b="1" i="0" u="none" strike="noStrike" cap="none">
                <a:solidFill>
                  <a:schemeClr val="lt1"/>
                </a:solidFill>
                <a:latin typeface="Century Gothic"/>
                <a:ea typeface="Century Gothic"/>
                <a:cs typeface="Century Gothic"/>
                <a:sym typeface="Century Gothic"/>
              </a:rPr>
              <a:t>Aula </a:t>
            </a:r>
            <a:r>
              <a:rPr lang="en-US" sz="2800" b="1">
                <a:solidFill>
                  <a:schemeClr val="lt1"/>
                </a:solidFill>
                <a:latin typeface="Century Gothic"/>
                <a:ea typeface="Century Gothic"/>
                <a:cs typeface="Century Gothic"/>
                <a:sym typeface="Century Gothic"/>
              </a:rPr>
              <a:t>4</a:t>
            </a:r>
            <a:r>
              <a:rPr lang="en-US" sz="2800" b="1" i="0" u="none" strike="noStrike" cap="none">
                <a:solidFill>
                  <a:schemeClr val="lt1"/>
                </a:solidFill>
                <a:latin typeface="Century Gothic"/>
                <a:ea typeface="Century Gothic"/>
                <a:cs typeface="Century Gothic"/>
                <a:sym typeface="Century Gothic"/>
              </a:rPr>
              <a:t>| Etapa </a:t>
            </a:r>
            <a:r>
              <a:rPr lang="en-US" sz="2800" b="1">
                <a:solidFill>
                  <a:schemeClr val="lt1"/>
                </a:solidFill>
                <a:latin typeface="Century Gothic"/>
                <a:ea typeface="Century Gothic"/>
                <a:cs typeface="Century Gothic"/>
                <a:sym typeface="Century Gothic"/>
              </a:rPr>
              <a:t>1</a:t>
            </a:r>
            <a:r>
              <a:rPr lang="en-US" sz="2800" b="1" i="0" u="none" strike="noStrike" cap="none">
                <a:solidFill>
                  <a:schemeClr val="lt1"/>
                </a:solidFill>
                <a:latin typeface="Century Gothic"/>
                <a:ea typeface="Century Gothic"/>
                <a:cs typeface="Century Gothic"/>
                <a:sym typeface="Century Gothic"/>
              </a:rPr>
              <a:t>: </a:t>
            </a:r>
            <a:endParaRPr sz="1400" b="0"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5400" b="1">
                <a:solidFill>
                  <a:schemeClr val="lt1"/>
                </a:solidFill>
                <a:latin typeface="Century Gothic"/>
                <a:ea typeface="Century Gothic"/>
                <a:cs typeface="Century Gothic"/>
                <a:sym typeface="Century Gothic"/>
              </a:rPr>
              <a:t>Arquiteturas de Big Data</a:t>
            </a:r>
            <a:endParaRPr sz="5400" b="1">
              <a:solidFill>
                <a:schemeClr val="lt1"/>
              </a:solidFill>
              <a:latin typeface="Century Gothic"/>
              <a:ea typeface="Century Gothic"/>
              <a:cs typeface="Century Gothic"/>
              <a:sym typeface="Century Gothic"/>
            </a:endParaRPr>
          </a:p>
        </p:txBody>
      </p:sp>
      <p:sp>
        <p:nvSpPr>
          <p:cNvPr id="66" name="Google Shape;66;p10"/>
          <p:cNvSpPr txBox="1"/>
          <p:nvPr/>
        </p:nvSpPr>
        <p:spPr>
          <a:xfrm>
            <a:off x="367650" y="3024975"/>
            <a:ext cx="8417700" cy="59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Introdução a Engenharia de Dados</a:t>
            </a:r>
            <a:endParaRPr sz="3600" b="0" i="0" u="none" strike="noStrike" cap="none">
              <a:solidFill>
                <a:srgbClr val="F7832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6"/>
        <p:cNvGrpSpPr/>
        <p:nvPr/>
      </p:nvGrpSpPr>
      <p:grpSpPr>
        <a:xfrm>
          <a:off x="0" y="0"/>
          <a:ext cx="0" cy="0"/>
          <a:chOff x="0" y="0"/>
          <a:chExt cx="0" cy="0"/>
        </a:xfrm>
      </p:grpSpPr>
      <p:sp>
        <p:nvSpPr>
          <p:cNvPr id="327" name="Google Shape;327;p37"/>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Modelagem de dados</a:t>
            </a:r>
            <a:endParaRPr sz="4000" b="1">
              <a:solidFill>
                <a:srgbClr val="073763"/>
              </a:solidFill>
              <a:latin typeface="Century Gothic"/>
              <a:ea typeface="Century Gothic"/>
              <a:cs typeface="Century Gothic"/>
              <a:sym typeface="Century Gothic"/>
            </a:endParaRPr>
          </a:p>
        </p:txBody>
      </p:sp>
      <p:pic>
        <p:nvPicPr>
          <p:cNvPr id="328" name="Google Shape;328;p37"/>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329" name="Google Shape;329;p37"/>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7"/>
          <p:cNvSpPr txBox="1"/>
          <p:nvPr/>
        </p:nvSpPr>
        <p:spPr>
          <a:xfrm>
            <a:off x="374475" y="1443126"/>
            <a:ext cx="8478000" cy="2153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Modelo Físico</a:t>
            </a: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p:txBody>
      </p:sp>
      <p:pic>
        <p:nvPicPr>
          <p:cNvPr id="331" name="Google Shape;331;p37"/>
          <p:cNvPicPr preferRelativeResize="0"/>
          <p:nvPr/>
        </p:nvPicPr>
        <p:blipFill>
          <a:blip r:embed="rId4">
            <a:alphaModFix/>
          </a:blip>
          <a:stretch>
            <a:fillRect/>
          </a:stretch>
        </p:blipFill>
        <p:spPr>
          <a:xfrm>
            <a:off x="2445025" y="2311925"/>
            <a:ext cx="3347699" cy="2432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5"/>
        <p:cNvGrpSpPr/>
        <p:nvPr/>
      </p:nvGrpSpPr>
      <p:grpSpPr>
        <a:xfrm>
          <a:off x="0" y="0"/>
          <a:ext cx="0" cy="0"/>
          <a:chOff x="0" y="0"/>
          <a:chExt cx="0" cy="0"/>
        </a:xfrm>
      </p:grpSpPr>
      <p:sp>
        <p:nvSpPr>
          <p:cNvPr id="336" name="Google Shape;336;p38"/>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Modelagem de dados</a:t>
            </a:r>
            <a:endParaRPr sz="4000" b="1">
              <a:solidFill>
                <a:srgbClr val="073763"/>
              </a:solidFill>
              <a:latin typeface="Century Gothic"/>
              <a:ea typeface="Century Gothic"/>
              <a:cs typeface="Century Gothic"/>
              <a:sym typeface="Century Gothic"/>
            </a:endParaRPr>
          </a:p>
        </p:txBody>
      </p:sp>
      <p:pic>
        <p:nvPicPr>
          <p:cNvPr id="337" name="Google Shape;337;p38"/>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338" name="Google Shape;338;p38"/>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8"/>
          <p:cNvSpPr txBox="1"/>
          <p:nvPr/>
        </p:nvSpPr>
        <p:spPr>
          <a:xfrm>
            <a:off x="374475" y="1443126"/>
            <a:ext cx="8478000" cy="2153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3000">
                <a:solidFill>
                  <a:srgbClr val="073763"/>
                </a:solidFill>
                <a:latin typeface="Calibri"/>
                <a:ea typeface="Calibri"/>
                <a:cs typeface="Calibri"/>
                <a:sym typeface="Calibri"/>
              </a:rPr>
              <a:t>Normalização vs Desnormalização</a:t>
            </a:r>
            <a:endParaRPr sz="30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3"/>
        <p:cNvGrpSpPr/>
        <p:nvPr/>
      </p:nvGrpSpPr>
      <p:grpSpPr>
        <a:xfrm>
          <a:off x="0" y="0"/>
          <a:ext cx="0" cy="0"/>
          <a:chOff x="0" y="0"/>
          <a:chExt cx="0" cy="0"/>
        </a:xfrm>
      </p:grpSpPr>
      <p:sp>
        <p:nvSpPr>
          <p:cNvPr id="344" name="Google Shape;344;p39"/>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Normalização</a:t>
            </a:r>
            <a:endParaRPr sz="4000" b="1">
              <a:solidFill>
                <a:srgbClr val="073763"/>
              </a:solidFill>
              <a:latin typeface="Century Gothic"/>
              <a:ea typeface="Century Gothic"/>
              <a:cs typeface="Century Gothic"/>
              <a:sym typeface="Century Gothic"/>
            </a:endParaRPr>
          </a:p>
        </p:txBody>
      </p:sp>
      <p:pic>
        <p:nvPicPr>
          <p:cNvPr id="345" name="Google Shape;345;p39"/>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346" name="Google Shape;346;p39"/>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9"/>
          <p:cNvSpPr txBox="1"/>
          <p:nvPr/>
        </p:nvSpPr>
        <p:spPr>
          <a:xfrm>
            <a:off x="374475" y="1900326"/>
            <a:ext cx="8478000" cy="2153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A normalização é o método de organizar os dados no banco de dados de maneira eficiente. </a:t>
            </a: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Envolve a construção de tabelas e a criação de relacionamentos entre essas tabelas de acordo com algumas regras específicas. </a:t>
            </a: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A redundância e a dependência inconsistente podem ser removidas usando essas regras para torná-la mais flexível.</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1"/>
        <p:cNvGrpSpPr/>
        <p:nvPr/>
      </p:nvGrpSpPr>
      <p:grpSpPr>
        <a:xfrm>
          <a:off x="0" y="0"/>
          <a:ext cx="0" cy="0"/>
          <a:chOff x="0" y="0"/>
          <a:chExt cx="0" cy="0"/>
        </a:xfrm>
      </p:grpSpPr>
      <p:sp>
        <p:nvSpPr>
          <p:cNvPr id="352" name="Google Shape;352;p40"/>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Normalização - Exemplo</a:t>
            </a:r>
            <a:endParaRPr sz="4000" b="1">
              <a:solidFill>
                <a:srgbClr val="073763"/>
              </a:solidFill>
              <a:latin typeface="Century Gothic"/>
              <a:ea typeface="Century Gothic"/>
              <a:cs typeface="Century Gothic"/>
              <a:sym typeface="Century Gothic"/>
            </a:endParaRPr>
          </a:p>
        </p:txBody>
      </p:sp>
      <p:pic>
        <p:nvPicPr>
          <p:cNvPr id="353" name="Google Shape;353;p40"/>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354" name="Google Shape;354;p40"/>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55" name="Google Shape;355;p40"/>
          <p:cNvPicPr preferRelativeResize="0"/>
          <p:nvPr/>
        </p:nvPicPr>
        <p:blipFill>
          <a:blip r:embed="rId4">
            <a:alphaModFix/>
          </a:blip>
          <a:stretch>
            <a:fillRect/>
          </a:stretch>
        </p:blipFill>
        <p:spPr>
          <a:xfrm>
            <a:off x="2715476" y="1486050"/>
            <a:ext cx="3188325" cy="337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9"/>
        <p:cNvGrpSpPr/>
        <p:nvPr/>
      </p:nvGrpSpPr>
      <p:grpSpPr>
        <a:xfrm>
          <a:off x="0" y="0"/>
          <a:ext cx="0" cy="0"/>
          <a:chOff x="0" y="0"/>
          <a:chExt cx="0" cy="0"/>
        </a:xfrm>
      </p:grpSpPr>
      <p:sp>
        <p:nvSpPr>
          <p:cNvPr id="360" name="Google Shape;360;p41"/>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Considerações finais </a:t>
            </a:r>
            <a:endParaRPr sz="4000" b="1">
              <a:solidFill>
                <a:srgbClr val="073763"/>
              </a:solidFill>
              <a:latin typeface="Century Gothic"/>
              <a:ea typeface="Century Gothic"/>
              <a:cs typeface="Century Gothic"/>
              <a:sym typeface="Century Gothic"/>
            </a:endParaRPr>
          </a:p>
        </p:txBody>
      </p:sp>
      <p:pic>
        <p:nvPicPr>
          <p:cNvPr id="361" name="Google Shape;361;p41"/>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362" name="Google Shape;362;p41"/>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41"/>
          <p:cNvSpPr txBox="1"/>
          <p:nvPr/>
        </p:nvSpPr>
        <p:spPr>
          <a:xfrm>
            <a:off x="181950" y="1682963"/>
            <a:ext cx="8780100" cy="266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a:solidFill>
                  <a:srgbClr val="073763"/>
                </a:solidFill>
                <a:latin typeface="Calibri"/>
                <a:ea typeface="Calibri"/>
                <a:cs typeface="Calibri"/>
                <a:sym typeface="Calibri"/>
              </a:rPr>
              <a:t>Modelo entidade relacionamento </a:t>
            </a:r>
            <a:endParaRPr sz="2300">
              <a:solidFill>
                <a:srgbClr val="073763"/>
              </a:solidFill>
              <a:latin typeface="Calibri"/>
              <a:ea typeface="Calibri"/>
              <a:cs typeface="Calibri"/>
              <a:sym typeface="Calibri"/>
            </a:endParaRPr>
          </a:p>
          <a:p>
            <a:pPr marL="0" lvl="0" indent="0" algn="l" rtl="0">
              <a:spcBef>
                <a:spcPts val="0"/>
              </a:spcBef>
              <a:spcAft>
                <a:spcPts val="0"/>
              </a:spcAft>
              <a:buNone/>
            </a:pPr>
            <a:endParaRPr sz="2300">
              <a:solidFill>
                <a:srgbClr val="073763"/>
              </a:solidFill>
              <a:latin typeface="Calibri"/>
              <a:ea typeface="Calibri"/>
              <a:cs typeface="Calibri"/>
              <a:sym typeface="Calibri"/>
            </a:endParaRPr>
          </a:p>
          <a:p>
            <a:pPr marL="0" lvl="0" indent="0" algn="l" rtl="0">
              <a:spcBef>
                <a:spcPts val="0"/>
              </a:spcBef>
              <a:spcAft>
                <a:spcPts val="0"/>
              </a:spcAft>
              <a:buNone/>
            </a:pPr>
            <a:r>
              <a:rPr lang="en-US" sz="2300">
                <a:solidFill>
                  <a:srgbClr val="073763"/>
                </a:solidFill>
                <a:latin typeface="Calibri"/>
                <a:ea typeface="Calibri"/>
                <a:cs typeface="Calibri"/>
                <a:sym typeface="Calibri"/>
              </a:rPr>
              <a:t>Modelo conceitual, lógico e físico</a:t>
            </a:r>
            <a:endParaRPr sz="2300">
              <a:solidFill>
                <a:srgbClr val="073763"/>
              </a:solidFill>
              <a:latin typeface="Calibri"/>
              <a:ea typeface="Calibri"/>
              <a:cs typeface="Calibri"/>
              <a:sym typeface="Calibri"/>
            </a:endParaRPr>
          </a:p>
          <a:p>
            <a:pPr marL="0" lvl="0" indent="0" algn="l" rtl="0">
              <a:spcBef>
                <a:spcPts val="0"/>
              </a:spcBef>
              <a:spcAft>
                <a:spcPts val="0"/>
              </a:spcAft>
              <a:buNone/>
            </a:pPr>
            <a:endParaRPr sz="2300">
              <a:solidFill>
                <a:srgbClr val="073763"/>
              </a:solidFill>
              <a:latin typeface="Calibri"/>
              <a:ea typeface="Calibri"/>
              <a:cs typeface="Calibri"/>
              <a:sym typeface="Calibri"/>
            </a:endParaRPr>
          </a:p>
          <a:p>
            <a:pPr marL="0" lvl="0" indent="0" algn="l" rtl="0">
              <a:spcBef>
                <a:spcPts val="0"/>
              </a:spcBef>
              <a:spcAft>
                <a:spcPts val="0"/>
              </a:spcAft>
              <a:buNone/>
            </a:pPr>
            <a:r>
              <a:rPr lang="en-US" sz="2300">
                <a:solidFill>
                  <a:srgbClr val="073763"/>
                </a:solidFill>
                <a:latin typeface="Calibri"/>
                <a:ea typeface="Calibri"/>
                <a:cs typeface="Calibri"/>
                <a:sym typeface="Calibri"/>
              </a:rPr>
              <a:t>Normalização</a:t>
            </a:r>
            <a:endParaRPr sz="2300">
              <a:solidFill>
                <a:srgbClr val="073763"/>
              </a:solidFill>
              <a:latin typeface="Calibri"/>
              <a:ea typeface="Calibri"/>
              <a:cs typeface="Calibri"/>
              <a:sym typeface="Calibri"/>
            </a:endParaRPr>
          </a:p>
          <a:p>
            <a:pPr marL="0" lvl="0" indent="0" algn="l" rtl="0">
              <a:spcBef>
                <a:spcPts val="0"/>
              </a:spcBef>
              <a:spcAft>
                <a:spcPts val="0"/>
              </a:spcAft>
              <a:buNone/>
            </a:pPr>
            <a:endParaRPr sz="2300">
              <a:solidFill>
                <a:srgbClr val="073763"/>
              </a:solidFill>
              <a:latin typeface="Calibri"/>
              <a:ea typeface="Calibri"/>
              <a:cs typeface="Calibri"/>
              <a:sym typeface="Calibri"/>
            </a:endParaRPr>
          </a:p>
          <a:p>
            <a:pPr marL="0" lvl="0" indent="0" algn="l" rtl="0">
              <a:spcBef>
                <a:spcPts val="0"/>
              </a:spcBef>
              <a:spcAft>
                <a:spcPts val="0"/>
              </a:spcAft>
              <a:buNone/>
            </a:pPr>
            <a:r>
              <a:rPr lang="en-US" sz="2300">
                <a:solidFill>
                  <a:srgbClr val="073763"/>
                </a:solidFill>
                <a:latin typeface="Calibri"/>
                <a:ea typeface="Calibri"/>
                <a:cs typeface="Calibri"/>
                <a:sym typeface="Calibri"/>
              </a:rPr>
              <a:t> </a:t>
            </a:r>
            <a:endParaRPr sz="23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2"/>
          <p:cNvSpPr txBox="1">
            <a:spLocks noGrp="1"/>
          </p:cNvSpPr>
          <p:nvPr>
            <p:ph type="ctrTitle"/>
          </p:nvPr>
        </p:nvSpPr>
        <p:spPr>
          <a:xfrm>
            <a:off x="387900" y="3811550"/>
            <a:ext cx="8520600" cy="20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369" name="Google Shape;369;p42"/>
          <p:cNvSpPr txBox="1">
            <a:spLocks noGrp="1"/>
          </p:cNvSpPr>
          <p:nvPr>
            <p:ph type="ctrTitle"/>
          </p:nvPr>
        </p:nvSpPr>
        <p:spPr>
          <a:xfrm>
            <a:off x="311700" y="756825"/>
            <a:ext cx="8520600" cy="50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370" name="Google Shape;370;p42"/>
          <p:cNvSpPr txBox="1">
            <a:spLocks noGrp="1"/>
          </p:cNvSpPr>
          <p:nvPr>
            <p:ph type="subTitle" idx="1"/>
          </p:nvPr>
        </p:nvSpPr>
        <p:spPr>
          <a:xfrm>
            <a:off x="311700" y="1828950"/>
            <a:ext cx="8520600" cy="13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6600" b="1">
                <a:solidFill>
                  <a:srgbClr val="404040"/>
                </a:solidFill>
                <a:latin typeface="Century Gothic"/>
                <a:ea typeface="Century Gothic"/>
                <a:cs typeface="Century Gothic"/>
                <a:sym typeface="Century Gothic"/>
              </a:rPr>
              <a:t>[Nome da aula]</a:t>
            </a:r>
            <a:endParaRPr sz="6600" b="1">
              <a:solidFill>
                <a:srgbClr val="404040"/>
              </a:solidFill>
              <a:latin typeface="Century Gothic"/>
              <a:ea typeface="Century Gothic"/>
              <a:cs typeface="Century Gothic"/>
              <a:sym typeface="Century Gothic"/>
            </a:endParaRPr>
          </a:p>
        </p:txBody>
      </p:sp>
      <p:sp>
        <p:nvSpPr>
          <p:cNvPr id="371" name="Google Shape;371;p42"/>
          <p:cNvSpPr/>
          <p:nvPr/>
        </p:nvSpPr>
        <p:spPr>
          <a:xfrm>
            <a:off x="465750" y="3872065"/>
            <a:ext cx="4476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42"/>
          <p:cNvSpPr/>
          <p:nvPr/>
        </p:nvSpPr>
        <p:spPr>
          <a:xfrm>
            <a:off x="0" y="57301"/>
            <a:ext cx="9144000" cy="5086050"/>
          </a:xfrm>
          <a:prstGeom prst="rect">
            <a:avLst/>
          </a:prstGeom>
          <a:solidFill>
            <a:srgbClr val="404040"/>
          </a:solidFill>
          <a:ln w="9525" cap="flat" cmpd="sng">
            <a:solidFill>
              <a:srgbClr val="40404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42"/>
          <p:cNvSpPr/>
          <p:nvPr/>
        </p:nvSpPr>
        <p:spPr>
          <a:xfrm>
            <a:off x="0" y="0"/>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4" name="Google Shape;374;p42"/>
          <p:cNvPicPr preferRelativeResize="0"/>
          <p:nvPr/>
        </p:nvPicPr>
        <p:blipFill rotWithShape="1">
          <a:blip r:embed="rId3">
            <a:alphaModFix/>
          </a:blip>
          <a:srcRect/>
          <a:stretch/>
        </p:blipFill>
        <p:spPr>
          <a:xfrm>
            <a:off x="311700" y="260014"/>
            <a:ext cx="1698849" cy="591371"/>
          </a:xfrm>
          <a:prstGeom prst="rect">
            <a:avLst/>
          </a:prstGeom>
          <a:noFill/>
          <a:ln>
            <a:noFill/>
          </a:ln>
        </p:spPr>
      </p:pic>
      <p:sp>
        <p:nvSpPr>
          <p:cNvPr id="375" name="Google Shape;375;p42"/>
          <p:cNvSpPr/>
          <p:nvPr/>
        </p:nvSpPr>
        <p:spPr>
          <a:xfrm>
            <a:off x="0" y="4839750"/>
            <a:ext cx="9144000" cy="30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76" name="Google Shape;376;p42"/>
          <p:cNvSpPr txBox="1"/>
          <p:nvPr/>
        </p:nvSpPr>
        <p:spPr>
          <a:xfrm>
            <a:off x="467550" y="1131590"/>
            <a:ext cx="8520600" cy="158417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5400" b="1" i="0" u="none" strike="noStrike" cap="none">
                <a:solidFill>
                  <a:schemeClr val="lt1"/>
                </a:solidFill>
                <a:latin typeface="Century Gothic"/>
                <a:ea typeface="Century Gothic"/>
                <a:cs typeface="Century Gothic"/>
                <a:sym typeface="Century Gothic"/>
              </a:rPr>
              <a:t>Dúvidas?</a:t>
            </a:r>
            <a:endParaRPr sz="5400" b="1" i="0" u="none" strike="noStrike" cap="none">
              <a:solidFill>
                <a:schemeClr val="lt1"/>
              </a:solidFill>
              <a:latin typeface="Century Gothic"/>
              <a:ea typeface="Century Gothic"/>
              <a:cs typeface="Century Gothic"/>
              <a:sym typeface="Century Gothic"/>
            </a:endParaRPr>
          </a:p>
        </p:txBody>
      </p:sp>
      <p:sp>
        <p:nvSpPr>
          <p:cNvPr id="377" name="Google Shape;377;p42"/>
          <p:cNvSpPr txBox="1"/>
          <p:nvPr/>
        </p:nvSpPr>
        <p:spPr>
          <a:xfrm>
            <a:off x="311700" y="1333492"/>
            <a:ext cx="7860700" cy="3182474"/>
          </a:xfrm>
          <a:prstGeom prst="rect">
            <a:avLst/>
          </a:prstGeom>
          <a:noFill/>
          <a:ln>
            <a:noFill/>
          </a:ln>
        </p:spPr>
        <p:txBody>
          <a:bodyPr spcFirstLastPara="1" wrap="square" lIns="91425" tIns="91425" rIns="91425" bIns="91425" anchor="ctr" anchorCtr="0">
            <a:noAutofit/>
          </a:bodyPr>
          <a:lstStyle/>
          <a:p>
            <a:pPr marL="457200" marR="0" lvl="0" indent="-387350" algn="l" rtl="0">
              <a:lnSpc>
                <a:spcPct val="100000"/>
              </a:lnSpc>
              <a:spcBef>
                <a:spcPts val="0"/>
              </a:spcBef>
              <a:spcAft>
                <a:spcPts val="0"/>
              </a:spcAft>
              <a:buClr>
                <a:schemeClr val="dk1"/>
              </a:buClr>
              <a:buSzPts val="1100"/>
              <a:buFont typeface="Courier New"/>
              <a:buNone/>
            </a:pPr>
            <a:endParaRPr sz="2400" b="0" i="0" u="none" strike="noStrike" cap="none">
              <a:solidFill>
                <a:schemeClr val="lt1"/>
              </a:solidFill>
              <a:latin typeface="Proxima Nova"/>
              <a:ea typeface="Proxima Nova"/>
              <a:cs typeface="Proxima Nova"/>
              <a:sym typeface="Proxima Nova"/>
            </a:endParaRPr>
          </a:p>
        </p:txBody>
      </p:sp>
      <p:sp>
        <p:nvSpPr>
          <p:cNvPr id="378" name="Google Shape;378;p42"/>
          <p:cNvSpPr txBox="1"/>
          <p:nvPr/>
        </p:nvSpPr>
        <p:spPr>
          <a:xfrm>
            <a:off x="467544" y="2787774"/>
            <a:ext cx="6192688" cy="16561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78321"/>
                </a:solidFill>
                <a:latin typeface="Century Gothic"/>
                <a:ea typeface="Century Gothic"/>
                <a:cs typeface="Century Gothic"/>
                <a:sym typeface="Century Gothic"/>
              </a:rPr>
              <a:t>&gt; Fórum do curso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78321"/>
                </a:solidFill>
                <a:latin typeface="Century Gothic"/>
                <a:ea typeface="Century Gothic"/>
                <a:cs typeface="Century Gothic"/>
                <a:sym typeface="Century Gothic"/>
              </a:rPr>
              <a:t>&gt; Comunidade </a:t>
            </a:r>
            <a:r>
              <a:rPr lang="en-US" sz="2800" b="0" i="0" u="sng" strike="noStrike" cap="none">
                <a:solidFill>
                  <a:srgbClr val="F78321"/>
                </a:solidFill>
                <a:latin typeface="Century Gothic"/>
                <a:ea typeface="Century Gothic"/>
                <a:cs typeface="Century Gothic"/>
                <a:sym typeface="Century Gothic"/>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online (discord)</a:t>
            </a:r>
            <a:endParaRPr sz="2800" b="0" i="0" u="none" strike="noStrike" cap="none">
              <a:solidFill>
                <a:srgbClr val="F7832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ctrTitle"/>
          </p:nvPr>
        </p:nvSpPr>
        <p:spPr>
          <a:xfrm>
            <a:off x="387900" y="3811550"/>
            <a:ext cx="8520600" cy="20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384" name="Google Shape;384;p43"/>
          <p:cNvSpPr txBox="1">
            <a:spLocks noGrp="1"/>
          </p:cNvSpPr>
          <p:nvPr>
            <p:ph type="ctrTitle"/>
          </p:nvPr>
        </p:nvSpPr>
        <p:spPr>
          <a:xfrm>
            <a:off x="311700" y="756825"/>
            <a:ext cx="8520600" cy="50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385" name="Google Shape;385;p43"/>
          <p:cNvSpPr txBox="1">
            <a:spLocks noGrp="1"/>
          </p:cNvSpPr>
          <p:nvPr>
            <p:ph type="subTitle" idx="1"/>
          </p:nvPr>
        </p:nvSpPr>
        <p:spPr>
          <a:xfrm>
            <a:off x="311700" y="1828950"/>
            <a:ext cx="8520600" cy="13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6600" b="1">
                <a:solidFill>
                  <a:srgbClr val="404040"/>
                </a:solidFill>
                <a:latin typeface="Century Gothic"/>
                <a:ea typeface="Century Gothic"/>
                <a:cs typeface="Century Gothic"/>
                <a:sym typeface="Century Gothic"/>
              </a:rPr>
              <a:t>[Nome da aula]</a:t>
            </a:r>
            <a:endParaRPr sz="6600" b="1">
              <a:solidFill>
                <a:srgbClr val="404040"/>
              </a:solidFill>
              <a:latin typeface="Century Gothic"/>
              <a:ea typeface="Century Gothic"/>
              <a:cs typeface="Century Gothic"/>
              <a:sym typeface="Century Gothic"/>
            </a:endParaRPr>
          </a:p>
        </p:txBody>
      </p:sp>
      <p:sp>
        <p:nvSpPr>
          <p:cNvPr id="386" name="Google Shape;386;p43"/>
          <p:cNvSpPr/>
          <p:nvPr/>
        </p:nvSpPr>
        <p:spPr>
          <a:xfrm>
            <a:off x="465750" y="3872065"/>
            <a:ext cx="4476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43"/>
          <p:cNvSpPr/>
          <p:nvPr/>
        </p:nvSpPr>
        <p:spPr>
          <a:xfrm>
            <a:off x="0" y="57301"/>
            <a:ext cx="9144000" cy="5086200"/>
          </a:xfrm>
          <a:prstGeom prst="rect">
            <a:avLst/>
          </a:prstGeom>
          <a:solidFill>
            <a:srgbClr val="404040"/>
          </a:solidFill>
          <a:ln w="9525" cap="flat" cmpd="sng">
            <a:solidFill>
              <a:srgbClr val="40404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43"/>
          <p:cNvSpPr/>
          <p:nvPr/>
        </p:nvSpPr>
        <p:spPr>
          <a:xfrm>
            <a:off x="0" y="0"/>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9" name="Google Shape;389;p43"/>
          <p:cNvPicPr preferRelativeResize="0"/>
          <p:nvPr/>
        </p:nvPicPr>
        <p:blipFill rotWithShape="1">
          <a:blip r:embed="rId3">
            <a:alphaModFix/>
          </a:blip>
          <a:srcRect/>
          <a:stretch/>
        </p:blipFill>
        <p:spPr>
          <a:xfrm>
            <a:off x="311700" y="260014"/>
            <a:ext cx="1698849" cy="591371"/>
          </a:xfrm>
          <a:prstGeom prst="rect">
            <a:avLst/>
          </a:prstGeom>
          <a:noFill/>
          <a:ln>
            <a:noFill/>
          </a:ln>
        </p:spPr>
      </p:pic>
      <p:sp>
        <p:nvSpPr>
          <p:cNvPr id="390" name="Google Shape;390;p43"/>
          <p:cNvSpPr/>
          <p:nvPr/>
        </p:nvSpPr>
        <p:spPr>
          <a:xfrm>
            <a:off x="0" y="4839750"/>
            <a:ext cx="9144000" cy="30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1" name="Google Shape;391;p43"/>
          <p:cNvSpPr txBox="1"/>
          <p:nvPr/>
        </p:nvSpPr>
        <p:spPr>
          <a:xfrm>
            <a:off x="467550" y="1279798"/>
            <a:ext cx="8520600" cy="151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800" b="1" i="0" u="none" strike="noStrike" cap="none">
                <a:solidFill>
                  <a:schemeClr val="lt1"/>
                </a:solidFill>
                <a:latin typeface="Century Gothic"/>
                <a:ea typeface="Century Gothic"/>
                <a:cs typeface="Century Gothic"/>
                <a:sym typeface="Century Gothic"/>
              </a:rPr>
              <a:t>Aula </a:t>
            </a:r>
            <a:r>
              <a:rPr lang="en-US" sz="2800" b="1">
                <a:solidFill>
                  <a:schemeClr val="lt1"/>
                </a:solidFill>
                <a:latin typeface="Century Gothic"/>
                <a:ea typeface="Century Gothic"/>
                <a:cs typeface="Century Gothic"/>
                <a:sym typeface="Century Gothic"/>
              </a:rPr>
              <a:t>4</a:t>
            </a:r>
            <a:r>
              <a:rPr lang="en-US" sz="2800" b="1" i="0" u="none" strike="noStrike" cap="none">
                <a:solidFill>
                  <a:schemeClr val="lt1"/>
                </a:solidFill>
                <a:latin typeface="Century Gothic"/>
                <a:ea typeface="Century Gothic"/>
                <a:cs typeface="Century Gothic"/>
                <a:sym typeface="Century Gothic"/>
              </a:rPr>
              <a:t>| Etapa </a:t>
            </a:r>
            <a:r>
              <a:rPr lang="en-US" sz="2800" b="1">
                <a:solidFill>
                  <a:schemeClr val="lt1"/>
                </a:solidFill>
                <a:latin typeface="Century Gothic"/>
                <a:ea typeface="Century Gothic"/>
                <a:cs typeface="Century Gothic"/>
                <a:sym typeface="Century Gothic"/>
              </a:rPr>
              <a:t>3</a:t>
            </a:r>
            <a:r>
              <a:rPr lang="en-US" sz="2800" b="1" i="0" u="none" strike="noStrike" cap="none">
                <a:solidFill>
                  <a:schemeClr val="lt1"/>
                </a:solidFill>
                <a:latin typeface="Century Gothic"/>
                <a:ea typeface="Century Gothic"/>
                <a:cs typeface="Century Gothic"/>
                <a:sym typeface="Century Gothic"/>
              </a:rPr>
              <a:t>: </a:t>
            </a:r>
            <a:endParaRPr sz="1400" b="0"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5400" b="1">
                <a:solidFill>
                  <a:schemeClr val="lt1"/>
                </a:solidFill>
                <a:latin typeface="Century Gothic"/>
                <a:ea typeface="Century Gothic"/>
                <a:cs typeface="Century Gothic"/>
                <a:sym typeface="Century Gothic"/>
              </a:rPr>
              <a:t>Modelagem de dados</a:t>
            </a:r>
            <a:endParaRPr sz="5400" b="1">
              <a:solidFill>
                <a:schemeClr val="lt1"/>
              </a:solidFill>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r>
              <a:rPr lang="en-US" sz="5400" b="1">
                <a:solidFill>
                  <a:schemeClr val="lt1"/>
                </a:solidFill>
                <a:latin typeface="Century Gothic"/>
                <a:ea typeface="Century Gothic"/>
                <a:cs typeface="Century Gothic"/>
                <a:sym typeface="Century Gothic"/>
              </a:rPr>
              <a:t>dimensional</a:t>
            </a:r>
            <a:endParaRPr sz="5400" b="1">
              <a:solidFill>
                <a:schemeClr val="lt1"/>
              </a:solidFill>
              <a:latin typeface="Century Gothic"/>
              <a:ea typeface="Century Gothic"/>
              <a:cs typeface="Century Gothic"/>
              <a:sym typeface="Century Gothic"/>
            </a:endParaRPr>
          </a:p>
        </p:txBody>
      </p:sp>
      <p:sp>
        <p:nvSpPr>
          <p:cNvPr id="392" name="Google Shape;392;p43"/>
          <p:cNvSpPr txBox="1"/>
          <p:nvPr/>
        </p:nvSpPr>
        <p:spPr>
          <a:xfrm>
            <a:off x="367650" y="3024975"/>
            <a:ext cx="8417700" cy="59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Introdução a Engenharia de Dados</a:t>
            </a:r>
            <a:endParaRPr sz="3600" b="0" i="0" u="none" strike="noStrike" cap="none">
              <a:solidFill>
                <a:srgbClr val="F7832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6"/>
        <p:cNvGrpSpPr/>
        <p:nvPr/>
      </p:nvGrpSpPr>
      <p:grpSpPr>
        <a:xfrm>
          <a:off x="0" y="0"/>
          <a:ext cx="0" cy="0"/>
          <a:chOff x="0" y="0"/>
          <a:chExt cx="0" cy="0"/>
        </a:xfrm>
      </p:grpSpPr>
      <p:sp>
        <p:nvSpPr>
          <p:cNvPr id="397" name="Google Shape;397;p44"/>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dirty="0" err="1">
                <a:solidFill>
                  <a:srgbClr val="073763"/>
                </a:solidFill>
                <a:latin typeface="Century Gothic"/>
                <a:ea typeface="Century Gothic"/>
                <a:cs typeface="Century Gothic"/>
                <a:sym typeface="Century Gothic"/>
              </a:rPr>
              <a:t>Modelagem</a:t>
            </a:r>
            <a:r>
              <a:rPr lang="en-US" sz="4000" b="1" dirty="0">
                <a:solidFill>
                  <a:srgbClr val="073763"/>
                </a:solidFill>
                <a:latin typeface="Century Gothic"/>
                <a:ea typeface="Century Gothic"/>
                <a:cs typeface="Century Gothic"/>
                <a:sym typeface="Century Gothic"/>
              </a:rPr>
              <a:t> </a:t>
            </a:r>
            <a:r>
              <a:rPr lang="en-US" sz="4000" b="1" dirty="0" smtClean="0">
                <a:solidFill>
                  <a:srgbClr val="073763"/>
                </a:solidFill>
                <a:latin typeface="Century Gothic"/>
                <a:ea typeface="Century Gothic"/>
                <a:cs typeface="Century Gothic"/>
                <a:sym typeface="Century Gothic"/>
              </a:rPr>
              <a:t>dimensional</a:t>
            </a:r>
            <a:endParaRPr sz="4000" b="1" dirty="0">
              <a:solidFill>
                <a:srgbClr val="073763"/>
              </a:solidFill>
              <a:latin typeface="Century Gothic"/>
              <a:ea typeface="Century Gothic"/>
              <a:cs typeface="Century Gothic"/>
              <a:sym typeface="Century Gothic"/>
            </a:endParaRPr>
          </a:p>
        </p:txBody>
      </p:sp>
      <p:pic>
        <p:nvPicPr>
          <p:cNvPr id="398" name="Google Shape;398;p44"/>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399" name="Google Shape;399;p44"/>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44"/>
          <p:cNvSpPr txBox="1"/>
          <p:nvPr/>
        </p:nvSpPr>
        <p:spPr>
          <a:xfrm>
            <a:off x="354325" y="1393249"/>
            <a:ext cx="8478000" cy="1106700"/>
          </a:xfrm>
          <a:prstGeom prst="rect">
            <a:avLst/>
          </a:prstGeom>
          <a:noFill/>
          <a:ln>
            <a:noFill/>
          </a:ln>
        </p:spPr>
        <p:txBody>
          <a:bodyPr spcFirstLastPara="1" wrap="square" lIns="91425" tIns="91425" rIns="91425" bIns="91425" anchor="t" anchorCtr="0">
            <a:noAutofit/>
          </a:bodyPr>
          <a:lstStyle/>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Um modelo dimensional é uma estrutura de banco de dados otimizada para consultas online (OLAP) e ferramentas de armazenamento de dados</a:t>
            </a: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É composto por tabelas de "fatos" e "dimensões"</a:t>
            </a: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São estruturas desnormalizadas projetadas para recuperar dados de um data warehouse</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4"/>
        <p:cNvGrpSpPr/>
        <p:nvPr/>
      </p:nvGrpSpPr>
      <p:grpSpPr>
        <a:xfrm>
          <a:off x="0" y="0"/>
          <a:ext cx="0" cy="0"/>
          <a:chOff x="0" y="0"/>
          <a:chExt cx="0" cy="0"/>
        </a:xfrm>
      </p:grpSpPr>
      <p:sp>
        <p:nvSpPr>
          <p:cNvPr id="405" name="Google Shape;405;p45"/>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Desnormalização</a:t>
            </a:r>
            <a:endParaRPr sz="4000" b="1">
              <a:solidFill>
                <a:srgbClr val="073763"/>
              </a:solidFill>
              <a:latin typeface="Century Gothic"/>
              <a:ea typeface="Century Gothic"/>
              <a:cs typeface="Century Gothic"/>
              <a:sym typeface="Century Gothic"/>
            </a:endParaRPr>
          </a:p>
        </p:txBody>
      </p:sp>
      <p:pic>
        <p:nvPicPr>
          <p:cNvPr id="406" name="Google Shape;406;p45"/>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407" name="Google Shape;407;p45"/>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45"/>
          <p:cNvSpPr txBox="1"/>
          <p:nvPr/>
        </p:nvSpPr>
        <p:spPr>
          <a:xfrm>
            <a:off x="374475" y="1900326"/>
            <a:ext cx="8478000" cy="2153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Desnormalização é o processo inverso de normalização, onde o esquema normalizado é convertido em um esquema que possui informações redundantes. </a:t>
            </a: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O desempenho é aprimorado usando redundância e mantendo os dados redundantes consistentes. </a:t>
            </a: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O motivo para a desnormalização é o overhead produzido no processador de consultas por uma estrutura supernormalizada.</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2"/>
        <p:cNvGrpSpPr/>
        <p:nvPr/>
      </p:nvGrpSpPr>
      <p:grpSpPr>
        <a:xfrm>
          <a:off x="0" y="0"/>
          <a:ext cx="0" cy="0"/>
          <a:chOff x="0" y="0"/>
          <a:chExt cx="0" cy="0"/>
        </a:xfrm>
      </p:grpSpPr>
      <p:sp>
        <p:nvSpPr>
          <p:cNvPr id="413" name="Google Shape;413;p46"/>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Desnormalização</a:t>
            </a:r>
            <a:endParaRPr sz="4000" b="1">
              <a:solidFill>
                <a:srgbClr val="073763"/>
              </a:solidFill>
              <a:latin typeface="Century Gothic"/>
              <a:ea typeface="Century Gothic"/>
              <a:cs typeface="Century Gothic"/>
              <a:sym typeface="Century Gothic"/>
            </a:endParaRPr>
          </a:p>
        </p:txBody>
      </p:sp>
      <p:pic>
        <p:nvPicPr>
          <p:cNvPr id="414" name="Google Shape;414;p46"/>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415" name="Google Shape;415;p46"/>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46"/>
          <p:cNvSpPr txBox="1"/>
          <p:nvPr/>
        </p:nvSpPr>
        <p:spPr>
          <a:xfrm>
            <a:off x="374475" y="1900326"/>
            <a:ext cx="8478000" cy="2153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A abordagem de desnormalização enfatiza o conceito de que, ao colocar todos os dados em um único local, é possível eliminar a necessidade de pesquisar esses vários arquivos para coletar esses dados. </a:t>
            </a: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A estratégia básica é seguida na desnormalização, onde o processo mais dominante é selecionado para examinar essas modificações que, em última análise, melhorarão o desempenho.</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1"/>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Data Lake - recapitulando</a:t>
            </a:r>
            <a:endParaRPr sz="4000" b="1">
              <a:solidFill>
                <a:srgbClr val="073763"/>
              </a:solidFill>
              <a:latin typeface="Century Gothic"/>
              <a:ea typeface="Century Gothic"/>
              <a:cs typeface="Century Gothic"/>
              <a:sym typeface="Century Gothic"/>
            </a:endParaRPr>
          </a:p>
        </p:txBody>
      </p:sp>
      <p:pic>
        <p:nvPicPr>
          <p:cNvPr id="72" name="Google Shape;72;p11"/>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73" name="Google Shape;73;p11"/>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1"/>
          <p:cNvSpPr txBox="1"/>
          <p:nvPr/>
        </p:nvSpPr>
        <p:spPr>
          <a:xfrm>
            <a:off x="354275" y="1547295"/>
            <a:ext cx="8478000" cy="304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...é um repositório centralizado que permite armazenar todos os seus dados estruturados e não estruturados em qualquer escala. Você pode armazenar seus dados como estão, sem ter que primeiro estruturá-los e executar diferentes tipos de análises - de painéis e visualizações a processamento de big data, análises em tempo real e aprendizado de máquina para orientar melhores decisões.</a:t>
            </a:r>
            <a:endParaRPr sz="2400" b="0" i="0" u="none" strike="noStrike" cap="none">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0"/>
        <p:cNvGrpSpPr/>
        <p:nvPr/>
      </p:nvGrpSpPr>
      <p:grpSpPr>
        <a:xfrm>
          <a:off x="0" y="0"/>
          <a:ext cx="0" cy="0"/>
          <a:chOff x="0" y="0"/>
          <a:chExt cx="0" cy="0"/>
        </a:xfrm>
      </p:grpSpPr>
      <p:sp>
        <p:nvSpPr>
          <p:cNvPr id="421" name="Google Shape;421;p47"/>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Comparação</a:t>
            </a:r>
            <a:endParaRPr sz="4000" b="1">
              <a:solidFill>
                <a:srgbClr val="073763"/>
              </a:solidFill>
              <a:latin typeface="Century Gothic"/>
              <a:ea typeface="Century Gothic"/>
              <a:cs typeface="Century Gothic"/>
              <a:sym typeface="Century Gothic"/>
            </a:endParaRPr>
          </a:p>
        </p:txBody>
      </p:sp>
      <p:pic>
        <p:nvPicPr>
          <p:cNvPr id="422" name="Google Shape;422;p47"/>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423" name="Google Shape;423;p47"/>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424" name="Google Shape;424;p47"/>
          <p:cNvGraphicFramePr/>
          <p:nvPr/>
        </p:nvGraphicFramePr>
        <p:xfrm>
          <a:off x="1204925" y="1023025"/>
          <a:ext cx="2680950" cy="1796275"/>
        </p:xfrm>
        <a:graphic>
          <a:graphicData uri="http://schemas.openxmlformats.org/drawingml/2006/table">
            <a:tbl>
              <a:tblPr>
                <a:noFill/>
                <a:tableStyleId>{E5F8B444-5A3D-423C-A71D-8FCE6F266E1A}</a:tableStyleId>
              </a:tblPr>
              <a:tblGrid>
                <a:gridCol w="893650">
                  <a:extLst>
                    <a:ext uri="{9D8B030D-6E8A-4147-A177-3AD203B41FA5}">
                      <a16:colId xmlns:a16="http://schemas.microsoft.com/office/drawing/2014/main" val="20000"/>
                    </a:ext>
                  </a:extLst>
                </a:gridCol>
                <a:gridCol w="893650">
                  <a:extLst>
                    <a:ext uri="{9D8B030D-6E8A-4147-A177-3AD203B41FA5}">
                      <a16:colId xmlns:a16="http://schemas.microsoft.com/office/drawing/2014/main" val="20001"/>
                    </a:ext>
                  </a:extLst>
                </a:gridCol>
                <a:gridCol w="893650">
                  <a:extLst>
                    <a:ext uri="{9D8B030D-6E8A-4147-A177-3AD203B41FA5}">
                      <a16:colId xmlns:a16="http://schemas.microsoft.com/office/drawing/2014/main" val="20002"/>
                    </a:ext>
                  </a:extLst>
                </a:gridCol>
              </a:tblGrid>
              <a:tr h="244025">
                <a:tc gridSpan="3">
                  <a:txBody>
                    <a:bodyPr/>
                    <a:lstStyle/>
                    <a:p>
                      <a:pPr marL="0" lvl="0" indent="0" algn="ctr" rtl="0">
                        <a:spcBef>
                          <a:spcPts val="0"/>
                        </a:spcBef>
                        <a:spcAft>
                          <a:spcPts val="0"/>
                        </a:spcAft>
                        <a:buNone/>
                      </a:pPr>
                      <a:r>
                        <a:rPr lang="en-US" sz="700" b="1">
                          <a:solidFill>
                            <a:schemeClr val="lt1"/>
                          </a:solidFill>
                          <a:latin typeface="Calibri"/>
                          <a:ea typeface="Calibri"/>
                          <a:cs typeface="Calibri"/>
                          <a:sym typeface="Calibri"/>
                        </a:rPr>
                        <a:t>PRODUTOS</a:t>
                      </a:r>
                      <a:endParaRPr sz="700" b="1">
                        <a:solidFill>
                          <a:schemeClr val="lt1"/>
                        </a:solidFill>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4A86E8"/>
                    </a:solidFill>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0"/>
                  </a:ext>
                </a:extLst>
              </a:tr>
              <a:tr h="244025">
                <a:tc>
                  <a:txBody>
                    <a:bodyPr/>
                    <a:lstStyle/>
                    <a:p>
                      <a:pPr marL="0" lvl="0" indent="0" algn="ctr" rtl="0">
                        <a:spcBef>
                          <a:spcPts val="0"/>
                        </a:spcBef>
                        <a:spcAft>
                          <a:spcPts val="0"/>
                        </a:spcAft>
                        <a:buNone/>
                      </a:pPr>
                      <a:r>
                        <a:rPr lang="en-US" sz="700" b="1">
                          <a:latin typeface="Calibri"/>
                          <a:ea typeface="Calibri"/>
                          <a:cs typeface="Calibri"/>
                          <a:sym typeface="Calibri"/>
                        </a:rPr>
                        <a:t>PK</a:t>
                      </a:r>
                      <a:endParaRPr sz="700" b="1">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b="1">
                          <a:latin typeface="Calibri"/>
                          <a:ea typeface="Calibri"/>
                          <a:cs typeface="Calibri"/>
                          <a:sym typeface="Calibri"/>
                        </a:rPr>
                        <a:t>ID</a:t>
                      </a:r>
                      <a:endParaRPr sz="700" b="1">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b="1">
                          <a:latin typeface="Calibri"/>
                          <a:ea typeface="Calibri"/>
                          <a:cs typeface="Calibri"/>
                          <a:sym typeface="Calibri"/>
                        </a:rPr>
                        <a:t>INTEGER</a:t>
                      </a:r>
                      <a:endParaRPr sz="700" b="1">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1"/>
                  </a:ext>
                </a:extLst>
              </a:tr>
              <a:tr h="244025">
                <a:tc>
                  <a:txBody>
                    <a:bodyPr/>
                    <a:lstStyle/>
                    <a:p>
                      <a:pPr marL="0" lvl="0" indent="0" algn="ctr" rtl="0">
                        <a:spcBef>
                          <a:spcPts val="0"/>
                        </a:spcBef>
                        <a:spcAft>
                          <a:spcPts val="0"/>
                        </a:spcAft>
                        <a:buNone/>
                      </a:pP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nome</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CHAR(40)</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2"/>
                  </a:ext>
                </a:extLst>
              </a:tr>
              <a:tr h="244025">
                <a:tc>
                  <a:txBody>
                    <a:bodyPr/>
                    <a:lstStyle/>
                    <a:p>
                      <a:pPr marL="0" lvl="0" indent="0" algn="ctr" rtl="0">
                        <a:spcBef>
                          <a:spcPts val="0"/>
                        </a:spcBef>
                        <a:spcAft>
                          <a:spcPts val="0"/>
                        </a:spcAft>
                        <a:buNone/>
                      </a:pP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precoUnitario</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CURRENCY</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3"/>
                  </a:ext>
                </a:extLst>
              </a:tr>
              <a:tr h="348625">
                <a:tc>
                  <a:txBody>
                    <a:bodyPr/>
                    <a:lstStyle/>
                    <a:p>
                      <a:pPr marL="0" lvl="0" indent="0" algn="ctr" rtl="0">
                        <a:spcBef>
                          <a:spcPts val="0"/>
                        </a:spcBef>
                        <a:spcAft>
                          <a:spcPts val="0"/>
                        </a:spcAft>
                        <a:buNone/>
                      </a:pP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desconto</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DECIMAL(10;2)</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4"/>
                  </a:ext>
                </a:extLst>
              </a:tr>
              <a:tr h="244025">
                <a:tc>
                  <a:txBody>
                    <a:bodyPr/>
                    <a:lstStyle/>
                    <a:p>
                      <a:pPr marL="0" lvl="0" indent="0" algn="ctr" rtl="0">
                        <a:spcBef>
                          <a:spcPts val="0"/>
                        </a:spcBef>
                        <a:spcAft>
                          <a:spcPts val="0"/>
                        </a:spcAft>
                        <a:buNone/>
                      </a:pPr>
                      <a:r>
                        <a:rPr lang="en-US" sz="700">
                          <a:latin typeface="Calibri"/>
                          <a:ea typeface="Calibri"/>
                          <a:cs typeface="Calibri"/>
                          <a:sym typeface="Calibri"/>
                        </a:rPr>
                        <a:t>FK1</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idGrupo</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INTEGER</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425" name="Google Shape;425;p47"/>
          <p:cNvGraphicFramePr/>
          <p:nvPr/>
        </p:nvGraphicFramePr>
        <p:xfrm>
          <a:off x="4934600" y="1038575"/>
          <a:ext cx="2680950" cy="1506745"/>
        </p:xfrm>
        <a:graphic>
          <a:graphicData uri="http://schemas.openxmlformats.org/drawingml/2006/table">
            <a:tbl>
              <a:tblPr>
                <a:noFill/>
                <a:tableStyleId>{E5F8B444-5A3D-423C-A71D-8FCE6F266E1A}</a:tableStyleId>
              </a:tblPr>
              <a:tblGrid>
                <a:gridCol w="893650">
                  <a:extLst>
                    <a:ext uri="{9D8B030D-6E8A-4147-A177-3AD203B41FA5}">
                      <a16:colId xmlns:a16="http://schemas.microsoft.com/office/drawing/2014/main" val="20000"/>
                    </a:ext>
                  </a:extLst>
                </a:gridCol>
                <a:gridCol w="893650">
                  <a:extLst>
                    <a:ext uri="{9D8B030D-6E8A-4147-A177-3AD203B41FA5}">
                      <a16:colId xmlns:a16="http://schemas.microsoft.com/office/drawing/2014/main" val="20001"/>
                    </a:ext>
                  </a:extLst>
                </a:gridCol>
                <a:gridCol w="893650">
                  <a:extLst>
                    <a:ext uri="{9D8B030D-6E8A-4147-A177-3AD203B41FA5}">
                      <a16:colId xmlns:a16="http://schemas.microsoft.com/office/drawing/2014/main" val="20002"/>
                    </a:ext>
                  </a:extLst>
                </a:gridCol>
              </a:tblGrid>
              <a:tr h="244025">
                <a:tc gridSpan="3">
                  <a:txBody>
                    <a:bodyPr/>
                    <a:lstStyle/>
                    <a:p>
                      <a:pPr marL="0" lvl="0" indent="0" algn="ctr" rtl="0">
                        <a:spcBef>
                          <a:spcPts val="0"/>
                        </a:spcBef>
                        <a:spcAft>
                          <a:spcPts val="0"/>
                        </a:spcAft>
                        <a:buNone/>
                      </a:pPr>
                      <a:r>
                        <a:rPr lang="en-US" sz="700" b="1">
                          <a:solidFill>
                            <a:schemeClr val="lt1"/>
                          </a:solidFill>
                          <a:latin typeface="Calibri"/>
                          <a:ea typeface="Calibri"/>
                          <a:cs typeface="Calibri"/>
                          <a:sym typeface="Calibri"/>
                        </a:rPr>
                        <a:t>GRUPO_PRODUTOS</a:t>
                      </a:r>
                      <a:endParaRPr sz="700" b="1">
                        <a:solidFill>
                          <a:schemeClr val="lt1"/>
                        </a:solidFill>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4A86E8"/>
                    </a:solidFill>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0"/>
                  </a:ext>
                </a:extLst>
              </a:tr>
              <a:tr h="244025">
                <a:tc>
                  <a:txBody>
                    <a:bodyPr/>
                    <a:lstStyle/>
                    <a:p>
                      <a:pPr marL="0" lvl="0" indent="0" algn="ctr" rtl="0">
                        <a:spcBef>
                          <a:spcPts val="0"/>
                        </a:spcBef>
                        <a:spcAft>
                          <a:spcPts val="0"/>
                        </a:spcAft>
                        <a:buNone/>
                      </a:pPr>
                      <a:r>
                        <a:rPr lang="en-US" sz="700" b="1">
                          <a:latin typeface="Calibri"/>
                          <a:ea typeface="Calibri"/>
                          <a:cs typeface="Calibri"/>
                          <a:sym typeface="Calibri"/>
                        </a:rPr>
                        <a:t>PK</a:t>
                      </a:r>
                      <a:endParaRPr sz="700" b="1">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b="1">
                          <a:latin typeface="Calibri"/>
                          <a:ea typeface="Calibri"/>
                          <a:cs typeface="Calibri"/>
                          <a:sym typeface="Calibri"/>
                        </a:rPr>
                        <a:t>idGrupo</a:t>
                      </a:r>
                      <a:endParaRPr sz="700" b="1">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b="1">
                          <a:latin typeface="Calibri"/>
                          <a:ea typeface="Calibri"/>
                          <a:cs typeface="Calibri"/>
                          <a:sym typeface="Calibri"/>
                        </a:rPr>
                        <a:t>INTEGER</a:t>
                      </a:r>
                      <a:endParaRPr sz="700" b="1">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1"/>
                  </a:ext>
                </a:extLst>
              </a:tr>
              <a:tr h="244025">
                <a:tc>
                  <a:txBody>
                    <a:bodyPr/>
                    <a:lstStyle/>
                    <a:p>
                      <a:pPr marL="0" lvl="0" indent="0" algn="ctr" rtl="0">
                        <a:spcBef>
                          <a:spcPts val="0"/>
                        </a:spcBef>
                        <a:spcAft>
                          <a:spcPts val="0"/>
                        </a:spcAft>
                        <a:buNone/>
                      </a:pP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nome</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CHAR(20)</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2"/>
                  </a:ext>
                </a:extLst>
              </a:tr>
              <a:tr h="244025">
                <a:tc>
                  <a:txBody>
                    <a:bodyPr/>
                    <a:lstStyle/>
                    <a:p>
                      <a:pPr marL="0" lvl="0" indent="0" algn="ctr" rtl="0">
                        <a:spcBef>
                          <a:spcPts val="0"/>
                        </a:spcBef>
                        <a:spcAft>
                          <a:spcPts val="0"/>
                        </a:spcAft>
                        <a:buNone/>
                      </a:pP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NCM</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CHAR(10)</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3"/>
                  </a:ext>
                </a:extLst>
              </a:tr>
              <a:tr h="348625">
                <a:tc>
                  <a:txBody>
                    <a:bodyPr/>
                    <a:lstStyle/>
                    <a:p>
                      <a:pPr marL="0" lvl="0" indent="0" algn="ctr" rtl="0">
                        <a:spcBef>
                          <a:spcPts val="0"/>
                        </a:spcBef>
                        <a:spcAft>
                          <a:spcPts val="0"/>
                        </a:spcAft>
                        <a:buNone/>
                      </a:pP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descricao</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VARCHAR(40)</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426" name="Google Shape;426;p47"/>
          <p:cNvCxnSpPr/>
          <p:nvPr/>
        </p:nvCxnSpPr>
        <p:spPr>
          <a:xfrm>
            <a:off x="3891275" y="1965225"/>
            <a:ext cx="1034100" cy="39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427" name="Google Shape;427;p47"/>
          <p:cNvGraphicFramePr/>
          <p:nvPr/>
        </p:nvGraphicFramePr>
        <p:xfrm>
          <a:off x="1204925" y="3106800"/>
          <a:ext cx="2680950" cy="1796275"/>
        </p:xfrm>
        <a:graphic>
          <a:graphicData uri="http://schemas.openxmlformats.org/drawingml/2006/table">
            <a:tbl>
              <a:tblPr>
                <a:noFill/>
                <a:tableStyleId>{E5F8B444-5A3D-423C-A71D-8FCE6F266E1A}</a:tableStyleId>
              </a:tblPr>
              <a:tblGrid>
                <a:gridCol w="893650">
                  <a:extLst>
                    <a:ext uri="{9D8B030D-6E8A-4147-A177-3AD203B41FA5}">
                      <a16:colId xmlns:a16="http://schemas.microsoft.com/office/drawing/2014/main" val="20000"/>
                    </a:ext>
                  </a:extLst>
                </a:gridCol>
                <a:gridCol w="893650">
                  <a:extLst>
                    <a:ext uri="{9D8B030D-6E8A-4147-A177-3AD203B41FA5}">
                      <a16:colId xmlns:a16="http://schemas.microsoft.com/office/drawing/2014/main" val="20001"/>
                    </a:ext>
                  </a:extLst>
                </a:gridCol>
                <a:gridCol w="893650">
                  <a:extLst>
                    <a:ext uri="{9D8B030D-6E8A-4147-A177-3AD203B41FA5}">
                      <a16:colId xmlns:a16="http://schemas.microsoft.com/office/drawing/2014/main" val="20002"/>
                    </a:ext>
                  </a:extLst>
                </a:gridCol>
              </a:tblGrid>
              <a:tr h="244025">
                <a:tc gridSpan="3">
                  <a:txBody>
                    <a:bodyPr/>
                    <a:lstStyle/>
                    <a:p>
                      <a:pPr marL="0" lvl="0" indent="0" algn="ctr" rtl="0">
                        <a:spcBef>
                          <a:spcPts val="0"/>
                        </a:spcBef>
                        <a:spcAft>
                          <a:spcPts val="0"/>
                        </a:spcAft>
                        <a:buNone/>
                      </a:pPr>
                      <a:r>
                        <a:rPr lang="en-US" sz="700" b="1">
                          <a:solidFill>
                            <a:schemeClr val="lt1"/>
                          </a:solidFill>
                          <a:latin typeface="Calibri"/>
                          <a:ea typeface="Calibri"/>
                          <a:cs typeface="Calibri"/>
                          <a:sym typeface="Calibri"/>
                        </a:rPr>
                        <a:t>PRODUTOS</a:t>
                      </a:r>
                      <a:endParaRPr sz="700" b="1">
                        <a:solidFill>
                          <a:schemeClr val="lt1"/>
                        </a:solidFill>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4A86E8"/>
                    </a:solidFill>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0"/>
                  </a:ext>
                </a:extLst>
              </a:tr>
              <a:tr h="244025">
                <a:tc>
                  <a:txBody>
                    <a:bodyPr/>
                    <a:lstStyle/>
                    <a:p>
                      <a:pPr marL="0" lvl="0" indent="0" algn="ctr" rtl="0">
                        <a:spcBef>
                          <a:spcPts val="0"/>
                        </a:spcBef>
                        <a:spcAft>
                          <a:spcPts val="0"/>
                        </a:spcAft>
                        <a:buNone/>
                      </a:pPr>
                      <a:r>
                        <a:rPr lang="en-US" sz="700" b="1">
                          <a:latin typeface="Calibri"/>
                          <a:ea typeface="Calibri"/>
                          <a:cs typeface="Calibri"/>
                          <a:sym typeface="Calibri"/>
                        </a:rPr>
                        <a:t>PK</a:t>
                      </a:r>
                      <a:endParaRPr sz="700" b="1">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b="1">
                          <a:latin typeface="Calibri"/>
                          <a:ea typeface="Calibri"/>
                          <a:cs typeface="Calibri"/>
                          <a:sym typeface="Calibri"/>
                        </a:rPr>
                        <a:t>ID</a:t>
                      </a:r>
                      <a:endParaRPr sz="700" b="1">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b="1">
                          <a:latin typeface="Calibri"/>
                          <a:ea typeface="Calibri"/>
                          <a:cs typeface="Calibri"/>
                          <a:sym typeface="Calibri"/>
                        </a:rPr>
                        <a:t>INTEGER</a:t>
                      </a:r>
                      <a:endParaRPr sz="700" b="1">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1"/>
                  </a:ext>
                </a:extLst>
              </a:tr>
              <a:tr h="244025">
                <a:tc>
                  <a:txBody>
                    <a:bodyPr/>
                    <a:lstStyle/>
                    <a:p>
                      <a:pPr marL="0" lvl="0" indent="0" algn="ctr" rtl="0">
                        <a:spcBef>
                          <a:spcPts val="0"/>
                        </a:spcBef>
                        <a:spcAft>
                          <a:spcPts val="0"/>
                        </a:spcAft>
                        <a:buNone/>
                      </a:pP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nome</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CHAR(40)</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2"/>
                  </a:ext>
                </a:extLst>
              </a:tr>
              <a:tr h="244025">
                <a:tc>
                  <a:txBody>
                    <a:bodyPr/>
                    <a:lstStyle/>
                    <a:p>
                      <a:pPr marL="0" lvl="0" indent="0" algn="ctr" rtl="0">
                        <a:spcBef>
                          <a:spcPts val="0"/>
                        </a:spcBef>
                        <a:spcAft>
                          <a:spcPts val="0"/>
                        </a:spcAft>
                        <a:buNone/>
                      </a:pP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precoUnitario</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CURRENCY</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3"/>
                  </a:ext>
                </a:extLst>
              </a:tr>
              <a:tr h="348625">
                <a:tc>
                  <a:txBody>
                    <a:bodyPr/>
                    <a:lstStyle/>
                    <a:p>
                      <a:pPr marL="0" lvl="0" indent="0" algn="ctr" rtl="0">
                        <a:spcBef>
                          <a:spcPts val="0"/>
                        </a:spcBef>
                        <a:spcAft>
                          <a:spcPts val="0"/>
                        </a:spcAft>
                        <a:buNone/>
                      </a:pP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desconto</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DECIMAL(10;2)</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4"/>
                  </a:ext>
                </a:extLst>
              </a:tr>
              <a:tr h="244025">
                <a:tc>
                  <a:txBody>
                    <a:bodyPr/>
                    <a:lstStyle/>
                    <a:p>
                      <a:pPr marL="0" lvl="0" indent="0" algn="ctr" rtl="0">
                        <a:spcBef>
                          <a:spcPts val="0"/>
                        </a:spcBef>
                        <a:spcAft>
                          <a:spcPts val="0"/>
                        </a:spcAft>
                        <a:buNone/>
                      </a:pPr>
                      <a:r>
                        <a:rPr lang="en-US" sz="700" b="1">
                          <a:latin typeface="Calibri"/>
                          <a:ea typeface="Calibri"/>
                          <a:cs typeface="Calibri"/>
                          <a:sym typeface="Calibri"/>
                        </a:rPr>
                        <a:t>FK1</a:t>
                      </a:r>
                      <a:endParaRPr sz="700" b="1">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b="1">
                          <a:latin typeface="Calibri"/>
                          <a:ea typeface="Calibri"/>
                          <a:cs typeface="Calibri"/>
                          <a:sym typeface="Calibri"/>
                        </a:rPr>
                        <a:t>nomeGrupo</a:t>
                      </a:r>
                      <a:endParaRPr sz="700" b="1">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b="1">
                          <a:latin typeface="Calibri"/>
                          <a:ea typeface="Calibri"/>
                          <a:cs typeface="Calibri"/>
                          <a:sym typeface="Calibri"/>
                        </a:rPr>
                        <a:t>CHAR(20)</a:t>
                      </a:r>
                      <a:endParaRPr sz="700" b="1">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428" name="Google Shape;428;p47"/>
          <p:cNvGraphicFramePr/>
          <p:nvPr/>
        </p:nvGraphicFramePr>
        <p:xfrm>
          <a:off x="4934600" y="3240175"/>
          <a:ext cx="2680950" cy="1506745"/>
        </p:xfrm>
        <a:graphic>
          <a:graphicData uri="http://schemas.openxmlformats.org/drawingml/2006/table">
            <a:tbl>
              <a:tblPr>
                <a:noFill/>
                <a:tableStyleId>{E5F8B444-5A3D-423C-A71D-8FCE6F266E1A}</a:tableStyleId>
              </a:tblPr>
              <a:tblGrid>
                <a:gridCol w="893650">
                  <a:extLst>
                    <a:ext uri="{9D8B030D-6E8A-4147-A177-3AD203B41FA5}">
                      <a16:colId xmlns:a16="http://schemas.microsoft.com/office/drawing/2014/main" val="20000"/>
                    </a:ext>
                  </a:extLst>
                </a:gridCol>
                <a:gridCol w="893650">
                  <a:extLst>
                    <a:ext uri="{9D8B030D-6E8A-4147-A177-3AD203B41FA5}">
                      <a16:colId xmlns:a16="http://schemas.microsoft.com/office/drawing/2014/main" val="20001"/>
                    </a:ext>
                  </a:extLst>
                </a:gridCol>
                <a:gridCol w="893650">
                  <a:extLst>
                    <a:ext uri="{9D8B030D-6E8A-4147-A177-3AD203B41FA5}">
                      <a16:colId xmlns:a16="http://schemas.microsoft.com/office/drawing/2014/main" val="20002"/>
                    </a:ext>
                  </a:extLst>
                </a:gridCol>
              </a:tblGrid>
              <a:tr h="244025">
                <a:tc gridSpan="3">
                  <a:txBody>
                    <a:bodyPr/>
                    <a:lstStyle/>
                    <a:p>
                      <a:pPr marL="0" lvl="0" indent="0" algn="ctr" rtl="0">
                        <a:spcBef>
                          <a:spcPts val="0"/>
                        </a:spcBef>
                        <a:spcAft>
                          <a:spcPts val="0"/>
                        </a:spcAft>
                        <a:buNone/>
                      </a:pPr>
                      <a:r>
                        <a:rPr lang="en-US" sz="700" b="1">
                          <a:solidFill>
                            <a:schemeClr val="lt1"/>
                          </a:solidFill>
                          <a:latin typeface="Calibri"/>
                          <a:ea typeface="Calibri"/>
                          <a:cs typeface="Calibri"/>
                          <a:sym typeface="Calibri"/>
                        </a:rPr>
                        <a:t>GRUPO_PRODUTOS</a:t>
                      </a:r>
                      <a:endParaRPr sz="700" b="1">
                        <a:solidFill>
                          <a:schemeClr val="lt1"/>
                        </a:solidFill>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4A86E8"/>
                    </a:solidFill>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0"/>
                  </a:ext>
                </a:extLst>
              </a:tr>
              <a:tr h="244025">
                <a:tc>
                  <a:txBody>
                    <a:bodyPr/>
                    <a:lstStyle/>
                    <a:p>
                      <a:pPr marL="0" lvl="0" indent="0" algn="ctr" rtl="0">
                        <a:spcBef>
                          <a:spcPts val="0"/>
                        </a:spcBef>
                        <a:spcAft>
                          <a:spcPts val="0"/>
                        </a:spcAft>
                        <a:buNone/>
                      </a:pPr>
                      <a:r>
                        <a:rPr lang="en-US" sz="700" b="1">
                          <a:latin typeface="Calibri"/>
                          <a:ea typeface="Calibri"/>
                          <a:cs typeface="Calibri"/>
                          <a:sym typeface="Calibri"/>
                        </a:rPr>
                        <a:t>PK</a:t>
                      </a:r>
                      <a:endParaRPr sz="700" b="1">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b="1">
                          <a:latin typeface="Calibri"/>
                          <a:ea typeface="Calibri"/>
                          <a:cs typeface="Calibri"/>
                          <a:sym typeface="Calibri"/>
                        </a:rPr>
                        <a:t>idGrupo</a:t>
                      </a:r>
                      <a:endParaRPr sz="700" b="1">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b="1">
                          <a:latin typeface="Calibri"/>
                          <a:ea typeface="Calibri"/>
                          <a:cs typeface="Calibri"/>
                          <a:sym typeface="Calibri"/>
                        </a:rPr>
                        <a:t>INTEGER</a:t>
                      </a:r>
                      <a:endParaRPr sz="700" b="1">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1"/>
                  </a:ext>
                </a:extLst>
              </a:tr>
              <a:tr h="244025">
                <a:tc>
                  <a:txBody>
                    <a:bodyPr/>
                    <a:lstStyle/>
                    <a:p>
                      <a:pPr marL="0" lvl="0" indent="0" algn="ctr" rtl="0">
                        <a:spcBef>
                          <a:spcPts val="0"/>
                        </a:spcBef>
                        <a:spcAft>
                          <a:spcPts val="0"/>
                        </a:spcAft>
                        <a:buNone/>
                      </a:pP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nome</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CHAR(20)</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2"/>
                  </a:ext>
                </a:extLst>
              </a:tr>
              <a:tr h="244025">
                <a:tc>
                  <a:txBody>
                    <a:bodyPr/>
                    <a:lstStyle/>
                    <a:p>
                      <a:pPr marL="0" lvl="0" indent="0" algn="ctr" rtl="0">
                        <a:spcBef>
                          <a:spcPts val="0"/>
                        </a:spcBef>
                        <a:spcAft>
                          <a:spcPts val="0"/>
                        </a:spcAft>
                        <a:buNone/>
                      </a:pP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NCM</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CHAR(10)</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3"/>
                  </a:ext>
                </a:extLst>
              </a:tr>
              <a:tr h="348625">
                <a:tc>
                  <a:txBody>
                    <a:bodyPr/>
                    <a:lstStyle/>
                    <a:p>
                      <a:pPr marL="0" lvl="0" indent="0" algn="ctr" rtl="0">
                        <a:spcBef>
                          <a:spcPts val="0"/>
                        </a:spcBef>
                        <a:spcAft>
                          <a:spcPts val="0"/>
                        </a:spcAft>
                        <a:buNone/>
                      </a:pP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descricao</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0" lvl="0" indent="0" algn="ctr" rtl="0">
                        <a:spcBef>
                          <a:spcPts val="0"/>
                        </a:spcBef>
                        <a:spcAft>
                          <a:spcPts val="0"/>
                        </a:spcAft>
                        <a:buNone/>
                      </a:pPr>
                      <a:r>
                        <a:rPr lang="en-US" sz="700">
                          <a:latin typeface="Calibri"/>
                          <a:ea typeface="Calibri"/>
                          <a:cs typeface="Calibri"/>
                          <a:sym typeface="Calibri"/>
                        </a:rPr>
                        <a:t>VARCHAR(40)</a:t>
                      </a:r>
                      <a:endParaRPr sz="700">
                        <a:latin typeface="Calibri"/>
                        <a:ea typeface="Calibri"/>
                        <a:cs typeface="Calibri"/>
                        <a:sym typeface="Calibri"/>
                      </a:endParaRPr>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429" name="Google Shape;429;p47"/>
          <p:cNvCxnSpPr/>
          <p:nvPr/>
        </p:nvCxnSpPr>
        <p:spPr>
          <a:xfrm>
            <a:off x="3893188" y="4193450"/>
            <a:ext cx="1034100" cy="3900"/>
          </a:xfrm>
          <a:prstGeom prst="straightConnector1">
            <a:avLst/>
          </a:prstGeom>
          <a:noFill/>
          <a:ln w="9525" cap="flat" cmpd="sng">
            <a:solidFill>
              <a:schemeClr val="dk2"/>
            </a:solidFill>
            <a:prstDash val="solid"/>
            <a:round/>
            <a:headEnd type="none" w="med" len="med"/>
            <a:tailEnd type="triangle" w="med" len="med"/>
          </a:ln>
        </p:spPr>
      </p:cxnSp>
      <p:sp>
        <p:nvSpPr>
          <p:cNvPr id="430" name="Google Shape;430;p47"/>
          <p:cNvSpPr txBox="1">
            <a:spLocks noGrp="1"/>
          </p:cNvSpPr>
          <p:nvPr>
            <p:ph type="subTitle" idx="1"/>
          </p:nvPr>
        </p:nvSpPr>
        <p:spPr>
          <a:xfrm rot="-5400000">
            <a:off x="-186200" y="1616550"/>
            <a:ext cx="1817100" cy="59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500" b="1">
                <a:solidFill>
                  <a:srgbClr val="073763"/>
                </a:solidFill>
                <a:latin typeface="Century Gothic"/>
                <a:ea typeface="Century Gothic"/>
                <a:cs typeface="Century Gothic"/>
                <a:sym typeface="Century Gothic"/>
              </a:rPr>
              <a:t>Normalizado</a:t>
            </a:r>
            <a:endParaRPr sz="1500" b="1">
              <a:solidFill>
                <a:srgbClr val="073763"/>
              </a:solidFill>
              <a:latin typeface="Century Gothic"/>
              <a:ea typeface="Century Gothic"/>
              <a:cs typeface="Century Gothic"/>
              <a:sym typeface="Century Gothic"/>
            </a:endParaRPr>
          </a:p>
        </p:txBody>
      </p:sp>
      <p:sp>
        <p:nvSpPr>
          <p:cNvPr id="431" name="Google Shape;431;p47"/>
          <p:cNvSpPr txBox="1">
            <a:spLocks noGrp="1"/>
          </p:cNvSpPr>
          <p:nvPr>
            <p:ph type="subTitle" idx="1"/>
          </p:nvPr>
        </p:nvSpPr>
        <p:spPr>
          <a:xfrm rot="-5400000">
            <a:off x="-186200" y="3719700"/>
            <a:ext cx="1817100" cy="59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500" b="1">
                <a:solidFill>
                  <a:srgbClr val="073763"/>
                </a:solidFill>
                <a:latin typeface="Century Gothic"/>
                <a:ea typeface="Century Gothic"/>
                <a:cs typeface="Century Gothic"/>
                <a:sym typeface="Century Gothic"/>
              </a:rPr>
              <a:t>Desnormalizado</a:t>
            </a:r>
            <a:endParaRPr sz="1500" b="1">
              <a:solidFill>
                <a:srgbClr val="073763"/>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7"/>
                                        </p:tgtEl>
                                        <p:attrNameLst>
                                          <p:attrName>style.visibility</p:attrName>
                                        </p:attrNameLst>
                                      </p:cBhvr>
                                      <p:to>
                                        <p:strVal val="visible"/>
                                      </p:to>
                                    </p:set>
                                    <p:animEffect transition="in" filter="fade">
                                      <p:cBhvr>
                                        <p:cTn id="7" dur="1000"/>
                                        <p:tgtEl>
                                          <p:spTgt spid="427"/>
                                        </p:tgtEl>
                                      </p:cBhvr>
                                    </p:animEffect>
                                  </p:childTnLst>
                                </p:cTn>
                              </p:par>
                              <p:par>
                                <p:cTn id="8" presetID="10" presetClass="entr" presetSubtype="0" fill="hold" nodeType="withEffect">
                                  <p:stCondLst>
                                    <p:cond delay="0"/>
                                  </p:stCondLst>
                                  <p:childTnLst>
                                    <p:set>
                                      <p:cBhvr>
                                        <p:cTn id="9" dur="1" fill="hold">
                                          <p:stCondLst>
                                            <p:cond delay="0"/>
                                          </p:stCondLst>
                                        </p:cTn>
                                        <p:tgtEl>
                                          <p:spTgt spid="429"/>
                                        </p:tgtEl>
                                        <p:attrNameLst>
                                          <p:attrName>style.visibility</p:attrName>
                                        </p:attrNameLst>
                                      </p:cBhvr>
                                      <p:to>
                                        <p:strVal val="visible"/>
                                      </p:to>
                                    </p:set>
                                    <p:animEffect transition="in" filter="fade">
                                      <p:cBhvr>
                                        <p:cTn id="10" dur="1000"/>
                                        <p:tgtEl>
                                          <p:spTgt spid="429"/>
                                        </p:tgtEl>
                                      </p:cBhvr>
                                    </p:animEffect>
                                  </p:childTnLst>
                                </p:cTn>
                              </p:par>
                              <p:par>
                                <p:cTn id="11" presetID="10" presetClass="entr" presetSubtype="0" fill="hold" nodeType="withEffect">
                                  <p:stCondLst>
                                    <p:cond delay="0"/>
                                  </p:stCondLst>
                                  <p:childTnLst>
                                    <p:set>
                                      <p:cBhvr>
                                        <p:cTn id="12" dur="1" fill="hold">
                                          <p:stCondLst>
                                            <p:cond delay="0"/>
                                          </p:stCondLst>
                                        </p:cTn>
                                        <p:tgtEl>
                                          <p:spTgt spid="431"/>
                                        </p:tgtEl>
                                        <p:attrNameLst>
                                          <p:attrName>style.visibility</p:attrName>
                                        </p:attrNameLst>
                                      </p:cBhvr>
                                      <p:to>
                                        <p:strVal val="visible"/>
                                      </p:to>
                                    </p:set>
                                    <p:animEffect transition="in" filter="fade">
                                      <p:cBhvr>
                                        <p:cTn id="13" dur="1000"/>
                                        <p:tgtEl>
                                          <p:spTgt spid="431"/>
                                        </p:tgtEl>
                                      </p:cBhvr>
                                    </p:animEffect>
                                  </p:childTnLst>
                                </p:cTn>
                              </p:par>
                              <p:par>
                                <p:cTn id="14" presetID="10" presetClass="entr" presetSubtype="0" fill="hold" nodeType="withEffect">
                                  <p:stCondLst>
                                    <p:cond delay="0"/>
                                  </p:stCondLst>
                                  <p:childTnLst>
                                    <p:set>
                                      <p:cBhvr>
                                        <p:cTn id="15" dur="1" fill="hold">
                                          <p:stCondLst>
                                            <p:cond delay="0"/>
                                          </p:stCondLst>
                                        </p:cTn>
                                        <p:tgtEl>
                                          <p:spTgt spid="428"/>
                                        </p:tgtEl>
                                        <p:attrNameLst>
                                          <p:attrName>style.visibility</p:attrName>
                                        </p:attrNameLst>
                                      </p:cBhvr>
                                      <p:to>
                                        <p:strVal val="visible"/>
                                      </p:to>
                                    </p:set>
                                    <p:animEffect transition="in" filter="fade">
                                      <p:cBhvr>
                                        <p:cTn id="16" dur="1000"/>
                                        <p:tgtEl>
                                          <p:spTgt spid="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5"/>
        <p:cNvGrpSpPr/>
        <p:nvPr/>
      </p:nvGrpSpPr>
      <p:grpSpPr>
        <a:xfrm>
          <a:off x="0" y="0"/>
          <a:ext cx="0" cy="0"/>
          <a:chOff x="0" y="0"/>
          <a:chExt cx="0" cy="0"/>
        </a:xfrm>
      </p:grpSpPr>
      <p:sp>
        <p:nvSpPr>
          <p:cNvPr id="436" name="Google Shape;436;p48"/>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Modelagem dimensional - benefícios</a:t>
            </a:r>
            <a:endParaRPr sz="4000" b="1">
              <a:solidFill>
                <a:srgbClr val="073763"/>
              </a:solidFill>
              <a:latin typeface="Century Gothic"/>
              <a:ea typeface="Century Gothic"/>
              <a:cs typeface="Century Gothic"/>
              <a:sym typeface="Century Gothic"/>
            </a:endParaRPr>
          </a:p>
        </p:txBody>
      </p:sp>
      <p:pic>
        <p:nvPicPr>
          <p:cNvPr id="437" name="Google Shape;437;p48"/>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438" name="Google Shape;438;p48"/>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48"/>
          <p:cNvSpPr txBox="1"/>
          <p:nvPr/>
        </p:nvSpPr>
        <p:spPr>
          <a:xfrm>
            <a:off x="354325" y="1621849"/>
            <a:ext cx="8478000" cy="1106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73763"/>
              </a:buClr>
              <a:buSzPts val="2400"/>
              <a:buFont typeface="Calibri"/>
              <a:buChar char="●"/>
            </a:pPr>
            <a:r>
              <a:rPr lang="en-US" sz="2400" b="1">
                <a:solidFill>
                  <a:srgbClr val="073763"/>
                </a:solidFill>
                <a:latin typeface="Calibri"/>
                <a:ea typeface="Calibri"/>
                <a:cs typeface="Calibri"/>
                <a:sym typeface="Calibri"/>
              </a:rPr>
              <a:t>Recuperação mais rápida de dados</a:t>
            </a:r>
            <a:endParaRPr sz="2400" b="1">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A modelagem dimensional mescla as tabelas no próprio modelo, o que permite aos usuários recuperar dados mais rapidamente executando consultas de junção em comparação com outras abordagens. </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3"/>
        <p:cNvGrpSpPr/>
        <p:nvPr/>
      </p:nvGrpSpPr>
      <p:grpSpPr>
        <a:xfrm>
          <a:off x="0" y="0"/>
          <a:ext cx="0" cy="0"/>
          <a:chOff x="0" y="0"/>
          <a:chExt cx="0" cy="0"/>
        </a:xfrm>
      </p:grpSpPr>
      <p:sp>
        <p:nvSpPr>
          <p:cNvPr id="444" name="Google Shape;444;p49"/>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Modelagem dimensional - benefícios</a:t>
            </a:r>
            <a:endParaRPr sz="4000" b="1">
              <a:solidFill>
                <a:srgbClr val="073763"/>
              </a:solidFill>
              <a:latin typeface="Century Gothic"/>
              <a:ea typeface="Century Gothic"/>
              <a:cs typeface="Century Gothic"/>
              <a:sym typeface="Century Gothic"/>
            </a:endParaRPr>
          </a:p>
        </p:txBody>
      </p:sp>
      <p:pic>
        <p:nvPicPr>
          <p:cNvPr id="445" name="Google Shape;445;p49"/>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446" name="Google Shape;446;p49"/>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49"/>
          <p:cNvSpPr txBox="1"/>
          <p:nvPr/>
        </p:nvSpPr>
        <p:spPr>
          <a:xfrm>
            <a:off x="354325" y="1621849"/>
            <a:ext cx="8478000" cy="1106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73763"/>
              </a:buClr>
              <a:buSzPts val="2400"/>
              <a:buFont typeface="Calibri"/>
              <a:buChar char="●"/>
            </a:pPr>
            <a:r>
              <a:rPr lang="en-US" sz="2400" b="1">
                <a:solidFill>
                  <a:srgbClr val="073763"/>
                </a:solidFill>
                <a:latin typeface="Calibri"/>
                <a:ea typeface="Calibri"/>
                <a:cs typeface="Calibri"/>
                <a:sym typeface="Calibri"/>
              </a:rPr>
              <a:t>Melhor compreensão dos processos de negócios</a:t>
            </a:r>
            <a:endParaRPr sz="2400" b="1">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As informações em um modelo dimensional são armazenadas em tabelas de fatos e dimensões</a:t>
            </a: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Essa categorização de dados em fatos e dimensões apresentam processos de negócios complexos de uma maneira fácil de entender para os analistas.</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1"/>
        <p:cNvGrpSpPr/>
        <p:nvPr/>
      </p:nvGrpSpPr>
      <p:grpSpPr>
        <a:xfrm>
          <a:off x="0" y="0"/>
          <a:ext cx="0" cy="0"/>
          <a:chOff x="0" y="0"/>
          <a:chExt cx="0" cy="0"/>
        </a:xfrm>
      </p:grpSpPr>
      <p:sp>
        <p:nvSpPr>
          <p:cNvPr id="452" name="Google Shape;452;p50"/>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Modelagem dimensional - benefícios</a:t>
            </a:r>
            <a:endParaRPr sz="4000" b="1">
              <a:solidFill>
                <a:srgbClr val="073763"/>
              </a:solidFill>
              <a:latin typeface="Century Gothic"/>
              <a:ea typeface="Century Gothic"/>
              <a:cs typeface="Century Gothic"/>
              <a:sym typeface="Century Gothic"/>
            </a:endParaRPr>
          </a:p>
        </p:txBody>
      </p:sp>
      <p:pic>
        <p:nvPicPr>
          <p:cNvPr id="453" name="Google Shape;453;p50"/>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454" name="Google Shape;454;p50"/>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50"/>
          <p:cNvSpPr txBox="1"/>
          <p:nvPr/>
        </p:nvSpPr>
        <p:spPr>
          <a:xfrm>
            <a:off x="354325" y="1621849"/>
            <a:ext cx="8478000" cy="1106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73763"/>
              </a:buClr>
              <a:buSzPts val="2400"/>
              <a:buFont typeface="Calibri"/>
              <a:buChar char="●"/>
            </a:pPr>
            <a:r>
              <a:rPr lang="en-US" sz="2400" b="1">
                <a:solidFill>
                  <a:srgbClr val="073763"/>
                </a:solidFill>
                <a:latin typeface="Calibri"/>
                <a:ea typeface="Calibri"/>
                <a:cs typeface="Calibri"/>
                <a:sym typeface="Calibri"/>
              </a:rPr>
              <a:t>Flexível para mudar</a:t>
            </a:r>
            <a:endParaRPr sz="2400" b="1">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A estrutura de modelagem dimensional torna o design do data warehouse extensível</a:t>
            </a: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O design pode ser facilmente modificado para incorporar quaisquer novos requisitos de negócios ou fazer quaisquer ajustes</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9"/>
        <p:cNvGrpSpPr/>
        <p:nvPr/>
      </p:nvGrpSpPr>
      <p:grpSpPr>
        <a:xfrm>
          <a:off x="0" y="0"/>
          <a:ext cx="0" cy="0"/>
          <a:chOff x="0" y="0"/>
          <a:chExt cx="0" cy="0"/>
        </a:xfrm>
      </p:grpSpPr>
      <p:sp>
        <p:nvSpPr>
          <p:cNvPr id="460" name="Google Shape;460;p51"/>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Fatos e dimensões</a:t>
            </a:r>
            <a:endParaRPr sz="4000" b="1">
              <a:solidFill>
                <a:srgbClr val="073763"/>
              </a:solidFill>
              <a:latin typeface="Century Gothic"/>
              <a:ea typeface="Century Gothic"/>
              <a:cs typeface="Century Gothic"/>
              <a:sym typeface="Century Gothic"/>
            </a:endParaRPr>
          </a:p>
        </p:txBody>
      </p:sp>
      <p:pic>
        <p:nvPicPr>
          <p:cNvPr id="461" name="Google Shape;461;p51"/>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462" name="Google Shape;462;p51"/>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51"/>
          <p:cNvSpPr/>
          <p:nvPr/>
        </p:nvSpPr>
        <p:spPr>
          <a:xfrm>
            <a:off x="3523850" y="2247075"/>
            <a:ext cx="1364400" cy="1364400"/>
          </a:xfrm>
          <a:prstGeom prst="ellipse">
            <a:avLst/>
          </a:prstGeom>
          <a:solidFill>
            <a:srgbClr val="0E65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a:solidFill>
                  <a:schemeClr val="lt1"/>
                </a:solidFill>
                <a:latin typeface="Calibri"/>
                <a:ea typeface="Calibri"/>
                <a:cs typeface="Calibri"/>
                <a:sym typeface="Calibri"/>
              </a:rPr>
              <a:t>Fato</a:t>
            </a:r>
            <a:endParaRPr sz="2200" b="1">
              <a:solidFill>
                <a:schemeClr val="lt1"/>
              </a:solidFill>
              <a:latin typeface="Calibri"/>
              <a:ea typeface="Calibri"/>
              <a:cs typeface="Calibri"/>
              <a:sym typeface="Calibri"/>
            </a:endParaRPr>
          </a:p>
        </p:txBody>
      </p:sp>
      <p:sp>
        <p:nvSpPr>
          <p:cNvPr id="464" name="Google Shape;464;p51"/>
          <p:cNvSpPr/>
          <p:nvPr/>
        </p:nvSpPr>
        <p:spPr>
          <a:xfrm>
            <a:off x="795225" y="1648850"/>
            <a:ext cx="1926000" cy="5913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b="1">
                <a:solidFill>
                  <a:schemeClr val="lt1"/>
                </a:solidFill>
                <a:latin typeface="Calibri"/>
                <a:ea typeface="Calibri"/>
                <a:cs typeface="Calibri"/>
                <a:sym typeface="Calibri"/>
              </a:rPr>
              <a:t>Onde</a:t>
            </a:r>
            <a:endParaRPr sz="2500" b="1">
              <a:solidFill>
                <a:schemeClr val="lt1"/>
              </a:solidFill>
              <a:latin typeface="Calibri"/>
              <a:ea typeface="Calibri"/>
              <a:cs typeface="Calibri"/>
              <a:sym typeface="Calibri"/>
            </a:endParaRPr>
          </a:p>
        </p:txBody>
      </p:sp>
      <p:sp>
        <p:nvSpPr>
          <p:cNvPr id="465" name="Google Shape;465;p51"/>
          <p:cNvSpPr/>
          <p:nvPr/>
        </p:nvSpPr>
        <p:spPr>
          <a:xfrm>
            <a:off x="795225" y="3611475"/>
            <a:ext cx="1926000" cy="5913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b="1">
                <a:solidFill>
                  <a:schemeClr val="lt1"/>
                </a:solidFill>
                <a:latin typeface="Calibri"/>
                <a:ea typeface="Calibri"/>
                <a:cs typeface="Calibri"/>
                <a:sym typeface="Calibri"/>
              </a:rPr>
              <a:t>Quem</a:t>
            </a:r>
            <a:endParaRPr sz="2500" b="1">
              <a:solidFill>
                <a:schemeClr val="lt1"/>
              </a:solidFill>
              <a:latin typeface="Calibri"/>
              <a:ea typeface="Calibri"/>
              <a:cs typeface="Calibri"/>
              <a:sym typeface="Calibri"/>
            </a:endParaRPr>
          </a:p>
        </p:txBody>
      </p:sp>
      <p:sp>
        <p:nvSpPr>
          <p:cNvPr id="466" name="Google Shape;466;p51"/>
          <p:cNvSpPr/>
          <p:nvPr/>
        </p:nvSpPr>
        <p:spPr>
          <a:xfrm>
            <a:off x="5695525" y="1648850"/>
            <a:ext cx="1926000" cy="5913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b="1">
                <a:solidFill>
                  <a:schemeClr val="lt1"/>
                </a:solidFill>
                <a:latin typeface="Calibri"/>
                <a:ea typeface="Calibri"/>
                <a:cs typeface="Calibri"/>
                <a:sym typeface="Calibri"/>
              </a:rPr>
              <a:t>Quando</a:t>
            </a:r>
            <a:endParaRPr sz="2500" b="1">
              <a:solidFill>
                <a:schemeClr val="lt1"/>
              </a:solidFill>
              <a:latin typeface="Calibri"/>
              <a:ea typeface="Calibri"/>
              <a:cs typeface="Calibri"/>
              <a:sym typeface="Calibri"/>
            </a:endParaRPr>
          </a:p>
        </p:txBody>
      </p:sp>
      <p:sp>
        <p:nvSpPr>
          <p:cNvPr id="467" name="Google Shape;467;p51"/>
          <p:cNvSpPr/>
          <p:nvPr/>
        </p:nvSpPr>
        <p:spPr>
          <a:xfrm>
            <a:off x="5695525" y="3611475"/>
            <a:ext cx="1926000" cy="5913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b="1">
                <a:solidFill>
                  <a:schemeClr val="lt1"/>
                </a:solidFill>
                <a:latin typeface="Calibri"/>
                <a:ea typeface="Calibri"/>
                <a:cs typeface="Calibri"/>
                <a:sym typeface="Calibri"/>
              </a:rPr>
              <a:t>O quê</a:t>
            </a:r>
            <a:endParaRPr sz="2500" b="1">
              <a:solidFill>
                <a:schemeClr val="lt1"/>
              </a:solidFill>
              <a:latin typeface="Calibri"/>
              <a:ea typeface="Calibri"/>
              <a:cs typeface="Calibri"/>
              <a:sym typeface="Calibri"/>
            </a:endParaRPr>
          </a:p>
        </p:txBody>
      </p:sp>
      <p:cxnSp>
        <p:nvCxnSpPr>
          <p:cNvPr id="468" name="Google Shape;468;p51"/>
          <p:cNvCxnSpPr>
            <a:stCxn id="464" idx="3"/>
            <a:endCxn id="463" idx="1"/>
          </p:cNvCxnSpPr>
          <p:nvPr/>
        </p:nvCxnSpPr>
        <p:spPr>
          <a:xfrm>
            <a:off x="2721225" y="1944500"/>
            <a:ext cx="1002300" cy="502500"/>
          </a:xfrm>
          <a:prstGeom prst="straightConnector1">
            <a:avLst/>
          </a:prstGeom>
          <a:noFill/>
          <a:ln w="19050" cap="flat" cmpd="sng">
            <a:solidFill>
              <a:srgbClr val="858585"/>
            </a:solidFill>
            <a:prstDash val="solid"/>
            <a:round/>
            <a:headEnd type="none" w="med" len="med"/>
            <a:tailEnd type="none" w="med" len="med"/>
          </a:ln>
        </p:spPr>
      </p:cxnSp>
      <p:cxnSp>
        <p:nvCxnSpPr>
          <p:cNvPr id="469" name="Google Shape;469;p51"/>
          <p:cNvCxnSpPr>
            <a:stCxn id="465" idx="3"/>
            <a:endCxn id="463" idx="3"/>
          </p:cNvCxnSpPr>
          <p:nvPr/>
        </p:nvCxnSpPr>
        <p:spPr>
          <a:xfrm rot="10800000" flipH="1">
            <a:off x="2721225" y="3411525"/>
            <a:ext cx="1002300" cy="495600"/>
          </a:xfrm>
          <a:prstGeom prst="straightConnector1">
            <a:avLst/>
          </a:prstGeom>
          <a:noFill/>
          <a:ln w="19050" cap="flat" cmpd="sng">
            <a:solidFill>
              <a:srgbClr val="858585"/>
            </a:solidFill>
            <a:prstDash val="solid"/>
            <a:round/>
            <a:headEnd type="none" w="med" len="med"/>
            <a:tailEnd type="none" w="med" len="med"/>
          </a:ln>
        </p:spPr>
      </p:cxnSp>
      <p:cxnSp>
        <p:nvCxnSpPr>
          <p:cNvPr id="470" name="Google Shape;470;p51"/>
          <p:cNvCxnSpPr>
            <a:stCxn id="463" idx="7"/>
            <a:endCxn id="466" idx="1"/>
          </p:cNvCxnSpPr>
          <p:nvPr/>
        </p:nvCxnSpPr>
        <p:spPr>
          <a:xfrm rot="10800000" flipH="1">
            <a:off x="4688438" y="1944387"/>
            <a:ext cx="1007100" cy="502500"/>
          </a:xfrm>
          <a:prstGeom prst="straightConnector1">
            <a:avLst/>
          </a:prstGeom>
          <a:noFill/>
          <a:ln w="19050" cap="flat" cmpd="sng">
            <a:solidFill>
              <a:srgbClr val="858585"/>
            </a:solidFill>
            <a:prstDash val="solid"/>
            <a:round/>
            <a:headEnd type="none" w="med" len="med"/>
            <a:tailEnd type="none" w="med" len="med"/>
          </a:ln>
        </p:spPr>
      </p:cxnSp>
      <p:cxnSp>
        <p:nvCxnSpPr>
          <p:cNvPr id="471" name="Google Shape;471;p51"/>
          <p:cNvCxnSpPr>
            <a:stCxn id="463" idx="5"/>
            <a:endCxn id="467" idx="1"/>
          </p:cNvCxnSpPr>
          <p:nvPr/>
        </p:nvCxnSpPr>
        <p:spPr>
          <a:xfrm>
            <a:off x="4688438" y="3411663"/>
            <a:ext cx="1007100" cy="495600"/>
          </a:xfrm>
          <a:prstGeom prst="straightConnector1">
            <a:avLst/>
          </a:prstGeom>
          <a:noFill/>
          <a:ln w="19050" cap="flat" cmpd="sng">
            <a:solidFill>
              <a:srgbClr val="858585"/>
            </a:solidFill>
            <a:prstDash val="solid"/>
            <a:round/>
            <a:headEnd type="none" w="med" len="med"/>
            <a:tailEnd type="none" w="med" len="med"/>
          </a:ln>
        </p:spPr>
      </p:cxnSp>
      <p:sp>
        <p:nvSpPr>
          <p:cNvPr id="472" name="Google Shape;472;p51"/>
          <p:cNvSpPr/>
          <p:nvPr/>
        </p:nvSpPr>
        <p:spPr>
          <a:xfrm>
            <a:off x="642025" y="1203800"/>
            <a:ext cx="2305500" cy="3312300"/>
          </a:xfrm>
          <a:prstGeom prst="rect">
            <a:avLst/>
          </a:prstGeom>
          <a:noFill/>
          <a:ln w="19050"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1"/>
          <p:cNvSpPr/>
          <p:nvPr/>
        </p:nvSpPr>
        <p:spPr>
          <a:xfrm>
            <a:off x="5505775" y="1203800"/>
            <a:ext cx="2305500" cy="3312300"/>
          </a:xfrm>
          <a:prstGeom prst="rect">
            <a:avLst/>
          </a:prstGeom>
          <a:noFill/>
          <a:ln w="19050"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1"/>
          <p:cNvSpPr txBox="1"/>
          <p:nvPr/>
        </p:nvSpPr>
        <p:spPr>
          <a:xfrm>
            <a:off x="642025" y="4516100"/>
            <a:ext cx="2305500" cy="554100"/>
          </a:xfrm>
          <a:prstGeom prst="rect">
            <a:avLst/>
          </a:prstGeom>
          <a:noFill/>
          <a:ln>
            <a:noFill/>
          </a:ln>
        </p:spPr>
        <p:txBody>
          <a:bodyPr spcFirstLastPara="1" wrap="square" lIns="91425" tIns="91425" rIns="91425" bIns="91425" anchor="t" anchorCtr="0">
            <a:spAutoFit/>
          </a:bodyPr>
          <a:lstStyle/>
          <a:p>
            <a:pPr marL="76200" lvl="0" indent="0" algn="ctr" rtl="0">
              <a:spcBef>
                <a:spcPts val="0"/>
              </a:spcBef>
              <a:spcAft>
                <a:spcPts val="0"/>
              </a:spcAft>
              <a:buNone/>
            </a:pPr>
            <a:r>
              <a:rPr lang="en-US" sz="2400" b="1">
                <a:solidFill>
                  <a:srgbClr val="FF0000"/>
                </a:solidFill>
                <a:latin typeface="Calibri"/>
                <a:ea typeface="Calibri"/>
                <a:cs typeface="Calibri"/>
                <a:sym typeface="Calibri"/>
              </a:rPr>
              <a:t>dimensões</a:t>
            </a:r>
            <a:endParaRPr b="1">
              <a:solidFill>
                <a:srgbClr val="FF0000"/>
              </a:solidFill>
              <a:latin typeface="Calibri"/>
              <a:ea typeface="Calibri"/>
              <a:cs typeface="Calibri"/>
              <a:sym typeface="Calibri"/>
            </a:endParaRPr>
          </a:p>
        </p:txBody>
      </p:sp>
      <p:sp>
        <p:nvSpPr>
          <p:cNvPr id="475" name="Google Shape;475;p51"/>
          <p:cNvSpPr txBox="1"/>
          <p:nvPr/>
        </p:nvSpPr>
        <p:spPr>
          <a:xfrm>
            <a:off x="5505775" y="4516100"/>
            <a:ext cx="2305500" cy="554100"/>
          </a:xfrm>
          <a:prstGeom prst="rect">
            <a:avLst/>
          </a:prstGeom>
          <a:noFill/>
          <a:ln>
            <a:noFill/>
          </a:ln>
        </p:spPr>
        <p:txBody>
          <a:bodyPr spcFirstLastPara="1" wrap="square" lIns="91425" tIns="91425" rIns="91425" bIns="91425" anchor="t" anchorCtr="0">
            <a:spAutoFit/>
          </a:bodyPr>
          <a:lstStyle/>
          <a:p>
            <a:pPr marL="76200" lvl="0" indent="0" algn="ctr" rtl="0">
              <a:spcBef>
                <a:spcPts val="0"/>
              </a:spcBef>
              <a:spcAft>
                <a:spcPts val="0"/>
              </a:spcAft>
              <a:buNone/>
            </a:pPr>
            <a:r>
              <a:rPr lang="en-US" sz="2400" b="1">
                <a:solidFill>
                  <a:srgbClr val="FF0000"/>
                </a:solidFill>
                <a:latin typeface="Calibri"/>
                <a:ea typeface="Calibri"/>
                <a:cs typeface="Calibri"/>
                <a:sym typeface="Calibri"/>
              </a:rPr>
              <a:t>dimensões</a:t>
            </a:r>
            <a:endParaRPr b="1">
              <a:solidFill>
                <a:srgbClr val="FF0000"/>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fade">
                                      <p:cBhvr>
                                        <p:cTn id="7" dur="1000"/>
                                        <p:tgtEl>
                                          <p:spTgt spid="472"/>
                                        </p:tgtEl>
                                      </p:cBhvr>
                                    </p:animEffect>
                                  </p:childTnLst>
                                </p:cTn>
                              </p:par>
                              <p:par>
                                <p:cTn id="8" presetID="10" presetClass="entr" presetSubtype="0" fill="hold" nodeType="withEffect">
                                  <p:stCondLst>
                                    <p:cond delay="0"/>
                                  </p:stCondLst>
                                  <p:childTnLst>
                                    <p:set>
                                      <p:cBhvr>
                                        <p:cTn id="9" dur="1" fill="hold">
                                          <p:stCondLst>
                                            <p:cond delay="0"/>
                                          </p:stCondLst>
                                        </p:cTn>
                                        <p:tgtEl>
                                          <p:spTgt spid="474"/>
                                        </p:tgtEl>
                                        <p:attrNameLst>
                                          <p:attrName>style.visibility</p:attrName>
                                        </p:attrNameLst>
                                      </p:cBhvr>
                                      <p:to>
                                        <p:strVal val="visible"/>
                                      </p:to>
                                    </p:set>
                                    <p:animEffect transition="in" filter="fade">
                                      <p:cBhvr>
                                        <p:cTn id="10" dur="1000"/>
                                        <p:tgtEl>
                                          <p:spTgt spid="474"/>
                                        </p:tgtEl>
                                      </p:cBhvr>
                                    </p:animEffect>
                                  </p:childTnLst>
                                </p:cTn>
                              </p:par>
                              <p:par>
                                <p:cTn id="11" presetID="10" presetClass="entr" presetSubtype="0" fill="hold" nodeType="withEffect">
                                  <p:stCondLst>
                                    <p:cond delay="0"/>
                                  </p:stCondLst>
                                  <p:childTnLst>
                                    <p:set>
                                      <p:cBhvr>
                                        <p:cTn id="12" dur="1" fill="hold">
                                          <p:stCondLst>
                                            <p:cond delay="0"/>
                                          </p:stCondLst>
                                        </p:cTn>
                                        <p:tgtEl>
                                          <p:spTgt spid="475"/>
                                        </p:tgtEl>
                                        <p:attrNameLst>
                                          <p:attrName>style.visibility</p:attrName>
                                        </p:attrNameLst>
                                      </p:cBhvr>
                                      <p:to>
                                        <p:strVal val="visible"/>
                                      </p:to>
                                    </p:set>
                                    <p:animEffect transition="in" filter="fade">
                                      <p:cBhvr>
                                        <p:cTn id="13" dur="1000"/>
                                        <p:tgtEl>
                                          <p:spTgt spid="475"/>
                                        </p:tgtEl>
                                      </p:cBhvr>
                                    </p:animEffect>
                                  </p:childTnLst>
                                </p:cTn>
                              </p:par>
                              <p:par>
                                <p:cTn id="14" presetID="10" presetClass="entr" presetSubtype="0" fill="hold" nodeType="withEffect">
                                  <p:stCondLst>
                                    <p:cond delay="0"/>
                                  </p:stCondLst>
                                  <p:childTnLst>
                                    <p:set>
                                      <p:cBhvr>
                                        <p:cTn id="15" dur="1" fill="hold">
                                          <p:stCondLst>
                                            <p:cond delay="0"/>
                                          </p:stCondLst>
                                        </p:cTn>
                                        <p:tgtEl>
                                          <p:spTgt spid="473"/>
                                        </p:tgtEl>
                                        <p:attrNameLst>
                                          <p:attrName>style.visibility</p:attrName>
                                        </p:attrNameLst>
                                      </p:cBhvr>
                                      <p:to>
                                        <p:strVal val="visible"/>
                                      </p:to>
                                    </p:set>
                                    <p:animEffect transition="in" filter="fade">
                                      <p:cBhvr>
                                        <p:cTn id="16" dur="1000"/>
                                        <p:tgtEl>
                                          <p:spTgt spid="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9"/>
        <p:cNvGrpSpPr/>
        <p:nvPr/>
      </p:nvGrpSpPr>
      <p:grpSpPr>
        <a:xfrm>
          <a:off x="0" y="0"/>
          <a:ext cx="0" cy="0"/>
          <a:chOff x="0" y="0"/>
          <a:chExt cx="0" cy="0"/>
        </a:xfrm>
      </p:grpSpPr>
      <p:sp>
        <p:nvSpPr>
          <p:cNvPr id="480" name="Google Shape;480;p52"/>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Fatos e dimensões</a:t>
            </a:r>
            <a:endParaRPr sz="4000" b="1">
              <a:solidFill>
                <a:srgbClr val="073763"/>
              </a:solidFill>
              <a:latin typeface="Century Gothic"/>
              <a:ea typeface="Century Gothic"/>
              <a:cs typeface="Century Gothic"/>
              <a:sym typeface="Century Gothic"/>
            </a:endParaRPr>
          </a:p>
        </p:txBody>
      </p:sp>
      <p:pic>
        <p:nvPicPr>
          <p:cNvPr id="481" name="Google Shape;481;p52"/>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482" name="Google Shape;482;p52"/>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52"/>
          <p:cNvSpPr txBox="1"/>
          <p:nvPr/>
        </p:nvSpPr>
        <p:spPr>
          <a:xfrm>
            <a:off x="354325" y="1317049"/>
            <a:ext cx="8478000" cy="1106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73763"/>
              </a:buClr>
              <a:buSzPts val="2400"/>
              <a:buFont typeface="Calibri"/>
              <a:buChar char="●"/>
            </a:pPr>
            <a:r>
              <a:rPr lang="en-US" sz="2400" b="1">
                <a:solidFill>
                  <a:srgbClr val="073763"/>
                </a:solidFill>
                <a:latin typeface="Calibri"/>
                <a:ea typeface="Calibri"/>
                <a:cs typeface="Calibri"/>
                <a:sym typeface="Calibri"/>
              </a:rPr>
              <a:t>Tabela Fato</a:t>
            </a:r>
            <a:endParaRPr sz="2400" b="1">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É uma coleção de itens de dados, composta de medidas e de contexto</a:t>
            </a: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Cada fato representa um item, uma transação ou um evento de negócio</a:t>
            </a: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Reflete a evolução dos negócios do dia a dia de uma organização</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7"/>
        <p:cNvGrpSpPr/>
        <p:nvPr/>
      </p:nvGrpSpPr>
      <p:grpSpPr>
        <a:xfrm>
          <a:off x="0" y="0"/>
          <a:ext cx="0" cy="0"/>
          <a:chOff x="0" y="0"/>
          <a:chExt cx="0" cy="0"/>
        </a:xfrm>
      </p:grpSpPr>
      <p:sp>
        <p:nvSpPr>
          <p:cNvPr id="488" name="Google Shape;488;p53"/>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Fatos e dimensões</a:t>
            </a:r>
            <a:endParaRPr sz="4000" b="1">
              <a:solidFill>
                <a:srgbClr val="073763"/>
              </a:solidFill>
              <a:latin typeface="Century Gothic"/>
              <a:ea typeface="Century Gothic"/>
              <a:cs typeface="Century Gothic"/>
              <a:sym typeface="Century Gothic"/>
            </a:endParaRPr>
          </a:p>
        </p:txBody>
      </p:sp>
      <p:pic>
        <p:nvPicPr>
          <p:cNvPr id="489" name="Google Shape;489;p53"/>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490" name="Google Shape;490;p53"/>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53"/>
          <p:cNvSpPr txBox="1"/>
          <p:nvPr/>
        </p:nvSpPr>
        <p:spPr>
          <a:xfrm>
            <a:off x="354325" y="1317049"/>
            <a:ext cx="8478000" cy="1106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73763"/>
              </a:buClr>
              <a:buSzPts val="2400"/>
              <a:buFont typeface="Calibri"/>
              <a:buChar char="●"/>
            </a:pPr>
            <a:r>
              <a:rPr lang="en-US" sz="2400" b="1">
                <a:solidFill>
                  <a:srgbClr val="073763"/>
                </a:solidFill>
                <a:latin typeface="Calibri"/>
                <a:ea typeface="Calibri"/>
                <a:cs typeface="Calibri"/>
                <a:sym typeface="Calibri"/>
              </a:rPr>
              <a:t>Tabela Dimensão</a:t>
            </a:r>
            <a:endParaRPr sz="2400" b="1">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São elementos que participam de um fato</a:t>
            </a: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São as possíveis formas de visualizar os dados (por mês, por país, por produto, por região e etc)</a:t>
            </a: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Representam o contexto de um assunto de negócio</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5"/>
        <p:cNvGrpSpPr/>
        <p:nvPr/>
      </p:nvGrpSpPr>
      <p:grpSpPr>
        <a:xfrm>
          <a:off x="0" y="0"/>
          <a:ext cx="0" cy="0"/>
          <a:chOff x="0" y="0"/>
          <a:chExt cx="0" cy="0"/>
        </a:xfrm>
      </p:grpSpPr>
      <p:sp>
        <p:nvSpPr>
          <p:cNvPr id="496" name="Google Shape;496;p54"/>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Medidas</a:t>
            </a:r>
            <a:endParaRPr sz="4000" b="1">
              <a:solidFill>
                <a:srgbClr val="073763"/>
              </a:solidFill>
              <a:latin typeface="Century Gothic"/>
              <a:ea typeface="Century Gothic"/>
              <a:cs typeface="Century Gothic"/>
              <a:sym typeface="Century Gothic"/>
            </a:endParaRPr>
          </a:p>
        </p:txBody>
      </p:sp>
      <p:pic>
        <p:nvPicPr>
          <p:cNvPr id="497" name="Google Shape;497;p54"/>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498" name="Google Shape;498;p54"/>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54"/>
          <p:cNvSpPr txBox="1"/>
          <p:nvPr/>
        </p:nvSpPr>
        <p:spPr>
          <a:xfrm>
            <a:off x="354325" y="1317049"/>
            <a:ext cx="8478000" cy="1106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73763"/>
              </a:buClr>
              <a:buSzPts val="2400"/>
              <a:buFont typeface="Calibri"/>
              <a:buChar char="●"/>
            </a:pPr>
            <a:r>
              <a:rPr lang="en-US" sz="2400" b="1">
                <a:solidFill>
                  <a:srgbClr val="073763"/>
                </a:solidFill>
                <a:latin typeface="Calibri"/>
                <a:ea typeface="Calibri"/>
                <a:cs typeface="Calibri"/>
                <a:sym typeface="Calibri"/>
              </a:rPr>
              <a:t>Medidas</a:t>
            </a:r>
            <a:endParaRPr sz="2400" b="1">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São os atributos numéricos que representam um fato, a performance de um indicador de negócio relativo às dimensões que participam desse fato</a:t>
            </a: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É determinada pela combinação das dimensões que participam de um fato e estão localizados como atributos de um fato. Por exemplo, o valor em reais das vendas, quantidade de unidades vendidas de produtos e quantidade em estoque</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3"/>
        <p:cNvGrpSpPr/>
        <p:nvPr/>
      </p:nvGrpSpPr>
      <p:grpSpPr>
        <a:xfrm>
          <a:off x="0" y="0"/>
          <a:ext cx="0" cy="0"/>
          <a:chOff x="0" y="0"/>
          <a:chExt cx="0" cy="0"/>
        </a:xfrm>
      </p:grpSpPr>
      <p:sp>
        <p:nvSpPr>
          <p:cNvPr id="504" name="Google Shape;504;p55"/>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Exemplo Dimensional</a:t>
            </a:r>
            <a:endParaRPr sz="4000" b="1">
              <a:solidFill>
                <a:srgbClr val="073763"/>
              </a:solidFill>
              <a:latin typeface="Century Gothic"/>
              <a:ea typeface="Century Gothic"/>
              <a:cs typeface="Century Gothic"/>
              <a:sym typeface="Century Gothic"/>
            </a:endParaRPr>
          </a:p>
        </p:txBody>
      </p:sp>
      <p:pic>
        <p:nvPicPr>
          <p:cNvPr id="505" name="Google Shape;505;p55"/>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506" name="Google Shape;506;p55"/>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7" name="Google Shape;507;p55"/>
          <p:cNvPicPr preferRelativeResize="0"/>
          <p:nvPr/>
        </p:nvPicPr>
        <p:blipFill>
          <a:blip r:embed="rId4">
            <a:alphaModFix/>
          </a:blip>
          <a:stretch>
            <a:fillRect/>
          </a:stretch>
        </p:blipFill>
        <p:spPr>
          <a:xfrm>
            <a:off x="1752600" y="1201800"/>
            <a:ext cx="5734050" cy="3600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1"/>
        <p:cNvGrpSpPr/>
        <p:nvPr/>
      </p:nvGrpSpPr>
      <p:grpSpPr>
        <a:xfrm>
          <a:off x="0" y="0"/>
          <a:ext cx="0" cy="0"/>
          <a:chOff x="0" y="0"/>
          <a:chExt cx="0" cy="0"/>
        </a:xfrm>
      </p:grpSpPr>
      <p:sp>
        <p:nvSpPr>
          <p:cNvPr id="512" name="Google Shape;512;p56"/>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Modelo Dimensional</a:t>
            </a:r>
            <a:endParaRPr sz="4000" b="1">
              <a:solidFill>
                <a:srgbClr val="073763"/>
              </a:solidFill>
              <a:latin typeface="Century Gothic"/>
              <a:ea typeface="Century Gothic"/>
              <a:cs typeface="Century Gothic"/>
              <a:sym typeface="Century Gothic"/>
            </a:endParaRPr>
          </a:p>
        </p:txBody>
      </p:sp>
      <p:pic>
        <p:nvPicPr>
          <p:cNvPr id="513" name="Google Shape;513;p56"/>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514" name="Google Shape;514;p56"/>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56"/>
          <p:cNvSpPr txBox="1"/>
          <p:nvPr/>
        </p:nvSpPr>
        <p:spPr>
          <a:xfrm>
            <a:off x="311700" y="1383600"/>
            <a:ext cx="8224500" cy="2031900"/>
          </a:xfrm>
          <a:prstGeom prst="rect">
            <a:avLst/>
          </a:prstGeom>
          <a:noFill/>
          <a:ln>
            <a:noFill/>
          </a:ln>
        </p:spPr>
        <p:txBody>
          <a:bodyPr spcFirstLastPara="1" wrap="square" lIns="91425" tIns="91425" rIns="91425" bIns="91425" anchor="t" anchorCtr="0">
            <a:spAutoFit/>
          </a:bodyPr>
          <a:lstStyle/>
          <a:p>
            <a:pPr marL="76200" lvl="0" indent="0" algn="l" rtl="0">
              <a:spcBef>
                <a:spcPts val="0"/>
              </a:spcBef>
              <a:spcAft>
                <a:spcPts val="0"/>
              </a:spcAft>
              <a:buNone/>
            </a:pPr>
            <a:r>
              <a:rPr lang="en-US" sz="2400" b="1">
                <a:solidFill>
                  <a:srgbClr val="073763"/>
                </a:solidFill>
                <a:latin typeface="Calibri"/>
                <a:ea typeface="Calibri"/>
                <a:cs typeface="Calibri"/>
                <a:sym typeface="Calibri"/>
              </a:rPr>
              <a:t>Tipos de modelo dimensional</a:t>
            </a:r>
            <a:endParaRPr sz="2400" b="1">
              <a:solidFill>
                <a:srgbClr val="073763"/>
              </a:solidFill>
              <a:latin typeface="Calibri"/>
              <a:ea typeface="Calibri"/>
              <a:cs typeface="Calibri"/>
              <a:sym typeface="Calibri"/>
            </a:endParaRPr>
          </a:p>
          <a:p>
            <a:pPr marL="76200" lvl="0" indent="0" algn="l" rtl="0">
              <a:spcBef>
                <a:spcPts val="0"/>
              </a:spcBef>
              <a:spcAft>
                <a:spcPts val="0"/>
              </a:spcAft>
              <a:buNone/>
            </a:pPr>
            <a:endParaRPr sz="2400" b="1">
              <a:solidFill>
                <a:srgbClr val="073763"/>
              </a:solidFill>
              <a:latin typeface="Calibri"/>
              <a:ea typeface="Calibri"/>
              <a:cs typeface="Calibri"/>
              <a:sym typeface="Calibri"/>
            </a:endParaRPr>
          </a:p>
          <a:p>
            <a:pPr marL="457200" lvl="0" indent="-381000" algn="l" rtl="0">
              <a:spcBef>
                <a:spcPts val="0"/>
              </a:spcBef>
              <a:spcAft>
                <a:spcPts val="0"/>
              </a:spcAft>
              <a:buClr>
                <a:srgbClr val="073763"/>
              </a:buClr>
              <a:buSzPts val="2400"/>
              <a:buFont typeface="Calibri"/>
              <a:buChar char="●"/>
            </a:pPr>
            <a:r>
              <a:rPr lang="en-US" sz="2400" b="1">
                <a:solidFill>
                  <a:srgbClr val="073763"/>
                </a:solidFill>
                <a:latin typeface="Calibri"/>
                <a:ea typeface="Calibri"/>
                <a:cs typeface="Calibri"/>
                <a:sym typeface="Calibri"/>
              </a:rPr>
              <a:t>Star Schema (Modelo Estrela)</a:t>
            </a:r>
            <a:endParaRPr sz="2400" b="1">
              <a:solidFill>
                <a:srgbClr val="073763"/>
              </a:solidFill>
              <a:latin typeface="Calibri"/>
              <a:ea typeface="Calibri"/>
              <a:cs typeface="Calibri"/>
              <a:sym typeface="Calibri"/>
            </a:endParaRPr>
          </a:p>
          <a:p>
            <a:pPr marL="457200" lvl="0" indent="0" algn="l" rtl="0">
              <a:spcBef>
                <a:spcPts val="0"/>
              </a:spcBef>
              <a:spcAft>
                <a:spcPts val="0"/>
              </a:spcAft>
              <a:buNone/>
            </a:pPr>
            <a:endParaRPr sz="2400" b="1">
              <a:solidFill>
                <a:srgbClr val="073763"/>
              </a:solidFill>
              <a:latin typeface="Calibri"/>
              <a:ea typeface="Calibri"/>
              <a:cs typeface="Calibri"/>
              <a:sym typeface="Calibri"/>
            </a:endParaRPr>
          </a:p>
          <a:p>
            <a:pPr marL="457200" lvl="0" indent="-381000" algn="l" rtl="0">
              <a:spcBef>
                <a:spcPts val="0"/>
              </a:spcBef>
              <a:spcAft>
                <a:spcPts val="0"/>
              </a:spcAft>
              <a:buClr>
                <a:srgbClr val="073763"/>
              </a:buClr>
              <a:buSzPts val="2400"/>
              <a:buFont typeface="Calibri"/>
              <a:buChar char="●"/>
            </a:pPr>
            <a:r>
              <a:rPr lang="en-US" sz="2400" b="1">
                <a:solidFill>
                  <a:srgbClr val="073763"/>
                </a:solidFill>
                <a:latin typeface="Calibri"/>
                <a:ea typeface="Calibri"/>
                <a:cs typeface="Calibri"/>
                <a:sym typeface="Calibri"/>
              </a:rPr>
              <a:t>Snowflake Schema (Floco de Neve)</a:t>
            </a:r>
            <a:endParaRPr sz="2400" b="1">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
        <p:cNvGrpSpPr/>
        <p:nvPr/>
      </p:nvGrpSpPr>
      <p:grpSpPr>
        <a:xfrm>
          <a:off x="0" y="0"/>
          <a:ext cx="0" cy="0"/>
          <a:chOff x="0" y="0"/>
          <a:chExt cx="0" cy="0"/>
        </a:xfrm>
      </p:grpSpPr>
      <p:sp>
        <p:nvSpPr>
          <p:cNvPr id="79" name="Google Shape;79;p12"/>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Data Lake - Elementos essenciais</a:t>
            </a:r>
            <a:endParaRPr sz="4000" b="1">
              <a:solidFill>
                <a:srgbClr val="073763"/>
              </a:solidFill>
              <a:latin typeface="Century Gothic"/>
              <a:ea typeface="Century Gothic"/>
              <a:cs typeface="Century Gothic"/>
              <a:sym typeface="Century Gothic"/>
            </a:endParaRPr>
          </a:p>
        </p:txBody>
      </p:sp>
      <p:pic>
        <p:nvPicPr>
          <p:cNvPr id="80" name="Google Shape;80;p12"/>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81" name="Google Shape;81;p12"/>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2"/>
          <p:cNvSpPr txBox="1"/>
          <p:nvPr/>
        </p:nvSpPr>
        <p:spPr>
          <a:xfrm>
            <a:off x="354275" y="1547295"/>
            <a:ext cx="8478000" cy="304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5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Movimentação de dados</a:t>
            </a:r>
            <a:endParaRPr sz="2400">
              <a:solidFill>
                <a:srgbClr val="073763"/>
              </a:solidFill>
              <a:latin typeface="Calibri"/>
              <a:ea typeface="Calibri"/>
              <a:cs typeface="Calibri"/>
              <a:sym typeface="Calibri"/>
            </a:endParaRPr>
          </a:p>
          <a:p>
            <a:pPr marL="457200" marR="0" lvl="0" indent="-381000" algn="l" rtl="0">
              <a:lnSpc>
                <a:spcPct val="15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Armazene com segurança e catalogue dados</a:t>
            </a:r>
            <a:endParaRPr sz="2400">
              <a:solidFill>
                <a:srgbClr val="073763"/>
              </a:solidFill>
              <a:latin typeface="Calibri"/>
              <a:ea typeface="Calibri"/>
              <a:cs typeface="Calibri"/>
              <a:sym typeface="Calibri"/>
            </a:endParaRPr>
          </a:p>
          <a:p>
            <a:pPr marL="457200" marR="0" lvl="0" indent="-381000" algn="l" rtl="0">
              <a:lnSpc>
                <a:spcPct val="15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Analytics</a:t>
            </a:r>
            <a:endParaRPr sz="2400">
              <a:solidFill>
                <a:srgbClr val="073763"/>
              </a:solidFill>
              <a:latin typeface="Calibri"/>
              <a:ea typeface="Calibri"/>
              <a:cs typeface="Calibri"/>
              <a:sym typeface="Calibri"/>
            </a:endParaRPr>
          </a:p>
          <a:p>
            <a:pPr marL="457200" marR="0" lvl="0" indent="-381000" algn="l" rtl="0">
              <a:lnSpc>
                <a:spcPct val="150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Machine Learning</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9"/>
        <p:cNvGrpSpPr/>
        <p:nvPr/>
      </p:nvGrpSpPr>
      <p:grpSpPr>
        <a:xfrm>
          <a:off x="0" y="0"/>
          <a:ext cx="0" cy="0"/>
          <a:chOff x="0" y="0"/>
          <a:chExt cx="0" cy="0"/>
        </a:xfrm>
      </p:grpSpPr>
      <p:sp>
        <p:nvSpPr>
          <p:cNvPr id="520" name="Google Shape;520;p57"/>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Star Schema</a:t>
            </a:r>
            <a:endParaRPr sz="4000" b="1">
              <a:solidFill>
                <a:srgbClr val="073763"/>
              </a:solidFill>
              <a:latin typeface="Century Gothic"/>
              <a:ea typeface="Century Gothic"/>
              <a:cs typeface="Century Gothic"/>
              <a:sym typeface="Century Gothic"/>
            </a:endParaRPr>
          </a:p>
        </p:txBody>
      </p:sp>
      <p:pic>
        <p:nvPicPr>
          <p:cNvPr id="521" name="Google Shape;521;p57"/>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522" name="Google Shape;522;p57"/>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57"/>
          <p:cNvSpPr txBox="1"/>
          <p:nvPr/>
        </p:nvSpPr>
        <p:spPr>
          <a:xfrm>
            <a:off x="311700" y="1383600"/>
            <a:ext cx="84213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rgbClr val="073763"/>
                </a:solidFill>
                <a:latin typeface="Calibri"/>
                <a:ea typeface="Calibri"/>
                <a:cs typeface="Calibri"/>
                <a:sym typeface="Calibri"/>
              </a:rPr>
              <a:t>Modelo mais difundido e utilizado na criação de um Data Warehouse (DW)</a:t>
            </a:r>
            <a:endParaRPr sz="2400">
              <a:solidFill>
                <a:srgbClr val="073763"/>
              </a:solidFill>
              <a:latin typeface="Calibri"/>
              <a:ea typeface="Calibri"/>
              <a:cs typeface="Calibri"/>
              <a:sym typeface="Calibri"/>
            </a:endParaRPr>
          </a:p>
          <a:p>
            <a:pPr marL="0" lvl="0" indent="0" algn="l" rtl="0">
              <a:spcBef>
                <a:spcPts val="0"/>
              </a:spcBef>
              <a:spcAft>
                <a:spcPts val="0"/>
              </a:spcAft>
              <a:buNone/>
            </a:pPr>
            <a:endParaRPr sz="2400">
              <a:solidFill>
                <a:srgbClr val="073763"/>
              </a:solidFill>
              <a:latin typeface="Calibri"/>
              <a:ea typeface="Calibri"/>
              <a:cs typeface="Calibri"/>
              <a:sym typeface="Calibri"/>
            </a:endParaRPr>
          </a:p>
          <a:p>
            <a:pPr marL="0" lvl="0" indent="0" algn="l" rtl="0">
              <a:spcBef>
                <a:spcPts val="0"/>
              </a:spcBef>
              <a:spcAft>
                <a:spcPts val="0"/>
              </a:spcAft>
              <a:buNone/>
            </a:pPr>
            <a:r>
              <a:rPr lang="en-US" sz="2400">
                <a:solidFill>
                  <a:srgbClr val="073763"/>
                </a:solidFill>
                <a:latin typeface="Calibri"/>
                <a:ea typeface="Calibri"/>
                <a:cs typeface="Calibri"/>
                <a:sym typeface="Calibri"/>
              </a:rPr>
              <a:t>Este foi um modelo proposto por </a:t>
            </a:r>
            <a:r>
              <a:rPr lang="en-US" sz="2400" b="1">
                <a:solidFill>
                  <a:srgbClr val="073763"/>
                </a:solidFill>
                <a:latin typeface="Calibri"/>
                <a:ea typeface="Calibri"/>
                <a:cs typeface="Calibri"/>
                <a:sym typeface="Calibri"/>
              </a:rPr>
              <a:t>Ralph Kimball</a:t>
            </a:r>
            <a:r>
              <a:rPr lang="en-US" sz="2400">
                <a:solidFill>
                  <a:srgbClr val="073763"/>
                </a:solidFill>
                <a:latin typeface="Calibri"/>
                <a:ea typeface="Calibri"/>
                <a:cs typeface="Calibri"/>
                <a:sym typeface="Calibri"/>
              </a:rPr>
              <a:t> com o objetivo de simplificar a visualização dimensional, facilitando a distinção entre as dimensões e aos fatos.</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7"/>
        <p:cNvGrpSpPr/>
        <p:nvPr/>
      </p:nvGrpSpPr>
      <p:grpSpPr>
        <a:xfrm>
          <a:off x="0" y="0"/>
          <a:ext cx="0" cy="0"/>
          <a:chOff x="0" y="0"/>
          <a:chExt cx="0" cy="0"/>
        </a:xfrm>
      </p:grpSpPr>
      <p:sp>
        <p:nvSpPr>
          <p:cNvPr id="528" name="Google Shape;528;p58"/>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Star Schema</a:t>
            </a:r>
            <a:endParaRPr sz="4000" b="1">
              <a:solidFill>
                <a:srgbClr val="073763"/>
              </a:solidFill>
              <a:latin typeface="Century Gothic"/>
              <a:ea typeface="Century Gothic"/>
              <a:cs typeface="Century Gothic"/>
              <a:sym typeface="Century Gothic"/>
            </a:endParaRPr>
          </a:p>
        </p:txBody>
      </p:sp>
      <p:pic>
        <p:nvPicPr>
          <p:cNvPr id="529" name="Google Shape;529;p58"/>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530" name="Google Shape;530;p58"/>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31" name="Google Shape;531;p58"/>
          <p:cNvPicPr preferRelativeResize="0"/>
          <p:nvPr/>
        </p:nvPicPr>
        <p:blipFill>
          <a:blip r:embed="rId4">
            <a:alphaModFix/>
          </a:blip>
          <a:stretch>
            <a:fillRect/>
          </a:stretch>
        </p:blipFill>
        <p:spPr>
          <a:xfrm>
            <a:off x="1929451" y="1217200"/>
            <a:ext cx="5456548" cy="34363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5"/>
        <p:cNvGrpSpPr/>
        <p:nvPr/>
      </p:nvGrpSpPr>
      <p:grpSpPr>
        <a:xfrm>
          <a:off x="0" y="0"/>
          <a:ext cx="0" cy="0"/>
          <a:chOff x="0" y="0"/>
          <a:chExt cx="0" cy="0"/>
        </a:xfrm>
      </p:grpSpPr>
      <p:sp>
        <p:nvSpPr>
          <p:cNvPr id="536" name="Google Shape;536;p59"/>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Snowflake </a:t>
            </a:r>
            <a:endParaRPr sz="4000" b="1">
              <a:solidFill>
                <a:srgbClr val="073763"/>
              </a:solidFill>
              <a:latin typeface="Century Gothic"/>
              <a:ea typeface="Century Gothic"/>
              <a:cs typeface="Century Gothic"/>
              <a:sym typeface="Century Gothic"/>
            </a:endParaRPr>
          </a:p>
        </p:txBody>
      </p:sp>
      <p:pic>
        <p:nvPicPr>
          <p:cNvPr id="537" name="Google Shape;537;p59"/>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538" name="Google Shape;538;p59"/>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59"/>
          <p:cNvSpPr txBox="1"/>
          <p:nvPr/>
        </p:nvSpPr>
        <p:spPr>
          <a:xfrm>
            <a:off x="311700" y="1383600"/>
            <a:ext cx="84213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400">
                <a:solidFill>
                  <a:srgbClr val="073763"/>
                </a:solidFill>
                <a:latin typeface="Calibri"/>
                <a:ea typeface="Calibri"/>
                <a:cs typeface="Calibri"/>
                <a:sym typeface="Calibri"/>
              </a:rPr>
              <a:t>Se por um lado o Star Schema busca a simplicidade, o Snowflake Schema adiciona complexidade ao modelo, com o objetivo de reduzir a redundância no armazenamento.</a:t>
            </a:r>
            <a:endParaRPr sz="2400">
              <a:solidFill>
                <a:srgbClr val="073763"/>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400">
              <a:solidFill>
                <a:srgbClr val="073763"/>
              </a:solidFill>
              <a:latin typeface="Calibri"/>
              <a:ea typeface="Calibri"/>
              <a:cs typeface="Calibri"/>
              <a:sym typeface="Calibri"/>
            </a:endParaRPr>
          </a:p>
          <a:p>
            <a:pPr marL="0" lvl="0" indent="0" algn="l" rtl="0">
              <a:spcBef>
                <a:spcPts val="0"/>
              </a:spcBef>
              <a:spcAft>
                <a:spcPts val="0"/>
              </a:spcAft>
              <a:buNone/>
            </a:pPr>
            <a:r>
              <a:rPr lang="en-US" sz="2400">
                <a:solidFill>
                  <a:srgbClr val="073763"/>
                </a:solidFill>
                <a:latin typeface="Calibri"/>
                <a:ea typeface="Calibri"/>
                <a:cs typeface="Calibri"/>
                <a:sym typeface="Calibri"/>
              </a:rPr>
              <a:t>Essa complexidade não é apenas em nível de armazenamento, mas também na consulta e extração das informações, pois este modelo tende a aproximar novamente a modelagem dimensional da modelagem utilizada nos sistemas transacionais e isto dificulta o entendimento por parte dos usuários de negócio. </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3"/>
        <p:cNvGrpSpPr/>
        <p:nvPr/>
      </p:nvGrpSpPr>
      <p:grpSpPr>
        <a:xfrm>
          <a:off x="0" y="0"/>
          <a:ext cx="0" cy="0"/>
          <a:chOff x="0" y="0"/>
          <a:chExt cx="0" cy="0"/>
        </a:xfrm>
      </p:grpSpPr>
      <p:sp>
        <p:nvSpPr>
          <p:cNvPr id="544" name="Google Shape;544;p60"/>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Snowflake </a:t>
            </a:r>
            <a:endParaRPr sz="4000" b="1">
              <a:solidFill>
                <a:srgbClr val="073763"/>
              </a:solidFill>
              <a:latin typeface="Century Gothic"/>
              <a:ea typeface="Century Gothic"/>
              <a:cs typeface="Century Gothic"/>
              <a:sym typeface="Century Gothic"/>
            </a:endParaRPr>
          </a:p>
        </p:txBody>
      </p:sp>
      <p:pic>
        <p:nvPicPr>
          <p:cNvPr id="545" name="Google Shape;545;p60"/>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546" name="Google Shape;546;p60"/>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47" name="Google Shape;547;p60"/>
          <p:cNvPicPr preferRelativeResize="0"/>
          <p:nvPr/>
        </p:nvPicPr>
        <p:blipFill>
          <a:blip r:embed="rId4">
            <a:alphaModFix/>
          </a:blip>
          <a:stretch>
            <a:fillRect/>
          </a:stretch>
        </p:blipFill>
        <p:spPr>
          <a:xfrm>
            <a:off x="2438400" y="1125600"/>
            <a:ext cx="4263509" cy="387591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1"/>
        <p:cNvGrpSpPr/>
        <p:nvPr/>
      </p:nvGrpSpPr>
      <p:grpSpPr>
        <a:xfrm>
          <a:off x="0" y="0"/>
          <a:ext cx="0" cy="0"/>
          <a:chOff x="0" y="0"/>
          <a:chExt cx="0" cy="0"/>
        </a:xfrm>
      </p:grpSpPr>
      <p:sp>
        <p:nvSpPr>
          <p:cNvPr id="552" name="Google Shape;552;p61"/>
          <p:cNvSpPr txBox="1">
            <a:spLocks noGrp="1"/>
          </p:cNvSpPr>
          <p:nvPr>
            <p:ph type="subTitle" idx="1"/>
          </p:nvPr>
        </p:nvSpPr>
        <p:spPr>
          <a:xfrm>
            <a:off x="2038825" y="3819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Criação do Modelo Dimensional</a:t>
            </a:r>
            <a:endParaRPr sz="4000" b="1">
              <a:solidFill>
                <a:srgbClr val="073763"/>
              </a:solidFill>
              <a:latin typeface="Century Gothic"/>
              <a:ea typeface="Century Gothic"/>
              <a:cs typeface="Century Gothic"/>
              <a:sym typeface="Century Gothic"/>
            </a:endParaRPr>
          </a:p>
        </p:txBody>
      </p:sp>
      <p:pic>
        <p:nvPicPr>
          <p:cNvPr id="553" name="Google Shape;553;p61"/>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554" name="Google Shape;554;p61"/>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61"/>
          <p:cNvSpPr txBox="1"/>
          <p:nvPr/>
        </p:nvSpPr>
        <p:spPr>
          <a:xfrm>
            <a:off x="311700" y="1524000"/>
            <a:ext cx="8596800" cy="27705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Definição dos processos de negócio;</a:t>
            </a:r>
            <a:endParaRPr sz="2400">
              <a:solidFill>
                <a:srgbClr val="073763"/>
              </a:solidFill>
              <a:latin typeface="Calibri"/>
              <a:ea typeface="Calibri"/>
              <a:cs typeface="Calibri"/>
              <a:sym typeface="Calibri"/>
            </a:endParaRPr>
          </a:p>
          <a:p>
            <a:pPr marL="457200" lvl="0" indent="0" algn="l" rtl="0">
              <a:spcBef>
                <a:spcPts val="0"/>
              </a:spcBef>
              <a:spcAft>
                <a:spcPts val="0"/>
              </a:spcAft>
              <a:buNone/>
            </a:pPr>
            <a:endParaRPr sz="2400">
              <a:solidFill>
                <a:srgbClr val="073763"/>
              </a:solidFill>
              <a:latin typeface="Calibri"/>
              <a:ea typeface="Calibri"/>
              <a:cs typeface="Calibri"/>
              <a:sym typeface="Calibri"/>
            </a:endParaRPr>
          </a:p>
          <a:p>
            <a:pPr marL="457200" lvl="0" indent="-381000" algn="l" rtl="0">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Declaração/definição da granularidade;</a:t>
            </a:r>
            <a:endParaRPr sz="2400">
              <a:solidFill>
                <a:srgbClr val="073763"/>
              </a:solidFill>
              <a:latin typeface="Calibri"/>
              <a:ea typeface="Calibri"/>
              <a:cs typeface="Calibri"/>
              <a:sym typeface="Calibri"/>
            </a:endParaRPr>
          </a:p>
          <a:p>
            <a:pPr marL="457200" lvl="0" indent="0" algn="l" rtl="0">
              <a:spcBef>
                <a:spcPts val="0"/>
              </a:spcBef>
              <a:spcAft>
                <a:spcPts val="0"/>
              </a:spcAft>
              <a:buNone/>
            </a:pPr>
            <a:endParaRPr sz="2400">
              <a:solidFill>
                <a:srgbClr val="073763"/>
              </a:solidFill>
              <a:latin typeface="Calibri"/>
              <a:ea typeface="Calibri"/>
              <a:cs typeface="Calibri"/>
              <a:sym typeface="Calibri"/>
            </a:endParaRPr>
          </a:p>
          <a:p>
            <a:pPr marL="457200" lvl="0" indent="-381000" algn="l" rtl="0">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Identificação das Fatos;</a:t>
            </a:r>
            <a:endParaRPr sz="2400">
              <a:solidFill>
                <a:srgbClr val="073763"/>
              </a:solidFill>
              <a:latin typeface="Calibri"/>
              <a:ea typeface="Calibri"/>
              <a:cs typeface="Calibri"/>
              <a:sym typeface="Calibri"/>
            </a:endParaRPr>
          </a:p>
          <a:p>
            <a:pPr marL="457200" lvl="0" indent="0" algn="l" rtl="0">
              <a:spcBef>
                <a:spcPts val="0"/>
              </a:spcBef>
              <a:spcAft>
                <a:spcPts val="0"/>
              </a:spcAft>
              <a:buNone/>
            </a:pPr>
            <a:endParaRPr sz="2400">
              <a:solidFill>
                <a:srgbClr val="073763"/>
              </a:solidFill>
              <a:latin typeface="Calibri"/>
              <a:ea typeface="Calibri"/>
              <a:cs typeface="Calibri"/>
              <a:sym typeface="Calibri"/>
            </a:endParaRPr>
          </a:p>
          <a:p>
            <a:pPr marL="457200" lvl="0" indent="-381000" algn="l" rtl="0">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Identificação das Dimensões;</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62"/>
          <p:cNvSpPr txBox="1">
            <a:spLocks noGrp="1"/>
          </p:cNvSpPr>
          <p:nvPr>
            <p:ph type="ctrTitle"/>
          </p:nvPr>
        </p:nvSpPr>
        <p:spPr>
          <a:xfrm>
            <a:off x="387900" y="3811550"/>
            <a:ext cx="8520600" cy="20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561" name="Google Shape;561;p62"/>
          <p:cNvSpPr txBox="1">
            <a:spLocks noGrp="1"/>
          </p:cNvSpPr>
          <p:nvPr>
            <p:ph type="ctrTitle"/>
          </p:nvPr>
        </p:nvSpPr>
        <p:spPr>
          <a:xfrm>
            <a:off x="311700" y="756825"/>
            <a:ext cx="8520600" cy="50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562" name="Google Shape;562;p62"/>
          <p:cNvSpPr txBox="1">
            <a:spLocks noGrp="1"/>
          </p:cNvSpPr>
          <p:nvPr>
            <p:ph type="subTitle" idx="1"/>
          </p:nvPr>
        </p:nvSpPr>
        <p:spPr>
          <a:xfrm>
            <a:off x="311700" y="1828950"/>
            <a:ext cx="8520600" cy="13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6600" b="1">
                <a:solidFill>
                  <a:srgbClr val="404040"/>
                </a:solidFill>
                <a:latin typeface="Century Gothic"/>
                <a:ea typeface="Century Gothic"/>
                <a:cs typeface="Century Gothic"/>
                <a:sym typeface="Century Gothic"/>
              </a:rPr>
              <a:t>[Nome da aula]</a:t>
            </a:r>
            <a:endParaRPr sz="6600" b="1">
              <a:solidFill>
                <a:srgbClr val="404040"/>
              </a:solidFill>
              <a:latin typeface="Century Gothic"/>
              <a:ea typeface="Century Gothic"/>
              <a:cs typeface="Century Gothic"/>
              <a:sym typeface="Century Gothic"/>
            </a:endParaRPr>
          </a:p>
        </p:txBody>
      </p:sp>
      <p:sp>
        <p:nvSpPr>
          <p:cNvPr id="563" name="Google Shape;563;p62"/>
          <p:cNvSpPr/>
          <p:nvPr/>
        </p:nvSpPr>
        <p:spPr>
          <a:xfrm>
            <a:off x="465750" y="3872065"/>
            <a:ext cx="4476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62"/>
          <p:cNvSpPr/>
          <p:nvPr/>
        </p:nvSpPr>
        <p:spPr>
          <a:xfrm>
            <a:off x="0" y="57301"/>
            <a:ext cx="9144000" cy="5086200"/>
          </a:xfrm>
          <a:prstGeom prst="rect">
            <a:avLst/>
          </a:prstGeom>
          <a:solidFill>
            <a:srgbClr val="404040"/>
          </a:solidFill>
          <a:ln w="9525" cap="flat" cmpd="sng">
            <a:solidFill>
              <a:srgbClr val="40404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62"/>
          <p:cNvSpPr/>
          <p:nvPr/>
        </p:nvSpPr>
        <p:spPr>
          <a:xfrm>
            <a:off x="0" y="0"/>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6" name="Google Shape;566;p62"/>
          <p:cNvPicPr preferRelativeResize="0"/>
          <p:nvPr/>
        </p:nvPicPr>
        <p:blipFill rotWithShape="1">
          <a:blip r:embed="rId3">
            <a:alphaModFix/>
          </a:blip>
          <a:srcRect/>
          <a:stretch/>
        </p:blipFill>
        <p:spPr>
          <a:xfrm>
            <a:off x="311700" y="260014"/>
            <a:ext cx="1698849" cy="591371"/>
          </a:xfrm>
          <a:prstGeom prst="rect">
            <a:avLst/>
          </a:prstGeom>
          <a:noFill/>
          <a:ln>
            <a:noFill/>
          </a:ln>
        </p:spPr>
      </p:pic>
      <p:sp>
        <p:nvSpPr>
          <p:cNvPr id="567" name="Google Shape;567;p62"/>
          <p:cNvSpPr/>
          <p:nvPr/>
        </p:nvSpPr>
        <p:spPr>
          <a:xfrm>
            <a:off x="0" y="4839750"/>
            <a:ext cx="9144000" cy="30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68" name="Google Shape;568;p62"/>
          <p:cNvSpPr txBox="1"/>
          <p:nvPr/>
        </p:nvSpPr>
        <p:spPr>
          <a:xfrm>
            <a:off x="467550" y="1131590"/>
            <a:ext cx="8520600" cy="1584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5400" b="1" i="0" u="none" strike="noStrike" cap="none">
                <a:solidFill>
                  <a:schemeClr val="lt1"/>
                </a:solidFill>
                <a:latin typeface="Century Gothic"/>
                <a:ea typeface="Century Gothic"/>
                <a:cs typeface="Century Gothic"/>
                <a:sym typeface="Century Gothic"/>
              </a:rPr>
              <a:t>Dúvidas?</a:t>
            </a:r>
            <a:endParaRPr sz="5400" b="1" i="0" u="none" strike="noStrike" cap="none">
              <a:solidFill>
                <a:schemeClr val="lt1"/>
              </a:solidFill>
              <a:latin typeface="Century Gothic"/>
              <a:ea typeface="Century Gothic"/>
              <a:cs typeface="Century Gothic"/>
              <a:sym typeface="Century Gothic"/>
            </a:endParaRPr>
          </a:p>
        </p:txBody>
      </p:sp>
      <p:sp>
        <p:nvSpPr>
          <p:cNvPr id="569" name="Google Shape;569;p62"/>
          <p:cNvSpPr txBox="1"/>
          <p:nvPr/>
        </p:nvSpPr>
        <p:spPr>
          <a:xfrm>
            <a:off x="311700" y="1333492"/>
            <a:ext cx="7860600" cy="3182400"/>
          </a:xfrm>
          <a:prstGeom prst="rect">
            <a:avLst/>
          </a:prstGeom>
          <a:noFill/>
          <a:ln>
            <a:noFill/>
          </a:ln>
        </p:spPr>
        <p:txBody>
          <a:bodyPr spcFirstLastPara="1" wrap="square" lIns="91425" tIns="91425" rIns="91425" bIns="91425" anchor="ctr" anchorCtr="0">
            <a:noAutofit/>
          </a:bodyPr>
          <a:lstStyle/>
          <a:p>
            <a:pPr marL="457200" marR="0" lvl="0" indent="-387350" algn="l" rtl="0">
              <a:lnSpc>
                <a:spcPct val="100000"/>
              </a:lnSpc>
              <a:spcBef>
                <a:spcPts val="0"/>
              </a:spcBef>
              <a:spcAft>
                <a:spcPts val="0"/>
              </a:spcAft>
              <a:buClr>
                <a:schemeClr val="dk1"/>
              </a:buClr>
              <a:buSzPts val="1100"/>
              <a:buFont typeface="Courier New"/>
              <a:buNone/>
            </a:pPr>
            <a:endParaRPr sz="2400" b="0" i="0" u="none" strike="noStrike" cap="none">
              <a:solidFill>
                <a:schemeClr val="lt1"/>
              </a:solidFill>
              <a:latin typeface="Proxima Nova"/>
              <a:ea typeface="Proxima Nova"/>
              <a:cs typeface="Proxima Nova"/>
              <a:sym typeface="Proxima Nova"/>
            </a:endParaRPr>
          </a:p>
        </p:txBody>
      </p:sp>
      <p:sp>
        <p:nvSpPr>
          <p:cNvPr id="570" name="Google Shape;570;p62"/>
          <p:cNvSpPr txBox="1"/>
          <p:nvPr/>
        </p:nvSpPr>
        <p:spPr>
          <a:xfrm>
            <a:off x="467544" y="2787774"/>
            <a:ext cx="6192600" cy="1656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78321"/>
                </a:solidFill>
                <a:latin typeface="Century Gothic"/>
                <a:ea typeface="Century Gothic"/>
                <a:cs typeface="Century Gothic"/>
                <a:sym typeface="Century Gothic"/>
              </a:rPr>
              <a:t>&gt; Fórum do curso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78321"/>
                </a:solidFill>
                <a:latin typeface="Century Gothic"/>
                <a:ea typeface="Century Gothic"/>
                <a:cs typeface="Century Gothic"/>
                <a:sym typeface="Century Gothic"/>
              </a:rPr>
              <a:t>&gt; Comunidade </a:t>
            </a:r>
            <a:r>
              <a:rPr lang="en-US" sz="2800" b="0" i="0" u="sng" strike="noStrike" cap="none">
                <a:solidFill>
                  <a:srgbClr val="F78321"/>
                </a:solidFill>
                <a:latin typeface="Century Gothic"/>
                <a:ea typeface="Century Gothic"/>
                <a:cs typeface="Century Gothic"/>
                <a:sym typeface="Century Gothic"/>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online (discord)</a:t>
            </a:r>
            <a:endParaRPr sz="2800" b="0" i="0" u="none" strike="noStrike" cap="none">
              <a:solidFill>
                <a:srgbClr val="F7832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
        <p:cNvGrpSpPr/>
        <p:nvPr/>
      </p:nvGrpSpPr>
      <p:grpSpPr>
        <a:xfrm>
          <a:off x="0" y="0"/>
          <a:ext cx="0" cy="0"/>
          <a:chOff x="0" y="0"/>
          <a:chExt cx="0" cy="0"/>
        </a:xfrm>
      </p:grpSpPr>
      <p:sp>
        <p:nvSpPr>
          <p:cNvPr id="87" name="Google Shape;87;p13"/>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Data Lake - Desafios</a:t>
            </a:r>
            <a:endParaRPr sz="4000" b="1">
              <a:solidFill>
                <a:srgbClr val="073763"/>
              </a:solidFill>
              <a:latin typeface="Century Gothic"/>
              <a:ea typeface="Century Gothic"/>
              <a:cs typeface="Century Gothic"/>
              <a:sym typeface="Century Gothic"/>
            </a:endParaRPr>
          </a:p>
        </p:txBody>
      </p:sp>
      <p:pic>
        <p:nvPicPr>
          <p:cNvPr id="88" name="Google Shape;88;p13"/>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89" name="Google Shape;89;p13"/>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3"/>
          <p:cNvSpPr txBox="1"/>
          <p:nvPr/>
        </p:nvSpPr>
        <p:spPr>
          <a:xfrm>
            <a:off x="354275" y="1547295"/>
            <a:ext cx="8478000" cy="3047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US" sz="1800">
                <a:solidFill>
                  <a:srgbClr val="073763"/>
                </a:solidFill>
                <a:latin typeface="Calibri"/>
                <a:ea typeface="Calibri"/>
                <a:cs typeface="Calibri"/>
                <a:sym typeface="Calibri"/>
              </a:rPr>
              <a:t>O principal desafio de uma arquitetura de data lake é quando dados brutos são armazenados sem supervisão do conteúdo. Para que um data lake torne os dados utilizáveis, ele precisa ter mecanismos definidos para catalogar e proteger os dados. Sem esses elementos, os dados não podem ser encontrados ou confiáveis, resultando em um “pântano de dados”. Atender às necessidades de públicos mais amplos exige que os data lakes tenham governança, consistência semântica e controles de acesso.</a:t>
            </a:r>
            <a:endParaRPr sz="18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4"/>
        <p:cNvGrpSpPr/>
        <p:nvPr/>
      </p:nvGrpSpPr>
      <p:grpSpPr>
        <a:xfrm>
          <a:off x="0" y="0"/>
          <a:ext cx="0" cy="0"/>
          <a:chOff x="0" y="0"/>
          <a:chExt cx="0" cy="0"/>
        </a:xfrm>
      </p:grpSpPr>
      <p:sp>
        <p:nvSpPr>
          <p:cNvPr id="95" name="Google Shape;95;p14"/>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Data Lake e Cloud</a:t>
            </a:r>
            <a:endParaRPr sz="4000" b="1">
              <a:solidFill>
                <a:srgbClr val="073763"/>
              </a:solidFill>
              <a:latin typeface="Century Gothic"/>
              <a:ea typeface="Century Gothic"/>
              <a:cs typeface="Century Gothic"/>
              <a:sym typeface="Century Gothic"/>
            </a:endParaRPr>
          </a:p>
        </p:txBody>
      </p:sp>
      <p:pic>
        <p:nvPicPr>
          <p:cNvPr id="96" name="Google Shape;96;p14"/>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97" name="Google Shape;97;p14"/>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4"/>
          <p:cNvSpPr txBox="1"/>
          <p:nvPr/>
        </p:nvSpPr>
        <p:spPr>
          <a:xfrm>
            <a:off x="354275" y="1318695"/>
            <a:ext cx="8478000" cy="3047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US" sz="2400">
                <a:solidFill>
                  <a:srgbClr val="073763"/>
                </a:solidFill>
                <a:latin typeface="Calibri"/>
                <a:ea typeface="Calibri"/>
                <a:cs typeface="Calibri"/>
                <a:sym typeface="Calibri"/>
              </a:rPr>
              <a:t>Data Lakes são uma carga de trabalho </a:t>
            </a:r>
            <a:r>
              <a:rPr lang="en-US" sz="2400" b="1">
                <a:solidFill>
                  <a:srgbClr val="073763"/>
                </a:solidFill>
                <a:latin typeface="Calibri"/>
                <a:ea typeface="Calibri"/>
                <a:cs typeface="Calibri"/>
                <a:sym typeface="Calibri"/>
              </a:rPr>
              <a:t>ideal para ser implantada na nuvem</a:t>
            </a:r>
            <a:endParaRPr sz="2400" b="1">
              <a:solidFill>
                <a:srgbClr val="073763"/>
              </a:solidFill>
              <a:latin typeface="Calibri"/>
              <a:ea typeface="Calibri"/>
              <a:cs typeface="Calibri"/>
              <a:sym typeface="Calibri"/>
            </a:endParaRPr>
          </a:p>
          <a:p>
            <a:pPr marL="0" marR="0" lvl="0" indent="0" algn="l" rtl="0">
              <a:lnSpc>
                <a:spcPct val="150000"/>
              </a:lnSpc>
              <a:spcBef>
                <a:spcPts val="0"/>
              </a:spcBef>
              <a:spcAft>
                <a:spcPts val="0"/>
              </a:spcAft>
              <a:buNone/>
            </a:pPr>
            <a:endParaRPr sz="2400">
              <a:solidFill>
                <a:srgbClr val="073763"/>
              </a:solidFill>
              <a:latin typeface="Calibri"/>
              <a:ea typeface="Calibri"/>
              <a:cs typeface="Calibri"/>
              <a:sym typeface="Calibri"/>
            </a:endParaRPr>
          </a:p>
          <a:p>
            <a:pPr marL="0" marR="0" lvl="0" indent="0" algn="l" rtl="0">
              <a:lnSpc>
                <a:spcPct val="150000"/>
              </a:lnSpc>
              <a:spcBef>
                <a:spcPts val="0"/>
              </a:spcBef>
              <a:spcAft>
                <a:spcPts val="0"/>
              </a:spcAft>
              <a:buNone/>
            </a:pPr>
            <a:r>
              <a:rPr lang="en-US" sz="2400">
                <a:solidFill>
                  <a:srgbClr val="073763"/>
                </a:solidFill>
                <a:latin typeface="Calibri"/>
                <a:ea typeface="Calibri"/>
                <a:cs typeface="Calibri"/>
                <a:sym typeface="Calibri"/>
              </a:rPr>
              <a:t>fornece </a:t>
            </a:r>
            <a:r>
              <a:rPr lang="en-US" sz="2400" b="1">
                <a:solidFill>
                  <a:srgbClr val="073763"/>
                </a:solidFill>
                <a:latin typeface="Calibri"/>
                <a:ea typeface="Calibri"/>
                <a:cs typeface="Calibri"/>
                <a:sym typeface="Calibri"/>
              </a:rPr>
              <a:t>desempenho, escalabilidade, confiabilidade, disponibilidade</a:t>
            </a:r>
            <a:r>
              <a:rPr lang="en-US" sz="2400">
                <a:solidFill>
                  <a:srgbClr val="073763"/>
                </a:solidFill>
                <a:latin typeface="Calibri"/>
                <a:ea typeface="Calibri"/>
                <a:cs typeface="Calibri"/>
                <a:sym typeface="Calibri"/>
              </a:rPr>
              <a:t> e um c</a:t>
            </a:r>
            <a:r>
              <a:rPr lang="en-US" sz="2400" b="1">
                <a:solidFill>
                  <a:srgbClr val="073763"/>
                </a:solidFill>
                <a:latin typeface="Calibri"/>
                <a:ea typeface="Calibri"/>
                <a:cs typeface="Calibri"/>
                <a:sym typeface="Calibri"/>
              </a:rPr>
              <a:t>onjunto diversificado de mecanismos analíticos</a:t>
            </a:r>
            <a:r>
              <a:rPr lang="en-US" sz="2400">
                <a:solidFill>
                  <a:srgbClr val="073763"/>
                </a:solidFill>
                <a:latin typeface="Calibri"/>
                <a:ea typeface="Calibri"/>
                <a:cs typeface="Calibri"/>
                <a:sym typeface="Calibri"/>
              </a:rPr>
              <a:t> e enormes economias de escala</a:t>
            </a:r>
            <a:endParaRPr sz="24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
        <p:cNvGrpSpPr/>
        <p:nvPr/>
      </p:nvGrpSpPr>
      <p:grpSpPr>
        <a:xfrm>
          <a:off x="0" y="0"/>
          <a:ext cx="0" cy="0"/>
          <a:chOff x="0" y="0"/>
          <a:chExt cx="0" cy="0"/>
        </a:xfrm>
      </p:grpSpPr>
      <p:sp>
        <p:nvSpPr>
          <p:cNvPr id="103" name="Google Shape;103;p15"/>
          <p:cNvSpPr/>
          <p:nvPr/>
        </p:nvSpPr>
        <p:spPr>
          <a:xfrm>
            <a:off x="2433150" y="1311375"/>
            <a:ext cx="5154900" cy="3147600"/>
          </a:xfrm>
          <a:prstGeom prst="rect">
            <a:avLst/>
          </a:prstGeom>
          <a:noFill/>
          <a:ln w="9525"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464275" y="1529250"/>
            <a:ext cx="854400" cy="2853600"/>
          </a:xfrm>
          <a:prstGeom prst="rect">
            <a:avLst/>
          </a:prstGeom>
          <a:solidFill>
            <a:srgbClr val="C2C2C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Camada de ingestão</a:t>
            </a:r>
            <a:endParaRPr sz="1200"/>
          </a:p>
        </p:txBody>
      </p:sp>
      <p:sp>
        <p:nvSpPr>
          <p:cNvPr id="105" name="Google Shape;105;p15"/>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Data Lake (Referência)</a:t>
            </a:r>
            <a:endParaRPr sz="4000" b="1">
              <a:solidFill>
                <a:srgbClr val="073763"/>
              </a:solidFill>
              <a:latin typeface="Century Gothic"/>
              <a:ea typeface="Century Gothic"/>
              <a:cs typeface="Century Gothic"/>
              <a:sym typeface="Century Gothic"/>
            </a:endParaRPr>
          </a:p>
        </p:txBody>
      </p:sp>
      <p:pic>
        <p:nvPicPr>
          <p:cNvPr id="106" name="Google Shape;106;p15"/>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07" name="Google Shape;107;p15"/>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5"/>
          <p:cNvSpPr/>
          <p:nvPr/>
        </p:nvSpPr>
        <p:spPr>
          <a:xfrm>
            <a:off x="1433700" y="1529250"/>
            <a:ext cx="946500" cy="277500"/>
          </a:xfrm>
          <a:prstGeom prst="rect">
            <a:avLst/>
          </a:prstGeom>
          <a:solidFill>
            <a:srgbClr val="C2C2C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RDBMS</a:t>
            </a:r>
            <a:endParaRPr sz="1200"/>
          </a:p>
        </p:txBody>
      </p:sp>
      <p:sp>
        <p:nvSpPr>
          <p:cNvPr id="109" name="Google Shape;109;p15"/>
          <p:cNvSpPr/>
          <p:nvPr/>
        </p:nvSpPr>
        <p:spPr>
          <a:xfrm>
            <a:off x="1433700" y="1894525"/>
            <a:ext cx="946500" cy="277500"/>
          </a:xfrm>
          <a:prstGeom prst="rect">
            <a:avLst/>
          </a:prstGeom>
          <a:solidFill>
            <a:srgbClr val="C2C2C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DW</a:t>
            </a:r>
            <a:endParaRPr sz="1200"/>
          </a:p>
        </p:txBody>
      </p:sp>
      <p:sp>
        <p:nvSpPr>
          <p:cNvPr id="110" name="Google Shape;110;p15"/>
          <p:cNvSpPr/>
          <p:nvPr/>
        </p:nvSpPr>
        <p:spPr>
          <a:xfrm>
            <a:off x="1433700" y="2259800"/>
            <a:ext cx="946500" cy="277500"/>
          </a:xfrm>
          <a:prstGeom prst="rect">
            <a:avLst/>
          </a:prstGeom>
          <a:solidFill>
            <a:srgbClr val="C2C2C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a:t>Dados Real-time </a:t>
            </a:r>
            <a:endParaRPr sz="800"/>
          </a:p>
        </p:txBody>
      </p:sp>
      <p:sp>
        <p:nvSpPr>
          <p:cNvPr id="111" name="Google Shape;111;p15"/>
          <p:cNvSpPr/>
          <p:nvPr/>
        </p:nvSpPr>
        <p:spPr>
          <a:xfrm>
            <a:off x="1433700" y="2625075"/>
            <a:ext cx="946500" cy="277500"/>
          </a:xfrm>
          <a:prstGeom prst="rect">
            <a:avLst/>
          </a:prstGeom>
          <a:solidFill>
            <a:srgbClr val="C2C2C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a:t>Dados não estruturados</a:t>
            </a:r>
            <a:endParaRPr sz="800"/>
          </a:p>
        </p:txBody>
      </p:sp>
      <p:sp>
        <p:nvSpPr>
          <p:cNvPr id="112" name="Google Shape;112;p15"/>
          <p:cNvSpPr/>
          <p:nvPr/>
        </p:nvSpPr>
        <p:spPr>
          <a:xfrm>
            <a:off x="1433700" y="2990350"/>
            <a:ext cx="946500" cy="277500"/>
          </a:xfrm>
          <a:prstGeom prst="rect">
            <a:avLst/>
          </a:prstGeom>
          <a:solidFill>
            <a:srgbClr val="C2C2C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a:t>Dados Sociais</a:t>
            </a:r>
            <a:endParaRPr sz="800"/>
          </a:p>
        </p:txBody>
      </p:sp>
      <p:sp>
        <p:nvSpPr>
          <p:cNvPr id="113" name="Google Shape;113;p15"/>
          <p:cNvSpPr/>
          <p:nvPr/>
        </p:nvSpPr>
        <p:spPr>
          <a:xfrm>
            <a:off x="1433700" y="3355625"/>
            <a:ext cx="946500" cy="277500"/>
          </a:xfrm>
          <a:prstGeom prst="rect">
            <a:avLst/>
          </a:prstGeom>
          <a:solidFill>
            <a:srgbClr val="C2C2C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t>Documentos</a:t>
            </a:r>
            <a:endParaRPr sz="900"/>
          </a:p>
        </p:txBody>
      </p:sp>
      <p:sp>
        <p:nvSpPr>
          <p:cNvPr id="114" name="Google Shape;114;p15"/>
          <p:cNvSpPr/>
          <p:nvPr/>
        </p:nvSpPr>
        <p:spPr>
          <a:xfrm>
            <a:off x="1433700" y="3720900"/>
            <a:ext cx="946500" cy="277500"/>
          </a:xfrm>
          <a:prstGeom prst="rect">
            <a:avLst/>
          </a:prstGeom>
          <a:solidFill>
            <a:srgbClr val="C2C2C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Arquivos</a:t>
            </a:r>
            <a:endParaRPr sz="1000"/>
          </a:p>
        </p:txBody>
      </p:sp>
      <p:sp>
        <p:nvSpPr>
          <p:cNvPr id="115" name="Google Shape;115;p15"/>
          <p:cNvSpPr/>
          <p:nvPr/>
        </p:nvSpPr>
        <p:spPr>
          <a:xfrm>
            <a:off x="1433700" y="4105200"/>
            <a:ext cx="946500" cy="277500"/>
          </a:xfrm>
          <a:prstGeom prst="rect">
            <a:avLst/>
          </a:prstGeom>
          <a:solidFill>
            <a:srgbClr val="C2C2C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E-mails</a:t>
            </a:r>
            <a:endParaRPr sz="1000"/>
          </a:p>
        </p:txBody>
      </p:sp>
      <p:sp>
        <p:nvSpPr>
          <p:cNvPr id="116" name="Google Shape;116;p15"/>
          <p:cNvSpPr/>
          <p:nvPr/>
        </p:nvSpPr>
        <p:spPr>
          <a:xfrm>
            <a:off x="2629125" y="2494150"/>
            <a:ext cx="524700" cy="195300"/>
          </a:xfrm>
          <a:prstGeom prst="rightArrow">
            <a:avLst>
              <a:gd name="adj1" fmla="val 50000"/>
              <a:gd name="adj2" fmla="val 50000"/>
            </a:avLst>
          </a:pr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3418800" y="1529250"/>
            <a:ext cx="1006800" cy="2853600"/>
          </a:xfrm>
          <a:prstGeom prst="rect">
            <a:avLst/>
          </a:prstGeom>
          <a:solidFill>
            <a:srgbClr val="C2C2C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Camada de persistencia</a:t>
            </a:r>
            <a:endParaRPr sz="1200"/>
          </a:p>
        </p:txBody>
      </p:sp>
      <p:sp>
        <p:nvSpPr>
          <p:cNvPr id="118" name="Google Shape;118;p15"/>
          <p:cNvSpPr/>
          <p:nvPr/>
        </p:nvSpPr>
        <p:spPr>
          <a:xfrm rot="-5400000">
            <a:off x="2890200" y="2886950"/>
            <a:ext cx="2156700" cy="701100"/>
          </a:xfrm>
          <a:prstGeom prst="can">
            <a:avLst>
              <a:gd name="adj" fmla="val 25000"/>
            </a:avLst>
          </a:prstGeom>
          <a:solidFill>
            <a:srgbClr val="07376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lt1"/>
                </a:solidFill>
              </a:rPr>
              <a:t>HDFS/ Object Storage, NoSQL…)</a:t>
            </a:r>
            <a:endParaRPr sz="1200">
              <a:solidFill>
                <a:schemeClr val="lt1"/>
              </a:solidFill>
            </a:endParaRPr>
          </a:p>
        </p:txBody>
      </p:sp>
      <p:sp>
        <p:nvSpPr>
          <p:cNvPr id="119" name="Google Shape;119;p15"/>
          <p:cNvSpPr/>
          <p:nvPr/>
        </p:nvSpPr>
        <p:spPr>
          <a:xfrm>
            <a:off x="4525725" y="1529250"/>
            <a:ext cx="1431900" cy="2853600"/>
          </a:xfrm>
          <a:prstGeom prst="rect">
            <a:avLst/>
          </a:prstGeom>
          <a:solidFill>
            <a:srgbClr val="C2C2C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Camada de processamento</a:t>
            </a:r>
            <a:endParaRPr sz="1200"/>
          </a:p>
        </p:txBody>
      </p:sp>
      <p:sp>
        <p:nvSpPr>
          <p:cNvPr id="120" name="Google Shape;120;p15"/>
          <p:cNvSpPr/>
          <p:nvPr/>
        </p:nvSpPr>
        <p:spPr>
          <a:xfrm>
            <a:off x="6057750" y="1529250"/>
            <a:ext cx="1431900" cy="2853600"/>
          </a:xfrm>
          <a:prstGeom prst="rect">
            <a:avLst/>
          </a:prstGeom>
          <a:solidFill>
            <a:srgbClr val="C2C2C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Camada de consumo</a:t>
            </a:r>
            <a:endParaRPr sz="1200"/>
          </a:p>
        </p:txBody>
      </p:sp>
      <p:sp>
        <p:nvSpPr>
          <p:cNvPr id="121" name="Google Shape;121;p15"/>
          <p:cNvSpPr/>
          <p:nvPr/>
        </p:nvSpPr>
        <p:spPr>
          <a:xfrm>
            <a:off x="4659825" y="2095825"/>
            <a:ext cx="1163700" cy="593700"/>
          </a:xfrm>
          <a:prstGeom prst="rect">
            <a:avLst/>
          </a:prstGeom>
          <a:solidFill>
            <a:srgbClr val="C2C2C2"/>
          </a:solidFill>
          <a:ln w="9525" cap="flat" cmpd="sng">
            <a:solidFill>
              <a:srgbClr val="252525"/>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ETL</a:t>
            </a:r>
            <a:endParaRPr sz="1000"/>
          </a:p>
          <a:p>
            <a:pPr marL="0" lvl="0" indent="0" algn="ctr" rtl="0">
              <a:spcBef>
                <a:spcPts val="0"/>
              </a:spcBef>
              <a:spcAft>
                <a:spcPts val="0"/>
              </a:spcAft>
              <a:buNone/>
            </a:pPr>
            <a:r>
              <a:rPr lang="en-US" sz="1000"/>
              <a:t>Pipeline</a:t>
            </a:r>
            <a:endParaRPr sz="1000"/>
          </a:p>
          <a:p>
            <a:pPr marL="0" lvl="0" indent="0" algn="ctr" rtl="0">
              <a:spcBef>
                <a:spcPts val="0"/>
              </a:spcBef>
              <a:spcAft>
                <a:spcPts val="0"/>
              </a:spcAft>
              <a:buNone/>
            </a:pPr>
            <a:r>
              <a:rPr lang="en-US" sz="1000"/>
              <a:t>Batch</a:t>
            </a:r>
            <a:endParaRPr sz="1000"/>
          </a:p>
        </p:txBody>
      </p:sp>
      <p:sp>
        <p:nvSpPr>
          <p:cNvPr id="122" name="Google Shape;122;p15"/>
          <p:cNvSpPr/>
          <p:nvPr/>
        </p:nvSpPr>
        <p:spPr>
          <a:xfrm>
            <a:off x="4659825" y="2750175"/>
            <a:ext cx="1163700" cy="441600"/>
          </a:xfrm>
          <a:prstGeom prst="rect">
            <a:avLst/>
          </a:prstGeom>
          <a:solidFill>
            <a:srgbClr val="C2C2C2"/>
          </a:solidFill>
          <a:ln w="9525" cap="flat" cmpd="sng">
            <a:solidFill>
              <a:srgbClr val="252525"/>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Streaming Analytics</a:t>
            </a:r>
            <a:endParaRPr sz="1000"/>
          </a:p>
        </p:txBody>
      </p:sp>
      <p:sp>
        <p:nvSpPr>
          <p:cNvPr id="123" name="Google Shape;123;p15"/>
          <p:cNvSpPr/>
          <p:nvPr/>
        </p:nvSpPr>
        <p:spPr>
          <a:xfrm>
            <a:off x="4659825" y="3613300"/>
            <a:ext cx="1163700" cy="717000"/>
          </a:xfrm>
          <a:prstGeom prst="rect">
            <a:avLst/>
          </a:prstGeom>
          <a:solidFill>
            <a:srgbClr val="C2C2C2"/>
          </a:solidFill>
          <a:ln w="9525" cap="flat" cmpd="sng">
            <a:solidFill>
              <a:srgbClr val="252525"/>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ML</a:t>
            </a:r>
            <a:endParaRPr sz="1000"/>
          </a:p>
          <a:p>
            <a:pPr marL="0" lvl="0" indent="0" algn="ctr" rtl="0">
              <a:spcBef>
                <a:spcPts val="0"/>
              </a:spcBef>
              <a:spcAft>
                <a:spcPts val="0"/>
              </a:spcAft>
              <a:buNone/>
            </a:pPr>
            <a:r>
              <a:rPr lang="en-US" sz="1000"/>
              <a:t>AI</a:t>
            </a:r>
            <a:endParaRPr sz="1000"/>
          </a:p>
          <a:p>
            <a:pPr marL="0" lvl="0" indent="0" algn="ctr" rtl="0">
              <a:spcBef>
                <a:spcPts val="0"/>
              </a:spcBef>
              <a:spcAft>
                <a:spcPts val="0"/>
              </a:spcAft>
              <a:buNone/>
            </a:pPr>
            <a:r>
              <a:rPr lang="en-US" sz="1000"/>
              <a:t>Análise de Textos</a:t>
            </a:r>
            <a:endParaRPr sz="1000"/>
          </a:p>
        </p:txBody>
      </p:sp>
      <p:sp>
        <p:nvSpPr>
          <p:cNvPr id="124" name="Google Shape;124;p15"/>
          <p:cNvSpPr/>
          <p:nvPr/>
        </p:nvSpPr>
        <p:spPr>
          <a:xfrm>
            <a:off x="6191850" y="2049950"/>
            <a:ext cx="1163700" cy="2204100"/>
          </a:xfrm>
          <a:prstGeom prst="rect">
            <a:avLst/>
          </a:prstGeom>
          <a:solidFill>
            <a:srgbClr val="073763"/>
          </a:solidFill>
          <a:ln w="9525" cap="flat" cmpd="sng">
            <a:solidFill>
              <a:srgbClr val="252525"/>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solidFill>
                  <a:schemeClr val="lt1"/>
                </a:solidFill>
              </a:rPr>
              <a:t>Virtualização de dados</a:t>
            </a:r>
            <a:endParaRPr sz="1000">
              <a:solidFill>
                <a:schemeClr val="lt1"/>
              </a:solidFill>
            </a:endParaRPr>
          </a:p>
          <a:p>
            <a:pPr marL="0" lvl="0" indent="0" algn="ctr" rtl="0">
              <a:spcBef>
                <a:spcPts val="0"/>
              </a:spcBef>
              <a:spcAft>
                <a:spcPts val="0"/>
              </a:spcAft>
              <a:buNone/>
            </a:pPr>
            <a:r>
              <a:rPr lang="en-US" sz="1000">
                <a:solidFill>
                  <a:schemeClr val="lt1"/>
                </a:solidFill>
              </a:rPr>
              <a:t>APIs</a:t>
            </a:r>
            <a:endParaRPr sz="1000">
              <a:solidFill>
                <a:schemeClr val="lt1"/>
              </a:solidFill>
            </a:endParaRPr>
          </a:p>
          <a:p>
            <a:pPr marL="0" lvl="0" indent="0" algn="ctr" rtl="0">
              <a:spcBef>
                <a:spcPts val="0"/>
              </a:spcBef>
              <a:spcAft>
                <a:spcPts val="0"/>
              </a:spcAft>
              <a:buNone/>
            </a:pPr>
            <a:r>
              <a:rPr lang="en-US" sz="1000">
                <a:solidFill>
                  <a:schemeClr val="lt1"/>
                </a:solidFill>
              </a:rPr>
              <a:t>Exports</a:t>
            </a:r>
            <a:endParaRPr sz="1000">
              <a:solidFill>
                <a:schemeClr val="lt1"/>
              </a:solidFill>
            </a:endParaRPr>
          </a:p>
          <a:p>
            <a:pPr marL="0" lvl="0" indent="0" algn="ctr" rtl="0">
              <a:spcBef>
                <a:spcPts val="0"/>
              </a:spcBef>
              <a:spcAft>
                <a:spcPts val="0"/>
              </a:spcAft>
              <a:buNone/>
            </a:pPr>
            <a:r>
              <a:rPr lang="en-US" sz="1000">
                <a:solidFill>
                  <a:schemeClr val="lt1"/>
                </a:solidFill>
              </a:rPr>
              <a:t>cli</a:t>
            </a:r>
            <a:endParaRPr sz="1000">
              <a:solidFill>
                <a:schemeClr val="lt1"/>
              </a:solidFill>
            </a:endParaRPr>
          </a:p>
          <a:p>
            <a:pPr marL="0" lvl="0" indent="0" algn="ctr" rtl="0">
              <a:spcBef>
                <a:spcPts val="0"/>
              </a:spcBef>
              <a:spcAft>
                <a:spcPts val="0"/>
              </a:spcAft>
              <a:buNone/>
            </a:pPr>
            <a:r>
              <a:rPr lang="en-US" sz="1000">
                <a:solidFill>
                  <a:schemeClr val="lt1"/>
                </a:solidFill>
              </a:rPr>
              <a:t>SDK</a:t>
            </a:r>
            <a:endParaRPr sz="1000">
              <a:solidFill>
                <a:schemeClr val="lt1"/>
              </a:solidFill>
            </a:endParaRPr>
          </a:p>
          <a:p>
            <a:pPr marL="0" lvl="0" indent="0" algn="ctr" rtl="0">
              <a:spcBef>
                <a:spcPts val="0"/>
              </a:spcBef>
              <a:spcAft>
                <a:spcPts val="0"/>
              </a:spcAft>
              <a:buNone/>
            </a:pPr>
            <a:r>
              <a:rPr lang="en-US" sz="1000">
                <a:solidFill>
                  <a:schemeClr val="lt1"/>
                </a:solidFill>
              </a:rPr>
              <a:t>SQL</a:t>
            </a:r>
            <a:endParaRPr sz="1000">
              <a:solidFill>
                <a:schemeClr val="lt1"/>
              </a:solidFill>
            </a:endParaRPr>
          </a:p>
          <a:p>
            <a:pPr marL="0" lvl="0" indent="0" algn="ctr" rtl="0">
              <a:spcBef>
                <a:spcPts val="0"/>
              </a:spcBef>
              <a:spcAft>
                <a:spcPts val="0"/>
              </a:spcAft>
              <a:buNone/>
            </a:pPr>
            <a:r>
              <a:rPr lang="en-US" sz="1000">
                <a:solidFill>
                  <a:schemeClr val="lt1"/>
                </a:solidFill>
              </a:rPr>
              <a:t>Relatórios</a:t>
            </a:r>
            <a:endParaRPr sz="1000">
              <a:solidFill>
                <a:schemeClr val="lt1"/>
              </a:solidFill>
            </a:endParaRPr>
          </a:p>
          <a:p>
            <a:pPr marL="0" lvl="0" indent="0" algn="ctr" rtl="0">
              <a:spcBef>
                <a:spcPts val="0"/>
              </a:spcBef>
              <a:spcAft>
                <a:spcPts val="0"/>
              </a:spcAft>
              <a:buNone/>
            </a:pPr>
            <a:r>
              <a:rPr lang="en-US" sz="1000">
                <a:solidFill>
                  <a:schemeClr val="lt1"/>
                </a:solidFill>
              </a:rPr>
              <a:t>Dashboards</a:t>
            </a:r>
            <a:endParaRPr sz="1000">
              <a:solidFill>
                <a:schemeClr val="lt1"/>
              </a:solidFill>
            </a:endParaRPr>
          </a:p>
          <a:p>
            <a:pPr marL="0" lvl="0" indent="0" algn="ctr" rtl="0">
              <a:spcBef>
                <a:spcPts val="0"/>
              </a:spcBef>
              <a:spcAft>
                <a:spcPts val="0"/>
              </a:spcAft>
              <a:buNone/>
            </a:pPr>
            <a:r>
              <a:rPr lang="en-US" sz="1000">
                <a:solidFill>
                  <a:schemeClr val="lt1"/>
                </a:solidFill>
              </a:rPr>
              <a:t>Buscas</a:t>
            </a:r>
            <a:endParaRPr sz="1000">
              <a:solidFill>
                <a:schemeClr val="lt1"/>
              </a:solidFill>
            </a:endParaRPr>
          </a:p>
        </p:txBody>
      </p:sp>
      <p:sp>
        <p:nvSpPr>
          <p:cNvPr id="125" name="Google Shape;125;p15"/>
          <p:cNvSpPr txBox="1"/>
          <p:nvPr/>
        </p:nvSpPr>
        <p:spPr>
          <a:xfrm>
            <a:off x="1460250" y="1018650"/>
            <a:ext cx="893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b="1"/>
              <a:t>Origens de dados</a:t>
            </a:r>
            <a:endParaRPr sz="1000" b="1"/>
          </a:p>
        </p:txBody>
      </p:sp>
      <p:sp>
        <p:nvSpPr>
          <p:cNvPr id="126" name="Google Shape;126;p15"/>
          <p:cNvSpPr/>
          <p:nvPr/>
        </p:nvSpPr>
        <p:spPr>
          <a:xfrm>
            <a:off x="2464275" y="970750"/>
            <a:ext cx="5025300" cy="277500"/>
          </a:xfrm>
          <a:prstGeom prst="rect">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t>Governança (Catálogo de dados, Qualidade, Linhagem, Segurança…)</a:t>
            </a:r>
            <a:endParaRPr sz="1200"/>
          </a:p>
        </p:txBody>
      </p:sp>
      <p:sp>
        <p:nvSpPr>
          <p:cNvPr id="127" name="Google Shape;127;p15"/>
          <p:cNvSpPr/>
          <p:nvPr/>
        </p:nvSpPr>
        <p:spPr>
          <a:xfrm>
            <a:off x="2464275" y="4498950"/>
            <a:ext cx="5025300" cy="277500"/>
          </a:xfrm>
          <a:prstGeom prst="rect">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t>Infraestrutura / Monitoramento / Alertas </a:t>
            </a:r>
            <a:endParaRPr sz="1200"/>
          </a:p>
        </p:txBody>
      </p:sp>
      <p:cxnSp>
        <p:nvCxnSpPr>
          <p:cNvPr id="128" name="Google Shape;128;p15"/>
          <p:cNvCxnSpPr>
            <a:stCxn id="126" idx="2"/>
          </p:cNvCxnSpPr>
          <p:nvPr/>
        </p:nvCxnSpPr>
        <p:spPr>
          <a:xfrm>
            <a:off x="4976925" y="1248250"/>
            <a:ext cx="0" cy="268500"/>
          </a:xfrm>
          <a:prstGeom prst="straightConnector1">
            <a:avLst/>
          </a:prstGeom>
          <a:noFill/>
          <a:ln w="9525" cap="flat" cmpd="sng">
            <a:solidFill>
              <a:schemeClr val="dk2"/>
            </a:solidFill>
            <a:prstDash val="solid"/>
            <a:round/>
            <a:headEnd type="triangle" w="med" len="med"/>
            <a:tailEnd type="triangle" w="med" len="med"/>
          </a:ln>
        </p:spPr>
      </p:cxnSp>
      <p:cxnSp>
        <p:nvCxnSpPr>
          <p:cNvPr id="129" name="Google Shape;129;p15"/>
          <p:cNvCxnSpPr/>
          <p:nvPr/>
        </p:nvCxnSpPr>
        <p:spPr>
          <a:xfrm>
            <a:off x="4319100" y="3007300"/>
            <a:ext cx="333900" cy="0"/>
          </a:xfrm>
          <a:prstGeom prst="straightConnector1">
            <a:avLst/>
          </a:prstGeom>
          <a:noFill/>
          <a:ln w="9525" cap="flat" cmpd="sng">
            <a:solidFill>
              <a:schemeClr val="dk2"/>
            </a:solidFill>
            <a:prstDash val="solid"/>
            <a:round/>
            <a:headEnd type="triangle" w="med" len="med"/>
            <a:tailEnd type="triangle" w="med" len="med"/>
          </a:ln>
        </p:spPr>
      </p:cxnSp>
      <p:cxnSp>
        <p:nvCxnSpPr>
          <p:cNvPr id="130" name="Google Shape;130;p15"/>
          <p:cNvCxnSpPr/>
          <p:nvPr/>
        </p:nvCxnSpPr>
        <p:spPr>
          <a:xfrm>
            <a:off x="5823525" y="3007300"/>
            <a:ext cx="380700" cy="3600"/>
          </a:xfrm>
          <a:prstGeom prst="straightConnector1">
            <a:avLst/>
          </a:prstGeom>
          <a:noFill/>
          <a:ln w="9525" cap="flat" cmpd="sng">
            <a:solidFill>
              <a:schemeClr val="dk2"/>
            </a:solidFill>
            <a:prstDash val="solid"/>
            <a:round/>
            <a:headEnd type="triangle" w="med" len="med"/>
            <a:tailEnd type="triangle" w="med" len="med"/>
          </a:ln>
        </p:spPr>
      </p:cxnSp>
      <p:cxnSp>
        <p:nvCxnSpPr>
          <p:cNvPr id="131" name="Google Shape;131;p15"/>
          <p:cNvCxnSpPr/>
          <p:nvPr/>
        </p:nvCxnSpPr>
        <p:spPr>
          <a:xfrm rot="10800000" flipH="1">
            <a:off x="2436800" y="2098827"/>
            <a:ext cx="2231700" cy="15000"/>
          </a:xfrm>
          <a:prstGeom prst="straightConnector1">
            <a:avLst/>
          </a:prstGeom>
          <a:noFill/>
          <a:ln w="9525" cap="flat" cmpd="sng">
            <a:solidFill>
              <a:schemeClr val="dk2"/>
            </a:solidFill>
            <a:prstDash val="solid"/>
            <a:round/>
            <a:headEnd type="none" w="med" len="med"/>
            <a:tailEnd type="triangle" w="med" len="med"/>
          </a:ln>
        </p:spPr>
      </p:cxnSp>
      <p:sp>
        <p:nvSpPr>
          <p:cNvPr id="132" name="Google Shape;132;p15"/>
          <p:cNvSpPr txBox="1"/>
          <p:nvPr/>
        </p:nvSpPr>
        <p:spPr>
          <a:xfrm>
            <a:off x="2557350" y="1894525"/>
            <a:ext cx="684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t>Streaming</a:t>
            </a:r>
            <a:endParaRPr sz="800"/>
          </a:p>
        </p:txBody>
      </p:sp>
      <p:sp>
        <p:nvSpPr>
          <p:cNvPr id="133" name="Google Shape;133;p15"/>
          <p:cNvSpPr/>
          <p:nvPr/>
        </p:nvSpPr>
        <p:spPr>
          <a:xfrm>
            <a:off x="7758975" y="2064250"/>
            <a:ext cx="1038600" cy="49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BI</a:t>
            </a:r>
            <a:endParaRPr/>
          </a:p>
        </p:txBody>
      </p:sp>
      <p:sp>
        <p:nvSpPr>
          <p:cNvPr id="134" name="Google Shape;134;p15"/>
          <p:cNvSpPr/>
          <p:nvPr/>
        </p:nvSpPr>
        <p:spPr>
          <a:xfrm>
            <a:off x="7758975" y="2672825"/>
            <a:ext cx="1038600" cy="49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Aplicativos</a:t>
            </a:r>
            <a:endParaRPr/>
          </a:p>
        </p:txBody>
      </p:sp>
      <p:sp>
        <p:nvSpPr>
          <p:cNvPr id="135" name="Google Shape;135;p15"/>
          <p:cNvSpPr/>
          <p:nvPr/>
        </p:nvSpPr>
        <p:spPr>
          <a:xfrm>
            <a:off x="7758975" y="3297950"/>
            <a:ext cx="1038600" cy="49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Portais</a:t>
            </a:r>
            <a:endParaRPr/>
          </a:p>
        </p:txBody>
      </p:sp>
      <p:cxnSp>
        <p:nvCxnSpPr>
          <p:cNvPr id="136" name="Google Shape;136;p15"/>
          <p:cNvCxnSpPr/>
          <p:nvPr/>
        </p:nvCxnSpPr>
        <p:spPr>
          <a:xfrm>
            <a:off x="7363153" y="2985563"/>
            <a:ext cx="380700" cy="3600"/>
          </a:xfrm>
          <a:prstGeom prst="straightConnector1">
            <a:avLst/>
          </a:prstGeom>
          <a:noFill/>
          <a:ln w="9525" cap="flat" cmpd="sng">
            <a:solidFill>
              <a:schemeClr val="dk2"/>
            </a:solidFill>
            <a:prstDash val="solid"/>
            <a:round/>
            <a:headEnd type="triangle" w="med" len="med"/>
            <a:tailEnd type="triangle" w="med" len="med"/>
          </a:ln>
        </p:spPr>
      </p:cxnSp>
      <p:sp>
        <p:nvSpPr>
          <p:cNvPr id="137" name="Google Shape;137;p15"/>
          <p:cNvSpPr/>
          <p:nvPr/>
        </p:nvSpPr>
        <p:spPr>
          <a:xfrm>
            <a:off x="4659825" y="3252425"/>
            <a:ext cx="1163700" cy="307800"/>
          </a:xfrm>
          <a:prstGeom prst="rect">
            <a:avLst/>
          </a:prstGeom>
          <a:solidFill>
            <a:srgbClr val="C2C2C2"/>
          </a:solidFill>
          <a:ln w="9525" cap="flat" cmpd="sng">
            <a:solidFill>
              <a:srgbClr val="252525"/>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Exploração</a:t>
            </a:r>
            <a:endParaRPr sz="10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
        <p:cNvGrpSpPr/>
        <p:nvPr/>
      </p:nvGrpSpPr>
      <p:grpSpPr>
        <a:xfrm>
          <a:off x="0" y="0"/>
          <a:ext cx="0" cy="0"/>
          <a:chOff x="0" y="0"/>
          <a:chExt cx="0" cy="0"/>
        </a:xfrm>
      </p:grpSpPr>
      <p:sp>
        <p:nvSpPr>
          <p:cNvPr id="142" name="Google Shape;142;p16"/>
          <p:cNvSpPr txBox="1">
            <a:spLocks noGrp="1"/>
          </p:cNvSpPr>
          <p:nvPr>
            <p:ph type="subTitle" idx="1"/>
          </p:nvPr>
        </p:nvSpPr>
        <p:spPr>
          <a:xfrm>
            <a:off x="2038825" y="305700"/>
            <a:ext cx="6793500" cy="5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Data Lake - Tiers</a:t>
            </a:r>
            <a:endParaRPr sz="4000" b="1">
              <a:solidFill>
                <a:srgbClr val="073763"/>
              </a:solidFill>
              <a:latin typeface="Century Gothic"/>
              <a:ea typeface="Century Gothic"/>
              <a:cs typeface="Century Gothic"/>
              <a:sym typeface="Century Gothic"/>
            </a:endParaRPr>
          </a:p>
        </p:txBody>
      </p:sp>
      <p:pic>
        <p:nvPicPr>
          <p:cNvPr id="143" name="Google Shape;143;p16"/>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44" name="Google Shape;144;p16"/>
          <p:cNvSpPr/>
          <p:nvPr/>
        </p:nvSpPr>
        <p:spPr>
          <a:xfrm>
            <a:off x="364325" y="1488875"/>
            <a:ext cx="1006800" cy="2853600"/>
          </a:xfrm>
          <a:prstGeom prst="rect">
            <a:avLst/>
          </a:prstGeom>
          <a:solidFill>
            <a:srgbClr val="C2C2C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Camada de persistencia</a:t>
            </a:r>
            <a:endParaRPr sz="1200"/>
          </a:p>
        </p:txBody>
      </p:sp>
      <p:sp>
        <p:nvSpPr>
          <p:cNvPr id="145" name="Google Shape;145;p16"/>
          <p:cNvSpPr/>
          <p:nvPr/>
        </p:nvSpPr>
        <p:spPr>
          <a:xfrm rot="-5400000">
            <a:off x="-164275" y="2846575"/>
            <a:ext cx="2156700" cy="701100"/>
          </a:xfrm>
          <a:prstGeom prst="can">
            <a:avLst>
              <a:gd name="adj" fmla="val 25000"/>
            </a:avLst>
          </a:prstGeom>
          <a:solidFill>
            <a:srgbClr val="07376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lt1"/>
                </a:solidFill>
              </a:rPr>
              <a:t>HDFS/ Object Storage, NoSQL…)</a:t>
            </a:r>
            <a:endParaRPr sz="1200">
              <a:solidFill>
                <a:schemeClr val="lt1"/>
              </a:solidFill>
            </a:endParaRPr>
          </a:p>
        </p:txBody>
      </p:sp>
      <p:sp>
        <p:nvSpPr>
          <p:cNvPr id="146" name="Google Shape;146;p16"/>
          <p:cNvSpPr txBox="1"/>
          <p:nvPr/>
        </p:nvSpPr>
        <p:spPr>
          <a:xfrm>
            <a:off x="1658425" y="1488875"/>
            <a:ext cx="6793500" cy="2662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b="1">
                <a:latin typeface="Calibri"/>
                <a:ea typeface="Calibri"/>
                <a:cs typeface="Calibri"/>
                <a:sym typeface="Calibri"/>
              </a:rPr>
              <a:t>Raw Zone </a:t>
            </a:r>
            <a:r>
              <a:rPr lang="en-US">
                <a:latin typeface="Calibri"/>
                <a:ea typeface="Calibri"/>
                <a:cs typeface="Calibri"/>
                <a:sym typeface="Calibri"/>
              </a:rPr>
              <a:t>- armazena os dados brutos, assim como vieram das origens. Essa é também uma zona onde os dados confidenciais devem ser armazenados já criptografados e registrados no catálogo de dados </a:t>
            </a:r>
            <a:endParaRPr>
              <a:latin typeface="Calibri"/>
              <a:ea typeface="Calibri"/>
              <a:cs typeface="Calibri"/>
              <a:sym typeface="Calibri"/>
            </a:endParaRPr>
          </a:p>
          <a:p>
            <a:pPr marL="0" lvl="0" indent="0" algn="l" rtl="0">
              <a:lnSpc>
                <a:spcPct val="150000"/>
              </a:lnSpc>
              <a:spcBef>
                <a:spcPts val="0"/>
              </a:spcBef>
              <a:spcAft>
                <a:spcPts val="0"/>
              </a:spcAft>
              <a:buNone/>
            </a:pPr>
            <a:endParaRPr>
              <a:latin typeface="Calibri"/>
              <a:ea typeface="Calibri"/>
              <a:cs typeface="Calibri"/>
              <a:sym typeface="Calibri"/>
            </a:endParaRPr>
          </a:p>
          <a:p>
            <a:pPr marL="0" lvl="0" indent="0" algn="l" rtl="0">
              <a:lnSpc>
                <a:spcPct val="150000"/>
              </a:lnSpc>
              <a:spcBef>
                <a:spcPts val="0"/>
              </a:spcBef>
              <a:spcAft>
                <a:spcPts val="0"/>
              </a:spcAft>
              <a:buNone/>
            </a:pPr>
            <a:r>
              <a:rPr lang="en-US" b="1">
                <a:latin typeface="Calibri"/>
                <a:ea typeface="Calibri"/>
                <a:cs typeface="Calibri"/>
                <a:sym typeface="Calibri"/>
              </a:rPr>
              <a:t>Trusted Zone</a:t>
            </a:r>
            <a:r>
              <a:rPr lang="en-US">
                <a:latin typeface="Calibri"/>
                <a:ea typeface="Calibri"/>
                <a:cs typeface="Calibri"/>
                <a:sym typeface="Calibri"/>
              </a:rPr>
              <a:t> -  transforma os dados brutos descentralizados em entidades centralizadas (Data Quality e Camada semântica) - “fonte da verdade"</a:t>
            </a:r>
            <a:endParaRPr>
              <a:latin typeface="Calibri"/>
              <a:ea typeface="Calibri"/>
              <a:cs typeface="Calibri"/>
              <a:sym typeface="Calibri"/>
            </a:endParaRPr>
          </a:p>
          <a:p>
            <a:pPr marL="0" lvl="0" indent="0" algn="l" rtl="0">
              <a:lnSpc>
                <a:spcPct val="150000"/>
              </a:lnSpc>
              <a:spcBef>
                <a:spcPts val="0"/>
              </a:spcBef>
              <a:spcAft>
                <a:spcPts val="0"/>
              </a:spcAft>
              <a:buNone/>
            </a:pPr>
            <a:endParaRPr>
              <a:latin typeface="Calibri"/>
              <a:ea typeface="Calibri"/>
              <a:cs typeface="Calibri"/>
              <a:sym typeface="Calibri"/>
            </a:endParaRPr>
          </a:p>
          <a:p>
            <a:pPr marL="0" lvl="0" indent="0" algn="l" rtl="0">
              <a:lnSpc>
                <a:spcPct val="150000"/>
              </a:lnSpc>
              <a:spcBef>
                <a:spcPts val="0"/>
              </a:spcBef>
              <a:spcAft>
                <a:spcPts val="0"/>
              </a:spcAft>
              <a:buNone/>
            </a:pPr>
            <a:r>
              <a:rPr lang="en-US" b="1">
                <a:latin typeface="Calibri"/>
                <a:ea typeface="Calibri"/>
                <a:cs typeface="Calibri"/>
                <a:sym typeface="Calibri"/>
              </a:rPr>
              <a:t>Refined Zone </a:t>
            </a:r>
            <a:r>
              <a:rPr lang="en-US">
                <a:latin typeface="Calibri"/>
                <a:ea typeface="Calibri"/>
                <a:cs typeface="Calibri"/>
                <a:sym typeface="Calibri"/>
              </a:rPr>
              <a:t>- armazena dados manipulados e enriquecidos com bases externas</a:t>
            </a:r>
            <a:endParaRPr>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1797</Words>
  <Application>Microsoft Office PowerPoint</Application>
  <PresentationFormat>Apresentação na tela (16:9)</PresentationFormat>
  <Paragraphs>331</Paragraphs>
  <Slides>55</Slides>
  <Notes>55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55</vt:i4>
      </vt:variant>
    </vt:vector>
  </HeadingPairs>
  <TitlesOfParts>
    <vt:vector size="61" baseType="lpstr">
      <vt:lpstr>Courier New</vt:lpstr>
      <vt:lpstr>Arial</vt:lpstr>
      <vt:lpstr>Century Gothic</vt:lpstr>
      <vt:lpstr>Calibri</vt:lpstr>
      <vt:lpstr>Proxima Nova</vt:lpstr>
      <vt:lpstr>Simple Light</vt:lpstr>
      <vt:lpstr>[Nome do palestrante] [Posição]</vt:lpstr>
      <vt:lpstr>Apresentação do PowerPoint</vt:lpstr>
      <vt:lpstr>[Nome do palestrante] [Posição]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[Nome do palestrante] [Posição]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[Nome do palestrante] [Posição]</vt:lpstr>
      <vt:lpstr>[Nome do palestrante] [Posição]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[Nome do palestrante] [Posição]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do palestrante] [Posição]</dc:title>
  <cp:lastModifiedBy>LEONARDO CESTAROLLI</cp:lastModifiedBy>
  <cp:revision>1</cp:revision>
  <dcterms:modified xsi:type="dcterms:W3CDTF">2021-06-07T01:46:59Z</dcterms:modified>
</cp:coreProperties>
</file>