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Presentations and good afternoon everyone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4833ea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d4833ea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d4833ea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d4833ea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7a585767a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7a585767a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d4833ea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d4833ea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7a585767a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7a585767a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c80d7af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c80d7a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6e2455c3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6e2455c3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6e2455c3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6e2455c3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2455c3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6e2455c3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6e2455c3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6e2455c3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37315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37315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7a58576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7a58576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c80d7af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c80d7af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d4833eac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d4833eac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d4833eac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d4833eac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d4833eac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d4833eac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d4833eac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d4833eac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d4833eac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d4833eac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d4833ea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d4833ea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d4833eac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d4833eac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c80d7af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c80d7af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d4833e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d4833e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595959"/>
                </a:solidFill>
              </a:rPr>
              <a:t>examples and show the performance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d4833ea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d4833ea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d4833ea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d4833ea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d4833ea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d4833ea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7a585767a_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7a585767a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a5857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a5857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4833ea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4833ea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a585767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a585767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4833ea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4833ea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4c70c268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4c70c268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23750" y="1452450"/>
            <a:ext cx="66465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480"/>
              <a:t>Multiple sequence Alignment</a:t>
            </a:r>
            <a:br>
              <a:rPr lang="it" sz="3480"/>
            </a:br>
            <a:r>
              <a:rPr lang="it" sz="3480"/>
              <a:t>Carillo-Lipman</a:t>
            </a:r>
            <a:endParaRPr sz="3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Andrea Munarin, Davide Pizzolato, Simone Jovon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dk1"/>
                </a:solidFill>
              </a:rPr>
            </a:br>
            <a:r>
              <a:rPr lang="it" sz="1832">
                <a:solidFill>
                  <a:schemeClr val="dk1"/>
                </a:solidFill>
              </a:rPr>
              <a:t>19/12/2023</a:t>
            </a:r>
            <a:endParaRPr sz="1832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1" y="89850"/>
            <a:ext cx="1147975" cy="1452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69525" y="2777650"/>
            <a:ext cx="8632500" cy="3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Alignment</a:t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11700" y="1180325"/>
            <a:ext cx="84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10300" y="1465375"/>
            <a:ext cx="44799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Given a set of sequences (S</a:t>
            </a:r>
            <a:r>
              <a:rPr baseline="-25000" lang="it" sz="1800">
                <a:solidFill>
                  <a:schemeClr val="dk1"/>
                </a:solidFill>
              </a:rPr>
              <a:t>1</a:t>
            </a:r>
            <a:r>
              <a:rPr lang="it" sz="1800">
                <a:solidFill>
                  <a:schemeClr val="dk1"/>
                </a:solidFill>
              </a:rPr>
              <a:t>, …, S</a:t>
            </a:r>
            <a:r>
              <a:rPr baseline="-25000" lang="it" sz="1800">
                <a:solidFill>
                  <a:schemeClr val="dk1"/>
                </a:solidFill>
              </a:rPr>
              <a:t>N</a:t>
            </a:r>
            <a:r>
              <a:rPr lang="it" sz="1800">
                <a:solidFill>
                  <a:schemeClr val="dk1"/>
                </a:solidFill>
              </a:rPr>
              <a:t>) of the form S</a:t>
            </a:r>
            <a:r>
              <a:rPr baseline="-25000" lang="it" sz="1800">
                <a:solidFill>
                  <a:schemeClr val="dk1"/>
                </a:solidFill>
              </a:rPr>
              <a:t>i</a:t>
            </a:r>
            <a:r>
              <a:rPr lang="it" sz="1800">
                <a:solidFill>
                  <a:schemeClr val="dk1"/>
                </a:solidFill>
              </a:rPr>
              <a:t> = (</a:t>
            </a:r>
            <a:r>
              <a:rPr lang="it" sz="1800">
                <a:solidFill>
                  <a:schemeClr val="dk1"/>
                </a:solidFill>
              </a:rPr>
              <a:t>n</a:t>
            </a:r>
            <a:r>
              <a:rPr baseline="30000" lang="it" sz="1800">
                <a:solidFill>
                  <a:schemeClr val="dk1"/>
                </a:solidFill>
              </a:rPr>
              <a:t>i</a:t>
            </a:r>
            <a:r>
              <a:rPr baseline="-25000" lang="it" sz="1800">
                <a:solidFill>
                  <a:schemeClr val="dk1"/>
                </a:solidFill>
              </a:rPr>
              <a:t>1</a:t>
            </a:r>
            <a:r>
              <a:rPr lang="it" sz="1800">
                <a:solidFill>
                  <a:schemeClr val="dk1"/>
                </a:solidFill>
              </a:rPr>
              <a:t>, </a:t>
            </a:r>
            <a:r>
              <a:rPr lang="it" sz="1800">
                <a:solidFill>
                  <a:schemeClr val="dk1"/>
                </a:solidFill>
              </a:rPr>
              <a:t>n</a:t>
            </a:r>
            <a:r>
              <a:rPr baseline="30000" lang="it" sz="1800">
                <a:solidFill>
                  <a:schemeClr val="dk1"/>
                </a:solidFill>
              </a:rPr>
              <a:t>i</a:t>
            </a:r>
            <a:r>
              <a:rPr baseline="-25000" lang="it" sz="1800">
                <a:solidFill>
                  <a:schemeClr val="dk1"/>
                </a:solidFill>
              </a:rPr>
              <a:t>2</a:t>
            </a:r>
            <a:r>
              <a:rPr lang="it" sz="1800">
                <a:solidFill>
                  <a:schemeClr val="dk1"/>
                </a:solidFill>
              </a:rPr>
              <a:t>, …, n</a:t>
            </a:r>
            <a:r>
              <a:rPr baseline="30000" lang="it" sz="1800">
                <a:solidFill>
                  <a:schemeClr val="dk1"/>
                </a:solidFill>
              </a:rPr>
              <a:t>i</a:t>
            </a:r>
            <a:r>
              <a:rPr baseline="-25000" lang="it" sz="1800">
                <a:solidFill>
                  <a:schemeClr val="dk1"/>
                </a:solidFill>
              </a:rPr>
              <a:t>ki</a:t>
            </a:r>
            <a:r>
              <a:rPr lang="it" sz="1800">
                <a:solidFill>
                  <a:schemeClr val="dk1"/>
                </a:solidFill>
              </a:rPr>
              <a:t>,) an alignment is a new set of sequences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where every S</a:t>
            </a:r>
            <a:r>
              <a:rPr baseline="-25000" lang="it" sz="1800">
                <a:solidFill>
                  <a:schemeClr val="dk1"/>
                </a:solidFill>
              </a:rPr>
              <a:t>i </a:t>
            </a:r>
            <a:r>
              <a:rPr lang="it" sz="1800">
                <a:solidFill>
                  <a:schemeClr val="dk1"/>
                </a:solidFill>
              </a:rPr>
              <a:t>is created by inserting gaps in S</a:t>
            </a:r>
            <a:r>
              <a:rPr baseline="-25000" lang="it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16366"/>
          <a:stretch/>
        </p:blipFill>
        <p:spPr>
          <a:xfrm>
            <a:off x="3235325" y="2192750"/>
            <a:ext cx="1296250" cy="3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2225" y="2497975"/>
            <a:ext cx="131725" cy="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89375" y="3433175"/>
            <a:ext cx="47730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It is also required that for each j there is at least one value of i for which </a:t>
            </a:r>
            <a:r>
              <a:rPr lang="it" sz="1800">
                <a:solidFill>
                  <a:schemeClr val="dk1"/>
                </a:solidFill>
              </a:rPr>
              <a:t>n</a:t>
            </a:r>
            <a:r>
              <a:rPr baseline="30000" lang="it" sz="1800">
                <a:solidFill>
                  <a:schemeClr val="dk1"/>
                </a:solidFill>
              </a:rPr>
              <a:t>i</a:t>
            </a:r>
            <a:r>
              <a:rPr baseline="-25000" lang="it" sz="1800">
                <a:solidFill>
                  <a:schemeClr val="dk1"/>
                </a:solidFill>
              </a:rPr>
              <a:t>j</a:t>
            </a:r>
            <a:r>
              <a:rPr lang="it" sz="1800">
                <a:solidFill>
                  <a:schemeClr val="dk2"/>
                </a:solidFill>
              </a:rPr>
              <a:t> is not blank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8025" y="1284526"/>
            <a:ext cx="3817650" cy="31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Path: Corners</a:t>
            </a:r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225" y="1494750"/>
            <a:ext cx="4610132" cy="31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393575" y="1408075"/>
            <a:ext cx="210600" cy="217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93575" y="1879500"/>
            <a:ext cx="2106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724325" y="1281175"/>
            <a:ext cx="4061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Original corner: the begin of all strings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724325" y="1752600"/>
            <a:ext cx="4061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End </a:t>
            </a:r>
            <a:r>
              <a:rPr lang="it" sz="1800">
                <a:solidFill>
                  <a:schemeClr val="dk1"/>
                </a:solidFill>
              </a:rPr>
              <a:t>corner: the end of all strings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63775" y="2571750"/>
            <a:ext cx="41763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In a subset L’ of L: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sz="1800">
                <a:solidFill>
                  <a:schemeClr val="dk2"/>
                </a:solidFill>
              </a:rPr>
              <a:t>the original corner of L’ is the corner closest to the original corner of 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the end corner of L’ is the corner closest to the end corner of 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Path</a:t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225" y="1494750"/>
            <a:ext cx="4610132" cy="31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412225" y="1297925"/>
            <a:ext cx="3810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A path </a:t>
            </a:r>
            <a:r>
              <a:rPr lang="it" sz="1800">
                <a:solidFill>
                  <a:schemeClr val="dk2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(</a:t>
            </a:r>
            <a:r>
              <a:rPr lang="it" sz="1800">
                <a:solidFill>
                  <a:schemeClr val="dk1"/>
                </a:solidFill>
              </a:rPr>
              <a:t>S</a:t>
            </a:r>
            <a:r>
              <a:rPr baseline="-25000" lang="it" sz="1800">
                <a:solidFill>
                  <a:schemeClr val="dk1"/>
                </a:solidFill>
              </a:rPr>
              <a:t>1</a:t>
            </a:r>
            <a:r>
              <a:rPr lang="it" sz="1800">
                <a:solidFill>
                  <a:schemeClr val="dk1"/>
                </a:solidFill>
              </a:rPr>
              <a:t>, S</a:t>
            </a:r>
            <a:r>
              <a:rPr baseline="-25000" lang="it" sz="1800">
                <a:solidFill>
                  <a:schemeClr val="dk1"/>
                </a:solidFill>
              </a:rPr>
              <a:t>2</a:t>
            </a:r>
            <a:r>
              <a:rPr lang="it" sz="1800">
                <a:solidFill>
                  <a:schemeClr val="dk1"/>
                </a:solidFill>
              </a:rPr>
              <a:t>,</a:t>
            </a:r>
            <a:r>
              <a:rPr lang="it" sz="1800">
                <a:solidFill>
                  <a:schemeClr val="dk2"/>
                </a:solidFill>
              </a:rPr>
              <a:t> …, S</a:t>
            </a:r>
            <a:r>
              <a:rPr baseline="-25000" lang="it" sz="1800">
                <a:solidFill>
                  <a:schemeClr val="dk2"/>
                </a:solidFill>
              </a:rPr>
              <a:t>n</a:t>
            </a:r>
            <a:r>
              <a:rPr lang="it" sz="1800">
                <a:solidFill>
                  <a:schemeClr val="dk2"/>
                </a:solidFill>
              </a:rPr>
              <a:t>) between the sequences </a:t>
            </a:r>
            <a:r>
              <a:rPr lang="it" sz="1800">
                <a:solidFill>
                  <a:schemeClr val="dk1"/>
                </a:solidFill>
              </a:rPr>
              <a:t>S</a:t>
            </a:r>
            <a:r>
              <a:rPr baseline="-25000" lang="it" sz="1800">
                <a:solidFill>
                  <a:schemeClr val="dk1"/>
                </a:solidFill>
              </a:rPr>
              <a:t>1</a:t>
            </a:r>
            <a:r>
              <a:rPr lang="it" sz="1800">
                <a:solidFill>
                  <a:schemeClr val="dk1"/>
                </a:solidFill>
              </a:rPr>
              <a:t> and S</a:t>
            </a:r>
            <a:r>
              <a:rPr baseline="-25000" lang="it" sz="1800">
                <a:solidFill>
                  <a:schemeClr val="dk1"/>
                </a:solidFill>
              </a:rPr>
              <a:t>n </a:t>
            </a:r>
            <a:r>
              <a:rPr lang="it" sz="1800">
                <a:solidFill>
                  <a:schemeClr val="dk2"/>
                </a:solidFill>
              </a:rPr>
              <a:t>is a connected broken line joining the original corner to the end corner.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12225" y="2703538"/>
            <a:ext cx="3810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Every step of the path should get closer to the end point.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412225" y="3454450"/>
            <a:ext cx="3810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A path </a:t>
            </a:r>
            <a:r>
              <a:rPr lang="it" sz="1800">
                <a:solidFill>
                  <a:schemeClr val="dk2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 describe a unique alignment of the sequences and an </a:t>
            </a:r>
            <a:r>
              <a:rPr lang="it" sz="1800">
                <a:solidFill>
                  <a:schemeClr val="dk2"/>
                </a:solidFill>
              </a:rPr>
              <a:t>alignment of the sequences determines a unique path.</a:t>
            </a:r>
            <a:r>
              <a:rPr lang="it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Optimal Path</a:t>
            </a:r>
            <a:endParaRPr/>
          </a:p>
        </p:txBody>
      </p:sp>
      <p:cxnSp>
        <p:nvCxnSpPr>
          <p:cNvPr id="204" name="Google Shape;204;p25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414050" y="1918850"/>
            <a:ext cx="8418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Then assign to every path </a:t>
            </a:r>
            <a:r>
              <a:rPr lang="it" sz="1800">
                <a:solidFill>
                  <a:schemeClr val="dk2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 a measure M(</a:t>
            </a:r>
            <a:r>
              <a:rPr lang="it" sz="1800">
                <a:solidFill>
                  <a:schemeClr val="dk2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) that denotes the similarity among the sequences.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414050" y="1123675"/>
            <a:ext cx="8418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Choose a score system that depends only on the </a:t>
            </a:r>
            <a:r>
              <a:rPr lang="it" sz="1800">
                <a:solidFill>
                  <a:schemeClr val="dk2"/>
                </a:solidFill>
              </a:rPr>
              <a:t>transformation</a:t>
            </a:r>
            <a:r>
              <a:rPr lang="it" sz="1800">
                <a:solidFill>
                  <a:schemeClr val="dk2"/>
                </a:solidFill>
              </a:rPr>
              <a:t> applied.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08000" y="3044700"/>
            <a:ext cx="8328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In every cube L there is at least one path </a:t>
            </a:r>
            <a:r>
              <a:rPr lang="it" sz="1800">
                <a:solidFill>
                  <a:schemeClr val="dk2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* such that: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M(</a:t>
            </a:r>
            <a:r>
              <a:rPr lang="it" sz="1800">
                <a:solidFill>
                  <a:schemeClr val="dk2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*) &lt;= M(</a:t>
            </a:r>
            <a:r>
              <a:rPr lang="it" sz="1800">
                <a:solidFill>
                  <a:schemeClr val="dk2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) for every </a:t>
            </a:r>
            <a:r>
              <a:rPr lang="it" sz="1800">
                <a:solidFill>
                  <a:schemeClr val="dk1"/>
                </a:solidFill>
              </a:rPr>
              <a:t>𝛾</a:t>
            </a:r>
            <a:r>
              <a:rPr lang="it" sz="1800">
                <a:solidFill>
                  <a:schemeClr val="dk2"/>
                </a:solidFill>
              </a:rPr>
              <a:t> in 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Projection of p</a:t>
            </a:r>
            <a:r>
              <a:rPr lang="it"/>
              <a:t>ath</a:t>
            </a:r>
            <a:endParaRPr/>
          </a:p>
        </p:txBody>
      </p:sp>
      <p:cxnSp>
        <p:nvCxnSpPr>
          <p:cNvPr id="215" name="Google Shape;215;p26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409800" y="1427225"/>
            <a:ext cx="39483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Two sequences in the hypercube forms a plane.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Every path in the hypercube can be projected in this plane, and creates a pairwise alignment.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030" y="1319425"/>
            <a:ext cx="3948270" cy="3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1888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Reduce the space of the search</a:t>
            </a:r>
            <a:endParaRPr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226" name="Google Shape;226;p27"/>
          <p:cNvCxnSpPr/>
          <p:nvPr/>
        </p:nvCxnSpPr>
        <p:spPr>
          <a:xfrm>
            <a:off x="315000" y="3076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1" y="89850"/>
            <a:ext cx="1147975" cy="14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Measure of N-dimensional path</a:t>
            </a:r>
            <a:endParaRPr/>
          </a:p>
        </p:txBody>
      </p:sp>
      <p:cxnSp>
        <p:nvCxnSpPr>
          <p:cNvPr id="233" name="Google Shape;233;p28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11700" y="11803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Given that the similarity </a:t>
            </a:r>
            <a:r>
              <a:rPr lang="it" sz="1800">
                <a:solidFill>
                  <a:schemeClr val="dk1"/>
                </a:solidFill>
              </a:rPr>
              <a:t>between</a:t>
            </a:r>
            <a:r>
              <a:rPr lang="it" sz="1800">
                <a:solidFill>
                  <a:schemeClr val="dk1"/>
                </a:solidFill>
              </a:rPr>
              <a:t> sequence </a:t>
            </a:r>
            <a:r>
              <a:rPr i="1" lang="it" sz="1800">
                <a:solidFill>
                  <a:schemeClr val="dk1"/>
                </a:solidFill>
              </a:rPr>
              <a:t>S</a:t>
            </a:r>
            <a:r>
              <a:rPr baseline="-25000" i="1" lang="it" sz="1800">
                <a:solidFill>
                  <a:schemeClr val="dk1"/>
                </a:solidFill>
              </a:rPr>
              <a:t>i</a:t>
            </a:r>
            <a:r>
              <a:rPr lang="it" sz="1800">
                <a:solidFill>
                  <a:schemeClr val="dk1"/>
                </a:solidFill>
              </a:rPr>
              <a:t> and </a:t>
            </a:r>
            <a:r>
              <a:rPr i="1" lang="it" sz="1800">
                <a:solidFill>
                  <a:schemeClr val="dk1"/>
                </a:solidFill>
              </a:rPr>
              <a:t>S</a:t>
            </a:r>
            <a:r>
              <a:rPr baseline="-25000" i="1" lang="it" sz="1800">
                <a:solidFill>
                  <a:schemeClr val="dk1"/>
                </a:solidFill>
              </a:rPr>
              <a:t>j</a:t>
            </a:r>
            <a:r>
              <a:rPr lang="it" sz="1800">
                <a:solidFill>
                  <a:schemeClr val="dk1"/>
                </a:solidFill>
              </a:rPr>
              <a:t> is expressed by the measure </a:t>
            </a:r>
            <a:r>
              <a:rPr b="1" lang="it" sz="1800">
                <a:solidFill>
                  <a:schemeClr val="dk1"/>
                </a:solidFill>
              </a:rPr>
              <a:t>𝜇</a:t>
            </a:r>
            <a:r>
              <a:rPr b="1" baseline="-25000" lang="it" sz="1800">
                <a:solidFill>
                  <a:schemeClr val="dk1"/>
                </a:solidFill>
              </a:rPr>
              <a:t>ij</a:t>
            </a:r>
            <a:r>
              <a:rPr b="1" lang="it" sz="1800">
                <a:solidFill>
                  <a:schemeClr val="dk1"/>
                </a:solidFill>
              </a:rPr>
              <a:t> </a:t>
            </a:r>
            <a:r>
              <a:rPr lang="it" sz="1800">
                <a:solidFill>
                  <a:schemeClr val="dk1"/>
                </a:solidFill>
              </a:rPr>
              <a:t>of a two-dimensional path, we </a:t>
            </a:r>
            <a:r>
              <a:rPr lang="it" sz="1800">
                <a:solidFill>
                  <a:schemeClr val="dk1"/>
                </a:solidFill>
              </a:rPr>
              <a:t>have</a:t>
            </a:r>
            <a:r>
              <a:rPr lang="it" sz="1800">
                <a:solidFill>
                  <a:schemeClr val="dk1"/>
                </a:solidFill>
              </a:rPr>
              <a:t> that the measure </a:t>
            </a:r>
            <a:r>
              <a:rPr b="1" lang="it" sz="1800">
                <a:solidFill>
                  <a:schemeClr val="dk1"/>
                </a:solidFill>
              </a:rPr>
              <a:t>M</a:t>
            </a:r>
            <a:r>
              <a:rPr lang="it" sz="1800">
                <a:solidFill>
                  <a:schemeClr val="dk1"/>
                </a:solidFill>
              </a:rPr>
              <a:t> of an N-</a:t>
            </a:r>
            <a:r>
              <a:rPr lang="it" sz="1800">
                <a:solidFill>
                  <a:schemeClr val="dk1"/>
                </a:solidFill>
              </a:rPr>
              <a:t>dimensional</a:t>
            </a:r>
            <a:r>
              <a:rPr lang="it" sz="1800">
                <a:solidFill>
                  <a:schemeClr val="dk1"/>
                </a:solidFill>
              </a:rPr>
              <a:t> path 𝛾 is a non-decreasing function of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100" y="2525650"/>
            <a:ext cx="2996275" cy="11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348050" y="3811500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where </a:t>
            </a:r>
            <a:r>
              <a:rPr b="1" lang="it" sz="1800">
                <a:solidFill>
                  <a:schemeClr val="dk1"/>
                </a:solidFill>
              </a:rPr>
              <a:t>p</a:t>
            </a:r>
            <a:r>
              <a:rPr b="1" baseline="-25000" lang="it" sz="1800">
                <a:solidFill>
                  <a:schemeClr val="dk1"/>
                </a:solidFill>
              </a:rPr>
              <a:t>ij</a:t>
            </a:r>
            <a:r>
              <a:rPr b="1" lang="it" sz="1800">
                <a:solidFill>
                  <a:schemeClr val="dk1"/>
                </a:solidFill>
              </a:rPr>
              <a:t> is the projection of </a:t>
            </a:r>
            <a:r>
              <a:rPr b="1" i="1" lang="it" sz="1800">
                <a:solidFill>
                  <a:schemeClr val="dk1"/>
                </a:solidFill>
              </a:rPr>
              <a:t>𝛾</a:t>
            </a:r>
            <a:r>
              <a:rPr b="1" lang="it" sz="1800">
                <a:solidFill>
                  <a:schemeClr val="dk1"/>
                </a:solidFill>
              </a:rPr>
              <a:t> on the plane</a:t>
            </a:r>
            <a:r>
              <a:rPr lang="it" sz="1800">
                <a:solidFill>
                  <a:schemeClr val="dk1"/>
                </a:solidFill>
              </a:rPr>
              <a:t> determined by</a:t>
            </a:r>
            <a:r>
              <a:rPr lang="it" sz="1800">
                <a:solidFill>
                  <a:schemeClr val="dk2"/>
                </a:solidFill>
              </a:rPr>
              <a:t> </a:t>
            </a:r>
            <a:r>
              <a:rPr i="1" lang="it" sz="1800">
                <a:solidFill>
                  <a:schemeClr val="dk1"/>
                </a:solidFill>
              </a:rPr>
              <a:t>S</a:t>
            </a:r>
            <a:r>
              <a:rPr baseline="-25000" i="1" lang="it" sz="1800">
                <a:solidFill>
                  <a:schemeClr val="dk1"/>
                </a:solidFill>
              </a:rPr>
              <a:t>i</a:t>
            </a:r>
            <a:r>
              <a:rPr lang="it" sz="1800">
                <a:solidFill>
                  <a:schemeClr val="dk1"/>
                </a:solidFill>
              </a:rPr>
              <a:t> and </a:t>
            </a:r>
            <a:r>
              <a:rPr i="1" lang="it" sz="1800">
                <a:solidFill>
                  <a:schemeClr val="dk1"/>
                </a:solidFill>
              </a:rPr>
              <a:t>S</a:t>
            </a:r>
            <a:r>
              <a:rPr baseline="-25000" i="1" lang="it" sz="1800">
                <a:solidFill>
                  <a:schemeClr val="dk1"/>
                </a:solidFill>
              </a:rPr>
              <a:t>j</a:t>
            </a:r>
            <a:r>
              <a:rPr lang="it" sz="1800">
                <a:solidFill>
                  <a:schemeClr val="dk1"/>
                </a:solidFill>
              </a:rPr>
              <a:t> .</a:t>
            </a:r>
            <a:endParaRPr baseline="-25000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Estimated</a:t>
            </a:r>
            <a:r>
              <a:rPr lang="it"/>
              <a:t> path</a:t>
            </a:r>
            <a:endParaRPr/>
          </a:p>
        </p:txBody>
      </p:sp>
      <p:cxnSp>
        <p:nvCxnSpPr>
          <p:cNvPr id="246" name="Google Shape;246;p29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311700" y="1180325"/>
            <a:ext cx="84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Given any N-dimensional path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aseline="30000" i="1" lang="it" sz="1800">
                <a:solidFill>
                  <a:schemeClr val="dk1"/>
                </a:solidFill>
              </a:rPr>
              <a:t>e</a:t>
            </a:r>
            <a:r>
              <a:rPr lang="it" sz="1800">
                <a:solidFill>
                  <a:schemeClr val="dk1"/>
                </a:solidFill>
              </a:rPr>
              <a:t>, called </a:t>
            </a:r>
            <a:r>
              <a:rPr i="1" lang="it" sz="1800">
                <a:solidFill>
                  <a:schemeClr val="dk1"/>
                </a:solidFill>
              </a:rPr>
              <a:t>𝛾-estimated, we have that</a:t>
            </a:r>
            <a:endParaRPr i="1" sz="1800">
              <a:solidFill>
                <a:schemeClr val="dk1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600" y="3455150"/>
            <a:ext cx="57340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3138" y="2034375"/>
            <a:ext cx="3095422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348050" y="2781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and then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Upper bound</a:t>
            </a:r>
            <a:endParaRPr/>
          </a:p>
        </p:txBody>
      </p:sp>
      <p:cxnSp>
        <p:nvCxnSpPr>
          <p:cNvPr id="260" name="Google Shape;260;p30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11700" y="1180325"/>
            <a:ext cx="841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Let </a:t>
            </a:r>
            <a:r>
              <a:rPr i="1" lang="it" sz="1800">
                <a:solidFill>
                  <a:schemeClr val="dk1"/>
                </a:solidFill>
              </a:rPr>
              <a:t>𝛾*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 denote the two-dimensional optimal path for the measure </a:t>
            </a:r>
            <a:r>
              <a:rPr lang="it" sz="1800">
                <a:solidFill>
                  <a:schemeClr val="dk1"/>
                </a:solidFill>
              </a:rPr>
              <a:t>𝜇</a:t>
            </a:r>
            <a:r>
              <a:rPr baseline="-25000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Since</a:t>
            </a:r>
            <a:r>
              <a:rPr lang="it" sz="1800">
                <a:solidFill>
                  <a:schemeClr val="dk1"/>
                </a:solidFill>
              </a:rPr>
              <a:t>                           , we have that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850" y="1635100"/>
            <a:ext cx="1663575" cy="2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675" y="1996900"/>
            <a:ext cx="4660012" cy="7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48050" y="2813475"/>
            <a:ext cx="23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So we can say that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3518" y="3158193"/>
            <a:ext cx="3853076" cy="8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348050" y="3975625"/>
            <a:ext cx="79437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is and </a:t>
            </a:r>
            <a:r>
              <a:rPr b="1" lang="it" sz="1800">
                <a:solidFill>
                  <a:schemeClr val="dk1"/>
                </a:solidFill>
              </a:rPr>
              <a:t>upper bound for the measure of the projection</a:t>
            </a:r>
            <a:r>
              <a:rPr lang="it" sz="1800">
                <a:solidFill>
                  <a:schemeClr val="dk1"/>
                </a:solidFill>
              </a:rPr>
              <a:t>, on the plane</a:t>
            </a:r>
            <a:r>
              <a:rPr lang="it" sz="1800">
                <a:solidFill>
                  <a:schemeClr val="dk1"/>
                </a:solidFill>
              </a:rPr>
              <a:t> determined by</a:t>
            </a:r>
            <a:r>
              <a:rPr lang="it" sz="1800">
                <a:solidFill>
                  <a:schemeClr val="dk2"/>
                </a:solidFill>
              </a:rPr>
              <a:t> </a:t>
            </a:r>
            <a:r>
              <a:rPr i="1" lang="it" sz="1800">
                <a:solidFill>
                  <a:schemeClr val="dk1"/>
                </a:solidFill>
              </a:rPr>
              <a:t>S</a:t>
            </a:r>
            <a:r>
              <a:rPr baseline="-25000" i="1" lang="it" sz="1800">
                <a:solidFill>
                  <a:schemeClr val="dk1"/>
                </a:solidFill>
              </a:rPr>
              <a:t>i</a:t>
            </a:r>
            <a:r>
              <a:rPr lang="it" sz="1800">
                <a:solidFill>
                  <a:schemeClr val="dk1"/>
                </a:solidFill>
              </a:rPr>
              <a:t> and </a:t>
            </a:r>
            <a:r>
              <a:rPr i="1" lang="it" sz="1800">
                <a:solidFill>
                  <a:schemeClr val="dk1"/>
                </a:solidFill>
              </a:rPr>
              <a:t>S</a:t>
            </a:r>
            <a:r>
              <a:rPr baseline="-25000" i="1" lang="it" sz="1800">
                <a:solidFill>
                  <a:schemeClr val="dk1"/>
                </a:solidFill>
              </a:rPr>
              <a:t>j</a:t>
            </a:r>
            <a:r>
              <a:rPr lang="it" sz="1800">
                <a:solidFill>
                  <a:schemeClr val="dk1"/>
                </a:solidFill>
              </a:rPr>
              <a:t> , </a:t>
            </a:r>
            <a:r>
              <a:rPr b="1" lang="it" sz="1800">
                <a:solidFill>
                  <a:schemeClr val="dk1"/>
                </a:solidFill>
              </a:rPr>
              <a:t>of any N-</a:t>
            </a:r>
            <a:r>
              <a:rPr b="1" lang="it" sz="1800">
                <a:solidFill>
                  <a:schemeClr val="dk1"/>
                </a:solidFill>
              </a:rPr>
              <a:t>dimensional</a:t>
            </a:r>
            <a:r>
              <a:rPr b="1" lang="it" sz="1800">
                <a:solidFill>
                  <a:schemeClr val="dk1"/>
                </a:solidFill>
              </a:rPr>
              <a:t> optimal path.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Upper bound</a:t>
            </a:r>
            <a:endParaRPr/>
          </a:p>
        </p:txBody>
      </p:sp>
      <p:cxnSp>
        <p:nvCxnSpPr>
          <p:cNvPr id="276" name="Google Shape;276;p31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11700" y="1637525"/>
            <a:ext cx="84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So when we are looking for </a:t>
            </a:r>
            <a:r>
              <a:rPr i="1" lang="it" sz="1800">
                <a:solidFill>
                  <a:schemeClr val="dk1"/>
                </a:solidFill>
              </a:rPr>
              <a:t>𝛾*</a:t>
            </a:r>
            <a:r>
              <a:rPr lang="it" sz="1800">
                <a:solidFill>
                  <a:schemeClr val="dk1"/>
                </a:solidFill>
              </a:rPr>
              <a:t> we can just consider those path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lang="it" sz="1800">
                <a:solidFill>
                  <a:schemeClr val="dk1"/>
                </a:solidFill>
              </a:rPr>
              <a:t> that satisfy</a:t>
            </a:r>
            <a:r>
              <a:rPr lang="it" sz="1800">
                <a:solidFill>
                  <a:schemeClr val="dk1"/>
                </a:solidFill>
              </a:rPr>
              <a:t>   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0" y="2531075"/>
            <a:ext cx="36861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359550" y="3725575"/>
            <a:ext cx="84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thus we are </a:t>
            </a:r>
            <a:r>
              <a:rPr b="1" lang="it" sz="1800">
                <a:solidFill>
                  <a:schemeClr val="dk1"/>
                </a:solidFill>
              </a:rPr>
              <a:t>searching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="1" i="1" lang="it" sz="1800">
                <a:solidFill>
                  <a:schemeClr val="dk1"/>
                </a:solidFill>
              </a:rPr>
              <a:t>*</a:t>
            </a:r>
            <a:r>
              <a:rPr b="1" lang="it" sz="1800">
                <a:solidFill>
                  <a:schemeClr val="dk1"/>
                </a:solidFill>
              </a:rPr>
              <a:t> in some </a:t>
            </a:r>
            <a:r>
              <a:rPr b="1" lang="it" sz="1800">
                <a:solidFill>
                  <a:schemeClr val="dk1"/>
                </a:solidFill>
              </a:rPr>
              <a:t>subregion</a:t>
            </a:r>
            <a:r>
              <a:rPr b="1" lang="it" sz="1800">
                <a:solidFill>
                  <a:schemeClr val="dk1"/>
                </a:solidFill>
              </a:rPr>
              <a:t> Y</a:t>
            </a:r>
            <a:r>
              <a:rPr lang="it" sz="1800">
                <a:solidFill>
                  <a:schemeClr val="dk1"/>
                </a:solidFill>
              </a:rPr>
              <a:t> of the lattice </a:t>
            </a:r>
            <a:r>
              <a:rPr i="1" lang="it" sz="1800">
                <a:solidFill>
                  <a:schemeClr val="dk1"/>
                </a:solidFill>
              </a:rPr>
              <a:t>L(S</a:t>
            </a:r>
            <a:r>
              <a:rPr baseline="-25000" i="1" lang="it" sz="1800">
                <a:solidFill>
                  <a:schemeClr val="dk1"/>
                </a:solidFill>
              </a:rPr>
              <a:t>1</a:t>
            </a:r>
            <a:r>
              <a:rPr i="1" lang="it" sz="1800">
                <a:solidFill>
                  <a:schemeClr val="dk1"/>
                </a:solidFill>
              </a:rPr>
              <a:t>, … , S</a:t>
            </a:r>
            <a:r>
              <a:rPr baseline="-25000" i="1" lang="it" sz="1800">
                <a:solidFill>
                  <a:schemeClr val="dk1"/>
                </a:solidFill>
              </a:rPr>
              <a:t>N 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.</a:t>
            </a:r>
            <a:r>
              <a:rPr lang="it" sz="1800">
                <a:solidFill>
                  <a:schemeClr val="dk1"/>
                </a:solidFill>
              </a:rPr>
              <a:t>   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888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315000" y="3076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1" y="89850"/>
            <a:ext cx="1147975" cy="14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Subregion</a:t>
            </a:r>
            <a:r>
              <a:rPr lang="it"/>
              <a:t> Y</a:t>
            </a:r>
            <a:endParaRPr/>
          </a:p>
        </p:txBody>
      </p:sp>
      <p:cxnSp>
        <p:nvCxnSpPr>
          <p:cNvPr id="289" name="Google Shape;289;p32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348950" y="1670225"/>
            <a:ext cx="863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Y</a:t>
            </a:r>
            <a:r>
              <a:rPr baseline="-25000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 is the </a:t>
            </a:r>
            <a:r>
              <a:rPr b="1" lang="it" sz="1800">
                <a:solidFill>
                  <a:schemeClr val="dk1"/>
                </a:solidFill>
              </a:rPr>
              <a:t>set</a:t>
            </a:r>
            <a:r>
              <a:rPr lang="it" sz="1800">
                <a:solidFill>
                  <a:schemeClr val="dk1"/>
                </a:solidFill>
              </a:rPr>
              <a:t> of squares of L(S</a:t>
            </a:r>
            <a:r>
              <a:rPr baseline="-25000" lang="it" sz="1800">
                <a:solidFill>
                  <a:schemeClr val="dk1"/>
                </a:solidFill>
              </a:rPr>
              <a:t>i</a:t>
            </a:r>
            <a:r>
              <a:rPr lang="it" sz="1800">
                <a:solidFill>
                  <a:schemeClr val="dk1"/>
                </a:solidFill>
              </a:rPr>
              <a:t> ,S</a:t>
            </a:r>
            <a:r>
              <a:rPr baseline="-25000" lang="it" sz="1800">
                <a:solidFill>
                  <a:schemeClr val="dk1"/>
                </a:solidFill>
              </a:rPr>
              <a:t>j</a:t>
            </a:r>
            <a:r>
              <a:rPr lang="it" sz="1800">
                <a:solidFill>
                  <a:schemeClr val="dk1"/>
                </a:solidFill>
              </a:rPr>
              <a:t>) that are traversed by a some </a:t>
            </a:r>
            <a:r>
              <a:rPr b="1" lang="it" sz="1800">
                <a:solidFill>
                  <a:schemeClr val="dk1"/>
                </a:solidFill>
              </a:rPr>
              <a:t>path of measure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smaller or equal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b="1" lang="it" sz="1800">
                <a:solidFill>
                  <a:schemeClr val="dk1"/>
                </a:solidFill>
              </a:rPr>
              <a:t>to U</a:t>
            </a:r>
            <a:r>
              <a:rPr b="1" baseline="-25000" lang="it" sz="1800">
                <a:solidFill>
                  <a:schemeClr val="dk1"/>
                </a:solidFill>
              </a:rPr>
              <a:t>i</a:t>
            </a:r>
            <a:r>
              <a:rPr baseline="-25000" lang="it" sz="1800">
                <a:solidFill>
                  <a:schemeClr val="dk1"/>
                </a:solidFill>
              </a:rPr>
              <a:t>j</a:t>
            </a:r>
            <a:r>
              <a:rPr lang="it" sz="1800">
                <a:solidFill>
                  <a:schemeClr val="dk1"/>
                </a:solidFill>
              </a:rPr>
              <a:t>.  </a:t>
            </a:r>
            <a:r>
              <a:rPr lang="it" sz="1800">
                <a:solidFill>
                  <a:schemeClr val="dk1"/>
                </a:solidFill>
              </a:rPr>
              <a:t> 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381050" y="2986975"/>
            <a:ext cx="841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Thus, the subregion Y is the </a:t>
            </a:r>
            <a:r>
              <a:rPr b="1" lang="it" sz="1800">
                <a:solidFill>
                  <a:schemeClr val="dk1"/>
                </a:solidFill>
              </a:rPr>
              <a:t>set of points</a:t>
            </a:r>
            <a:r>
              <a:rPr lang="it" sz="1800">
                <a:solidFill>
                  <a:schemeClr val="dk1"/>
                </a:solidFill>
              </a:rPr>
              <a:t> of the lattice </a:t>
            </a:r>
            <a:r>
              <a:rPr i="1" lang="it" sz="1800">
                <a:solidFill>
                  <a:schemeClr val="dk1"/>
                </a:solidFill>
              </a:rPr>
              <a:t>L(S</a:t>
            </a:r>
            <a:r>
              <a:rPr baseline="-25000" i="1" lang="it" sz="1800">
                <a:solidFill>
                  <a:schemeClr val="dk1"/>
                </a:solidFill>
              </a:rPr>
              <a:t>1</a:t>
            </a:r>
            <a:r>
              <a:rPr i="1" lang="it" sz="1800">
                <a:solidFill>
                  <a:schemeClr val="dk1"/>
                </a:solidFill>
              </a:rPr>
              <a:t>, … , S</a:t>
            </a:r>
            <a:r>
              <a:rPr baseline="-25000" i="1" lang="it" sz="1800">
                <a:solidFill>
                  <a:schemeClr val="dk1"/>
                </a:solidFill>
              </a:rPr>
              <a:t>N 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 whose </a:t>
            </a:r>
            <a:r>
              <a:rPr b="1" lang="it" sz="1800">
                <a:solidFill>
                  <a:schemeClr val="dk1"/>
                </a:solidFill>
              </a:rPr>
              <a:t>projections p</a:t>
            </a:r>
            <a:r>
              <a:rPr b="1" baseline="-25000" lang="it" sz="1800">
                <a:solidFill>
                  <a:schemeClr val="dk1"/>
                </a:solidFill>
              </a:rPr>
              <a:t>ij</a:t>
            </a:r>
            <a:r>
              <a:rPr b="1" lang="it" sz="1800">
                <a:solidFill>
                  <a:schemeClr val="dk1"/>
                </a:solidFill>
              </a:rPr>
              <a:t> belong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b="1" lang="it" sz="1800">
                <a:solidFill>
                  <a:schemeClr val="dk1"/>
                </a:solidFill>
              </a:rPr>
              <a:t>to Y</a:t>
            </a:r>
            <a:r>
              <a:rPr b="1" baseline="-25000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, for every i and j.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311700" y="1888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Find the estimated path</a:t>
            </a:r>
            <a:endParaRPr/>
          </a:p>
        </p:txBody>
      </p: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302" name="Google Shape;302;p33"/>
          <p:cNvCxnSpPr/>
          <p:nvPr/>
        </p:nvCxnSpPr>
        <p:spPr>
          <a:xfrm>
            <a:off x="315000" y="3076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1" y="89850"/>
            <a:ext cx="1147975" cy="14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Importance of estimated path</a:t>
            </a:r>
            <a:endParaRPr/>
          </a:p>
        </p:txBody>
      </p:sp>
      <p:cxnSp>
        <p:nvCxnSpPr>
          <p:cNvPr id="309" name="Google Shape;309;p34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0" name="Google Shape;310;p34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11700" y="1180325"/>
            <a:ext cx="841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The </a:t>
            </a:r>
            <a:r>
              <a:rPr b="1" lang="it" sz="1800">
                <a:solidFill>
                  <a:schemeClr val="dk1"/>
                </a:solidFill>
              </a:rPr>
              <a:t>smaller the region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i="1" lang="it" sz="1800">
                <a:solidFill>
                  <a:schemeClr val="dk1"/>
                </a:solidFill>
              </a:rPr>
              <a:t>Y</a:t>
            </a:r>
            <a:r>
              <a:rPr lang="it" sz="1800">
                <a:solidFill>
                  <a:schemeClr val="dk1"/>
                </a:solidFill>
              </a:rPr>
              <a:t>, the </a:t>
            </a:r>
            <a:r>
              <a:rPr b="1" lang="it" sz="1800">
                <a:solidFill>
                  <a:schemeClr val="dk1"/>
                </a:solidFill>
              </a:rPr>
              <a:t>smaller the amount of computation</a:t>
            </a:r>
            <a:r>
              <a:rPr lang="it" sz="1800">
                <a:solidFill>
                  <a:schemeClr val="dk1"/>
                </a:solidFill>
              </a:rPr>
              <a:t> to find an optimal path.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To </a:t>
            </a:r>
            <a:r>
              <a:rPr b="1" lang="it" sz="1800">
                <a:solidFill>
                  <a:schemeClr val="dk1"/>
                </a:solidFill>
              </a:rPr>
              <a:t>obtain a small region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i="1" lang="it" sz="1800">
                <a:solidFill>
                  <a:schemeClr val="dk1"/>
                </a:solidFill>
              </a:rPr>
              <a:t>Y</a:t>
            </a:r>
            <a:r>
              <a:rPr lang="it" sz="1800">
                <a:solidFill>
                  <a:schemeClr val="dk1"/>
                </a:solidFill>
              </a:rPr>
              <a:t> we would need to </a:t>
            </a:r>
            <a:r>
              <a:rPr b="1" lang="it" sz="1800">
                <a:solidFill>
                  <a:schemeClr val="dk1"/>
                </a:solidFill>
              </a:rPr>
              <a:t>produce an estimated path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aseline="30000" i="1" lang="it" sz="1800">
                <a:solidFill>
                  <a:schemeClr val="dk1"/>
                </a:solidFill>
              </a:rPr>
              <a:t>e</a:t>
            </a:r>
            <a:r>
              <a:rPr lang="it" sz="1800">
                <a:solidFill>
                  <a:schemeClr val="dk1"/>
                </a:solidFill>
              </a:rPr>
              <a:t> with measure </a:t>
            </a:r>
            <a:r>
              <a:rPr b="1" lang="it" sz="1800">
                <a:solidFill>
                  <a:schemeClr val="dk1"/>
                </a:solidFill>
              </a:rPr>
              <a:t>close to</a:t>
            </a:r>
            <a:r>
              <a:rPr lang="it" sz="1800">
                <a:solidFill>
                  <a:schemeClr val="dk1"/>
                </a:solidFill>
              </a:rPr>
              <a:t> the measure of an </a:t>
            </a:r>
            <a:r>
              <a:rPr b="1" lang="it" sz="1800">
                <a:solidFill>
                  <a:schemeClr val="dk1"/>
                </a:solidFill>
              </a:rPr>
              <a:t>optimal path</a:t>
            </a:r>
            <a:r>
              <a:rPr lang="it" sz="1800">
                <a:solidFill>
                  <a:schemeClr val="dk1"/>
                </a:solidFill>
              </a:rPr>
              <a:t>. This because the minimum upper bound </a:t>
            </a:r>
            <a:r>
              <a:rPr i="1" lang="it" sz="1800">
                <a:solidFill>
                  <a:schemeClr val="dk1"/>
                </a:solidFill>
              </a:rPr>
              <a:t>U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i="1" lang="it" sz="1800">
                <a:solidFill>
                  <a:schemeClr val="dk1"/>
                </a:solidFill>
              </a:rPr>
              <a:t> </a:t>
            </a:r>
            <a:r>
              <a:rPr lang="it" sz="1800">
                <a:solidFill>
                  <a:schemeClr val="dk1"/>
                </a:solidFill>
              </a:rPr>
              <a:t>occur when </a:t>
            </a:r>
            <a:r>
              <a:rPr i="1" lang="it" sz="1800">
                <a:solidFill>
                  <a:schemeClr val="dk1"/>
                </a:solidFill>
              </a:rPr>
              <a:t>M(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aseline="30000" i="1" lang="it" sz="1800">
                <a:solidFill>
                  <a:schemeClr val="dk1"/>
                </a:solidFill>
              </a:rPr>
              <a:t>e</a:t>
            </a:r>
            <a:r>
              <a:rPr i="1" lang="it" sz="1800">
                <a:solidFill>
                  <a:schemeClr val="dk1"/>
                </a:solidFill>
              </a:rPr>
              <a:t>) </a:t>
            </a:r>
            <a:r>
              <a:rPr lang="it" sz="1800">
                <a:solidFill>
                  <a:schemeClr val="dk1"/>
                </a:solidFill>
              </a:rPr>
              <a:t>equals the measure of an </a:t>
            </a:r>
            <a:r>
              <a:rPr lang="it" sz="1800">
                <a:solidFill>
                  <a:schemeClr val="dk1"/>
                </a:solidFill>
              </a:rPr>
              <a:t>optimal path.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1st approach</a:t>
            </a:r>
            <a:r>
              <a:rPr lang="it"/>
              <a:t> —</a:t>
            </a:r>
            <a:r>
              <a:rPr lang="it"/>
              <a:t> Main idea</a:t>
            </a:r>
            <a:endParaRPr/>
          </a:p>
        </p:txBody>
      </p:sp>
      <p:cxnSp>
        <p:nvCxnSpPr>
          <p:cNvPr id="320" name="Google Shape;320;p35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311700" y="1180325"/>
            <a:ext cx="841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The first approach is based on the following observation: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If there is a path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lang="it" sz="1800">
                <a:solidFill>
                  <a:schemeClr val="dk1"/>
                </a:solidFill>
              </a:rPr>
              <a:t> such that </a:t>
            </a:r>
            <a:r>
              <a:rPr i="1" lang="it" sz="1800">
                <a:solidFill>
                  <a:schemeClr val="dk1"/>
                </a:solidFill>
              </a:rPr>
              <a:t>p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i="1" lang="it" sz="1800">
                <a:solidFill>
                  <a:schemeClr val="dk1"/>
                </a:solidFill>
              </a:rPr>
              <a:t>(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i="1" lang="it" sz="1800">
                <a:solidFill>
                  <a:schemeClr val="dk1"/>
                </a:solidFill>
              </a:rPr>
              <a:t>) = </a:t>
            </a:r>
            <a:r>
              <a:rPr i="1" lang="it" sz="1800">
                <a:solidFill>
                  <a:schemeClr val="dk1"/>
                </a:solidFill>
              </a:rPr>
              <a:t>𝛾*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 for all </a:t>
            </a:r>
            <a:r>
              <a:rPr i="1" lang="it" sz="1800">
                <a:solidFill>
                  <a:schemeClr val="dk1"/>
                </a:solidFill>
              </a:rPr>
              <a:t>i, j</a:t>
            </a:r>
            <a:r>
              <a:rPr lang="it" sz="1800">
                <a:solidFill>
                  <a:schemeClr val="dk1"/>
                </a:solidFill>
              </a:rPr>
              <a:t>, where </a:t>
            </a:r>
            <a:r>
              <a:rPr i="1" lang="it" sz="1800">
                <a:solidFill>
                  <a:schemeClr val="dk1"/>
                </a:solidFill>
              </a:rPr>
              <a:t>𝛾*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 denotes an optimal path on the lattice </a:t>
            </a:r>
            <a:r>
              <a:rPr i="1" lang="it" sz="1800">
                <a:solidFill>
                  <a:schemeClr val="dk1"/>
                </a:solidFill>
              </a:rPr>
              <a:t>L(S</a:t>
            </a:r>
            <a:r>
              <a:rPr baseline="-25000" i="1" lang="it" sz="1800">
                <a:solidFill>
                  <a:schemeClr val="dk1"/>
                </a:solidFill>
              </a:rPr>
              <a:t>i</a:t>
            </a:r>
            <a:r>
              <a:rPr i="1" lang="it" sz="1800">
                <a:solidFill>
                  <a:schemeClr val="dk1"/>
                </a:solidFill>
              </a:rPr>
              <a:t>, S</a:t>
            </a:r>
            <a:r>
              <a:rPr baseline="-25000" i="1" lang="it" sz="1800">
                <a:solidFill>
                  <a:schemeClr val="dk1"/>
                </a:solidFill>
              </a:rPr>
              <a:t>j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, then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lang="it" sz="1800">
                <a:solidFill>
                  <a:schemeClr val="dk1"/>
                </a:solidFill>
              </a:rPr>
              <a:t> is an optimal path for the </a:t>
            </a:r>
            <a:r>
              <a:rPr i="1" lang="it" sz="1800">
                <a:solidFill>
                  <a:schemeClr val="dk1"/>
                </a:solidFill>
              </a:rPr>
              <a:t>N</a:t>
            </a:r>
            <a:r>
              <a:rPr lang="it" sz="1800">
                <a:solidFill>
                  <a:schemeClr val="dk1"/>
                </a:solidFill>
              </a:rPr>
              <a:t>-dimensional problem.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Therefore, the idea is to </a:t>
            </a:r>
            <a:r>
              <a:rPr b="1" lang="it" sz="1800">
                <a:solidFill>
                  <a:schemeClr val="dk1"/>
                </a:solidFill>
              </a:rPr>
              <a:t>construct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="1" baseline="30000" i="1" lang="it" sz="1800">
                <a:solidFill>
                  <a:schemeClr val="dk1"/>
                </a:solidFill>
              </a:rPr>
              <a:t>e</a:t>
            </a:r>
            <a:r>
              <a:rPr b="1" lang="it" sz="1800">
                <a:solidFill>
                  <a:schemeClr val="dk1"/>
                </a:solidFill>
              </a:rPr>
              <a:t> in such a way that its projections </a:t>
            </a:r>
            <a:r>
              <a:rPr b="1" i="1" lang="it" sz="1800">
                <a:solidFill>
                  <a:schemeClr val="dk1"/>
                </a:solidFill>
              </a:rPr>
              <a:t>p</a:t>
            </a:r>
            <a:r>
              <a:rPr b="1" baseline="-25000" i="1" lang="it" sz="1800">
                <a:solidFill>
                  <a:schemeClr val="dk1"/>
                </a:solidFill>
              </a:rPr>
              <a:t>ij</a:t>
            </a:r>
            <a:r>
              <a:rPr b="1" i="1" lang="it" sz="1800">
                <a:solidFill>
                  <a:schemeClr val="dk1"/>
                </a:solidFill>
              </a:rPr>
              <a:t> (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="1" baseline="30000" i="1" lang="it" sz="1800">
                <a:solidFill>
                  <a:schemeClr val="dk1"/>
                </a:solidFill>
              </a:rPr>
              <a:t>e</a:t>
            </a:r>
            <a:r>
              <a:rPr b="1" i="1" lang="it" sz="1800">
                <a:solidFill>
                  <a:schemeClr val="dk1"/>
                </a:solidFill>
              </a:rPr>
              <a:t>)</a:t>
            </a:r>
            <a:r>
              <a:rPr b="1" lang="it" sz="1800">
                <a:solidFill>
                  <a:schemeClr val="dk1"/>
                </a:solidFill>
              </a:rPr>
              <a:t> are as close as possible to the optimal paths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="1" i="1" lang="it" sz="1800">
                <a:solidFill>
                  <a:schemeClr val="dk1"/>
                </a:solidFill>
              </a:rPr>
              <a:t>*</a:t>
            </a:r>
            <a:r>
              <a:rPr b="1"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1st approach</a:t>
            </a:r>
            <a:r>
              <a:rPr lang="it"/>
              <a:t> —</a:t>
            </a:r>
            <a:r>
              <a:rPr lang="it"/>
              <a:t> the process</a:t>
            </a:r>
            <a:endParaRPr/>
          </a:p>
        </p:txBody>
      </p:sp>
      <p:cxnSp>
        <p:nvCxnSpPr>
          <p:cNvPr id="331" name="Google Shape;331;p36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36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311700" y="1180325"/>
            <a:ext cx="841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As we discuss in class, we cannot build the multialignment given all the combination of optimal pair </a:t>
            </a:r>
            <a:r>
              <a:rPr lang="it" sz="1800">
                <a:solidFill>
                  <a:schemeClr val="dk1"/>
                </a:solidFill>
              </a:rPr>
              <a:t>alignment</a:t>
            </a:r>
            <a:r>
              <a:rPr lang="it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A given set of     two-dimensional optimal paths {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i="1" lang="it" sz="1800">
                <a:solidFill>
                  <a:schemeClr val="dk1"/>
                </a:solidFill>
              </a:rPr>
              <a:t>*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} is the set of projections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of an </a:t>
            </a:r>
            <a:r>
              <a:rPr i="1" lang="it" sz="1800">
                <a:solidFill>
                  <a:schemeClr val="dk1"/>
                </a:solidFill>
              </a:rPr>
              <a:t>N</a:t>
            </a:r>
            <a:r>
              <a:rPr lang="it" sz="1800">
                <a:solidFill>
                  <a:schemeClr val="dk1"/>
                </a:solidFill>
              </a:rPr>
              <a:t>-dimensional path only when the paths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i="1" lang="it" sz="1800">
                <a:solidFill>
                  <a:schemeClr val="dk1"/>
                </a:solidFill>
              </a:rPr>
              <a:t>*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 are properly compatible.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chemeClr val="dk1"/>
                </a:solidFill>
              </a:rPr>
              <a:t>BUT</a:t>
            </a:r>
            <a:r>
              <a:rPr lang="it" sz="1800">
                <a:solidFill>
                  <a:schemeClr val="dk1"/>
                </a:solidFill>
              </a:rPr>
              <a:t>, </a:t>
            </a:r>
            <a:r>
              <a:rPr lang="it" sz="1800">
                <a:solidFill>
                  <a:schemeClr val="dk1"/>
                </a:solidFill>
              </a:rPr>
              <a:t>If </a:t>
            </a:r>
            <a:r>
              <a:rPr b="1" i="1" lang="it" sz="1800" u="sng">
                <a:solidFill>
                  <a:schemeClr val="dk1"/>
                </a:solidFill>
              </a:rPr>
              <a:t>N-1</a:t>
            </a:r>
            <a:r>
              <a:rPr i="1" lang="it" sz="1800">
                <a:solidFill>
                  <a:schemeClr val="dk1"/>
                </a:solidFill>
              </a:rPr>
              <a:t> </a:t>
            </a:r>
            <a:r>
              <a:rPr lang="it" sz="1800">
                <a:solidFill>
                  <a:schemeClr val="dk1"/>
                </a:solidFill>
              </a:rPr>
              <a:t>two-dimensional paths are given, it </a:t>
            </a:r>
            <a:r>
              <a:rPr b="1" lang="it" sz="1800">
                <a:solidFill>
                  <a:schemeClr val="dk1"/>
                </a:solidFill>
              </a:rPr>
              <a:t>can be guaranteed</a:t>
            </a:r>
            <a:r>
              <a:rPr lang="it" sz="1800">
                <a:solidFill>
                  <a:schemeClr val="dk1"/>
                </a:solidFill>
              </a:rPr>
              <a:t> that there is </a:t>
            </a:r>
            <a:r>
              <a:rPr b="1" lang="it" sz="1800">
                <a:solidFill>
                  <a:schemeClr val="dk1"/>
                </a:solidFill>
              </a:rPr>
              <a:t>at least one </a:t>
            </a:r>
            <a:r>
              <a:rPr b="1" i="1" lang="it" sz="1800">
                <a:solidFill>
                  <a:schemeClr val="dk1"/>
                </a:solidFill>
              </a:rPr>
              <a:t>N</a:t>
            </a:r>
            <a:r>
              <a:rPr b="1" lang="it" sz="1800">
                <a:solidFill>
                  <a:schemeClr val="dk1"/>
                </a:solidFill>
              </a:rPr>
              <a:t>-dimensional path</a:t>
            </a:r>
            <a:r>
              <a:rPr lang="it" sz="1800">
                <a:solidFill>
                  <a:schemeClr val="dk1"/>
                </a:solidFill>
              </a:rPr>
              <a:t> of which they are all projections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300" y="2104475"/>
            <a:ext cx="253975" cy="2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1st approach</a:t>
            </a:r>
            <a:r>
              <a:rPr lang="it"/>
              <a:t> — </a:t>
            </a:r>
            <a:r>
              <a:rPr lang="it"/>
              <a:t>searching space</a:t>
            </a:r>
            <a:endParaRPr/>
          </a:p>
        </p:txBody>
      </p:sp>
      <p:cxnSp>
        <p:nvCxnSpPr>
          <p:cNvPr id="343" name="Google Shape;343;p37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4" name="Google Shape;344;p37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311700" y="1180325"/>
            <a:ext cx="8418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Because of the possible </a:t>
            </a:r>
            <a:r>
              <a:rPr b="1" lang="it" sz="1800">
                <a:solidFill>
                  <a:schemeClr val="dk1"/>
                </a:solidFill>
              </a:rPr>
              <a:t>insertion of gaps</a:t>
            </a:r>
            <a:r>
              <a:rPr lang="it" sz="1800">
                <a:solidFill>
                  <a:schemeClr val="dk1"/>
                </a:solidFill>
              </a:rPr>
              <a:t>, a set of </a:t>
            </a:r>
            <a:r>
              <a:rPr i="1" lang="it" sz="1800">
                <a:solidFill>
                  <a:schemeClr val="dk1"/>
                </a:solidFill>
              </a:rPr>
              <a:t>N-1</a:t>
            </a:r>
            <a:r>
              <a:rPr lang="it" sz="1800">
                <a:solidFill>
                  <a:schemeClr val="dk1"/>
                </a:solidFill>
              </a:rPr>
              <a:t> paths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i="1" lang="it" sz="1800">
                <a:solidFill>
                  <a:schemeClr val="dk1"/>
                </a:solidFill>
              </a:rPr>
              <a:t>*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, chosen in 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compatible way do not necessarily determine a unique </a:t>
            </a:r>
            <a:r>
              <a:rPr i="1" lang="it" sz="1800">
                <a:solidFill>
                  <a:schemeClr val="dk1"/>
                </a:solidFill>
              </a:rPr>
              <a:t>N</a:t>
            </a:r>
            <a:r>
              <a:rPr lang="it" sz="1800">
                <a:solidFill>
                  <a:schemeClr val="dk1"/>
                </a:solidFill>
              </a:rPr>
              <a:t>-dimensional path that will project into them.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contains an </a:t>
            </a:r>
            <a:r>
              <a:rPr b="1" i="1" lang="it" sz="1800">
                <a:solidFill>
                  <a:schemeClr val="dk1"/>
                </a:solidFill>
              </a:rPr>
              <a:t>m</a:t>
            </a:r>
            <a:r>
              <a:rPr b="1" lang="it" sz="1800">
                <a:solidFill>
                  <a:schemeClr val="dk1"/>
                </a:solidFill>
              </a:rPr>
              <a:t>-dimensional region</a:t>
            </a:r>
            <a:r>
              <a:rPr lang="it" sz="1800">
                <a:solidFill>
                  <a:schemeClr val="dk1"/>
                </a:solidFill>
              </a:rPr>
              <a:t> with 1 &lt; m &lt; 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To determine a convenient path through this lower-dimensional subregion of </a:t>
            </a:r>
            <a:r>
              <a:rPr i="1" lang="it" sz="1800">
                <a:solidFill>
                  <a:schemeClr val="dk1"/>
                </a:solidFill>
              </a:rPr>
              <a:t>L(S</a:t>
            </a:r>
            <a:r>
              <a:rPr baseline="-25000" i="1" lang="it" sz="1800">
                <a:solidFill>
                  <a:schemeClr val="dk1"/>
                </a:solidFill>
              </a:rPr>
              <a:t>1</a:t>
            </a:r>
            <a:r>
              <a:rPr i="1" lang="it" sz="1800">
                <a:solidFill>
                  <a:schemeClr val="dk1"/>
                </a:solidFill>
              </a:rPr>
              <a:t>, …, S</a:t>
            </a:r>
            <a:r>
              <a:rPr baseline="-25000" i="1" lang="it" sz="1800">
                <a:solidFill>
                  <a:schemeClr val="dk1"/>
                </a:solidFill>
              </a:rPr>
              <a:t>N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, another optimization problem must be solved.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938" y="2409825"/>
            <a:ext cx="39338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738" y="2787225"/>
            <a:ext cx="886515" cy="4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1st approach</a:t>
            </a:r>
            <a:r>
              <a:rPr lang="it"/>
              <a:t> —</a:t>
            </a:r>
            <a:r>
              <a:rPr lang="it"/>
              <a:t> Iteration</a:t>
            </a:r>
            <a:endParaRPr/>
          </a:p>
        </p:txBody>
      </p:sp>
      <p:cxnSp>
        <p:nvCxnSpPr>
          <p:cNvPr id="356" name="Google Shape;356;p38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7" name="Google Shape;357;p38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311700" y="1724600"/>
            <a:ext cx="841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Note that </a:t>
            </a:r>
            <a:r>
              <a:rPr b="1" lang="it" sz="1800">
                <a:solidFill>
                  <a:schemeClr val="dk1"/>
                </a:solidFill>
              </a:rPr>
              <a:t>this problem can</a:t>
            </a:r>
            <a:r>
              <a:rPr lang="it" sz="1800">
                <a:solidFill>
                  <a:schemeClr val="dk1"/>
                </a:solidFill>
              </a:rPr>
              <a:t>, in turn, </a:t>
            </a:r>
            <a:r>
              <a:rPr b="1" lang="it" sz="1800">
                <a:solidFill>
                  <a:schemeClr val="dk1"/>
                </a:solidFill>
              </a:rPr>
              <a:t>be reduced in the same way that the original problem was</a:t>
            </a:r>
            <a:r>
              <a:rPr lang="it" sz="1800">
                <a:solidFill>
                  <a:schemeClr val="dk1"/>
                </a:solidFill>
              </a:rPr>
              <a:t> to obtain a region of smaller dimension.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Repeating this procedure</a:t>
            </a:r>
            <a:r>
              <a:rPr lang="it" sz="1800">
                <a:solidFill>
                  <a:schemeClr val="dk1"/>
                </a:solidFill>
              </a:rPr>
              <a:t>, the region where the optimization must be carried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out </a:t>
            </a:r>
            <a:r>
              <a:rPr b="1" lang="it" sz="1800">
                <a:solidFill>
                  <a:schemeClr val="dk1"/>
                </a:solidFill>
              </a:rPr>
              <a:t>will eventually be two-dimensional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1st approach</a:t>
            </a:r>
            <a:r>
              <a:rPr lang="it"/>
              <a:t> —</a:t>
            </a:r>
            <a:r>
              <a:rPr lang="it"/>
              <a:t> Conclusion</a:t>
            </a:r>
            <a:endParaRPr/>
          </a:p>
        </p:txBody>
      </p:sp>
      <p:cxnSp>
        <p:nvCxnSpPr>
          <p:cNvPr id="367" name="Google Shape;367;p39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0" name="Google Shape;370;p39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311700" y="1180325"/>
            <a:ext cx="841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This method of producing an estimated path is </a:t>
            </a:r>
            <a:r>
              <a:rPr b="1" lang="it" sz="1800">
                <a:solidFill>
                  <a:schemeClr val="dk1"/>
                </a:solidFill>
              </a:rPr>
              <a:t>heuristic, </a:t>
            </a:r>
            <a:r>
              <a:rPr lang="it" sz="1800">
                <a:solidFill>
                  <a:schemeClr val="dk1"/>
                </a:solidFill>
              </a:rPr>
              <a:t>and there is no guarantee that the </a:t>
            </a:r>
            <a:r>
              <a:rPr b="1" lang="it" sz="1800">
                <a:solidFill>
                  <a:schemeClr val="dk1"/>
                </a:solidFill>
              </a:rPr>
              <a:t>resulting path will always have a measure close to that of an optimal path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2nd</a:t>
            </a:r>
            <a:r>
              <a:rPr lang="it"/>
              <a:t> approach</a:t>
            </a:r>
            <a:endParaRPr/>
          </a:p>
        </p:txBody>
      </p:sp>
      <p:cxnSp>
        <p:nvCxnSpPr>
          <p:cNvPr id="378" name="Google Shape;378;p40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9" name="Google Shape;379;p40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311700" y="1180325"/>
            <a:ext cx="8418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Start with a guess of an estimated measure </a:t>
            </a:r>
            <a:r>
              <a:rPr i="1" lang="it" sz="1800">
                <a:solidFill>
                  <a:schemeClr val="dk1"/>
                </a:solidFill>
              </a:rPr>
              <a:t>M</a:t>
            </a:r>
            <a:r>
              <a:rPr baseline="30000" i="1" lang="it" sz="1800">
                <a:solidFill>
                  <a:schemeClr val="dk1"/>
                </a:solidFill>
              </a:rPr>
              <a:t>e</a:t>
            </a:r>
            <a:r>
              <a:rPr lang="it" sz="1800">
                <a:solidFill>
                  <a:schemeClr val="dk1"/>
                </a:solidFill>
              </a:rPr>
              <a:t> which, unlike </a:t>
            </a:r>
            <a:r>
              <a:rPr i="1" lang="it" sz="1800">
                <a:solidFill>
                  <a:schemeClr val="dk1"/>
                </a:solidFill>
              </a:rPr>
              <a:t>M(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aseline="30000" i="1" lang="it" sz="1800">
                <a:solidFill>
                  <a:schemeClr val="dk1"/>
                </a:solidFill>
              </a:rPr>
              <a:t>e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, may not necessarily correspond to the measure of an actual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lang="it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We may then determine all upper bounds using </a:t>
            </a:r>
            <a:r>
              <a:rPr i="1" lang="it" sz="1800">
                <a:solidFill>
                  <a:schemeClr val="dk1"/>
                </a:solidFill>
              </a:rPr>
              <a:t>M</a:t>
            </a:r>
            <a:r>
              <a:rPr baseline="30000" i="1" lang="it" sz="1800">
                <a:solidFill>
                  <a:schemeClr val="dk1"/>
                </a:solidFill>
              </a:rPr>
              <a:t>e </a:t>
            </a:r>
            <a:r>
              <a:rPr lang="it" sz="1800">
                <a:solidFill>
                  <a:schemeClr val="dk1"/>
                </a:solidFill>
              </a:rPr>
              <a:t>and proceed to compute an "</a:t>
            </a:r>
            <a:r>
              <a:rPr i="1" lang="it" sz="1800">
                <a:solidFill>
                  <a:schemeClr val="dk1"/>
                </a:solidFill>
              </a:rPr>
              <a:t>optimal</a:t>
            </a:r>
            <a:r>
              <a:rPr lang="it" sz="1800">
                <a:solidFill>
                  <a:schemeClr val="dk1"/>
                </a:solidFill>
              </a:rPr>
              <a:t>" path: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="1" baseline="30000" i="1" lang="it" sz="1800">
                <a:solidFill>
                  <a:schemeClr val="dk1"/>
                </a:solidFill>
              </a:rPr>
              <a:t>e*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Then: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if </a:t>
            </a:r>
            <a:r>
              <a:rPr i="1" lang="it" sz="1800">
                <a:solidFill>
                  <a:schemeClr val="dk1"/>
                </a:solidFill>
              </a:rPr>
              <a:t>M(𝛾</a:t>
            </a:r>
            <a:r>
              <a:rPr baseline="30000" i="1" lang="it" sz="1800">
                <a:solidFill>
                  <a:schemeClr val="dk1"/>
                </a:solidFill>
              </a:rPr>
              <a:t>e*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 ≤ </a:t>
            </a:r>
            <a:r>
              <a:rPr i="1" lang="it" sz="1800">
                <a:solidFill>
                  <a:schemeClr val="dk1"/>
                </a:solidFill>
              </a:rPr>
              <a:t>M</a:t>
            </a:r>
            <a:r>
              <a:rPr baseline="30000" i="1" lang="it" sz="1800">
                <a:solidFill>
                  <a:schemeClr val="dk1"/>
                </a:solidFill>
              </a:rPr>
              <a:t>e</a:t>
            </a:r>
            <a:r>
              <a:rPr lang="it" sz="1800">
                <a:solidFill>
                  <a:schemeClr val="dk1"/>
                </a:solidFill>
              </a:rPr>
              <a:t> then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aseline="30000" i="1" lang="it" sz="1800">
                <a:solidFill>
                  <a:schemeClr val="dk1"/>
                </a:solidFill>
              </a:rPr>
              <a:t>e*</a:t>
            </a:r>
            <a:r>
              <a:rPr lang="it" sz="1800">
                <a:solidFill>
                  <a:schemeClr val="dk1"/>
                </a:solidFill>
              </a:rPr>
              <a:t> is a true optimal path.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If </a:t>
            </a:r>
            <a:r>
              <a:rPr i="1" lang="it" sz="1800">
                <a:solidFill>
                  <a:schemeClr val="dk1"/>
                </a:solidFill>
              </a:rPr>
              <a:t>M(𝛾</a:t>
            </a:r>
            <a:r>
              <a:rPr baseline="30000" i="1" lang="it" sz="1800">
                <a:solidFill>
                  <a:schemeClr val="dk1"/>
                </a:solidFill>
              </a:rPr>
              <a:t>e*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 &gt; </a:t>
            </a:r>
            <a:r>
              <a:rPr i="1" lang="it" sz="1800">
                <a:solidFill>
                  <a:schemeClr val="dk1"/>
                </a:solidFill>
              </a:rPr>
              <a:t>M</a:t>
            </a:r>
            <a:r>
              <a:rPr baseline="30000" i="1" lang="it" sz="1800">
                <a:solidFill>
                  <a:schemeClr val="dk1"/>
                </a:solidFill>
              </a:rPr>
              <a:t>e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lang="it" sz="1800">
                <a:solidFill>
                  <a:schemeClr val="dk1"/>
                </a:solidFill>
              </a:rPr>
              <a:t>then </a:t>
            </a:r>
            <a:r>
              <a:rPr i="1" lang="it" sz="1800">
                <a:solidFill>
                  <a:schemeClr val="dk1"/>
                </a:solidFill>
              </a:rPr>
              <a:t>M(𝛾</a:t>
            </a:r>
            <a:r>
              <a:rPr baseline="30000" i="1" lang="it" sz="1800">
                <a:solidFill>
                  <a:schemeClr val="dk1"/>
                </a:solidFill>
              </a:rPr>
              <a:t>e*</a:t>
            </a:r>
            <a:r>
              <a:rPr i="1" lang="it" sz="1800">
                <a:solidFill>
                  <a:schemeClr val="dk1"/>
                </a:solidFill>
              </a:rPr>
              <a:t>)</a:t>
            </a:r>
            <a:r>
              <a:rPr lang="it" sz="1800">
                <a:solidFill>
                  <a:schemeClr val="dk1"/>
                </a:solidFill>
              </a:rPr>
              <a:t> can be used to determine the upper bounds required in the computation of </a:t>
            </a:r>
            <a:r>
              <a:rPr i="1" lang="it" sz="1800">
                <a:solidFill>
                  <a:schemeClr val="dk1"/>
                </a:solidFill>
              </a:rPr>
              <a:t>𝛾</a:t>
            </a:r>
            <a:r>
              <a:rPr b="1" i="1" lang="it" sz="1800">
                <a:solidFill>
                  <a:schemeClr val="dk1"/>
                </a:solidFill>
              </a:rPr>
              <a:t>*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311700" y="1888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389" name="Google Shape;38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390" name="Google Shape;390;p41"/>
          <p:cNvCxnSpPr/>
          <p:nvPr/>
        </p:nvCxnSpPr>
        <p:spPr>
          <a:xfrm>
            <a:off x="315000" y="3076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1" y="89850"/>
            <a:ext cx="1147975" cy="14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Paper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8000" y="1716238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5625" y="1716238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1000" y="1475600"/>
            <a:ext cx="8418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chemeClr val="dk1"/>
                </a:solidFill>
              </a:rPr>
              <a:t>The multiple sequence alignment problem in biology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222222"/>
                </a:solidFill>
                <a:highlight>
                  <a:schemeClr val="lt1"/>
                </a:highlight>
              </a:rPr>
              <a:t>Carrillo, Lipman </a:t>
            </a:r>
            <a:r>
              <a:rPr lang="it" sz="1900">
                <a:solidFill>
                  <a:schemeClr val="dk1"/>
                </a:solidFill>
              </a:rPr>
              <a:t>(1988)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1000" y="3110238"/>
            <a:ext cx="8418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chemeClr val="dk1"/>
                </a:solidFill>
              </a:rPr>
              <a:t>A tool for multiple sequence alignment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222222"/>
                </a:solidFill>
                <a:highlight>
                  <a:schemeClr val="lt1"/>
                </a:highlight>
              </a:rPr>
              <a:t>Lipman </a:t>
            </a:r>
            <a:r>
              <a:rPr i="1" lang="it" sz="1900">
                <a:solidFill>
                  <a:srgbClr val="222222"/>
                </a:solidFill>
                <a:highlight>
                  <a:schemeClr val="lt1"/>
                </a:highlight>
              </a:rPr>
              <a:t>et al.</a:t>
            </a:r>
            <a:r>
              <a:rPr lang="it" sz="190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it" sz="1900">
                <a:solidFill>
                  <a:schemeClr val="dk1"/>
                </a:solidFill>
              </a:rPr>
              <a:t>(1989)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Complexity</a:t>
            </a:r>
            <a:endParaRPr/>
          </a:p>
        </p:txBody>
      </p:sp>
      <p:cxnSp>
        <p:nvCxnSpPr>
          <p:cNvPr id="397" name="Google Shape;397;p42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00" name="Google Shape;400;p42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2" name="Google Shape;402;p42"/>
          <p:cNvSpPr txBox="1"/>
          <p:nvPr/>
        </p:nvSpPr>
        <p:spPr>
          <a:xfrm>
            <a:off x="359550" y="1298250"/>
            <a:ext cx="8418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|</a:t>
            </a:r>
            <a:r>
              <a:rPr b="1" i="1" lang="it" sz="1800">
                <a:solidFill>
                  <a:schemeClr val="dk1"/>
                </a:solidFill>
              </a:rPr>
              <a:t>Y</a:t>
            </a:r>
            <a:r>
              <a:rPr b="1" baseline="-25000" i="1" lang="it" sz="1800">
                <a:solidFill>
                  <a:schemeClr val="dk1"/>
                </a:solidFill>
              </a:rPr>
              <a:t>ij</a:t>
            </a:r>
            <a:r>
              <a:rPr b="1" lang="it" sz="1800">
                <a:solidFill>
                  <a:schemeClr val="dk1"/>
                </a:solidFill>
              </a:rPr>
              <a:t>|</a:t>
            </a:r>
            <a:r>
              <a:rPr lang="it" sz="1800">
                <a:solidFill>
                  <a:schemeClr val="dk1"/>
                </a:solidFill>
              </a:rPr>
              <a:t> = average number of hypercubes in </a:t>
            </a:r>
            <a:r>
              <a:rPr i="1" lang="it" sz="1800">
                <a:solidFill>
                  <a:schemeClr val="dk1"/>
                </a:solidFill>
              </a:rPr>
              <a:t>Y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i="1" lang="it" sz="1800">
                <a:solidFill>
                  <a:schemeClr val="dk1"/>
                </a:solidFill>
              </a:rPr>
              <a:t>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chemeClr val="dk1"/>
                </a:solidFill>
              </a:rPr>
              <a:t>f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baseline="-25000" lang="it" sz="1800">
                <a:solidFill>
                  <a:schemeClr val="dk1"/>
                </a:solidFill>
              </a:rPr>
              <a:t> </a:t>
            </a:r>
            <a:r>
              <a:rPr lang="it" sz="1800">
                <a:solidFill>
                  <a:schemeClr val="dk1"/>
                </a:solidFill>
              </a:rPr>
              <a:t>represents the size of </a:t>
            </a:r>
            <a:r>
              <a:rPr i="1" lang="it" sz="1800">
                <a:solidFill>
                  <a:schemeClr val="dk1"/>
                </a:solidFill>
              </a:rPr>
              <a:t>Y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 relative to the size of the entire lattice </a:t>
            </a:r>
            <a:r>
              <a:rPr i="1" lang="it" sz="1800">
                <a:solidFill>
                  <a:schemeClr val="dk1"/>
                </a:solidFill>
              </a:rPr>
              <a:t>L(S</a:t>
            </a:r>
            <a:r>
              <a:rPr baseline="-25000" i="1" lang="it" sz="1800">
                <a:solidFill>
                  <a:schemeClr val="dk1"/>
                </a:solidFill>
              </a:rPr>
              <a:t>i</a:t>
            </a:r>
            <a:r>
              <a:rPr i="1" lang="it" sz="1800">
                <a:solidFill>
                  <a:schemeClr val="dk1"/>
                </a:solidFill>
              </a:rPr>
              <a:t>, S</a:t>
            </a:r>
            <a:r>
              <a:rPr baseline="-25000" i="1" lang="it" sz="1800">
                <a:solidFill>
                  <a:schemeClr val="dk1"/>
                </a:solidFill>
              </a:rPr>
              <a:t>j</a:t>
            </a:r>
            <a:r>
              <a:rPr i="1" lang="it" sz="1800">
                <a:solidFill>
                  <a:schemeClr val="dk1"/>
                </a:solidFill>
              </a:rPr>
              <a:t>).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|</a:t>
            </a:r>
            <a:r>
              <a:rPr b="1" i="1" lang="it" sz="1800">
                <a:solidFill>
                  <a:schemeClr val="dk1"/>
                </a:solidFill>
              </a:rPr>
              <a:t>Y</a:t>
            </a:r>
            <a:r>
              <a:rPr b="1" baseline="-25000" i="1" lang="it" sz="1800">
                <a:solidFill>
                  <a:schemeClr val="dk1"/>
                </a:solidFill>
              </a:rPr>
              <a:t>i</a:t>
            </a:r>
            <a:r>
              <a:rPr b="1" lang="it" sz="1800">
                <a:solidFill>
                  <a:schemeClr val="dk1"/>
                </a:solidFill>
              </a:rPr>
              <a:t>|</a:t>
            </a:r>
            <a:r>
              <a:rPr lang="it" sz="1800">
                <a:solidFill>
                  <a:schemeClr val="dk1"/>
                </a:solidFill>
              </a:rPr>
              <a:t> is computed by considering the size of the </a:t>
            </a:r>
            <a:r>
              <a:rPr i="1" lang="it" sz="1800">
                <a:solidFill>
                  <a:schemeClr val="dk1"/>
                </a:solidFill>
              </a:rPr>
              <a:t>Y</a:t>
            </a:r>
            <a:r>
              <a:rPr baseline="-25000" i="1" lang="it" sz="1800">
                <a:solidFill>
                  <a:schemeClr val="dk1"/>
                </a:solidFill>
              </a:rPr>
              <a:t>ij</a:t>
            </a:r>
            <a:r>
              <a:rPr lang="it" sz="1800">
                <a:solidFill>
                  <a:schemeClr val="dk1"/>
                </a:solidFill>
              </a:rPr>
              <a:t> regions relative to a </a:t>
            </a:r>
            <a:r>
              <a:rPr b="1" lang="it" sz="1800">
                <a:solidFill>
                  <a:schemeClr val="dk1"/>
                </a:solidFill>
              </a:rPr>
              <a:t>fixed string </a:t>
            </a:r>
            <a:r>
              <a:rPr b="1" i="1" lang="it" sz="1800">
                <a:solidFill>
                  <a:schemeClr val="dk1"/>
                </a:solidFill>
              </a:rPr>
              <a:t>i</a:t>
            </a:r>
            <a:r>
              <a:rPr lang="it" sz="1800">
                <a:solidFill>
                  <a:schemeClr val="dk1"/>
                </a:solidFill>
              </a:rPr>
              <a:t> and </a:t>
            </a:r>
            <a:r>
              <a:rPr b="1" lang="it" sz="1800">
                <a:solidFill>
                  <a:schemeClr val="dk1"/>
                </a:solidFill>
              </a:rPr>
              <a:t>all possible </a:t>
            </a:r>
            <a:r>
              <a:rPr b="1" i="1" lang="it" sz="1800">
                <a:solidFill>
                  <a:schemeClr val="dk1"/>
                </a:solidFill>
              </a:rPr>
              <a:t>j</a:t>
            </a:r>
            <a:r>
              <a:rPr lang="it" sz="1800">
                <a:solidFill>
                  <a:schemeClr val="dk1"/>
                </a:solidFill>
              </a:rPr>
              <a:t>. This represents an </a:t>
            </a:r>
            <a:r>
              <a:rPr b="1" lang="it" sz="1800">
                <a:solidFill>
                  <a:schemeClr val="dk1"/>
                </a:solidFill>
              </a:rPr>
              <a:t>upper bound of</a:t>
            </a:r>
            <a:r>
              <a:rPr lang="it" sz="1800">
                <a:solidFill>
                  <a:schemeClr val="dk1"/>
                </a:solidFill>
              </a:rPr>
              <a:t> our region </a:t>
            </a:r>
            <a:r>
              <a:rPr b="1" lang="it" sz="1800">
                <a:solidFill>
                  <a:schemeClr val="dk1"/>
                </a:solidFill>
              </a:rPr>
              <a:t>|</a:t>
            </a:r>
            <a:r>
              <a:rPr b="1" i="1" lang="it" sz="1800">
                <a:solidFill>
                  <a:schemeClr val="dk1"/>
                </a:solidFill>
              </a:rPr>
              <a:t>Y</a:t>
            </a:r>
            <a:r>
              <a:rPr b="1" lang="it" sz="1800">
                <a:solidFill>
                  <a:schemeClr val="dk1"/>
                </a:solidFill>
              </a:rPr>
              <a:t>|</a:t>
            </a:r>
            <a:r>
              <a:rPr lang="it" sz="1800">
                <a:solidFill>
                  <a:schemeClr val="dk1"/>
                </a:solidFill>
              </a:rPr>
              <a:t> and therefore is considered by the authors the spatial and temporal complexity of the algorithm: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3" name="Google Shape;4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048" y="1695824"/>
            <a:ext cx="78743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2375" y="4284525"/>
            <a:ext cx="11065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8188" y="2636825"/>
            <a:ext cx="1219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Available</a:t>
            </a:r>
            <a:r>
              <a:rPr lang="it"/>
              <a:t> implementations</a:t>
            </a:r>
            <a:endParaRPr/>
          </a:p>
        </p:txBody>
      </p:sp>
      <p:cxnSp>
        <p:nvCxnSpPr>
          <p:cNvPr id="411" name="Google Shape;411;p43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2" name="Google Shape;412;p43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4" name="Google Shape;414;p43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311700" y="1180325"/>
            <a:ext cx="841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Has been produced an implementation written in the </a:t>
            </a:r>
            <a:r>
              <a:rPr b="1" lang="it" sz="1800">
                <a:solidFill>
                  <a:schemeClr val="dk1"/>
                </a:solidFill>
              </a:rPr>
              <a:t>C programming language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This has been tested on several machines using the UNIX system V operating system.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Even if the implementation is not public and currently available it is described in the paper that </a:t>
            </a:r>
            <a:r>
              <a:rPr b="1" lang="it" sz="1800">
                <a:solidFill>
                  <a:schemeClr val="dk1"/>
                </a:solidFill>
              </a:rPr>
              <a:t>aligning five sequences</a:t>
            </a:r>
            <a:r>
              <a:rPr lang="it" sz="1800">
                <a:solidFill>
                  <a:schemeClr val="dk1"/>
                </a:solidFill>
              </a:rPr>
              <a:t>, on a commonly available 32-bit personal computer, took </a:t>
            </a:r>
            <a:r>
              <a:rPr b="1" lang="it" sz="1800">
                <a:solidFill>
                  <a:schemeClr val="dk1"/>
                </a:solidFill>
              </a:rPr>
              <a:t>&lt;2 min of computation time</a:t>
            </a:r>
            <a:r>
              <a:rPr lang="it" sz="1800">
                <a:solidFill>
                  <a:schemeClr val="dk1"/>
                </a:solidFill>
              </a:rPr>
              <a:t> and required </a:t>
            </a:r>
            <a:r>
              <a:rPr b="1" lang="it" sz="1800">
                <a:solidFill>
                  <a:schemeClr val="dk1"/>
                </a:solidFill>
              </a:rPr>
              <a:t>&lt;1.3 megabytes of memory</a:t>
            </a:r>
            <a:r>
              <a:rPr lang="it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References</a:t>
            </a:r>
            <a:endParaRPr/>
          </a:p>
        </p:txBody>
      </p:sp>
      <p:cxnSp>
        <p:nvCxnSpPr>
          <p:cNvPr id="422" name="Google Shape;422;p44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3" name="Google Shape;423;p44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25" name="Google Shape;425;p44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6" name="Google Shape;426;p44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7" name="Google Shape;427;p44"/>
          <p:cNvSpPr txBox="1"/>
          <p:nvPr/>
        </p:nvSpPr>
        <p:spPr>
          <a:xfrm>
            <a:off x="311700" y="1970863"/>
            <a:ext cx="8418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222222"/>
                </a:solidFill>
                <a:highlight>
                  <a:srgbClr val="FFFFFF"/>
                </a:highlight>
              </a:rPr>
              <a:t>Carrillo, Humberto, and David Lipman. "</a:t>
            </a:r>
            <a:r>
              <a:rPr b="1" lang="it" sz="1500">
                <a:solidFill>
                  <a:srgbClr val="222222"/>
                </a:solidFill>
                <a:highlight>
                  <a:srgbClr val="FFFFFF"/>
                </a:highlight>
              </a:rPr>
              <a:t>The multiple sequence alignment problem in biology.</a:t>
            </a:r>
            <a:r>
              <a:rPr lang="it" sz="1500">
                <a:solidFill>
                  <a:srgbClr val="222222"/>
                </a:solidFill>
                <a:highlight>
                  <a:srgbClr val="FFFFFF"/>
                </a:highlight>
              </a:rPr>
              <a:t>" </a:t>
            </a:r>
            <a:r>
              <a:rPr i="1" lang="it" sz="1500">
                <a:solidFill>
                  <a:srgbClr val="222222"/>
                </a:solidFill>
                <a:highlight>
                  <a:srgbClr val="FFFFFF"/>
                </a:highlight>
              </a:rPr>
              <a:t>SIAM journal on applied mathematics</a:t>
            </a:r>
            <a:r>
              <a:rPr lang="it" sz="1500">
                <a:solidFill>
                  <a:srgbClr val="222222"/>
                </a:solidFill>
                <a:highlight>
                  <a:srgbClr val="FFFFFF"/>
                </a:highlight>
              </a:rPr>
              <a:t> 48.5 (1988): 1073-1082.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222222"/>
                </a:solidFill>
                <a:highlight>
                  <a:srgbClr val="FFFFFF"/>
                </a:highlight>
              </a:rPr>
              <a:t>Lipman, David J., Stephen F. Altschul, and John D. Kececioglu. "</a:t>
            </a:r>
            <a:r>
              <a:rPr b="1" lang="it" sz="1500">
                <a:solidFill>
                  <a:srgbClr val="222222"/>
                </a:solidFill>
                <a:highlight>
                  <a:srgbClr val="FFFFFF"/>
                </a:highlight>
              </a:rPr>
              <a:t>A tool for multiple sequence alignment.</a:t>
            </a:r>
            <a:r>
              <a:rPr lang="it" sz="1500">
                <a:solidFill>
                  <a:srgbClr val="222222"/>
                </a:solidFill>
                <a:highlight>
                  <a:srgbClr val="FFFFFF"/>
                </a:highlight>
              </a:rPr>
              <a:t>" </a:t>
            </a:r>
            <a:r>
              <a:rPr i="1" lang="it" sz="1500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Academy of Sciences</a:t>
            </a:r>
            <a:r>
              <a:rPr lang="it" sz="1500">
                <a:solidFill>
                  <a:srgbClr val="222222"/>
                </a:solidFill>
                <a:highlight>
                  <a:srgbClr val="FFFFFF"/>
                </a:highlight>
              </a:rPr>
              <a:t> 86.12 (1989): 4412-4415.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Problem definition</a:t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48000" y="1487638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25625" y="1487638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6325" y="1459438"/>
            <a:ext cx="84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</a:rPr>
              <a:t>Alignment of two sequence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46325" y="2718963"/>
            <a:ext cx="84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</a:rPr>
              <a:t>Alignment of n sequence 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90" name="Google Shape;90;p16"/>
          <p:cNvCxnSpPr>
            <a:stCxn id="88" idx="2"/>
            <a:endCxn id="89" idx="0"/>
          </p:cNvCxnSpPr>
          <p:nvPr/>
        </p:nvCxnSpPr>
        <p:spPr>
          <a:xfrm>
            <a:off x="4555475" y="1967338"/>
            <a:ext cx="0" cy="75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59550" y="3821875"/>
            <a:ext cx="8418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Given a score system and a set of n sequence we are required to find the optimal alignment by inserting gaps in each string.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Authors</a:t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1180325"/>
            <a:ext cx="84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27514" l="17570" r="15900" t="4767"/>
          <a:stretch/>
        </p:blipFill>
        <p:spPr>
          <a:xfrm>
            <a:off x="6094288" y="1371525"/>
            <a:ext cx="1360850" cy="18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5">
            <a:alphaModFix/>
          </a:blip>
          <a:srcRect b="15718" l="11336" r="20576" t="0"/>
          <a:stretch/>
        </p:blipFill>
        <p:spPr>
          <a:xfrm>
            <a:off x="1688863" y="1371525"/>
            <a:ext cx="1675166" cy="18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465500" y="3218375"/>
            <a:ext cx="21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22222"/>
                </a:solidFill>
                <a:highlight>
                  <a:srgbClr val="FFFFFF"/>
                </a:highlight>
              </a:rPr>
              <a:t>Humberto Carrillo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713775" y="3218375"/>
            <a:ext cx="21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22222"/>
                </a:solidFill>
                <a:highlight>
                  <a:srgbClr val="FFFFFF"/>
                </a:highlight>
              </a:rPr>
              <a:t>David J. Lipman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848400" y="3572175"/>
            <a:ext cx="335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Universidad Nacional Autónoma de México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096675" y="3572175"/>
            <a:ext cx="335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US National Center for Biotechnology Information (until 2017)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096675" y="4171850"/>
            <a:ext cx="335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Author of FASTA and BLAST papers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Issue with classical </a:t>
            </a:r>
            <a:r>
              <a:rPr lang="it"/>
              <a:t>techniques</a:t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1700" y="1180325"/>
            <a:ext cx="84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17965"/>
          <a:stretch/>
        </p:blipFill>
        <p:spPr>
          <a:xfrm>
            <a:off x="4695950" y="1353900"/>
            <a:ext cx="4034053" cy="33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48050" y="1590550"/>
            <a:ext cx="4224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</a:rPr>
              <a:t>T</a:t>
            </a:r>
            <a:r>
              <a:rPr lang="it" sz="2100">
                <a:solidFill>
                  <a:schemeClr val="dk1"/>
                </a:solidFill>
              </a:rPr>
              <a:t>he</a:t>
            </a:r>
            <a:r>
              <a:rPr lang="it" sz="2100">
                <a:solidFill>
                  <a:schemeClr val="dk1"/>
                </a:solidFill>
              </a:rPr>
              <a:t> pairwise alignment problem </a:t>
            </a:r>
            <a:r>
              <a:rPr lang="it" sz="2100">
                <a:solidFill>
                  <a:schemeClr val="dk1"/>
                </a:solidFill>
              </a:rPr>
              <a:t>could be represented</a:t>
            </a:r>
            <a:r>
              <a:rPr lang="it" sz="2100">
                <a:solidFill>
                  <a:schemeClr val="dk1"/>
                </a:solidFill>
              </a:rPr>
              <a:t> with a</a:t>
            </a:r>
            <a:r>
              <a:rPr lang="it" sz="2100">
                <a:solidFill>
                  <a:schemeClr val="dk1"/>
                </a:solidFill>
              </a:rPr>
              <a:t> 2D grid.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</a:rPr>
              <a:t>Needleman-Wunsch dynamic programming algorithm can solve it in O(|S</a:t>
            </a:r>
            <a:r>
              <a:rPr lang="it" sz="2100">
                <a:solidFill>
                  <a:schemeClr val="dk1"/>
                </a:solidFill>
              </a:rPr>
              <a:t>|</a:t>
            </a:r>
            <a:r>
              <a:rPr baseline="30000" lang="it" sz="2100">
                <a:solidFill>
                  <a:schemeClr val="dk1"/>
                </a:solidFill>
              </a:rPr>
              <a:t>2</a:t>
            </a:r>
            <a:r>
              <a:rPr lang="it" sz="2100">
                <a:solidFill>
                  <a:schemeClr val="dk1"/>
                </a:solidFill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Issue with classical techniques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48050" y="12085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25675" y="12085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11700" y="1180325"/>
            <a:ext cx="84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48050" y="1327800"/>
            <a:ext cx="4224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</a:rPr>
              <a:t>In a multiple sequence alignment we must build an n-dimensional hypercube using the cartesian product of the strings, and using dynamic programming the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</a:rPr>
              <a:t>complexity become O(2</a:t>
            </a:r>
            <a:r>
              <a:rPr baseline="30000" lang="it" sz="2100">
                <a:solidFill>
                  <a:schemeClr val="dk1"/>
                </a:solidFill>
              </a:rPr>
              <a:t>k</a:t>
            </a:r>
            <a:r>
              <a:rPr lang="it" sz="2100">
                <a:solidFill>
                  <a:schemeClr val="dk1"/>
                </a:solidFill>
              </a:rPr>
              <a:t> * |S|</a:t>
            </a:r>
            <a:r>
              <a:rPr baseline="30000" lang="it" sz="2100">
                <a:solidFill>
                  <a:schemeClr val="dk1"/>
                </a:solidFill>
              </a:rPr>
              <a:t>k</a:t>
            </a:r>
            <a:r>
              <a:rPr lang="it" sz="2100">
                <a:solidFill>
                  <a:schemeClr val="dk1"/>
                </a:solidFill>
              </a:rPr>
              <a:t>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141" y="1456373"/>
            <a:ext cx="3985858" cy="27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Scope of the research</a:t>
            </a: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>
            <a:off x="311700" y="1062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48293" l="0" r="33717" t="0"/>
          <a:stretch/>
        </p:blipFill>
        <p:spPr>
          <a:xfrm>
            <a:off x="8064800" y="237900"/>
            <a:ext cx="760900" cy="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48050" y="1741925"/>
            <a:ext cx="84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25675" y="1741925"/>
            <a:ext cx="87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11700" y="1713725"/>
            <a:ext cx="527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The purpose of this research is to prove that it is possible to reduce the area to be analyzed</a:t>
            </a:r>
            <a:r>
              <a:rPr lang="it" sz="1800">
                <a:solidFill>
                  <a:schemeClr val="dk1"/>
                </a:solidFill>
              </a:rPr>
              <a:t> without affecting too much the correctness of the algorithm.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025" y="1441625"/>
            <a:ext cx="2881975" cy="29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311700" y="310515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This reduction implies fewer computations and less memory space needed.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1888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Alignment</a:t>
            </a:r>
            <a:r>
              <a:rPr lang="it"/>
              <a:t>, Path and Optimal Path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55" name="Google Shape;155;p21"/>
          <p:cNvCxnSpPr/>
          <p:nvPr/>
        </p:nvCxnSpPr>
        <p:spPr>
          <a:xfrm>
            <a:off x="315000" y="3076000"/>
            <a:ext cx="8514000" cy="17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1" y="89850"/>
            <a:ext cx="1147975" cy="14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