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Presentations and good afternoon everyone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71324867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71324867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71324867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71324867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71324867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71324867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713248678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713248678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971324867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971324867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971324867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971324867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971324867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971324867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71324867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71324867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971324867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971324867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f29e667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af29e667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971324867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971324867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91f231ec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91f231ec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9713248678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971324867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971324867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971324867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971324867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971324867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971324867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971324867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9713248678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9713248678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9713248678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9713248678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9713248678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9713248678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971324867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971324867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971324867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971324867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71324867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71324867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971324867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971324867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971324867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971324867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971324867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971324867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9713248678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9713248678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Stochastic Process</a:t>
            </a:r>
            <a:br>
              <a:rPr lang="it"/>
            </a:br>
            <a:r>
              <a:rPr lang="it"/>
              <a:t>Markov Property</a:t>
            </a:r>
            <a:endParaRPr/>
          </a:p>
          <a:p>
            <a:pPr indent="0" lvl="0" marL="0" rtl="0" algn="l">
              <a:spcBef>
                <a:spcPts val="0"/>
              </a:spcBef>
              <a:spcAft>
                <a:spcPts val="0"/>
              </a:spcAft>
              <a:buNone/>
            </a:pPr>
            <a:r>
              <a:rPr lang="it"/>
              <a:t>Time homogeneous</a:t>
            </a:r>
            <a:endParaRPr/>
          </a:p>
          <a:p>
            <a:pPr indent="0" lvl="0" marL="0" rtl="0" algn="l">
              <a:spcBef>
                <a:spcPts val="0"/>
              </a:spcBef>
              <a:spcAft>
                <a:spcPts val="0"/>
              </a:spcAft>
              <a:buNone/>
            </a:pPr>
            <a:r>
              <a:rPr lang="it"/>
              <a:t>Irreducible</a:t>
            </a:r>
            <a:endParaRPr/>
          </a:p>
          <a:p>
            <a:pPr indent="0" lvl="0" marL="0" rtl="0" algn="l">
              <a:spcBef>
                <a:spcPts val="0"/>
              </a:spcBef>
              <a:spcAft>
                <a:spcPts val="0"/>
              </a:spcAft>
              <a:buNone/>
            </a:pPr>
            <a:r>
              <a:rPr lang="it"/>
              <a:t>Positive recurrent (ergodic is synonymous)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9713248678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9713248678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diagonal = -sum of element in the row</a:t>
            </a:r>
            <a:endParaRPr/>
          </a:p>
          <a:p>
            <a:pPr indent="0" lvl="0" marL="0" rtl="0" algn="l">
              <a:spcBef>
                <a:spcPts val="0"/>
              </a:spcBef>
              <a:spcAft>
                <a:spcPts val="0"/>
              </a:spcAft>
              <a:buNone/>
            </a:pPr>
            <a:r>
              <a:rPr lang="it"/>
              <a:t>element = transition rate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9da35cd7b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9da35cd7b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Also add one in the last line to compute steady state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9da35cd7b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9da35cd7b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order to compute steady state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971324867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971324867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solidFill>
                  <a:schemeClr val="dk1"/>
                </a:solidFill>
              </a:rPr>
              <a:t>For every time-homogeneous, finite, irreducible Markov process with state space S, there exists a steady state </a:t>
            </a:r>
            <a:r>
              <a:rPr b="1" lang="it">
                <a:solidFill>
                  <a:schemeClr val="dk1"/>
                </a:solidFill>
              </a:rPr>
              <a:t>probability </a:t>
            </a:r>
            <a:r>
              <a:rPr lang="it">
                <a:solidFill>
                  <a:schemeClr val="dk1"/>
                </a:solidFill>
              </a:rPr>
              <a:t>distribution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Steady state represents the probability to be in a particular state.</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9fb49d6d5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9fb49d6d5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9fb49d6d5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9fb49d6d5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71324867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71324867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More hard to break digital signature</a:t>
            </a:r>
            <a:endParaRPr/>
          </a:p>
          <a:p>
            <a:pPr indent="0" lvl="0" marL="0" rtl="0" algn="l">
              <a:spcBef>
                <a:spcPts val="0"/>
              </a:spcBef>
              <a:spcAft>
                <a:spcPts val="0"/>
              </a:spcAft>
              <a:buNone/>
            </a:pPr>
            <a:r>
              <a:rPr lang="it" sz="1200">
                <a:solidFill>
                  <a:srgbClr val="333333"/>
                </a:solidFill>
                <a:highlight>
                  <a:srgbClr val="FFFFFF"/>
                </a:highlight>
              </a:rPr>
              <a:t> Assurance that the sender of information is provided with proof of delivery and the recipient is provided with proof of the sender’s identity, so neither can later deny having processed the information.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9713248678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9713248678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state based</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971324867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971324867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rate based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971324867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971324867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9713248678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9713248678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a7a89458d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a7a89458d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a7a89458d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a7a89458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ab6cb91f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ab6cb91f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b91f231e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b91f231e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b91f231e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b91f231e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971324867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971324867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Remember to first define A,B and TTP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71324867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71324867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71324867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971324867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71324867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971324867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action types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71324867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71324867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36.png"/><Relationship Id="rId5"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39.png"/><Relationship Id="rId5"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43.png"/><Relationship Id="rId5" Type="http://schemas.openxmlformats.org/officeDocument/2006/relationships/image" Target="../media/image42.png"/><Relationship Id="rId6"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44.png"/><Relationship Id="rId5" Type="http://schemas.openxmlformats.org/officeDocument/2006/relationships/image" Target="../media/image48.png"/><Relationship Id="rId6"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780950" y="1452450"/>
            <a:ext cx="5582100" cy="1344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t>A Non-Repudiation Protocol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it"/>
              <a:t>Group 7: Andrea Munarin, Francesco Perencin, Simone Jovon</a:t>
            </a:r>
            <a:endParaRPr/>
          </a:p>
        </p:txBody>
      </p:sp>
      <p:pic>
        <p:nvPicPr>
          <p:cNvPr id="56" name="Google Shape;56;p13"/>
          <p:cNvPicPr preferRelativeResize="0"/>
          <p:nvPr/>
        </p:nvPicPr>
        <p:blipFill>
          <a:blip r:embed="rId3">
            <a:alphaModFix/>
          </a:blip>
          <a:stretch>
            <a:fillRect/>
          </a:stretch>
        </p:blipFill>
        <p:spPr>
          <a:xfrm>
            <a:off x="194651" y="89850"/>
            <a:ext cx="1147975" cy="1452449"/>
          </a:xfrm>
          <a:prstGeom prst="rect">
            <a:avLst/>
          </a:prstGeom>
          <a:noFill/>
          <a:ln>
            <a:noFill/>
          </a:ln>
        </p:spPr>
      </p:pic>
      <p:cxnSp>
        <p:nvCxnSpPr>
          <p:cNvPr id="57" name="Google Shape;57;p13"/>
          <p:cNvCxnSpPr/>
          <p:nvPr/>
        </p:nvCxnSpPr>
        <p:spPr>
          <a:xfrm>
            <a:off x="269525" y="2777650"/>
            <a:ext cx="8632500" cy="3600"/>
          </a:xfrm>
          <a:prstGeom prst="straightConnector1">
            <a:avLst/>
          </a:prstGeom>
          <a:noFill/>
          <a:ln cap="flat" cmpd="sng" w="28575">
            <a:solidFill>
              <a:srgbClr val="CC0000"/>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Zhou&amp;Gollmann Model — 3.sendB</a:t>
            </a:r>
            <a:endParaRPr/>
          </a:p>
        </p:txBody>
      </p:sp>
      <p:sp>
        <p:nvSpPr>
          <p:cNvPr id="138" name="Google Shape;138;p22"/>
          <p:cNvSpPr txBox="1"/>
          <p:nvPr>
            <p:ph idx="1" type="body"/>
          </p:nvPr>
        </p:nvSpPr>
        <p:spPr>
          <a:xfrm>
            <a:off x="311700" y="1152475"/>
            <a:ext cx="1305600" cy="75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i="1" lang="it"/>
              <a:t>TTP → B</a:t>
            </a:r>
            <a:br>
              <a:rPr i="1" lang="it"/>
            </a:br>
            <a:r>
              <a:rPr i="1" lang="it"/>
              <a:t>A, L, NRO</a:t>
            </a:r>
            <a:endParaRPr i="1"/>
          </a:p>
        </p:txBody>
      </p:sp>
      <p:cxnSp>
        <p:nvCxnSpPr>
          <p:cNvPr id="139" name="Google Shape;139;p22"/>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140" name="Google Shape;140;p22"/>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141" name="Google Shape;14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42" name="Google Shape;142;p22"/>
          <p:cNvPicPr preferRelativeResize="0"/>
          <p:nvPr/>
        </p:nvPicPr>
        <p:blipFill>
          <a:blip r:embed="rId4">
            <a:alphaModFix/>
          </a:blip>
          <a:stretch>
            <a:fillRect/>
          </a:stretch>
        </p:blipFill>
        <p:spPr>
          <a:xfrm>
            <a:off x="3240000" y="1440000"/>
            <a:ext cx="4827600" cy="2934000"/>
          </a:xfrm>
          <a:prstGeom prst="rect">
            <a:avLst/>
          </a:prstGeom>
          <a:noFill/>
          <a:ln>
            <a:noFill/>
          </a:ln>
        </p:spPr>
      </p:pic>
      <p:pic>
        <p:nvPicPr>
          <p:cNvPr id="143" name="Google Shape;143;p22"/>
          <p:cNvPicPr preferRelativeResize="0"/>
          <p:nvPr/>
        </p:nvPicPr>
        <p:blipFill>
          <a:blip r:embed="rId5">
            <a:alphaModFix/>
          </a:blip>
          <a:stretch>
            <a:fillRect/>
          </a:stretch>
        </p:blipFill>
        <p:spPr>
          <a:xfrm>
            <a:off x="311700" y="2038125"/>
            <a:ext cx="3149951" cy="96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Zhou&amp;Gollmann Model — 4.sendTTP</a:t>
            </a:r>
            <a:endParaRPr/>
          </a:p>
        </p:txBody>
      </p:sp>
      <p:sp>
        <p:nvSpPr>
          <p:cNvPr id="149" name="Google Shape;149;p23"/>
          <p:cNvSpPr txBox="1"/>
          <p:nvPr>
            <p:ph idx="1" type="body"/>
          </p:nvPr>
        </p:nvSpPr>
        <p:spPr>
          <a:xfrm>
            <a:off x="311700" y="1152475"/>
            <a:ext cx="1747200" cy="75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i="1" lang="it"/>
              <a:t>B → TTP</a:t>
            </a:r>
            <a:br>
              <a:rPr i="1" lang="it"/>
            </a:br>
            <a:r>
              <a:rPr i="1" lang="it"/>
              <a:t>f</a:t>
            </a:r>
            <a:r>
              <a:rPr baseline="-25000" i="1" lang="it"/>
              <a:t>NRR</a:t>
            </a:r>
            <a:r>
              <a:rPr i="1" lang="it"/>
              <a:t>, L, NRR</a:t>
            </a:r>
            <a:endParaRPr i="1"/>
          </a:p>
        </p:txBody>
      </p:sp>
      <p:cxnSp>
        <p:nvCxnSpPr>
          <p:cNvPr id="150" name="Google Shape;150;p23"/>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151" name="Google Shape;151;p23"/>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152" name="Google Shape;15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53" name="Google Shape;153;p23"/>
          <p:cNvPicPr preferRelativeResize="0"/>
          <p:nvPr/>
        </p:nvPicPr>
        <p:blipFill>
          <a:blip r:embed="rId4">
            <a:alphaModFix/>
          </a:blip>
          <a:stretch>
            <a:fillRect/>
          </a:stretch>
        </p:blipFill>
        <p:spPr>
          <a:xfrm>
            <a:off x="3240000" y="1440000"/>
            <a:ext cx="4827600" cy="293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Zhou&amp;Gollmann Model — 5.</a:t>
            </a:r>
            <a:r>
              <a:rPr lang="it"/>
              <a:t>publish2&amp;getByB</a:t>
            </a:r>
            <a:endParaRPr/>
          </a:p>
        </p:txBody>
      </p:sp>
      <p:sp>
        <p:nvSpPr>
          <p:cNvPr id="159" name="Google Shape;159;p24"/>
          <p:cNvSpPr txBox="1"/>
          <p:nvPr>
            <p:ph idx="1" type="body"/>
          </p:nvPr>
        </p:nvSpPr>
        <p:spPr>
          <a:xfrm>
            <a:off x="311700" y="1152475"/>
            <a:ext cx="1971900" cy="100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it"/>
              <a:t>B ↔ TTP</a:t>
            </a:r>
            <a:br>
              <a:rPr i="1" lang="it"/>
            </a:br>
            <a:r>
              <a:rPr i="1" lang="it"/>
              <a:t>L, M</a:t>
            </a:r>
            <a:endParaRPr i="1"/>
          </a:p>
        </p:txBody>
      </p:sp>
      <p:cxnSp>
        <p:nvCxnSpPr>
          <p:cNvPr id="160" name="Google Shape;160;p24"/>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161" name="Google Shape;161;p24"/>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162" name="Google Shape;16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63" name="Google Shape;163;p24"/>
          <p:cNvPicPr preferRelativeResize="0"/>
          <p:nvPr/>
        </p:nvPicPr>
        <p:blipFill>
          <a:blip r:embed="rId4">
            <a:alphaModFix/>
          </a:blip>
          <a:stretch>
            <a:fillRect/>
          </a:stretch>
        </p:blipFill>
        <p:spPr>
          <a:xfrm>
            <a:off x="3240000" y="1440000"/>
            <a:ext cx="4827600" cy="293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Zhou&amp;Gollmann Model — 6.publish2&amp;getByA2</a:t>
            </a:r>
            <a:endParaRPr/>
          </a:p>
        </p:txBody>
      </p:sp>
      <p:sp>
        <p:nvSpPr>
          <p:cNvPr id="169" name="Google Shape;169;p25"/>
          <p:cNvSpPr txBox="1"/>
          <p:nvPr>
            <p:ph idx="1" type="body"/>
          </p:nvPr>
        </p:nvSpPr>
        <p:spPr>
          <a:xfrm>
            <a:off x="311700" y="1152475"/>
            <a:ext cx="2256300" cy="846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i="1" lang="it"/>
              <a:t>A ↔ TTP</a:t>
            </a:r>
            <a:br>
              <a:rPr i="1" lang="it"/>
            </a:br>
            <a:r>
              <a:rPr i="1" lang="it"/>
              <a:t>f</a:t>
            </a:r>
            <a:r>
              <a:rPr baseline="-25000" i="1" lang="it"/>
              <a:t>NRD</a:t>
            </a:r>
            <a:r>
              <a:rPr i="1" lang="it"/>
              <a:t>, T</a:t>
            </a:r>
            <a:r>
              <a:rPr baseline="-25000" i="1" lang="it"/>
              <a:t>d</a:t>
            </a:r>
            <a:r>
              <a:rPr i="1" lang="it"/>
              <a:t>, L, NRR, NRD</a:t>
            </a:r>
            <a:endParaRPr i="1"/>
          </a:p>
        </p:txBody>
      </p:sp>
      <p:cxnSp>
        <p:nvCxnSpPr>
          <p:cNvPr id="170" name="Google Shape;170;p25"/>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171" name="Google Shape;171;p25"/>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172" name="Google Shape;17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73" name="Google Shape;173;p25"/>
          <p:cNvPicPr preferRelativeResize="0"/>
          <p:nvPr/>
        </p:nvPicPr>
        <p:blipFill>
          <a:blip r:embed="rId4">
            <a:alphaModFix/>
          </a:blip>
          <a:stretch>
            <a:fillRect/>
          </a:stretch>
        </p:blipFill>
        <p:spPr>
          <a:xfrm>
            <a:off x="3240000" y="1440000"/>
            <a:ext cx="4827600" cy="2934000"/>
          </a:xfrm>
          <a:prstGeom prst="rect">
            <a:avLst/>
          </a:prstGeom>
          <a:noFill/>
          <a:ln>
            <a:noFill/>
          </a:ln>
        </p:spPr>
      </p:pic>
      <p:pic>
        <p:nvPicPr>
          <p:cNvPr id="174" name="Google Shape;174;p25"/>
          <p:cNvPicPr preferRelativeResize="0"/>
          <p:nvPr/>
        </p:nvPicPr>
        <p:blipFill>
          <a:blip r:embed="rId5">
            <a:alphaModFix/>
          </a:blip>
          <a:stretch>
            <a:fillRect/>
          </a:stretch>
        </p:blipFill>
        <p:spPr>
          <a:xfrm>
            <a:off x="311700" y="2522052"/>
            <a:ext cx="2528593" cy="18519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18882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PEPA Model</a:t>
            </a:r>
            <a:endParaRPr/>
          </a:p>
        </p:txBody>
      </p:sp>
      <p:sp>
        <p:nvSpPr>
          <p:cNvPr id="180" name="Google Shape;18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cxnSp>
        <p:nvCxnSpPr>
          <p:cNvPr id="181" name="Google Shape;181;p26"/>
          <p:cNvCxnSpPr/>
          <p:nvPr/>
        </p:nvCxnSpPr>
        <p:spPr>
          <a:xfrm>
            <a:off x="315000" y="3076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182" name="Google Shape;182;p26"/>
          <p:cNvPicPr preferRelativeResize="0"/>
          <p:nvPr/>
        </p:nvPicPr>
        <p:blipFill>
          <a:blip r:embed="rId3">
            <a:alphaModFix/>
          </a:blip>
          <a:stretch>
            <a:fillRect/>
          </a:stretch>
        </p:blipFill>
        <p:spPr>
          <a:xfrm>
            <a:off x="194651" y="89850"/>
            <a:ext cx="1147975" cy="1452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Initial </a:t>
            </a:r>
            <a:r>
              <a:rPr lang="it"/>
              <a:t>Model — Client</a:t>
            </a:r>
            <a:r>
              <a:rPr lang="it"/>
              <a:t> A</a:t>
            </a:r>
            <a:endParaRPr/>
          </a:p>
          <a:p>
            <a:pPr indent="0" lvl="0" marL="0" rtl="0" algn="l">
              <a:spcBef>
                <a:spcPts val="0"/>
              </a:spcBef>
              <a:spcAft>
                <a:spcPts val="0"/>
              </a:spcAft>
              <a:buNone/>
            </a:pPr>
            <a:r>
              <a:t/>
            </a:r>
            <a:endParaRPr/>
          </a:p>
        </p:txBody>
      </p:sp>
      <p:cxnSp>
        <p:nvCxnSpPr>
          <p:cNvPr id="188" name="Google Shape;188;p27"/>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189" name="Google Shape;189;p27"/>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190" name="Google Shape;19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91" name="Google Shape;191;p27"/>
          <p:cNvPicPr preferRelativeResize="0"/>
          <p:nvPr/>
        </p:nvPicPr>
        <p:blipFill>
          <a:blip r:embed="rId4">
            <a:alphaModFix/>
          </a:blip>
          <a:stretch>
            <a:fillRect/>
          </a:stretch>
        </p:blipFill>
        <p:spPr>
          <a:xfrm>
            <a:off x="2911688" y="1291450"/>
            <a:ext cx="3314025" cy="337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Initial </a:t>
            </a:r>
            <a:r>
              <a:rPr lang="it"/>
              <a:t>Model — Client</a:t>
            </a:r>
            <a:r>
              <a:rPr lang="it"/>
              <a:t> B</a:t>
            </a:r>
            <a:endParaRPr/>
          </a:p>
          <a:p>
            <a:pPr indent="0" lvl="0" marL="0" rtl="0" algn="l">
              <a:spcBef>
                <a:spcPts val="0"/>
              </a:spcBef>
              <a:spcAft>
                <a:spcPts val="0"/>
              </a:spcAft>
              <a:buNone/>
            </a:pPr>
            <a:r>
              <a:t/>
            </a:r>
            <a:endParaRPr/>
          </a:p>
        </p:txBody>
      </p:sp>
      <p:cxnSp>
        <p:nvCxnSpPr>
          <p:cNvPr id="197" name="Google Shape;197;p28"/>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198" name="Google Shape;198;p28"/>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199" name="Google Shape;19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00" name="Google Shape;200;p28"/>
          <p:cNvPicPr preferRelativeResize="0"/>
          <p:nvPr/>
        </p:nvPicPr>
        <p:blipFill>
          <a:blip r:embed="rId4">
            <a:alphaModFix/>
          </a:blip>
          <a:stretch>
            <a:fillRect/>
          </a:stretch>
        </p:blipFill>
        <p:spPr>
          <a:xfrm>
            <a:off x="2863013" y="1628600"/>
            <a:ext cx="3411375" cy="257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Initial </a:t>
            </a:r>
            <a:r>
              <a:rPr lang="it"/>
              <a:t>Model — TTP</a:t>
            </a:r>
            <a:endParaRPr/>
          </a:p>
          <a:p>
            <a:pPr indent="0" lvl="0" marL="0" rtl="0" algn="l">
              <a:spcBef>
                <a:spcPts val="0"/>
              </a:spcBef>
              <a:spcAft>
                <a:spcPts val="0"/>
              </a:spcAft>
              <a:buNone/>
            </a:pPr>
            <a:r>
              <a:t/>
            </a:r>
            <a:endParaRPr/>
          </a:p>
        </p:txBody>
      </p:sp>
      <p:cxnSp>
        <p:nvCxnSpPr>
          <p:cNvPr id="206" name="Google Shape;206;p29"/>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207" name="Google Shape;207;p29"/>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208" name="Google Shape;20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09" name="Google Shape;209;p29"/>
          <p:cNvPicPr preferRelativeResize="0"/>
          <p:nvPr/>
        </p:nvPicPr>
        <p:blipFill>
          <a:blip r:embed="rId4">
            <a:alphaModFix/>
          </a:blip>
          <a:stretch>
            <a:fillRect/>
          </a:stretch>
        </p:blipFill>
        <p:spPr>
          <a:xfrm>
            <a:off x="1405175" y="2538075"/>
            <a:ext cx="6327040" cy="39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Initial </a:t>
            </a:r>
            <a:r>
              <a:rPr lang="it"/>
              <a:t>Model — System</a:t>
            </a:r>
            <a:endParaRPr/>
          </a:p>
          <a:p>
            <a:pPr indent="0" lvl="0" marL="0" rtl="0" algn="l">
              <a:spcBef>
                <a:spcPts val="0"/>
              </a:spcBef>
              <a:spcAft>
                <a:spcPts val="0"/>
              </a:spcAft>
              <a:buNone/>
            </a:pPr>
            <a:r>
              <a:t/>
            </a:r>
            <a:endParaRPr/>
          </a:p>
        </p:txBody>
      </p:sp>
      <p:cxnSp>
        <p:nvCxnSpPr>
          <p:cNvPr id="215" name="Google Shape;215;p30"/>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216" name="Google Shape;216;p30"/>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217" name="Google Shape;21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18" name="Google Shape;218;p30"/>
          <p:cNvPicPr preferRelativeResize="0"/>
          <p:nvPr/>
        </p:nvPicPr>
        <p:blipFill>
          <a:blip r:embed="rId4">
            <a:alphaModFix/>
          </a:blip>
          <a:stretch>
            <a:fillRect/>
          </a:stretch>
        </p:blipFill>
        <p:spPr>
          <a:xfrm>
            <a:off x="2371725" y="1903813"/>
            <a:ext cx="4400550" cy="1019175"/>
          </a:xfrm>
          <a:prstGeom prst="rect">
            <a:avLst/>
          </a:prstGeom>
          <a:noFill/>
          <a:ln>
            <a:noFill/>
          </a:ln>
        </p:spPr>
      </p:pic>
      <p:pic>
        <p:nvPicPr>
          <p:cNvPr id="219" name="Google Shape;219;p30"/>
          <p:cNvPicPr preferRelativeResize="0"/>
          <p:nvPr/>
        </p:nvPicPr>
        <p:blipFill>
          <a:blip r:embed="rId5">
            <a:alphaModFix/>
          </a:blip>
          <a:stretch>
            <a:fillRect/>
          </a:stretch>
        </p:blipFill>
        <p:spPr>
          <a:xfrm>
            <a:off x="2780788" y="3174225"/>
            <a:ext cx="3582416" cy="393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311700" y="237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Derivation Graph A||B</a:t>
            </a:r>
            <a:endParaRPr/>
          </a:p>
          <a:p>
            <a:pPr indent="0" lvl="0" marL="0" rtl="0" algn="l">
              <a:spcBef>
                <a:spcPts val="0"/>
              </a:spcBef>
              <a:spcAft>
                <a:spcPts val="0"/>
              </a:spcAft>
              <a:buNone/>
            </a:pPr>
            <a:r>
              <a:t/>
            </a:r>
            <a:endParaRPr/>
          </a:p>
        </p:txBody>
      </p:sp>
      <p:pic>
        <p:nvPicPr>
          <p:cNvPr id="225" name="Google Shape;225;p31"/>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226" name="Google Shape;22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27" name="Google Shape;227;p31"/>
          <p:cNvPicPr preferRelativeResize="0"/>
          <p:nvPr/>
        </p:nvPicPr>
        <p:blipFill>
          <a:blip r:embed="rId4">
            <a:alphaModFix/>
          </a:blip>
          <a:stretch>
            <a:fillRect/>
          </a:stretch>
        </p:blipFill>
        <p:spPr>
          <a:xfrm>
            <a:off x="2346050" y="810600"/>
            <a:ext cx="4249384" cy="4246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Introduction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 this </a:t>
            </a:r>
            <a:r>
              <a:rPr lang="it"/>
              <a:t>presentation:</a:t>
            </a:r>
            <a:endParaRPr/>
          </a:p>
          <a:p>
            <a:pPr indent="-342900" lvl="0" marL="457200" rtl="0" algn="l">
              <a:spcBef>
                <a:spcPts val="1200"/>
              </a:spcBef>
              <a:spcAft>
                <a:spcPts val="0"/>
              </a:spcAft>
              <a:buSzPts val="1800"/>
              <a:buAutoNum type="arabicPeriod"/>
            </a:pPr>
            <a:r>
              <a:rPr lang="it"/>
              <a:t>A non-repudiation protocol</a:t>
            </a:r>
            <a:endParaRPr/>
          </a:p>
          <a:p>
            <a:pPr indent="-342900" lvl="0" marL="457200" rtl="0" algn="l">
              <a:spcBef>
                <a:spcPts val="0"/>
              </a:spcBef>
              <a:spcAft>
                <a:spcPts val="0"/>
              </a:spcAft>
              <a:buSzPts val="1800"/>
              <a:buAutoNum type="arabicPeriod"/>
            </a:pPr>
            <a:r>
              <a:rPr lang="it"/>
              <a:t>PEPA models</a:t>
            </a:r>
            <a:endParaRPr/>
          </a:p>
          <a:p>
            <a:pPr indent="-342900" lvl="0" marL="457200" rtl="0" algn="l">
              <a:spcBef>
                <a:spcPts val="0"/>
              </a:spcBef>
              <a:spcAft>
                <a:spcPts val="0"/>
              </a:spcAft>
              <a:buSzPts val="1800"/>
              <a:buAutoNum type="arabicPeriod"/>
            </a:pPr>
            <a:r>
              <a:rPr lang="it"/>
              <a:t>Derivation graphs</a:t>
            </a:r>
            <a:endParaRPr/>
          </a:p>
          <a:p>
            <a:pPr indent="-342900" lvl="0" marL="457200" rtl="0" algn="l">
              <a:spcBef>
                <a:spcPts val="0"/>
              </a:spcBef>
              <a:spcAft>
                <a:spcPts val="0"/>
              </a:spcAft>
              <a:buSzPts val="1800"/>
              <a:buAutoNum type="arabicPeriod"/>
            </a:pPr>
            <a:r>
              <a:rPr lang="it"/>
              <a:t>Markov chain and Performance analysis</a:t>
            </a:r>
            <a:endParaRPr/>
          </a:p>
          <a:p>
            <a:pPr indent="-342900" lvl="0" marL="457200" rtl="0" algn="l">
              <a:spcBef>
                <a:spcPts val="0"/>
              </a:spcBef>
              <a:spcAft>
                <a:spcPts val="0"/>
              </a:spcAft>
              <a:buSzPts val="1800"/>
              <a:buAutoNum type="arabicPeriod"/>
            </a:pPr>
            <a:r>
              <a:rPr lang="it"/>
              <a:t>PEPA Eclipse Plug-in</a:t>
            </a:r>
            <a:endParaRPr/>
          </a:p>
        </p:txBody>
      </p:sp>
      <p:cxnSp>
        <p:nvCxnSpPr>
          <p:cNvPr id="64" name="Google Shape;64;p14"/>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65" name="Google Shape;65;p14"/>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311700" y="18882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it" sz="3400"/>
              <a:t>Simplified Model</a:t>
            </a:r>
            <a:endParaRPr sz="4200"/>
          </a:p>
        </p:txBody>
      </p:sp>
      <p:sp>
        <p:nvSpPr>
          <p:cNvPr id="233" name="Google Shape;23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cxnSp>
        <p:nvCxnSpPr>
          <p:cNvPr id="234" name="Google Shape;234;p32"/>
          <p:cNvCxnSpPr/>
          <p:nvPr/>
        </p:nvCxnSpPr>
        <p:spPr>
          <a:xfrm>
            <a:off x="315000" y="3076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235" name="Google Shape;235;p32"/>
          <p:cNvPicPr preferRelativeResize="0"/>
          <p:nvPr/>
        </p:nvPicPr>
        <p:blipFill>
          <a:blip r:embed="rId3">
            <a:alphaModFix/>
          </a:blip>
          <a:stretch>
            <a:fillRect/>
          </a:stretch>
        </p:blipFill>
        <p:spPr>
          <a:xfrm>
            <a:off x="194651" y="89850"/>
            <a:ext cx="1147975" cy="14524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Simplified </a:t>
            </a:r>
            <a:r>
              <a:rPr lang="it"/>
              <a:t>Model — Clients</a:t>
            </a:r>
            <a:r>
              <a:rPr lang="it"/>
              <a:t> AB</a:t>
            </a:r>
            <a:endParaRPr/>
          </a:p>
          <a:p>
            <a:pPr indent="0" lvl="0" marL="0" rtl="0" algn="l">
              <a:spcBef>
                <a:spcPts val="0"/>
              </a:spcBef>
              <a:spcAft>
                <a:spcPts val="0"/>
              </a:spcAft>
              <a:buNone/>
            </a:pPr>
            <a:r>
              <a:t/>
            </a:r>
            <a:endParaRPr/>
          </a:p>
        </p:txBody>
      </p:sp>
      <p:cxnSp>
        <p:nvCxnSpPr>
          <p:cNvPr id="241" name="Google Shape;241;p33"/>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242" name="Google Shape;242;p33"/>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243" name="Google Shape;24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44" name="Google Shape;244;p33"/>
          <p:cNvPicPr preferRelativeResize="0"/>
          <p:nvPr/>
        </p:nvPicPr>
        <p:blipFill>
          <a:blip r:embed="rId4">
            <a:alphaModFix/>
          </a:blip>
          <a:stretch>
            <a:fillRect/>
          </a:stretch>
        </p:blipFill>
        <p:spPr>
          <a:xfrm>
            <a:off x="2005075" y="1164425"/>
            <a:ext cx="5133846" cy="3759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Simplified </a:t>
            </a:r>
            <a:r>
              <a:rPr lang="it"/>
              <a:t>Model — TTP</a:t>
            </a:r>
            <a:endParaRPr/>
          </a:p>
          <a:p>
            <a:pPr indent="0" lvl="0" marL="0" rtl="0" algn="l">
              <a:spcBef>
                <a:spcPts val="0"/>
              </a:spcBef>
              <a:spcAft>
                <a:spcPts val="0"/>
              </a:spcAft>
              <a:buNone/>
            </a:pPr>
            <a:r>
              <a:t/>
            </a:r>
            <a:endParaRPr/>
          </a:p>
        </p:txBody>
      </p:sp>
      <p:cxnSp>
        <p:nvCxnSpPr>
          <p:cNvPr id="250" name="Google Shape;250;p34"/>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251" name="Google Shape;251;p34"/>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252" name="Google Shape;25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53" name="Google Shape;253;p34"/>
          <p:cNvPicPr preferRelativeResize="0"/>
          <p:nvPr/>
        </p:nvPicPr>
        <p:blipFill>
          <a:blip r:embed="rId4">
            <a:alphaModFix/>
          </a:blip>
          <a:stretch>
            <a:fillRect/>
          </a:stretch>
        </p:blipFill>
        <p:spPr>
          <a:xfrm>
            <a:off x="1408475" y="2631400"/>
            <a:ext cx="6327040" cy="39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Simplified </a:t>
            </a:r>
            <a:r>
              <a:rPr lang="it"/>
              <a:t>Model — System</a:t>
            </a:r>
            <a:endParaRPr/>
          </a:p>
          <a:p>
            <a:pPr indent="0" lvl="0" marL="0" rtl="0" algn="l">
              <a:spcBef>
                <a:spcPts val="0"/>
              </a:spcBef>
              <a:spcAft>
                <a:spcPts val="0"/>
              </a:spcAft>
              <a:buNone/>
            </a:pPr>
            <a:r>
              <a:t/>
            </a:r>
            <a:endParaRPr/>
          </a:p>
        </p:txBody>
      </p:sp>
      <p:cxnSp>
        <p:nvCxnSpPr>
          <p:cNvPr id="259" name="Google Shape;259;p35"/>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260" name="Google Shape;260;p35"/>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261" name="Google Shape;2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62" name="Google Shape;262;p35"/>
          <p:cNvPicPr preferRelativeResize="0"/>
          <p:nvPr/>
        </p:nvPicPr>
        <p:blipFill>
          <a:blip r:embed="rId4">
            <a:alphaModFix/>
          </a:blip>
          <a:stretch>
            <a:fillRect/>
          </a:stretch>
        </p:blipFill>
        <p:spPr>
          <a:xfrm>
            <a:off x="2733675" y="1995475"/>
            <a:ext cx="3676650" cy="914400"/>
          </a:xfrm>
          <a:prstGeom prst="rect">
            <a:avLst/>
          </a:prstGeom>
          <a:noFill/>
          <a:ln>
            <a:noFill/>
          </a:ln>
        </p:spPr>
      </p:pic>
      <p:pic>
        <p:nvPicPr>
          <p:cNvPr id="263" name="Google Shape;263;p35"/>
          <p:cNvPicPr preferRelativeResize="0"/>
          <p:nvPr/>
        </p:nvPicPr>
        <p:blipFill rotWithShape="1">
          <a:blip r:embed="rId5">
            <a:alphaModFix/>
          </a:blip>
          <a:srcRect b="0" l="0" r="0" t="0"/>
          <a:stretch/>
        </p:blipFill>
        <p:spPr>
          <a:xfrm>
            <a:off x="2780788" y="3206300"/>
            <a:ext cx="3582416" cy="393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Improved </a:t>
            </a:r>
            <a:r>
              <a:rPr lang="it"/>
              <a:t>System — Verification</a:t>
            </a:r>
            <a:endParaRPr/>
          </a:p>
          <a:p>
            <a:pPr indent="0" lvl="0" marL="0" rtl="0" algn="l">
              <a:spcBef>
                <a:spcPts val="0"/>
              </a:spcBef>
              <a:spcAft>
                <a:spcPts val="0"/>
              </a:spcAft>
              <a:buNone/>
            </a:pPr>
            <a:r>
              <a:t/>
            </a:r>
            <a:endParaRPr/>
          </a:p>
        </p:txBody>
      </p:sp>
      <p:cxnSp>
        <p:nvCxnSpPr>
          <p:cNvPr id="269" name="Google Shape;269;p36"/>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270" name="Google Shape;270;p36"/>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271" name="Google Shape;27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72" name="Google Shape;272;p36"/>
          <p:cNvPicPr preferRelativeResize="0"/>
          <p:nvPr/>
        </p:nvPicPr>
        <p:blipFill>
          <a:blip r:embed="rId4">
            <a:alphaModFix/>
          </a:blip>
          <a:stretch>
            <a:fillRect/>
          </a:stretch>
        </p:blipFill>
        <p:spPr>
          <a:xfrm>
            <a:off x="6174575" y="1502225"/>
            <a:ext cx="2297875" cy="2049225"/>
          </a:xfrm>
          <a:prstGeom prst="rect">
            <a:avLst/>
          </a:prstGeom>
          <a:noFill/>
          <a:ln>
            <a:noFill/>
          </a:ln>
        </p:spPr>
      </p:pic>
      <p:sp>
        <p:nvSpPr>
          <p:cNvPr id="273" name="Google Shape;273;p36"/>
          <p:cNvSpPr txBox="1"/>
          <p:nvPr/>
        </p:nvSpPr>
        <p:spPr>
          <a:xfrm>
            <a:off x="311700" y="1502225"/>
            <a:ext cx="47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4" name="Google Shape;274;p36"/>
          <p:cNvSpPr txBox="1"/>
          <p:nvPr/>
        </p:nvSpPr>
        <p:spPr>
          <a:xfrm>
            <a:off x="311700" y="1530525"/>
            <a:ext cx="5455200" cy="220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it" sz="1800">
                <a:solidFill>
                  <a:schemeClr val="dk2"/>
                </a:solidFill>
              </a:rPr>
              <a:t>Non-Repudation Protocol might be used by unofficial entities</a:t>
            </a:r>
            <a:r>
              <a:rPr lang="it" sz="1800">
                <a:solidFill>
                  <a:schemeClr val="dk2"/>
                </a:solidFill>
              </a:rPr>
              <a:t>:</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it" sz="1800">
                <a:solidFill>
                  <a:schemeClr val="dk2"/>
                </a:solidFill>
              </a:rPr>
              <a:t>User can sign fake contract</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it" sz="1800">
                <a:solidFill>
                  <a:schemeClr val="dk2"/>
                </a:solidFill>
              </a:rPr>
              <a:t>TTP must verify the authenticity of contract</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it" sz="1800">
                <a:solidFill>
                  <a:schemeClr val="dk2"/>
                </a:solidFill>
              </a:rPr>
              <a:t>If scam is recognized, the procedure has to be stopped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Improved </a:t>
            </a:r>
            <a:r>
              <a:rPr lang="it"/>
              <a:t>System — Clients AB</a:t>
            </a:r>
            <a:endParaRPr/>
          </a:p>
          <a:p>
            <a:pPr indent="0" lvl="0" marL="0" rtl="0" algn="l">
              <a:spcBef>
                <a:spcPts val="0"/>
              </a:spcBef>
              <a:spcAft>
                <a:spcPts val="0"/>
              </a:spcAft>
              <a:buNone/>
            </a:pPr>
            <a:r>
              <a:t/>
            </a:r>
            <a:endParaRPr/>
          </a:p>
        </p:txBody>
      </p:sp>
      <p:cxnSp>
        <p:nvCxnSpPr>
          <p:cNvPr id="280" name="Google Shape;280;p37"/>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281" name="Google Shape;281;p37"/>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282" name="Google Shape;28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83" name="Google Shape;283;p37"/>
          <p:cNvPicPr preferRelativeResize="0"/>
          <p:nvPr/>
        </p:nvPicPr>
        <p:blipFill>
          <a:blip r:embed="rId4">
            <a:alphaModFix/>
          </a:blip>
          <a:stretch>
            <a:fillRect/>
          </a:stretch>
        </p:blipFill>
        <p:spPr>
          <a:xfrm>
            <a:off x="2066250" y="1171900"/>
            <a:ext cx="5004896" cy="3759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t>Improved System — TTP</a:t>
            </a:r>
            <a:endParaRPr/>
          </a:p>
          <a:p>
            <a:pPr indent="0" lvl="0" marL="0" rtl="0" algn="l">
              <a:spcBef>
                <a:spcPts val="0"/>
              </a:spcBef>
              <a:spcAft>
                <a:spcPts val="0"/>
              </a:spcAft>
              <a:buNone/>
            </a:pPr>
            <a:r>
              <a:t/>
            </a:r>
            <a:endParaRPr/>
          </a:p>
        </p:txBody>
      </p:sp>
      <p:cxnSp>
        <p:nvCxnSpPr>
          <p:cNvPr id="289" name="Google Shape;289;p38"/>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290" name="Google Shape;290;p38"/>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291" name="Google Shape;29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92" name="Google Shape;292;p38"/>
          <p:cNvPicPr preferRelativeResize="0"/>
          <p:nvPr/>
        </p:nvPicPr>
        <p:blipFill>
          <a:blip r:embed="rId4">
            <a:alphaModFix/>
          </a:blip>
          <a:stretch>
            <a:fillRect/>
          </a:stretch>
        </p:blipFill>
        <p:spPr>
          <a:xfrm>
            <a:off x="1609725" y="2339850"/>
            <a:ext cx="5924550" cy="723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Improved </a:t>
            </a:r>
            <a:r>
              <a:rPr lang="it"/>
              <a:t>System — System</a:t>
            </a:r>
            <a:endParaRPr/>
          </a:p>
          <a:p>
            <a:pPr indent="0" lvl="0" marL="0" rtl="0" algn="l">
              <a:spcBef>
                <a:spcPts val="0"/>
              </a:spcBef>
              <a:spcAft>
                <a:spcPts val="0"/>
              </a:spcAft>
              <a:buNone/>
            </a:pPr>
            <a:r>
              <a:t/>
            </a:r>
            <a:endParaRPr/>
          </a:p>
        </p:txBody>
      </p:sp>
      <p:cxnSp>
        <p:nvCxnSpPr>
          <p:cNvPr id="298" name="Google Shape;298;p39"/>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299" name="Google Shape;299;p39"/>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300" name="Google Shape;30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01" name="Google Shape;301;p39"/>
          <p:cNvPicPr preferRelativeResize="0"/>
          <p:nvPr/>
        </p:nvPicPr>
        <p:blipFill>
          <a:blip r:embed="rId4">
            <a:alphaModFix/>
          </a:blip>
          <a:stretch>
            <a:fillRect/>
          </a:stretch>
        </p:blipFill>
        <p:spPr>
          <a:xfrm>
            <a:off x="2877671" y="1866975"/>
            <a:ext cx="3388658" cy="842770"/>
          </a:xfrm>
          <a:prstGeom prst="rect">
            <a:avLst/>
          </a:prstGeom>
          <a:noFill/>
          <a:ln>
            <a:noFill/>
          </a:ln>
        </p:spPr>
      </p:pic>
      <p:pic>
        <p:nvPicPr>
          <p:cNvPr id="302" name="Google Shape;302;p39"/>
          <p:cNvPicPr preferRelativeResize="0"/>
          <p:nvPr/>
        </p:nvPicPr>
        <p:blipFill>
          <a:blip r:embed="rId5">
            <a:alphaModFix/>
          </a:blip>
          <a:stretch>
            <a:fillRect/>
          </a:stretch>
        </p:blipFill>
        <p:spPr>
          <a:xfrm>
            <a:off x="1762750" y="2989332"/>
            <a:ext cx="5618501" cy="55306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311700" y="18882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Derivation Graphs</a:t>
            </a:r>
            <a:endParaRPr/>
          </a:p>
        </p:txBody>
      </p:sp>
      <p:sp>
        <p:nvSpPr>
          <p:cNvPr id="308" name="Google Shape;308;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cxnSp>
        <p:nvCxnSpPr>
          <p:cNvPr id="309" name="Google Shape;309;p40"/>
          <p:cNvCxnSpPr/>
          <p:nvPr/>
        </p:nvCxnSpPr>
        <p:spPr>
          <a:xfrm>
            <a:off x="315000" y="3076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310" name="Google Shape;310;p40"/>
          <p:cNvPicPr preferRelativeResize="0"/>
          <p:nvPr/>
        </p:nvPicPr>
        <p:blipFill>
          <a:blip r:embed="rId3">
            <a:alphaModFix/>
          </a:blip>
          <a:stretch>
            <a:fillRect/>
          </a:stretch>
        </p:blipFill>
        <p:spPr>
          <a:xfrm>
            <a:off x="194651" y="89850"/>
            <a:ext cx="1147975" cy="14524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Clients AB</a:t>
            </a:r>
            <a:endParaRPr/>
          </a:p>
          <a:p>
            <a:pPr indent="0" lvl="0" marL="0" rtl="0" algn="l">
              <a:spcBef>
                <a:spcPts val="0"/>
              </a:spcBef>
              <a:spcAft>
                <a:spcPts val="0"/>
              </a:spcAft>
              <a:buNone/>
            </a:pPr>
            <a:r>
              <a:t/>
            </a:r>
            <a:endParaRPr/>
          </a:p>
        </p:txBody>
      </p:sp>
      <p:sp>
        <p:nvSpPr>
          <p:cNvPr id="316" name="Google Shape;31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cxnSp>
        <p:nvCxnSpPr>
          <p:cNvPr id="317" name="Google Shape;317;p41"/>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318" name="Google Shape;318;p41"/>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319" name="Google Shape;31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20" name="Google Shape;320;p41"/>
          <p:cNvPicPr preferRelativeResize="0"/>
          <p:nvPr/>
        </p:nvPicPr>
        <p:blipFill>
          <a:blip r:embed="rId4">
            <a:alphaModFix/>
          </a:blip>
          <a:stretch>
            <a:fillRect/>
          </a:stretch>
        </p:blipFill>
        <p:spPr>
          <a:xfrm>
            <a:off x="173575" y="1354438"/>
            <a:ext cx="8796850" cy="34913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Protocols</a:t>
            </a:r>
            <a:endParaRPr/>
          </a:p>
        </p:txBody>
      </p:sp>
      <p:sp>
        <p:nvSpPr>
          <p:cNvPr id="72" name="Google Shape;72;p1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it" sz="1500">
                <a:solidFill>
                  <a:srgbClr val="202124"/>
                </a:solidFill>
                <a:highlight>
                  <a:srgbClr val="FFFFFF"/>
                </a:highlight>
              </a:rPr>
              <a:t>General Definition</a:t>
            </a:r>
            <a:endParaRPr b="1" sz="1500">
              <a:solidFill>
                <a:srgbClr val="202124"/>
              </a:solidFill>
              <a:highlight>
                <a:srgbClr val="FFFFFF"/>
              </a:highlight>
            </a:endParaRPr>
          </a:p>
          <a:p>
            <a:pPr indent="0" lvl="0" marL="0" rtl="0" algn="ctr">
              <a:spcBef>
                <a:spcPts val="1200"/>
              </a:spcBef>
              <a:spcAft>
                <a:spcPts val="0"/>
              </a:spcAft>
              <a:buNone/>
            </a:pPr>
            <a:r>
              <a:rPr i="1" lang="it" sz="1500">
                <a:solidFill>
                  <a:srgbClr val="202124"/>
                </a:solidFill>
                <a:highlight>
                  <a:srgbClr val="FFFFFF"/>
                </a:highlight>
              </a:rPr>
              <a:t>“The official procedure or system of rules governing affairs of state or diplomatic occasions.”</a:t>
            </a:r>
            <a:endParaRPr i="1" sz="1500">
              <a:solidFill>
                <a:srgbClr val="202124"/>
              </a:solidFill>
              <a:highlight>
                <a:srgbClr val="FFFFFF"/>
              </a:highlight>
            </a:endParaRPr>
          </a:p>
          <a:p>
            <a:pPr indent="0" lvl="0" marL="0" rtl="0" algn="l">
              <a:spcBef>
                <a:spcPts val="1200"/>
              </a:spcBef>
              <a:spcAft>
                <a:spcPts val="0"/>
              </a:spcAft>
              <a:buNone/>
            </a:pPr>
            <a:r>
              <a:t/>
            </a:r>
            <a:endParaRPr sz="1050">
              <a:solidFill>
                <a:srgbClr val="202124"/>
              </a:solidFill>
              <a:highlight>
                <a:srgbClr val="FFFFFF"/>
              </a:highlight>
            </a:endParaRPr>
          </a:p>
          <a:p>
            <a:pPr indent="0" lvl="0" marL="0" rtl="0" algn="ctr">
              <a:spcBef>
                <a:spcPts val="1200"/>
              </a:spcBef>
              <a:spcAft>
                <a:spcPts val="0"/>
              </a:spcAft>
              <a:buClr>
                <a:schemeClr val="dk1"/>
              </a:buClr>
              <a:buSzPts val="1100"/>
              <a:buFont typeface="Arial"/>
              <a:buNone/>
            </a:pPr>
            <a:r>
              <a:rPr b="1" lang="it" sz="1500">
                <a:solidFill>
                  <a:srgbClr val="202124"/>
                </a:solidFill>
                <a:highlight>
                  <a:srgbClr val="FFFFFF"/>
                </a:highlight>
              </a:rPr>
              <a:t>Computing Definition</a:t>
            </a:r>
            <a:endParaRPr sz="1500">
              <a:solidFill>
                <a:srgbClr val="202124"/>
              </a:solidFill>
              <a:highlight>
                <a:srgbClr val="FFFFFF"/>
              </a:highlight>
            </a:endParaRPr>
          </a:p>
          <a:p>
            <a:pPr indent="0" lvl="0" marL="0" rtl="0" algn="ctr">
              <a:spcBef>
                <a:spcPts val="1200"/>
              </a:spcBef>
              <a:spcAft>
                <a:spcPts val="0"/>
              </a:spcAft>
              <a:buClr>
                <a:schemeClr val="dk1"/>
              </a:buClr>
              <a:buSzPts val="1100"/>
              <a:buFont typeface="Arial"/>
              <a:buNone/>
            </a:pPr>
            <a:r>
              <a:rPr i="1" lang="it" sz="1500">
                <a:solidFill>
                  <a:srgbClr val="202124"/>
                </a:solidFill>
                <a:highlight>
                  <a:srgbClr val="FFFFFF"/>
                </a:highlight>
              </a:rPr>
              <a:t>“A set of rules governing the exchange or transmission of data between devices.”</a:t>
            </a:r>
            <a:endParaRPr sz="1500">
              <a:solidFill>
                <a:srgbClr val="202124"/>
              </a:solidFill>
              <a:highlight>
                <a:srgbClr val="FFFFFF"/>
              </a:highlight>
            </a:endParaRPr>
          </a:p>
          <a:p>
            <a:pPr indent="0" lvl="0" marL="0" rtl="0" algn="l">
              <a:spcBef>
                <a:spcPts val="1200"/>
              </a:spcBef>
              <a:spcAft>
                <a:spcPts val="1200"/>
              </a:spcAft>
              <a:buNone/>
            </a:pPr>
            <a:r>
              <a:t/>
            </a:r>
            <a:endParaRPr sz="1050">
              <a:solidFill>
                <a:srgbClr val="202124"/>
              </a:solidFill>
              <a:highlight>
                <a:srgbClr val="FFFFFF"/>
              </a:highlight>
            </a:endParaRPr>
          </a:p>
        </p:txBody>
      </p:sp>
      <p:cxnSp>
        <p:nvCxnSpPr>
          <p:cNvPr id="73" name="Google Shape;73;p15"/>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74" name="Google Shape;74;p15"/>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TTP</a:t>
            </a:r>
            <a:endParaRPr/>
          </a:p>
          <a:p>
            <a:pPr indent="0" lvl="0" marL="0" rtl="0" algn="l">
              <a:spcBef>
                <a:spcPts val="0"/>
              </a:spcBef>
              <a:spcAft>
                <a:spcPts val="0"/>
              </a:spcAft>
              <a:buNone/>
            </a:pPr>
            <a:r>
              <a:t/>
            </a:r>
            <a:endParaRPr/>
          </a:p>
        </p:txBody>
      </p:sp>
      <p:sp>
        <p:nvSpPr>
          <p:cNvPr id="326" name="Google Shape;32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cxnSp>
        <p:nvCxnSpPr>
          <p:cNvPr id="327" name="Google Shape;327;p42"/>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328" name="Google Shape;328;p42"/>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329" name="Google Shape;32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30" name="Google Shape;330;p42"/>
          <p:cNvPicPr preferRelativeResize="0"/>
          <p:nvPr/>
        </p:nvPicPr>
        <p:blipFill>
          <a:blip r:embed="rId4">
            <a:alphaModFix/>
          </a:blip>
          <a:stretch>
            <a:fillRect/>
          </a:stretch>
        </p:blipFill>
        <p:spPr>
          <a:xfrm>
            <a:off x="2638412" y="1123675"/>
            <a:ext cx="3860575" cy="3719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System</a:t>
            </a:r>
            <a:endParaRPr/>
          </a:p>
          <a:p>
            <a:pPr indent="0" lvl="0" marL="0" rtl="0" algn="l">
              <a:spcBef>
                <a:spcPts val="0"/>
              </a:spcBef>
              <a:spcAft>
                <a:spcPts val="0"/>
              </a:spcAft>
              <a:buNone/>
            </a:pPr>
            <a:r>
              <a:t/>
            </a:r>
            <a:endParaRPr/>
          </a:p>
        </p:txBody>
      </p:sp>
      <p:sp>
        <p:nvSpPr>
          <p:cNvPr id="336" name="Google Shape;33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cxnSp>
        <p:nvCxnSpPr>
          <p:cNvPr id="337" name="Google Shape;337;p43"/>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338" name="Google Shape;338;p43"/>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339" name="Google Shape;33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40" name="Google Shape;340;p43"/>
          <p:cNvPicPr preferRelativeResize="0"/>
          <p:nvPr/>
        </p:nvPicPr>
        <p:blipFill>
          <a:blip r:embed="rId4">
            <a:alphaModFix/>
          </a:blip>
          <a:stretch>
            <a:fillRect/>
          </a:stretch>
        </p:blipFill>
        <p:spPr>
          <a:xfrm>
            <a:off x="157500" y="1393500"/>
            <a:ext cx="8829000" cy="349210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4"/>
          <p:cNvSpPr txBox="1"/>
          <p:nvPr>
            <p:ph type="title"/>
          </p:nvPr>
        </p:nvSpPr>
        <p:spPr>
          <a:xfrm>
            <a:off x="311700" y="18882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Markov Chains and Performance analysis</a:t>
            </a:r>
            <a:endParaRPr/>
          </a:p>
        </p:txBody>
      </p:sp>
      <p:sp>
        <p:nvSpPr>
          <p:cNvPr id="346" name="Google Shape;34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cxnSp>
        <p:nvCxnSpPr>
          <p:cNvPr id="347" name="Google Shape;347;p44"/>
          <p:cNvCxnSpPr/>
          <p:nvPr/>
        </p:nvCxnSpPr>
        <p:spPr>
          <a:xfrm>
            <a:off x="315000" y="3076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348" name="Google Shape;348;p44"/>
          <p:cNvPicPr preferRelativeResize="0"/>
          <p:nvPr/>
        </p:nvPicPr>
        <p:blipFill>
          <a:blip r:embed="rId3">
            <a:alphaModFix/>
          </a:blip>
          <a:stretch>
            <a:fillRect/>
          </a:stretch>
        </p:blipFill>
        <p:spPr>
          <a:xfrm>
            <a:off x="194651" y="89850"/>
            <a:ext cx="1147975" cy="14524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Underlying</a:t>
            </a:r>
            <a:r>
              <a:rPr lang="it"/>
              <a:t> </a:t>
            </a:r>
            <a:r>
              <a:rPr lang="it"/>
              <a:t>Markov</a:t>
            </a:r>
            <a:r>
              <a:rPr lang="it"/>
              <a:t> chain</a:t>
            </a:r>
            <a:endParaRPr/>
          </a:p>
          <a:p>
            <a:pPr indent="0" lvl="0" marL="0" rtl="0" algn="l">
              <a:spcBef>
                <a:spcPts val="0"/>
              </a:spcBef>
              <a:spcAft>
                <a:spcPts val="0"/>
              </a:spcAft>
              <a:buNone/>
            </a:pPr>
            <a:r>
              <a:t/>
            </a:r>
            <a:endParaRPr/>
          </a:p>
        </p:txBody>
      </p:sp>
      <p:sp>
        <p:nvSpPr>
          <p:cNvPr id="354" name="Google Shape;35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cxnSp>
        <p:nvCxnSpPr>
          <p:cNvPr id="355" name="Google Shape;355;p45"/>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356" name="Google Shape;356;p45"/>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357" name="Google Shape;35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58" name="Google Shape;358;p45"/>
          <p:cNvPicPr preferRelativeResize="0"/>
          <p:nvPr/>
        </p:nvPicPr>
        <p:blipFill>
          <a:blip r:embed="rId4">
            <a:alphaModFix/>
          </a:blip>
          <a:stretch>
            <a:fillRect/>
          </a:stretch>
        </p:blipFill>
        <p:spPr>
          <a:xfrm>
            <a:off x="434213" y="1419400"/>
            <a:ext cx="8268976" cy="3286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Infinitesimal generator matrix</a:t>
            </a:r>
            <a:endParaRPr/>
          </a:p>
          <a:p>
            <a:pPr indent="0" lvl="0" marL="0" rtl="0" algn="l">
              <a:spcBef>
                <a:spcPts val="0"/>
              </a:spcBef>
              <a:spcAft>
                <a:spcPts val="0"/>
              </a:spcAft>
              <a:buNone/>
            </a:pPr>
            <a:r>
              <a:t/>
            </a:r>
            <a:endParaRPr/>
          </a:p>
        </p:txBody>
      </p:sp>
      <p:sp>
        <p:nvSpPr>
          <p:cNvPr id="364" name="Google Shape;36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cxnSp>
        <p:nvCxnSpPr>
          <p:cNvPr id="365" name="Google Shape;365;p46"/>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366" name="Google Shape;366;p46"/>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367" name="Google Shape;367;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68" name="Google Shape;368;p46"/>
          <p:cNvPicPr preferRelativeResize="0"/>
          <p:nvPr/>
        </p:nvPicPr>
        <p:blipFill>
          <a:blip r:embed="rId4">
            <a:alphaModFix/>
          </a:blip>
          <a:stretch>
            <a:fillRect/>
          </a:stretch>
        </p:blipFill>
        <p:spPr>
          <a:xfrm>
            <a:off x="311700" y="1494903"/>
            <a:ext cx="8513999" cy="276784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Transpose i</a:t>
            </a:r>
            <a:r>
              <a:rPr lang="it"/>
              <a:t>nfinitesimal generator matrix</a:t>
            </a:r>
            <a:endParaRPr/>
          </a:p>
          <a:p>
            <a:pPr indent="0" lvl="0" marL="0" rtl="0" algn="l">
              <a:spcBef>
                <a:spcPts val="0"/>
              </a:spcBef>
              <a:spcAft>
                <a:spcPts val="0"/>
              </a:spcAft>
              <a:buNone/>
            </a:pPr>
            <a:r>
              <a:t/>
            </a:r>
            <a:endParaRPr/>
          </a:p>
        </p:txBody>
      </p:sp>
      <p:sp>
        <p:nvSpPr>
          <p:cNvPr id="374" name="Google Shape;37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cxnSp>
        <p:nvCxnSpPr>
          <p:cNvPr id="375" name="Google Shape;375;p47"/>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376" name="Google Shape;376;p47"/>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377" name="Google Shape;37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78" name="Google Shape;378;p47"/>
          <p:cNvPicPr preferRelativeResize="0"/>
          <p:nvPr/>
        </p:nvPicPr>
        <p:blipFill>
          <a:blip r:embed="rId4">
            <a:alphaModFix/>
          </a:blip>
          <a:stretch>
            <a:fillRect/>
          </a:stretch>
        </p:blipFill>
        <p:spPr>
          <a:xfrm>
            <a:off x="315000" y="1494737"/>
            <a:ext cx="8514000" cy="275314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Global balance equations</a:t>
            </a:r>
            <a:endParaRPr/>
          </a:p>
        </p:txBody>
      </p:sp>
      <p:sp>
        <p:nvSpPr>
          <p:cNvPr id="384" name="Google Shape;38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cxnSp>
        <p:nvCxnSpPr>
          <p:cNvPr id="385" name="Google Shape;385;p48"/>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386" name="Google Shape;386;p48"/>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387" name="Google Shape;38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88" name="Google Shape;388;p48"/>
          <p:cNvPicPr preferRelativeResize="0"/>
          <p:nvPr/>
        </p:nvPicPr>
        <p:blipFill>
          <a:blip r:embed="rId4">
            <a:alphaModFix/>
          </a:blip>
          <a:stretch>
            <a:fillRect/>
          </a:stretch>
        </p:blipFill>
        <p:spPr>
          <a:xfrm>
            <a:off x="340450" y="1506975"/>
            <a:ext cx="8132000" cy="315696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Steady state distribution</a:t>
            </a:r>
            <a:endParaRPr/>
          </a:p>
          <a:p>
            <a:pPr indent="0" lvl="0" marL="0" rtl="0" algn="l">
              <a:spcBef>
                <a:spcPts val="0"/>
              </a:spcBef>
              <a:spcAft>
                <a:spcPts val="0"/>
              </a:spcAft>
              <a:buNone/>
            </a:pPr>
            <a:r>
              <a:t/>
            </a:r>
            <a:endParaRPr/>
          </a:p>
        </p:txBody>
      </p:sp>
      <p:sp>
        <p:nvSpPr>
          <p:cNvPr id="394" name="Google Shape;39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cxnSp>
        <p:nvCxnSpPr>
          <p:cNvPr id="395" name="Google Shape;395;p49"/>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396" name="Google Shape;396;p49"/>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397" name="Google Shape;397;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98" name="Google Shape;398;p49"/>
          <p:cNvPicPr preferRelativeResize="0"/>
          <p:nvPr/>
        </p:nvPicPr>
        <p:blipFill>
          <a:blip r:embed="rId4">
            <a:alphaModFix/>
          </a:blip>
          <a:stretch>
            <a:fillRect/>
          </a:stretch>
        </p:blipFill>
        <p:spPr>
          <a:xfrm>
            <a:off x="-37" y="1394400"/>
            <a:ext cx="9144076" cy="975200"/>
          </a:xfrm>
          <a:prstGeom prst="rect">
            <a:avLst/>
          </a:prstGeom>
          <a:noFill/>
          <a:ln>
            <a:noFill/>
          </a:ln>
        </p:spPr>
      </p:pic>
      <p:pic>
        <p:nvPicPr>
          <p:cNvPr id="399" name="Google Shape;399;p49"/>
          <p:cNvPicPr preferRelativeResize="0"/>
          <p:nvPr/>
        </p:nvPicPr>
        <p:blipFill>
          <a:blip r:embed="rId5">
            <a:alphaModFix/>
          </a:blip>
          <a:stretch>
            <a:fillRect/>
          </a:stretch>
        </p:blipFill>
        <p:spPr>
          <a:xfrm>
            <a:off x="2472363" y="2990900"/>
            <a:ext cx="4192675" cy="1038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Steady state probabilities</a:t>
            </a:r>
            <a:endParaRPr/>
          </a:p>
          <a:p>
            <a:pPr indent="0" lvl="0" marL="0" rtl="0" algn="l">
              <a:spcBef>
                <a:spcPts val="0"/>
              </a:spcBef>
              <a:spcAft>
                <a:spcPts val="0"/>
              </a:spcAft>
              <a:buNone/>
            </a:pPr>
            <a:r>
              <a:t/>
            </a:r>
            <a:endParaRPr/>
          </a:p>
        </p:txBody>
      </p:sp>
      <p:sp>
        <p:nvSpPr>
          <p:cNvPr id="405" name="Google Shape;40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cxnSp>
        <p:nvCxnSpPr>
          <p:cNvPr id="406" name="Google Shape;406;p50"/>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407" name="Google Shape;407;p50"/>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408" name="Google Shape;408;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409" name="Google Shape;409;p50"/>
          <p:cNvPicPr preferRelativeResize="0"/>
          <p:nvPr/>
        </p:nvPicPr>
        <p:blipFill>
          <a:blip r:embed="rId4">
            <a:alphaModFix/>
          </a:blip>
          <a:stretch>
            <a:fillRect/>
          </a:stretch>
        </p:blipFill>
        <p:spPr>
          <a:xfrm>
            <a:off x="2414538" y="1514400"/>
            <a:ext cx="4308325" cy="3209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Steady state probabilities</a:t>
            </a:r>
            <a:endParaRPr/>
          </a:p>
          <a:p>
            <a:pPr indent="0" lvl="0" marL="0" rtl="0" algn="l">
              <a:spcBef>
                <a:spcPts val="0"/>
              </a:spcBef>
              <a:spcAft>
                <a:spcPts val="0"/>
              </a:spcAft>
              <a:buNone/>
            </a:pPr>
            <a:r>
              <a:t/>
            </a:r>
            <a:endParaRPr/>
          </a:p>
        </p:txBody>
      </p:sp>
      <p:sp>
        <p:nvSpPr>
          <p:cNvPr id="415" name="Google Shape;41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cxnSp>
        <p:nvCxnSpPr>
          <p:cNvPr id="416" name="Google Shape;416;p51"/>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417" name="Google Shape;417;p51"/>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418" name="Google Shape;418;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419" name="Google Shape;419;p51"/>
          <p:cNvPicPr preferRelativeResize="0"/>
          <p:nvPr/>
        </p:nvPicPr>
        <p:blipFill>
          <a:blip r:embed="rId4">
            <a:alphaModFix/>
          </a:blip>
          <a:stretch>
            <a:fillRect/>
          </a:stretch>
        </p:blipFill>
        <p:spPr>
          <a:xfrm>
            <a:off x="2305975" y="1884375"/>
            <a:ext cx="4682850" cy="163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Non-repudiation</a:t>
            </a:r>
            <a:endParaRPr/>
          </a:p>
        </p:txBody>
      </p:sp>
      <p:sp>
        <p:nvSpPr>
          <p:cNvPr id="81" name="Google Shape;81;p1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it"/>
              <a:t>“</a:t>
            </a:r>
            <a:r>
              <a:rPr i="1" lang="it"/>
              <a:t>M</a:t>
            </a:r>
            <a:r>
              <a:rPr i="1" lang="it"/>
              <a:t>allory buys a cell phone for $100, writes a paper cheque as payment, and signs the cheque with a pen. Later, she finds that she can't afford it, and claims that the cheque is a forgery. The signature guarantees that only Mallory could have signed the cheque, and so Mallory's bank must pay the cheque. This is non-repudiation; Mallory cannot repudiate the cheque.</a:t>
            </a:r>
            <a:r>
              <a:rPr lang="it"/>
              <a:t>”</a:t>
            </a:r>
            <a:endParaRPr/>
          </a:p>
        </p:txBody>
      </p:sp>
      <p:cxnSp>
        <p:nvCxnSpPr>
          <p:cNvPr id="82" name="Google Shape;82;p16"/>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83" name="Google Shape;83;p16"/>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Utilisation</a:t>
            </a:r>
            <a:endParaRPr/>
          </a:p>
          <a:p>
            <a:pPr indent="0" lvl="0" marL="0" rtl="0" algn="l">
              <a:spcBef>
                <a:spcPts val="0"/>
              </a:spcBef>
              <a:spcAft>
                <a:spcPts val="0"/>
              </a:spcAft>
              <a:buNone/>
            </a:pPr>
            <a:r>
              <a:t/>
            </a:r>
            <a:endParaRPr/>
          </a:p>
        </p:txBody>
      </p:sp>
      <p:sp>
        <p:nvSpPr>
          <p:cNvPr id="425" name="Google Shape;42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cxnSp>
        <p:nvCxnSpPr>
          <p:cNvPr id="426" name="Google Shape;426;p52"/>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427" name="Google Shape;427;p52"/>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428" name="Google Shape;428;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429" name="Google Shape;429;p52"/>
          <p:cNvPicPr preferRelativeResize="0"/>
          <p:nvPr/>
        </p:nvPicPr>
        <p:blipFill>
          <a:blip r:embed="rId4">
            <a:alphaModFix/>
          </a:blip>
          <a:stretch>
            <a:fillRect/>
          </a:stretch>
        </p:blipFill>
        <p:spPr>
          <a:xfrm>
            <a:off x="1044375" y="2023325"/>
            <a:ext cx="7020426" cy="145226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Throughput</a:t>
            </a:r>
            <a:endParaRPr/>
          </a:p>
          <a:p>
            <a:pPr indent="0" lvl="0" marL="0" rtl="0" algn="l">
              <a:spcBef>
                <a:spcPts val="0"/>
              </a:spcBef>
              <a:spcAft>
                <a:spcPts val="0"/>
              </a:spcAft>
              <a:buNone/>
            </a:pPr>
            <a:r>
              <a:t/>
            </a:r>
            <a:endParaRPr/>
          </a:p>
        </p:txBody>
      </p:sp>
      <p:sp>
        <p:nvSpPr>
          <p:cNvPr id="435" name="Google Shape;435;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cxnSp>
        <p:nvCxnSpPr>
          <p:cNvPr id="436" name="Google Shape;436;p53"/>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437" name="Google Shape;437;p53"/>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438" name="Google Shape;43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439" name="Google Shape;439;p53"/>
          <p:cNvPicPr preferRelativeResize="0"/>
          <p:nvPr/>
        </p:nvPicPr>
        <p:blipFill>
          <a:blip r:embed="rId4">
            <a:alphaModFix/>
          </a:blip>
          <a:stretch>
            <a:fillRect/>
          </a:stretch>
        </p:blipFill>
        <p:spPr>
          <a:xfrm>
            <a:off x="2486225" y="1279100"/>
            <a:ext cx="4164950" cy="31631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4"/>
          <p:cNvSpPr txBox="1"/>
          <p:nvPr>
            <p:ph type="title"/>
          </p:nvPr>
        </p:nvSpPr>
        <p:spPr>
          <a:xfrm>
            <a:off x="311700" y="18882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PEPA Eclipse Plug-in</a:t>
            </a:r>
            <a:endParaRPr/>
          </a:p>
        </p:txBody>
      </p:sp>
      <p:sp>
        <p:nvSpPr>
          <p:cNvPr id="445" name="Google Shape;445;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cxnSp>
        <p:nvCxnSpPr>
          <p:cNvPr id="446" name="Google Shape;446;p54"/>
          <p:cNvCxnSpPr/>
          <p:nvPr/>
        </p:nvCxnSpPr>
        <p:spPr>
          <a:xfrm>
            <a:off x="315000" y="3076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447" name="Google Shape;447;p54"/>
          <p:cNvPicPr preferRelativeResize="0"/>
          <p:nvPr/>
        </p:nvPicPr>
        <p:blipFill>
          <a:blip r:embed="rId3">
            <a:alphaModFix/>
          </a:blip>
          <a:stretch>
            <a:fillRect/>
          </a:stretch>
        </p:blipFill>
        <p:spPr>
          <a:xfrm>
            <a:off x="194651" y="89850"/>
            <a:ext cx="1147975" cy="1452449"/>
          </a:xfrm>
          <a:prstGeom prst="rect">
            <a:avLst/>
          </a:prstGeom>
          <a:noFill/>
          <a:ln>
            <a:noFill/>
          </a:ln>
        </p:spPr>
      </p:pic>
      <p:sp>
        <p:nvSpPr>
          <p:cNvPr id="448" name="Google Shape;448;p5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Pepa Model</a:t>
            </a:r>
            <a:endParaRPr/>
          </a:p>
          <a:p>
            <a:pPr indent="0" lvl="0" marL="0" rtl="0" algn="l">
              <a:spcBef>
                <a:spcPts val="0"/>
              </a:spcBef>
              <a:spcAft>
                <a:spcPts val="0"/>
              </a:spcAft>
              <a:buNone/>
            </a:pPr>
            <a:r>
              <a:t/>
            </a:r>
            <a:endParaRPr/>
          </a:p>
        </p:txBody>
      </p:sp>
      <p:cxnSp>
        <p:nvCxnSpPr>
          <p:cNvPr id="454" name="Google Shape;454;p55"/>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455" name="Google Shape;455;p55"/>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456" name="Google Shape;456;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457" name="Google Shape;457;p55"/>
          <p:cNvPicPr preferRelativeResize="0"/>
          <p:nvPr/>
        </p:nvPicPr>
        <p:blipFill>
          <a:blip r:embed="rId4">
            <a:alphaModFix/>
          </a:blip>
          <a:stretch>
            <a:fillRect/>
          </a:stretch>
        </p:blipFill>
        <p:spPr>
          <a:xfrm>
            <a:off x="304800" y="1231800"/>
            <a:ext cx="8167658" cy="349294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Experimentation</a:t>
            </a:r>
            <a:endParaRPr/>
          </a:p>
        </p:txBody>
      </p:sp>
      <p:cxnSp>
        <p:nvCxnSpPr>
          <p:cNvPr id="463" name="Google Shape;463;p56"/>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464" name="Google Shape;464;p56"/>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465" name="Google Shape;465;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466" name="Google Shape;466;p56"/>
          <p:cNvPicPr preferRelativeResize="0"/>
          <p:nvPr/>
        </p:nvPicPr>
        <p:blipFill>
          <a:blip r:embed="rId4">
            <a:alphaModFix/>
          </a:blip>
          <a:stretch>
            <a:fillRect/>
          </a:stretch>
        </p:blipFill>
        <p:spPr>
          <a:xfrm>
            <a:off x="152400" y="1993800"/>
            <a:ext cx="8839200" cy="163202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72" name="Google Shape;472;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Throughput Variation</a:t>
            </a:r>
            <a:endParaRPr/>
          </a:p>
          <a:p>
            <a:pPr indent="0" lvl="0" marL="0" rtl="0" algn="l">
              <a:spcBef>
                <a:spcPts val="0"/>
              </a:spcBef>
              <a:spcAft>
                <a:spcPts val="0"/>
              </a:spcAft>
              <a:buNone/>
            </a:pPr>
            <a:r>
              <a:t/>
            </a:r>
            <a:endParaRPr/>
          </a:p>
        </p:txBody>
      </p:sp>
      <p:pic>
        <p:nvPicPr>
          <p:cNvPr id="473" name="Google Shape;473;p57"/>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cxnSp>
        <p:nvCxnSpPr>
          <p:cNvPr id="474" name="Google Shape;474;p57"/>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sp>
        <p:nvSpPr>
          <p:cNvPr id="475" name="Google Shape;475;p57"/>
          <p:cNvSpPr txBox="1"/>
          <p:nvPr/>
        </p:nvSpPr>
        <p:spPr>
          <a:xfrm>
            <a:off x="1906700" y="1223700"/>
            <a:ext cx="109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Our model</a:t>
            </a:r>
            <a:endParaRPr b="1"/>
          </a:p>
        </p:txBody>
      </p:sp>
      <p:sp>
        <p:nvSpPr>
          <p:cNvPr id="476" name="Google Shape;476;p57"/>
          <p:cNvSpPr txBox="1"/>
          <p:nvPr/>
        </p:nvSpPr>
        <p:spPr>
          <a:xfrm>
            <a:off x="6033475" y="1223700"/>
            <a:ext cx="15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Original model</a:t>
            </a:r>
            <a:endParaRPr b="1"/>
          </a:p>
        </p:txBody>
      </p:sp>
      <p:pic>
        <p:nvPicPr>
          <p:cNvPr id="477" name="Google Shape;477;p57"/>
          <p:cNvPicPr preferRelativeResize="0"/>
          <p:nvPr/>
        </p:nvPicPr>
        <p:blipFill>
          <a:blip r:embed="rId4">
            <a:alphaModFix/>
          </a:blip>
          <a:stretch>
            <a:fillRect/>
          </a:stretch>
        </p:blipFill>
        <p:spPr>
          <a:xfrm>
            <a:off x="5142954" y="1623900"/>
            <a:ext cx="3220787" cy="3214800"/>
          </a:xfrm>
          <a:prstGeom prst="rect">
            <a:avLst/>
          </a:prstGeom>
          <a:noFill/>
          <a:ln>
            <a:noFill/>
          </a:ln>
        </p:spPr>
      </p:pic>
      <p:pic>
        <p:nvPicPr>
          <p:cNvPr id="478" name="Google Shape;478;p57"/>
          <p:cNvPicPr preferRelativeResize="0"/>
          <p:nvPr/>
        </p:nvPicPr>
        <p:blipFill>
          <a:blip r:embed="rId5">
            <a:alphaModFix/>
          </a:blip>
          <a:stretch>
            <a:fillRect/>
          </a:stretch>
        </p:blipFill>
        <p:spPr>
          <a:xfrm>
            <a:off x="840088" y="1623900"/>
            <a:ext cx="3232727" cy="3214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84" name="Google Shape;484;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Utilisation</a:t>
            </a:r>
            <a:endParaRPr/>
          </a:p>
          <a:p>
            <a:pPr indent="0" lvl="0" marL="0" rtl="0" algn="l">
              <a:spcBef>
                <a:spcPts val="0"/>
              </a:spcBef>
              <a:spcAft>
                <a:spcPts val="0"/>
              </a:spcAft>
              <a:buNone/>
            </a:pPr>
            <a:r>
              <a:t/>
            </a:r>
            <a:endParaRPr/>
          </a:p>
        </p:txBody>
      </p:sp>
      <p:pic>
        <p:nvPicPr>
          <p:cNvPr id="485" name="Google Shape;485;p58"/>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cxnSp>
        <p:nvCxnSpPr>
          <p:cNvPr id="486" name="Google Shape;486;p58"/>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487" name="Google Shape;487;p58"/>
          <p:cNvPicPr preferRelativeResize="0"/>
          <p:nvPr/>
        </p:nvPicPr>
        <p:blipFill>
          <a:blip r:embed="rId4">
            <a:alphaModFix/>
          </a:blip>
          <a:stretch>
            <a:fillRect/>
          </a:stretch>
        </p:blipFill>
        <p:spPr>
          <a:xfrm>
            <a:off x="388000" y="1814200"/>
            <a:ext cx="4056325" cy="2897375"/>
          </a:xfrm>
          <a:prstGeom prst="rect">
            <a:avLst/>
          </a:prstGeom>
          <a:noFill/>
          <a:ln>
            <a:noFill/>
          </a:ln>
        </p:spPr>
      </p:pic>
      <p:sp>
        <p:nvSpPr>
          <p:cNvPr id="488" name="Google Shape;488;p58"/>
          <p:cNvSpPr txBox="1"/>
          <p:nvPr/>
        </p:nvSpPr>
        <p:spPr>
          <a:xfrm>
            <a:off x="418800" y="1308775"/>
            <a:ext cx="3579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sz="1500" u="sng">
                <a:solidFill>
                  <a:schemeClr val="dk1"/>
                </a:solidFill>
              </a:rPr>
              <a:t>Steady state probabilities</a:t>
            </a:r>
            <a:endParaRPr b="1" sz="100" u="sng"/>
          </a:p>
        </p:txBody>
      </p:sp>
      <p:pic>
        <p:nvPicPr>
          <p:cNvPr id="489" name="Google Shape;489;p58"/>
          <p:cNvPicPr preferRelativeResize="0"/>
          <p:nvPr/>
        </p:nvPicPr>
        <p:blipFill>
          <a:blip r:embed="rId5">
            <a:alphaModFix/>
          </a:blip>
          <a:stretch>
            <a:fillRect/>
          </a:stretch>
        </p:blipFill>
        <p:spPr>
          <a:xfrm>
            <a:off x="4758675" y="2277800"/>
            <a:ext cx="1421300" cy="535525"/>
          </a:xfrm>
          <a:prstGeom prst="rect">
            <a:avLst/>
          </a:prstGeom>
          <a:noFill/>
          <a:ln>
            <a:noFill/>
          </a:ln>
        </p:spPr>
      </p:pic>
      <p:pic>
        <p:nvPicPr>
          <p:cNvPr id="490" name="Google Shape;490;p58"/>
          <p:cNvPicPr preferRelativeResize="0"/>
          <p:nvPr/>
        </p:nvPicPr>
        <p:blipFill>
          <a:blip r:embed="rId6">
            <a:alphaModFix/>
          </a:blip>
          <a:stretch>
            <a:fillRect/>
          </a:stretch>
        </p:blipFill>
        <p:spPr>
          <a:xfrm>
            <a:off x="4674450" y="3015275"/>
            <a:ext cx="4171975" cy="1224375"/>
          </a:xfrm>
          <a:prstGeom prst="rect">
            <a:avLst/>
          </a:prstGeom>
          <a:noFill/>
          <a:ln>
            <a:noFill/>
          </a:ln>
        </p:spPr>
      </p:pic>
      <p:sp>
        <p:nvSpPr>
          <p:cNvPr id="491" name="Google Shape;491;p58"/>
          <p:cNvSpPr txBox="1"/>
          <p:nvPr/>
        </p:nvSpPr>
        <p:spPr>
          <a:xfrm>
            <a:off x="4762200" y="1308775"/>
            <a:ext cx="3579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sz="1500" u="sng">
                <a:solidFill>
                  <a:schemeClr val="dk1"/>
                </a:solidFill>
              </a:rPr>
              <a:t>Utilisation</a:t>
            </a:r>
            <a:endParaRPr b="1" sz="100" u="sng"/>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97" name="Google Shape;49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More clients</a:t>
            </a:r>
            <a:endParaRPr/>
          </a:p>
          <a:p>
            <a:pPr indent="0" lvl="0" marL="0" rtl="0" algn="l">
              <a:spcBef>
                <a:spcPts val="0"/>
              </a:spcBef>
              <a:spcAft>
                <a:spcPts val="0"/>
              </a:spcAft>
              <a:buNone/>
            </a:pPr>
            <a:r>
              <a:t/>
            </a:r>
            <a:endParaRPr/>
          </a:p>
        </p:txBody>
      </p:sp>
      <p:pic>
        <p:nvPicPr>
          <p:cNvPr id="498" name="Google Shape;498;p59"/>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cxnSp>
        <p:nvCxnSpPr>
          <p:cNvPr id="499" name="Google Shape;499;p59"/>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500" name="Google Shape;500;p59"/>
          <p:cNvPicPr preferRelativeResize="0"/>
          <p:nvPr/>
        </p:nvPicPr>
        <p:blipFill>
          <a:blip r:embed="rId4">
            <a:alphaModFix/>
          </a:blip>
          <a:stretch>
            <a:fillRect/>
          </a:stretch>
        </p:blipFill>
        <p:spPr>
          <a:xfrm>
            <a:off x="457200" y="1231800"/>
            <a:ext cx="8167658" cy="359765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506" name="Google Shape;50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Throughput</a:t>
            </a:r>
            <a:endParaRPr/>
          </a:p>
          <a:p>
            <a:pPr indent="0" lvl="0" marL="0" rtl="0" algn="l">
              <a:spcBef>
                <a:spcPts val="0"/>
              </a:spcBef>
              <a:spcAft>
                <a:spcPts val="0"/>
              </a:spcAft>
              <a:buNone/>
            </a:pPr>
            <a:r>
              <a:t/>
            </a:r>
            <a:endParaRPr/>
          </a:p>
        </p:txBody>
      </p:sp>
      <p:pic>
        <p:nvPicPr>
          <p:cNvPr id="507" name="Google Shape;507;p60"/>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cxnSp>
        <p:nvCxnSpPr>
          <p:cNvPr id="508" name="Google Shape;508;p60"/>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509" name="Google Shape;509;p60"/>
          <p:cNvPicPr preferRelativeResize="0"/>
          <p:nvPr/>
        </p:nvPicPr>
        <p:blipFill>
          <a:blip r:embed="rId4">
            <a:alphaModFix/>
          </a:blip>
          <a:stretch>
            <a:fillRect/>
          </a:stretch>
        </p:blipFill>
        <p:spPr>
          <a:xfrm>
            <a:off x="464100" y="1657150"/>
            <a:ext cx="3112900" cy="3237675"/>
          </a:xfrm>
          <a:prstGeom prst="rect">
            <a:avLst/>
          </a:prstGeom>
          <a:noFill/>
          <a:ln>
            <a:noFill/>
          </a:ln>
        </p:spPr>
      </p:pic>
      <p:sp>
        <p:nvSpPr>
          <p:cNvPr id="510" name="Google Shape;510;p60"/>
          <p:cNvSpPr txBox="1"/>
          <p:nvPr/>
        </p:nvSpPr>
        <p:spPr>
          <a:xfrm>
            <a:off x="5545125" y="1256950"/>
            <a:ext cx="263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T</a:t>
            </a:r>
            <a:r>
              <a:rPr b="1" lang="it"/>
              <a:t>hroughput of multi-client</a:t>
            </a:r>
            <a:endParaRPr b="1"/>
          </a:p>
        </p:txBody>
      </p:sp>
      <p:sp>
        <p:nvSpPr>
          <p:cNvPr id="511" name="Google Shape;511;p60"/>
          <p:cNvSpPr txBox="1"/>
          <p:nvPr/>
        </p:nvSpPr>
        <p:spPr>
          <a:xfrm>
            <a:off x="1202600" y="1180750"/>
            <a:ext cx="16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Total throughput</a:t>
            </a:r>
            <a:endParaRPr b="1"/>
          </a:p>
        </p:txBody>
      </p:sp>
      <p:sp>
        <p:nvSpPr>
          <p:cNvPr id="512" name="Google Shape;512;p60"/>
          <p:cNvSpPr txBox="1"/>
          <p:nvPr/>
        </p:nvSpPr>
        <p:spPr>
          <a:xfrm>
            <a:off x="5461950" y="3152350"/>
            <a:ext cx="263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Throughput of single-client</a:t>
            </a:r>
            <a:endParaRPr b="1"/>
          </a:p>
        </p:txBody>
      </p:sp>
      <p:pic>
        <p:nvPicPr>
          <p:cNvPr id="513" name="Google Shape;513;p60"/>
          <p:cNvPicPr preferRelativeResize="0"/>
          <p:nvPr/>
        </p:nvPicPr>
        <p:blipFill>
          <a:blip r:embed="rId5">
            <a:alphaModFix/>
          </a:blip>
          <a:stretch>
            <a:fillRect/>
          </a:stretch>
        </p:blipFill>
        <p:spPr>
          <a:xfrm>
            <a:off x="3949426" y="2018150"/>
            <a:ext cx="5071726" cy="697000"/>
          </a:xfrm>
          <a:prstGeom prst="rect">
            <a:avLst/>
          </a:prstGeom>
          <a:noFill/>
          <a:ln>
            <a:noFill/>
          </a:ln>
        </p:spPr>
      </p:pic>
      <p:pic>
        <p:nvPicPr>
          <p:cNvPr id="514" name="Google Shape;514;p60"/>
          <p:cNvPicPr preferRelativeResize="0"/>
          <p:nvPr/>
        </p:nvPicPr>
        <p:blipFill>
          <a:blip r:embed="rId6">
            <a:alphaModFix/>
          </a:blip>
          <a:stretch>
            <a:fillRect/>
          </a:stretch>
        </p:blipFill>
        <p:spPr>
          <a:xfrm>
            <a:off x="5160950" y="3800650"/>
            <a:ext cx="3182525" cy="52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Zhou&amp;Gollmann Model — Terminology 1</a:t>
            </a:r>
            <a:endParaRPr/>
          </a:p>
        </p:txBody>
      </p:sp>
      <p:sp>
        <p:nvSpPr>
          <p:cNvPr id="90" name="Google Shape;90;p17"/>
          <p:cNvSpPr txBox="1"/>
          <p:nvPr>
            <p:ph idx="1" type="body"/>
          </p:nvPr>
        </p:nvSpPr>
        <p:spPr>
          <a:xfrm>
            <a:off x="311700" y="1785463"/>
            <a:ext cx="8520600" cy="2171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i="1" lang="it" sz="2000"/>
              <a:t>M</a:t>
            </a:r>
            <a:r>
              <a:rPr lang="it" sz="2000"/>
              <a:t>: Message</a:t>
            </a:r>
            <a:endParaRPr sz="2000"/>
          </a:p>
          <a:p>
            <a:pPr indent="-355600" lvl="0" marL="457200" rtl="0" algn="l">
              <a:spcBef>
                <a:spcPts val="0"/>
              </a:spcBef>
              <a:spcAft>
                <a:spcPts val="0"/>
              </a:spcAft>
              <a:buSzPts val="2000"/>
              <a:buChar char="●"/>
            </a:pPr>
            <a:r>
              <a:rPr b="1" i="1" lang="it" sz="2000"/>
              <a:t>L</a:t>
            </a:r>
            <a:r>
              <a:rPr lang="it" sz="2000"/>
              <a:t>: a unique label chosen by TTP to identify the message M</a:t>
            </a:r>
            <a:endParaRPr sz="2000"/>
          </a:p>
          <a:p>
            <a:pPr indent="-355600" lvl="0" marL="457200" rtl="0" algn="l">
              <a:spcBef>
                <a:spcPts val="0"/>
              </a:spcBef>
              <a:spcAft>
                <a:spcPts val="0"/>
              </a:spcAft>
              <a:buSzPts val="2000"/>
              <a:buChar char="●"/>
            </a:pPr>
            <a:r>
              <a:rPr b="1" i="1" lang="it" sz="2000"/>
              <a:t>T</a:t>
            </a:r>
            <a:r>
              <a:rPr b="1" baseline="-25000" i="1" lang="it" sz="2000"/>
              <a:t>s</a:t>
            </a:r>
            <a:r>
              <a:rPr lang="it" sz="2000"/>
              <a:t>: the time that TTP received A’s submission</a:t>
            </a:r>
            <a:endParaRPr sz="2000"/>
          </a:p>
          <a:p>
            <a:pPr indent="-355600" lvl="0" marL="457200" rtl="0" algn="l">
              <a:spcBef>
                <a:spcPts val="0"/>
              </a:spcBef>
              <a:spcAft>
                <a:spcPts val="0"/>
              </a:spcAft>
              <a:buSzPts val="2000"/>
              <a:buChar char="●"/>
            </a:pPr>
            <a:r>
              <a:rPr b="1" i="1" lang="it" sz="2000"/>
              <a:t>T</a:t>
            </a:r>
            <a:r>
              <a:rPr b="1" baseline="-25000" i="1" lang="it" sz="2000"/>
              <a:t>d</a:t>
            </a:r>
            <a:r>
              <a:rPr lang="it" sz="2000"/>
              <a:t>: the time that TTP delivered and available to B</a:t>
            </a:r>
            <a:endParaRPr sz="2000"/>
          </a:p>
          <a:p>
            <a:pPr indent="0" lvl="0" marL="0" rtl="0" algn="l">
              <a:spcBef>
                <a:spcPts val="1200"/>
              </a:spcBef>
              <a:spcAft>
                <a:spcPts val="1200"/>
              </a:spcAft>
              <a:buNone/>
            </a:pPr>
            <a:r>
              <a:t/>
            </a:r>
            <a:endParaRPr/>
          </a:p>
        </p:txBody>
      </p:sp>
      <p:cxnSp>
        <p:nvCxnSpPr>
          <p:cNvPr id="91" name="Google Shape;91;p17"/>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92" name="Google Shape;92;p17"/>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Zhou&amp;Gollmann Model — Terminology 2</a:t>
            </a:r>
            <a:endParaRPr/>
          </a:p>
        </p:txBody>
      </p:sp>
      <p:sp>
        <p:nvSpPr>
          <p:cNvPr id="99" name="Google Shape;99;p18"/>
          <p:cNvSpPr txBox="1"/>
          <p:nvPr>
            <p:ph idx="1" type="body"/>
          </p:nvPr>
        </p:nvSpPr>
        <p:spPr>
          <a:xfrm>
            <a:off x="311700" y="1594200"/>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i="1" lang="it" sz="2000"/>
              <a:t>NRO = sS</a:t>
            </a:r>
            <a:r>
              <a:rPr b="1" baseline="-25000" i="1" lang="it" sz="2000"/>
              <a:t>A</a:t>
            </a:r>
            <a:r>
              <a:rPr b="1" i="1" lang="it" sz="2000"/>
              <a:t>(f</a:t>
            </a:r>
            <a:r>
              <a:rPr b="1" baseline="-25000" i="1" lang="it" sz="2000"/>
              <a:t>NRO</a:t>
            </a:r>
            <a:r>
              <a:rPr b="1" i="1" lang="it" sz="2000"/>
              <a:t>, TTP, B, M)</a:t>
            </a:r>
            <a:endParaRPr b="1" i="1" sz="2000"/>
          </a:p>
          <a:p>
            <a:pPr indent="-323850" lvl="1" marL="914400" rtl="0" algn="l">
              <a:spcBef>
                <a:spcPts val="0"/>
              </a:spcBef>
              <a:spcAft>
                <a:spcPts val="0"/>
              </a:spcAft>
              <a:buSzPts val="1500"/>
              <a:buChar char="○"/>
            </a:pPr>
            <a:r>
              <a:rPr lang="it" sz="1500"/>
              <a:t>non-repudiation of origin for M</a:t>
            </a:r>
            <a:endParaRPr sz="1500"/>
          </a:p>
          <a:p>
            <a:pPr indent="-355600" lvl="0" marL="457200" rtl="0" algn="l">
              <a:spcBef>
                <a:spcPts val="0"/>
              </a:spcBef>
              <a:spcAft>
                <a:spcPts val="0"/>
              </a:spcAft>
              <a:buSzPts val="2000"/>
              <a:buChar char="●"/>
            </a:pPr>
            <a:r>
              <a:rPr b="1" i="1" lang="it" sz="2000"/>
              <a:t>NRS = sS</a:t>
            </a:r>
            <a:r>
              <a:rPr b="1" baseline="-25000" i="1" lang="it" sz="2000"/>
              <a:t>D</a:t>
            </a:r>
            <a:r>
              <a:rPr b="1" i="1" lang="it" sz="2000"/>
              <a:t>(f</a:t>
            </a:r>
            <a:r>
              <a:rPr b="1" baseline="-25000" i="1" lang="it" sz="2000"/>
              <a:t>NRS</a:t>
            </a:r>
            <a:r>
              <a:rPr b="1" i="1" lang="it" sz="2000"/>
              <a:t>, A, B, T</a:t>
            </a:r>
            <a:r>
              <a:rPr b="1" baseline="-25000" i="1" lang="it" sz="2000"/>
              <a:t>s</a:t>
            </a:r>
            <a:r>
              <a:rPr b="1" i="1" lang="it" sz="2000"/>
              <a:t>, L, NRO)</a:t>
            </a:r>
            <a:endParaRPr b="1" i="1" sz="2000"/>
          </a:p>
          <a:p>
            <a:pPr indent="-323850" lvl="1" marL="914400" rtl="0" algn="l">
              <a:spcBef>
                <a:spcPts val="0"/>
              </a:spcBef>
              <a:spcAft>
                <a:spcPts val="0"/>
              </a:spcAft>
              <a:buSzPts val="1500"/>
              <a:buChar char="○"/>
            </a:pPr>
            <a:r>
              <a:rPr lang="it" sz="1500"/>
              <a:t>non- repudiation of submission of M</a:t>
            </a:r>
            <a:endParaRPr sz="1500"/>
          </a:p>
          <a:p>
            <a:pPr indent="-355600" lvl="0" marL="457200" rtl="0" algn="l">
              <a:spcBef>
                <a:spcPts val="0"/>
              </a:spcBef>
              <a:spcAft>
                <a:spcPts val="0"/>
              </a:spcAft>
              <a:buSzPts val="2000"/>
              <a:buChar char="●"/>
            </a:pPr>
            <a:r>
              <a:rPr b="1" i="1" lang="it" sz="2000"/>
              <a:t>NRR = sS</a:t>
            </a:r>
            <a:r>
              <a:rPr b="1" baseline="-25000" i="1" lang="it" sz="2000"/>
              <a:t>B</a:t>
            </a:r>
            <a:r>
              <a:rPr b="1" i="1" lang="it" sz="2000"/>
              <a:t>(f</a:t>
            </a:r>
            <a:r>
              <a:rPr b="1" baseline="-25000" i="1" lang="it" sz="2000"/>
              <a:t>NRR</a:t>
            </a:r>
            <a:r>
              <a:rPr b="1" i="1" lang="it" sz="2000"/>
              <a:t>, TTP, A, L, NRO)</a:t>
            </a:r>
            <a:endParaRPr b="1" i="1" sz="2000"/>
          </a:p>
          <a:p>
            <a:pPr indent="-323850" lvl="1" marL="914400" rtl="0" algn="l">
              <a:spcBef>
                <a:spcPts val="0"/>
              </a:spcBef>
              <a:spcAft>
                <a:spcPts val="0"/>
              </a:spcAft>
              <a:buSzPts val="1500"/>
              <a:buChar char="○"/>
            </a:pPr>
            <a:r>
              <a:rPr lang="it" sz="1500"/>
              <a:t>non-repudiation of receiving a message labelled L</a:t>
            </a:r>
            <a:endParaRPr sz="1500"/>
          </a:p>
          <a:p>
            <a:pPr indent="-355600" lvl="0" marL="457200" rtl="0" algn="l">
              <a:spcBef>
                <a:spcPts val="0"/>
              </a:spcBef>
              <a:spcAft>
                <a:spcPts val="0"/>
              </a:spcAft>
              <a:buSzPts val="2000"/>
              <a:buChar char="●"/>
            </a:pPr>
            <a:r>
              <a:rPr b="1" i="1" lang="it" sz="2000"/>
              <a:t>NRD = sS</a:t>
            </a:r>
            <a:r>
              <a:rPr b="1" baseline="-25000" i="1" lang="it" sz="2000"/>
              <a:t>D</a:t>
            </a:r>
            <a:r>
              <a:rPr b="1" i="1" lang="it" sz="2000"/>
              <a:t>(f</a:t>
            </a:r>
            <a:r>
              <a:rPr b="1" baseline="-25000" i="1" lang="it" sz="2000"/>
              <a:t>NRD</a:t>
            </a:r>
            <a:r>
              <a:rPr b="1" i="1" lang="it" sz="2000"/>
              <a:t>, A, B, T</a:t>
            </a:r>
            <a:r>
              <a:rPr b="1" baseline="-25000" i="1" lang="it" sz="2000"/>
              <a:t>d</a:t>
            </a:r>
            <a:r>
              <a:rPr b="1" i="1" lang="it" sz="2000"/>
              <a:t>, L, NRR)</a:t>
            </a:r>
            <a:endParaRPr b="1" i="1" sz="2000"/>
          </a:p>
          <a:p>
            <a:pPr indent="-323850" lvl="1" marL="914400" rtl="0" algn="l">
              <a:spcBef>
                <a:spcPts val="0"/>
              </a:spcBef>
              <a:spcAft>
                <a:spcPts val="0"/>
              </a:spcAft>
              <a:buSzPts val="1500"/>
              <a:buChar char="○"/>
            </a:pPr>
            <a:r>
              <a:rPr lang="it" sz="1500"/>
              <a:t>non-repudiation of delivery of M</a:t>
            </a:r>
            <a:endParaRPr sz="1500"/>
          </a:p>
          <a:p>
            <a:pPr indent="0" lvl="0" marL="0" rtl="0" algn="l">
              <a:spcBef>
                <a:spcPts val="1200"/>
              </a:spcBef>
              <a:spcAft>
                <a:spcPts val="1200"/>
              </a:spcAft>
              <a:buNone/>
            </a:pPr>
            <a:r>
              <a:t/>
            </a:r>
            <a:endParaRPr/>
          </a:p>
        </p:txBody>
      </p:sp>
      <p:cxnSp>
        <p:nvCxnSpPr>
          <p:cNvPr id="100" name="Google Shape;100;p18"/>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101" name="Google Shape;101;p18"/>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Zhou&amp;Gollmann Model — Representation</a:t>
            </a:r>
            <a:endParaRPr/>
          </a:p>
        </p:txBody>
      </p:sp>
      <p:cxnSp>
        <p:nvCxnSpPr>
          <p:cNvPr id="108" name="Google Shape;108;p19"/>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109" name="Google Shape;109;p19"/>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11" name="Google Shape;111;p19"/>
          <p:cNvPicPr preferRelativeResize="0"/>
          <p:nvPr/>
        </p:nvPicPr>
        <p:blipFill>
          <a:blip r:embed="rId4">
            <a:alphaModFix/>
          </a:blip>
          <a:stretch>
            <a:fillRect/>
          </a:stretch>
        </p:blipFill>
        <p:spPr>
          <a:xfrm>
            <a:off x="1439738" y="1189663"/>
            <a:ext cx="6257925" cy="357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Zhou&amp;Gollmann Model — 1.request</a:t>
            </a:r>
            <a:endParaRPr/>
          </a:p>
        </p:txBody>
      </p:sp>
      <p:sp>
        <p:nvSpPr>
          <p:cNvPr id="117" name="Google Shape;117;p20"/>
          <p:cNvSpPr txBox="1"/>
          <p:nvPr>
            <p:ph idx="1" type="body"/>
          </p:nvPr>
        </p:nvSpPr>
        <p:spPr>
          <a:xfrm>
            <a:off x="311700" y="1152475"/>
            <a:ext cx="2861400" cy="122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it"/>
              <a:t>A → TTP</a:t>
            </a:r>
            <a:br>
              <a:rPr b="1" i="1" lang="it"/>
            </a:br>
            <a:r>
              <a:rPr i="1" lang="it"/>
              <a:t>f</a:t>
            </a:r>
            <a:r>
              <a:rPr baseline="-25000" i="1" lang="it"/>
              <a:t>NRO</a:t>
            </a:r>
            <a:r>
              <a:rPr i="1" lang="it"/>
              <a:t>, TTP, B, M, NRO</a:t>
            </a:r>
            <a:endParaRPr i="1"/>
          </a:p>
        </p:txBody>
      </p:sp>
      <p:cxnSp>
        <p:nvCxnSpPr>
          <p:cNvPr id="118" name="Google Shape;118;p20"/>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119" name="Google Shape;119;p20"/>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120" name="Google Shape;12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21" name="Google Shape;121;p20"/>
          <p:cNvPicPr preferRelativeResize="0"/>
          <p:nvPr/>
        </p:nvPicPr>
        <p:blipFill>
          <a:blip r:embed="rId4">
            <a:alphaModFix/>
          </a:blip>
          <a:stretch>
            <a:fillRect/>
          </a:stretch>
        </p:blipFill>
        <p:spPr>
          <a:xfrm>
            <a:off x="3240000" y="1440000"/>
            <a:ext cx="4829099" cy="293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Zhou&amp;Gollmann Model — 2.publish1&amp;getByA1</a:t>
            </a:r>
            <a:endParaRPr/>
          </a:p>
        </p:txBody>
      </p:sp>
      <p:sp>
        <p:nvSpPr>
          <p:cNvPr id="127" name="Google Shape;127;p21"/>
          <p:cNvSpPr txBox="1"/>
          <p:nvPr>
            <p:ph idx="1" type="body"/>
          </p:nvPr>
        </p:nvSpPr>
        <p:spPr>
          <a:xfrm>
            <a:off x="311700" y="1152475"/>
            <a:ext cx="2623200" cy="84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it"/>
              <a:t>A ↔ TTP </a:t>
            </a:r>
            <a:br>
              <a:rPr i="1" lang="it"/>
            </a:br>
            <a:r>
              <a:rPr i="1" lang="it"/>
              <a:t>f</a:t>
            </a:r>
            <a:r>
              <a:rPr baseline="-25000" i="1" lang="it"/>
              <a:t>NRS</a:t>
            </a:r>
            <a:r>
              <a:rPr i="1" lang="it"/>
              <a:t>, A, B, T</a:t>
            </a:r>
            <a:r>
              <a:rPr baseline="-25000" i="1" lang="it"/>
              <a:t>s</a:t>
            </a:r>
            <a:r>
              <a:rPr i="1" lang="it"/>
              <a:t>, L, NRS</a:t>
            </a:r>
            <a:endParaRPr i="1"/>
          </a:p>
        </p:txBody>
      </p:sp>
      <p:cxnSp>
        <p:nvCxnSpPr>
          <p:cNvPr id="128" name="Google Shape;128;p21"/>
          <p:cNvCxnSpPr/>
          <p:nvPr/>
        </p:nvCxnSpPr>
        <p:spPr>
          <a:xfrm>
            <a:off x="311700" y="1062000"/>
            <a:ext cx="8514000" cy="17400"/>
          </a:xfrm>
          <a:prstGeom prst="straightConnector1">
            <a:avLst/>
          </a:prstGeom>
          <a:noFill/>
          <a:ln cap="flat" cmpd="sng" w="28575">
            <a:solidFill>
              <a:srgbClr val="CC0000"/>
            </a:solidFill>
            <a:prstDash val="solid"/>
            <a:round/>
            <a:headEnd len="med" w="med" type="none"/>
            <a:tailEnd len="med" w="med" type="none"/>
          </a:ln>
        </p:spPr>
      </p:cxnSp>
      <p:pic>
        <p:nvPicPr>
          <p:cNvPr id="129" name="Google Shape;129;p21"/>
          <p:cNvPicPr preferRelativeResize="0"/>
          <p:nvPr/>
        </p:nvPicPr>
        <p:blipFill rotWithShape="1">
          <a:blip r:embed="rId3">
            <a:alphaModFix/>
          </a:blip>
          <a:srcRect b="48293" l="0" r="33717" t="0"/>
          <a:stretch/>
        </p:blipFill>
        <p:spPr>
          <a:xfrm>
            <a:off x="8064800" y="237900"/>
            <a:ext cx="760900" cy="751025"/>
          </a:xfrm>
          <a:prstGeom prst="rect">
            <a:avLst/>
          </a:prstGeom>
          <a:noFill/>
          <a:ln>
            <a:noFill/>
          </a:ln>
        </p:spPr>
      </p:pic>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31" name="Google Shape;131;p21"/>
          <p:cNvPicPr preferRelativeResize="0"/>
          <p:nvPr/>
        </p:nvPicPr>
        <p:blipFill>
          <a:blip r:embed="rId4">
            <a:alphaModFix/>
          </a:blip>
          <a:stretch>
            <a:fillRect/>
          </a:stretch>
        </p:blipFill>
        <p:spPr>
          <a:xfrm>
            <a:off x="3240000" y="1440000"/>
            <a:ext cx="4827600" cy="2934000"/>
          </a:xfrm>
          <a:prstGeom prst="rect">
            <a:avLst/>
          </a:prstGeom>
          <a:noFill/>
          <a:ln>
            <a:noFill/>
          </a:ln>
        </p:spPr>
      </p:pic>
      <p:pic>
        <p:nvPicPr>
          <p:cNvPr id="132" name="Google Shape;132;p21"/>
          <p:cNvPicPr preferRelativeResize="0"/>
          <p:nvPr/>
        </p:nvPicPr>
        <p:blipFill>
          <a:blip r:embed="rId5">
            <a:alphaModFix/>
          </a:blip>
          <a:stretch>
            <a:fillRect/>
          </a:stretch>
        </p:blipFill>
        <p:spPr>
          <a:xfrm>
            <a:off x="333775" y="2470749"/>
            <a:ext cx="2579051" cy="19032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