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7" r:id="rId2"/>
    <p:sldId id="312" r:id="rId3"/>
    <p:sldId id="313" r:id="rId4"/>
    <p:sldId id="314" r:id="rId5"/>
    <p:sldId id="315" r:id="rId6"/>
    <p:sldId id="316" r:id="rId7"/>
    <p:sldId id="272" r:id="rId8"/>
    <p:sldId id="279" r:id="rId9"/>
    <p:sldId id="266" r:id="rId10"/>
    <p:sldId id="281" r:id="rId11"/>
    <p:sldId id="285" r:id="rId12"/>
    <p:sldId id="287" r:id="rId13"/>
    <p:sldId id="294" r:id="rId14"/>
    <p:sldId id="291" r:id="rId15"/>
    <p:sldId id="286" r:id="rId16"/>
    <p:sldId id="310" r:id="rId17"/>
    <p:sldId id="304" r:id="rId18"/>
    <p:sldId id="288" r:id="rId19"/>
    <p:sldId id="305" r:id="rId20"/>
    <p:sldId id="306" r:id="rId21"/>
    <p:sldId id="317" r:id="rId22"/>
    <p:sldId id="299" r:id="rId23"/>
    <p:sldId id="319" r:id="rId24"/>
    <p:sldId id="289" r:id="rId25"/>
    <p:sldId id="320" r:id="rId26"/>
    <p:sldId id="321" r:id="rId27"/>
    <p:sldId id="283" r:id="rId2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4"/>
    <a:srgbClr val="B0B0B0"/>
    <a:srgbClr val="F0EEE4"/>
    <a:srgbClr val="DCFDFF"/>
    <a:srgbClr val="C7FAFF"/>
    <a:srgbClr val="75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Stile scuro 2 - Colore 5/Colore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Stile scuro 1 - Colore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ile scuro 1 - Color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ile scuro 1 - Color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Stile con tema 2 - Colore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84124" autoAdjust="0"/>
  </p:normalViewPr>
  <p:slideViewPr>
    <p:cSldViewPr snapToGrid="0" snapToObjects="1">
      <p:cViewPr varScale="1">
        <p:scale>
          <a:sx n="63" d="100"/>
          <a:sy n="63" d="100"/>
        </p:scale>
        <p:origin x="67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Foglio_di_lavoro_di_Microsoft_Excel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Simone%20Boscaratto\Documents\Scuola\Progetti\Archimede\2017-2018\statistiche%20corrett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imone%20Boscaratto\Documents\Scuola\Progetti\Archimede\2017-2018\statistiche%20corrett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franc\Dropbox\Archimede%202017-18\Pandemia\fette%20di%20morte\statistiche%20corret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9194143700787E-2"/>
          <c:y val="6.7281491924120806E-2"/>
          <c:w val="0.86399470964566905"/>
          <c:h val="0.84491241111513204"/>
        </c:manualLayout>
      </c:layout>
      <c:barChart>
        <c:barDir val="bar"/>
        <c:grouping val="percentStacked"/>
        <c:varyColors val="0"/>
        <c:ser>
          <c:idx val="0"/>
          <c:order val="0"/>
          <c:tx>
            <c:strRef>
              <c:f>Foglio1!$B$1</c:f>
              <c:strCache>
                <c:ptCount val="1"/>
                <c:pt idx="0">
                  <c:v>I (global)</c:v>
                </c:pt>
              </c:strCache>
            </c:strRef>
          </c:tx>
          <c:spPr>
            <a:solidFill>
              <a:srgbClr val="00B0F0"/>
            </a:solidFill>
            <a:ln>
              <a:noFill/>
            </a:ln>
            <a:effectLst/>
          </c:spPr>
          <c:invertIfNegative val="0"/>
          <c:dLbls>
            <c:delete val="1"/>
          </c:dLbls>
          <c:cat>
            <c:numRef>
              <c:f>Foglio1!$A$2:$A$9</c:f>
              <c:numCache>
                <c:formatCode>General</c:formatCode>
                <c:ptCount val="8"/>
                <c:pt idx="0">
                  <c:v>1</c:v>
                </c:pt>
                <c:pt idx="1">
                  <c:v>2</c:v>
                </c:pt>
                <c:pt idx="2">
                  <c:v>3</c:v>
                </c:pt>
                <c:pt idx="3">
                  <c:v>4</c:v>
                </c:pt>
                <c:pt idx="4">
                  <c:v>5</c:v>
                </c:pt>
                <c:pt idx="5">
                  <c:v>6</c:v>
                </c:pt>
                <c:pt idx="6">
                  <c:v>7</c:v>
                </c:pt>
                <c:pt idx="7">
                  <c:v>8</c:v>
                </c:pt>
              </c:numCache>
            </c:numRef>
          </c:cat>
          <c:val>
            <c:numRef>
              <c:f>Foglio1!$B$2:$B$9</c:f>
              <c:numCache>
                <c:formatCode>0.00%</c:formatCode>
                <c:ptCount val="8"/>
                <c:pt idx="0">
                  <c:v>0</c:v>
                </c:pt>
                <c:pt idx="1">
                  <c:v>0.2</c:v>
                </c:pt>
                <c:pt idx="2">
                  <c:v>0.36000000000000004</c:v>
                </c:pt>
                <c:pt idx="3">
                  <c:v>0.48799999999999999</c:v>
                </c:pt>
                <c:pt idx="4">
                  <c:v>0.59040000000000004</c:v>
                </c:pt>
                <c:pt idx="5">
                  <c:v>0.67232000000000003</c:v>
                </c:pt>
                <c:pt idx="6">
                  <c:v>0.73785600000000007</c:v>
                </c:pt>
                <c:pt idx="7">
                  <c:v>0.79028480000000001</c:v>
                </c:pt>
              </c:numCache>
            </c:numRef>
          </c:val>
          <c:extLst xmlns:c16r2="http://schemas.microsoft.com/office/drawing/2015/06/chart">
            <c:ext xmlns:c16="http://schemas.microsoft.com/office/drawing/2014/chart" uri="{C3380CC4-5D6E-409C-BE32-E72D297353CC}">
              <c16:uniqueId val="{00000000-16C9-4687-8159-AF871D67EF29}"/>
            </c:ext>
          </c:extLst>
        </c:ser>
        <c:ser>
          <c:idx val="1"/>
          <c:order val="1"/>
          <c:tx>
            <c:strRef>
              <c:f>Foglio1!$C$1</c:f>
              <c:strCache>
                <c:ptCount val="1"/>
                <c:pt idx="0">
                  <c:v>i</c:v>
                </c:pt>
              </c:strCache>
            </c:strRef>
          </c:tx>
          <c:spPr>
            <a:solidFill>
              <a:srgbClr val="0070C0"/>
            </a:solidFill>
            <a:ln>
              <a:noFill/>
            </a:ln>
            <a:effectLst/>
          </c:spPr>
          <c:invertIfNegative val="0"/>
          <c:dLbls>
            <c:delete val="1"/>
          </c:dLbls>
          <c:cat>
            <c:numRef>
              <c:f>Foglio1!$A$2:$A$9</c:f>
              <c:numCache>
                <c:formatCode>General</c:formatCode>
                <c:ptCount val="8"/>
                <c:pt idx="0">
                  <c:v>1</c:v>
                </c:pt>
                <c:pt idx="1">
                  <c:v>2</c:v>
                </c:pt>
                <c:pt idx="2">
                  <c:v>3</c:v>
                </c:pt>
                <c:pt idx="3">
                  <c:v>4</c:v>
                </c:pt>
                <c:pt idx="4">
                  <c:v>5</c:v>
                </c:pt>
                <c:pt idx="5">
                  <c:v>6</c:v>
                </c:pt>
                <c:pt idx="6">
                  <c:v>7</c:v>
                </c:pt>
                <c:pt idx="7">
                  <c:v>8</c:v>
                </c:pt>
              </c:numCache>
            </c:numRef>
          </c:cat>
          <c:val>
            <c:numRef>
              <c:f>Foglio1!$C$2:$C$9</c:f>
              <c:numCache>
                <c:formatCode>0.00%</c:formatCode>
                <c:ptCount val="8"/>
                <c:pt idx="0">
                  <c:v>0.2</c:v>
                </c:pt>
                <c:pt idx="1">
                  <c:v>0.16000000000000003</c:v>
                </c:pt>
                <c:pt idx="2">
                  <c:v>0.12799999999999997</c:v>
                </c:pt>
                <c:pt idx="3">
                  <c:v>0.1024</c:v>
                </c:pt>
                <c:pt idx="4">
                  <c:v>8.1919999999999993E-2</c:v>
                </c:pt>
                <c:pt idx="5">
                  <c:v>6.5535999999999997E-2</c:v>
                </c:pt>
                <c:pt idx="6">
                  <c:v>5.2428799999999991E-2</c:v>
                </c:pt>
                <c:pt idx="7">
                  <c:v>4.1943040000000001E-2</c:v>
                </c:pt>
              </c:numCache>
            </c:numRef>
          </c:val>
          <c:extLst xmlns:c16r2="http://schemas.microsoft.com/office/drawing/2015/06/chart">
            <c:ext xmlns:c16="http://schemas.microsoft.com/office/drawing/2014/chart" uri="{C3380CC4-5D6E-409C-BE32-E72D297353CC}">
              <c16:uniqueId val="{00000005-16C9-4687-8159-AF871D67EF29}"/>
            </c:ext>
          </c:extLst>
        </c:ser>
        <c:ser>
          <c:idx val="2"/>
          <c:order val="2"/>
          <c:tx>
            <c:strRef>
              <c:f>Foglio1!$D$1</c:f>
              <c:strCache>
                <c:ptCount val="1"/>
                <c:pt idx="0">
                  <c:v>1-i</c:v>
                </c:pt>
              </c:strCache>
            </c:strRef>
          </c:tx>
          <c:spPr>
            <a:solidFill>
              <a:schemeClr val="bg1"/>
            </a:solidFill>
            <a:ln>
              <a:noFill/>
            </a:ln>
            <a:effectLst/>
          </c:spPr>
          <c:invertIfNegative val="0"/>
          <c:dLbls>
            <c:delete val="1"/>
          </c:dLbls>
          <c:cat>
            <c:numRef>
              <c:f>Foglio1!$A$2:$A$9</c:f>
              <c:numCache>
                <c:formatCode>General</c:formatCode>
                <c:ptCount val="8"/>
                <c:pt idx="0">
                  <c:v>1</c:v>
                </c:pt>
                <c:pt idx="1">
                  <c:v>2</c:v>
                </c:pt>
                <c:pt idx="2">
                  <c:v>3</c:v>
                </c:pt>
                <c:pt idx="3">
                  <c:v>4</c:v>
                </c:pt>
                <c:pt idx="4">
                  <c:v>5</c:v>
                </c:pt>
                <c:pt idx="5">
                  <c:v>6</c:v>
                </c:pt>
                <c:pt idx="6">
                  <c:v>7</c:v>
                </c:pt>
                <c:pt idx="7">
                  <c:v>8</c:v>
                </c:pt>
              </c:numCache>
            </c:numRef>
          </c:cat>
          <c:val>
            <c:numRef>
              <c:f>Foglio1!$D$2:$D$9</c:f>
              <c:numCache>
                <c:formatCode>0.00%</c:formatCode>
                <c:ptCount val="8"/>
                <c:pt idx="0">
                  <c:v>0.8</c:v>
                </c:pt>
                <c:pt idx="1">
                  <c:v>0.6399999999999999</c:v>
                </c:pt>
                <c:pt idx="2">
                  <c:v>0.51200000000000001</c:v>
                </c:pt>
                <c:pt idx="3">
                  <c:v>0.40959999999999996</c:v>
                </c:pt>
                <c:pt idx="4">
                  <c:v>0.32767999999999997</c:v>
                </c:pt>
                <c:pt idx="5">
                  <c:v>0.26214399999999993</c:v>
                </c:pt>
                <c:pt idx="6">
                  <c:v>0.20971519999999999</c:v>
                </c:pt>
                <c:pt idx="7">
                  <c:v>0.16777215999999995</c:v>
                </c:pt>
              </c:numCache>
            </c:numRef>
          </c:val>
          <c:extLst xmlns:c16r2="http://schemas.microsoft.com/office/drawing/2015/06/chart">
            <c:ext xmlns:c16="http://schemas.microsoft.com/office/drawing/2014/chart" uri="{C3380CC4-5D6E-409C-BE32-E72D297353CC}">
              <c16:uniqueId val="{00000006-16C9-4687-8159-AF871D67EF29}"/>
            </c:ext>
          </c:extLst>
        </c:ser>
        <c:dLbls>
          <c:dLblPos val="ctr"/>
          <c:showLegendKey val="0"/>
          <c:showVal val="1"/>
          <c:showCatName val="0"/>
          <c:showSerName val="0"/>
          <c:showPercent val="0"/>
          <c:showBubbleSize val="0"/>
        </c:dLbls>
        <c:gapWidth val="182"/>
        <c:overlap val="100"/>
        <c:axId val="1309308176"/>
        <c:axId val="1309309264"/>
      </c:barChart>
      <c:catAx>
        <c:axId val="130930817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09309264"/>
        <c:crosses val="autoZero"/>
        <c:auto val="1"/>
        <c:lblAlgn val="ctr"/>
        <c:lblOffset val="100"/>
        <c:noMultiLvlLbl val="0"/>
      </c:catAx>
      <c:valAx>
        <c:axId val="1309309264"/>
        <c:scaling>
          <c:orientation val="minMax"/>
        </c:scaling>
        <c:delete val="0"/>
        <c:axPos val="t"/>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093081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pivotSource>
    <c:name>[statistiche corrette.xlsx]DURATA!Tabella_pivot3</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dLbl>
          <c:idx val="0"/>
          <c:delete val="1"/>
          <c:extLst xmlns:c16r2="http://schemas.microsoft.com/office/drawing/2015/06/chart">
            <c:ext xmlns:c15="http://schemas.microsoft.com/office/drawing/2012/chart" uri="{CE6537A1-D6FC-4f65-9D91-7224C49458BB}"/>
          </c:extLst>
        </c:dLbl>
      </c:pivotFmt>
      <c:pivotFmt>
        <c:idx val="61"/>
        <c:marker>
          <c:symbol val="none"/>
        </c:marker>
        <c:dLbl>
          <c:idx val="0"/>
          <c:delete val="1"/>
          <c:extLst xmlns:c16r2="http://schemas.microsoft.com/office/drawing/2015/06/chart">
            <c:ext xmlns:c15="http://schemas.microsoft.com/office/drawing/2012/chart" uri="{CE6537A1-D6FC-4f65-9D91-7224C49458BB}"/>
          </c:extLst>
        </c:dLbl>
      </c:pivotFmt>
      <c:pivotFmt>
        <c:idx val="62"/>
        <c:marker>
          <c:symbol val="none"/>
        </c:marker>
        <c:dLbl>
          <c:idx val="0"/>
          <c:delete val="1"/>
          <c:extLst xmlns:c16r2="http://schemas.microsoft.com/office/drawing/2015/06/chart">
            <c:ext xmlns:c15="http://schemas.microsoft.com/office/drawing/2012/chart" uri="{CE6537A1-D6FC-4f65-9D91-7224C49458BB}"/>
          </c:extLst>
        </c:dLbl>
      </c:pivotFmt>
      <c:pivotFmt>
        <c:idx val="63"/>
        <c:marker>
          <c:symbol val="none"/>
        </c:marker>
        <c:dLbl>
          <c:idx val="0"/>
          <c:delete val="1"/>
          <c:extLst xmlns:c16r2="http://schemas.microsoft.com/office/drawing/2015/06/chart">
            <c:ext xmlns:c15="http://schemas.microsoft.com/office/drawing/2012/chart" uri="{CE6537A1-D6FC-4f65-9D91-7224C49458BB}"/>
          </c:extLst>
        </c:dLbl>
      </c:pivotFmt>
      <c:pivotFmt>
        <c:idx val="64"/>
        <c:marker>
          <c:symbol val="none"/>
        </c:marker>
        <c:dLbl>
          <c:idx val="0"/>
          <c:delete val="1"/>
          <c:extLst xmlns:c16r2="http://schemas.microsoft.com/office/drawing/2015/06/chart">
            <c:ext xmlns:c15="http://schemas.microsoft.com/office/drawing/2012/chart" uri="{CE6537A1-D6FC-4f65-9D91-7224C49458BB}"/>
          </c:extLst>
        </c:dLbl>
      </c:pivotFmt>
      <c:pivotFmt>
        <c:idx val="65"/>
        <c:marker>
          <c:symbol val="none"/>
        </c:marker>
        <c:dLbl>
          <c:idx val="0"/>
          <c:delete val="1"/>
          <c:extLst xmlns:c16r2="http://schemas.microsoft.com/office/drawing/2015/06/chart">
            <c:ext xmlns:c15="http://schemas.microsoft.com/office/drawing/2012/chart" uri="{CE6537A1-D6FC-4f65-9D91-7224C49458BB}"/>
          </c:extLst>
        </c:dLbl>
      </c:pivotFmt>
      <c:pivotFmt>
        <c:idx val="66"/>
        <c:marker>
          <c:symbol val="none"/>
        </c:marker>
        <c:dLbl>
          <c:idx val="0"/>
          <c:delete val="1"/>
          <c:extLst xmlns:c16r2="http://schemas.microsoft.com/office/drawing/2015/06/chart">
            <c:ext xmlns:c15="http://schemas.microsoft.com/office/drawing/2012/chart" uri="{CE6537A1-D6FC-4f65-9D91-7224C49458BB}"/>
          </c:extLst>
        </c:dLbl>
      </c:pivotFmt>
      <c:pivotFmt>
        <c:idx val="67"/>
        <c:marker>
          <c:symbol val="none"/>
        </c:marker>
        <c:dLbl>
          <c:idx val="0"/>
          <c:delete val="1"/>
          <c:extLst xmlns:c16r2="http://schemas.microsoft.com/office/drawing/2015/06/chart">
            <c:ext xmlns:c15="http://schemas.microsoft.com/office/drawing/2012/chart" uri="{CE6537A1-D6FC-4f65-9D91-7224C49458BB}"/>
          </c:extLst>
        </c:dLbl>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s>
    <c:view3D>
      <c:rotX val="30"/>
      <c:rotY val="30"/>
      <c:rAngAx val="0"/>
    </c:view3D>
    <c:floor>
      <c:thickness val="0"/>
    </c:floor>
    <c:sideWall>
      <c:thickness val="0"/>
    </c:sideWall>
    <c:backWall>
      <c:thickness val="0"/>
    </c:backWall>
    <c:plotArea>
      <c:layout>
        <c:manualLayout>
          <c:layoutTarget val="inner"/>
          <c:xMode val="edge"/>
          <c:yMode val="edge"/>
          <c:x val="2.811267039200745E-2"/>
          <c:y val="1.5067949839603382E-2"/>
          <c:w val="0.92424276098552194"/>
          <c:h val="0.88961524253912705"/>
        </c:manualLayout>
      </c:layout>
      <c:bar3DChart>
        <c:barDir val="col"/>
        <c:grouping val="standard"/>
        <c:varyColors val="0"/>
        <c:ser>
          <c:idx val="0"/>
          <c:order val="0"/>
          <c:tx>
            <c:strRef>
              <c:f>DURATA!$B$1:$B$2</c:f>
              <c:strCache>
                <c:ptCount val="1"/>
                <c:pt idx="0">
                  <c:v>12,5</c:v>
                </c:pt>
              </c:strCache>
            </c:strRef>
          </c:tx>
          <c:invertIfNegative val="0"/>
          <c:cat>
            <c:multiLvlStrRef>
              <c:f>DURATA!$A$3:$A$59</c:f>
              <c:multiLvlStrCache>
                <c:ptCount val="49"/>
                <c:lvl>
                  <c:pt idx="0">
                    <c:v>0,8</c:v>
                  </c:pt>
                  <c:pt idx="1">
                    <c:v>1,2</c:v>
                  </c:pt>
                  <c:pt idx="2">
                    <c:v>1,8</c:v>
                  </c:pt>
                  <c:pt idx="3">
                    <c:v>2,7</c:v>
                  </c:pt>
                  <c:pt idx="4">
                    <c:v>4,1</c:v>
                  </c:pt>
                  <c:pt idx="5">
                    <c:v>6,3</c:v>
                  </c:pt>
                  <c:pt idx="6">
                    <c:v>9,4</c:v>
                  </c:pt>
                  <c:pt idx="7">
                    <c:v>0,8</c:v>
                  </c:pt>
                  <c:pt idx="8">
                    <c:v>1,2</c:v>
                  </c:pt>
                  <c:pt idx="9">
                    <c:v>1,8</c:v>
                  </c:pt>
                  <c:pt idx="10">
                    <c:v>2,7</c:v>
                  </c:pt>
                  <c:pt idx="11">
                    <c:v>4,1</c:v>
                  </c:pt>
                  <c:pt idx="12">
                    <c:v>6,3</c:v>
                  </c:pt>
                  <c:pt idx="13">
                    <c:v>9,4</c:v>
                  </c:pt>
                  <c:pt idx="14">
                    <c:v>0,8</c:v>
                  </c:pt>
                  <c:pt idx="15">
                    <c:v>1,2</c:v>
                  </c:pt>
                  <c:pt idx="16">
                    <c:v>1,8</c:v>
                  </c:pt>
                  <c:pt idx="17">
                    <c:v>2,7</c:v>
                  </c:pt>
                  <c:pt idx="18">
                    <c:v>4,1</c:v>
                  </c:pt>
                  <c:pt idx="19">
                    <c:v>6,3</c:v>
                  </c:pt>
                  <c:pt idx="20">
                    <c:v>9,4</c:v>
                  </c:pt>
                  <c:pt idx="21">
                    <c:v>0,8</c:v>
                  </c:pt>
                  <c:pt idx="22">
                    <c:v>1,2</c:v>
                  </c:pt>
                  <c:pt idx="23">
                    <c:v>1,8</c:v>
                  </c:pt>
                  <c:pt idx="24">
                    <c:v>2,7</c:v>
                  </c:pt>
                  <c:pt idx="25">
                    <c:v>4,1</c:v>
                  </c:pt>
                  <c:pt idx="26">
                    <c:v>6,3</c:v>
                  </c:pt>
                  <c:pt idx="27">
                    <c:v>9,4</c:v>
                  </c:pt>
                  <c:pt idx="28">
                    <c:v>0,8</c:v>
                  </c:pt>
                  <c:pt idx="29">
                    <c:v>1,2</c:v>
                  </c:pt>
                  <c:pt idx="30">
                    <c:v>1,8</c:v>
                  </c:pt>
                  <c:pt idx="31">
                    <c:v>2,7</c:v>
                  </c:pt>
                  <c:pt idx="32">
                    <c:v>4,1</c:v>
                  </c:pt>
                  <c:pt idx="33">
                    <c:v>6,3</c:v>
                  </c:pt>
                  <c:pt idx="34">
                    <c:v>9,4</c:v>
                  </c:pt>
                  <c:pt idx="35">
                    <c:v>0,8</c:v>
                  </c:pt>
                  <c:pt idx="36">
                    <c:v>1,2</c:v>
                  </c:pt>
                  <c:pt idx="37">
                    <c:v>1,8</c:v>
                  </c:pt>
                  <c:pt idx="38">
                    <c:v>2,7</c:v>
                  </c:pt>
                  <c:pt idx="39">
                    <c:v>4,1</c:v>
                  </c:pt>
                  <c:pt idx="40">
                    <c:v>6,3</c:v>
                  </c:pt>
                  <c:pt idx="41">
                    <c:v>9,4</c:v>
                  </c:pt>
                  <c:pt idx="42">
                    <c:v>0,8</c:v>
                  </c:pt>
                  <c:pt idx="43">
                    <c:v>1,2</c:v>
                  </c:pt>
                  <c:pt idx="44">
                    <c:v>1,8</c:v>
                  </c:pt>
                  <c:pt idx="45">
                    <c:v>2,7</c:v>
                  </c:pt>
                  <c:pt idx="46">
                    <c:v>4,1</c:v>
                  </c:pt>
                  <c:pt idx="47">
                    <c:v>6,3</c:v>
                  </c:pt>
                  <c:pt idx="48">
                    <c:v>9,4</c:v>
                  </c:pt>
                </c:lvl>
                <c:lvl>
                  <c:pt idx="0">
                    <c:v>2</c:v>
                  </c:pt>
                  <c:pt idx="7">
                    <c:v>4</c:v>
                  </c:pt>
                  <c:pt idx="14">
                    <c:v>7</c:v>
                  </c:pt>
                  <c:pt idx="21">
                    <c:v>13</c:v>
                  </c:pt>
                  <c:pt idx="28">
                    <c:v>22</c:v>
                  </c:pt>
                  <c:pt idx="35">
                    <c:v>39</c:v>
                  </c:pt>
                  <c:pt idx="42">
                    <c:v>70</c:v>
                  </c:pt>
                </c:lvl>
              </c:multiLvlStrCache>
            </c:multiLvlStrRef>
          </c:cat>
          <c:val>
            <c:numRef>
              <c:f>DURATA!$B$3:$B$59</c:f>
              <c:numCache>
                <c:formatCode>General</c:formatCode>
                <c:ptCount val="49"/>
                <c:pt idx="0">
                  <c:v>9.41</c:v>
                </c:pt>
                <c:pt idx="1">
                  <c:v>10.82</c:v>
                </c:pt>
                <c:pt idx="2">
                  <c:v>12.23</c:v>
                </c:pt>
                <c:pt idx="3">
                  <c:v>23.83</c:v>
                </c:pt>
                <c:pt idx="4">
                  <c:v>55.13</c:v>
                </c:pt>
                <c:pt idx="5">
                  <c:v>1310.23</c:v>
                </c:pt>
                <c:pt idx="6">
                  <c:v>815.5</c:v>
                </c:pt>
                <c:pt idx="7">
                  <c:v>8.07</c:v>
                </c:pt>
                <c:pt idx="8">
                  <c:v>8.65</c:v>
                </c:pt>
                <c:pt idx="9">
                  <c:v>12.31</c:v>
                </c:pt>
                <c:pt idx="10">
                  <c:v>16.600000000000001</c:v>
                </c:pt>
                <c:pt idx="11">
                  <c:v>30.25</c:v>
                </c:pt>
                <c:pt idx="12">
                  <c:v>2218.6</c:v>
                </c:pt>
                <c:pt idx="13">
                  <c:v>836.48</c:v>
                </c:pt>
                <c:pt idx="14">
                  <c:v>6.44</c:v>
                </c:pt>
                <c:pt idx="15">
                  <c:v>8.1199999999999992</c:v>
                </c:pt>
                <c:pt idx="16">
                  <c:v>8.0399999999999991</c:v>
                </c:pt>
                <c:pt idx="17">
                  <c:v>11.15</c:v>
                </c:pt>
                <c:pt idx="18">
                  <c:v>21.12</c:v>
                </c:pt>
                <c:pt idx="19">
                  <c:v>91.09</c:v>
                </c:pt>
                <c:pt idx="20">
                  <c:v>828.03</c:v>
                </c:pt>
                <c:pt idx="21">
                  <c:v>4.1900000000000004</c:v>
                </c:pt>
                <c:pt idx="22">
                  <c:v>5.41</c:v>
                </c:pt>
                <c:pt idx="23">
                  <c:v>5.82</c:v>
                </c:pt>
                <c:pt idx="24">
                  <c:v>6.72</c:v>
                </c:pt>
                <c:pt idx="25">
                  <c:v>9.83</c:v>
                </c:pt>
                <c:pt idx="26">
                  <c:v>24.35</c:v>
                </c:pt>
                <c:pt idx="27">
                  <c:v>1055.75</c:v>
                </c:pt>
                <c:pt idx="28">
                  <c:v>3.23</c:v>
                </c:pt>
                <c:pt idx="29">
                  <c:v>3.66</c:v>
                </c:pt>
                <c:pt idx="30">
                  <c:v>3.97</c:v>
                </c:pt>
                <c:pt idx="31">
                  <c:v>4.59</c:v>
                </c:pt>
                <c:pt idx="32">
                  <c:v>5.12</c:v>
                </c:pt>
                <c:pt idx="33">
                  <c:v>10.15</c:v>
                </c:pt>
                <c:pt idx="34">
                  <c:v>34.659999999999997</c:v>
                </c:pt>
                <c:pt idx="35">
                  <c:v>2.2999999999999998</c:v>
                </c:pt>
                <c:pt idx="36">
                  <c:v>2.0499999999999998</c:v>
                </c:pt>
                <c:pt idx="37">
                  <c:v>2.13</c:v>
                </c:pt>
                <c:pt idx="38">
                  <c:v>3.01</c:v>
                </c:pt>
                <c:pt idx="39">
                  <c:v>2.65</c:v>
                </c:pt>
                <c:pt idx="40">
                  <c:v>5.04</c:v>
                </c:pt>
                <c:pt idx="41">
                  <c:v>7.2</c:v>
                </c:pt>
                <c:pt idx="42">
                  <c:v>1.26</c:v>
                </c:pt>
                <c:pt idx="43">
                  <c:v>1.29</c:v>
                </c:pt>
                <c:pt idx="44">
                  <c:v>1.47</c:v>
                </c:pt>
                <c:pt idx="45">
                  <c:v>1.52</c:v>
                </c:pt>
                <c:pt idx="46">
                  <c:v>1.78</c:v>
                </c:pt>
                <c:pt idx="47">
                  <c:v>2.0099999999999998</c:v>
                </c:pt>
                <c:pt idx="48">
                  <c:v>3.11</c:v>
                </c:pt>
              </c:numCache>
            </c:numRef>
          </c:val>
          <c:extLst xmlns:c16r2="http://schemas.microsoft.com/office/drawing/2015/06/chart">
            <c:ext xmlns:c16="http://schemas.microsoft.com/office/drawing/2014/chart" uri="{C3380CC4-5D6E-409C-BE32-E72D297353CC}">
              <c16:uniqueId val="{00000000-E105-459E-BF8C-00F0998F6A0D}"/>
            </c:ext>
          </c:extLst>
        </c:ser>
        <c:ser>
          <c:idx val="1"/>
          <c:order val="1"/>
          <c:tx>
            <c:strRef>
              <c:f>DURATA!$C$1:$C$2</c:f>
              <c:strCache>
                <c:ptCount val="1"/>
                <c:pt idx="0">
                  <c:v>2,9</c:v>
                </c:pt>
              </c:strCache>
            </c:strRef>
          </c:tx>
          <c:invertIfNegative val="0"/>
          <c:cat>
            <c:multiLvlStrRef>
              <c:f>DURATA!$A$3:$A$59</c:f>
              <c:multiLvlStrCache>
                <c:ptCount val="49"/>
                <c:lvl>
                  <c:pt idx="0">
                    <c:v>0,8</c:v>
                  </c:pt>
                  <c:pt idx="1">
                    <c:v>1,2</c:v>
                  </c:pt>
                  <c:pt idx="2">
                    <c:v>1,8</c:v>
                  </c:pt>
                  <c:pt idx="3">
                    <c:v>2,7</c:v>
                  </c:pt>
                  <c:pt idx="4">
                    <c:v>4,1</c:v>
                  </c:pt>
                  <c:pt idx="5">
                    <c:v>6,3</c:v>
                  </c:pt>
                  <c:pt idx="6">
                    <c:v>9,4</c:v>
                  </c:pt>
                  <c:pt idx="7">
                    <c:v>0,8</c:v>
                  </c:pt>
                  <c:pt idx="8">
                    <c:v>1,2</c:v>
                  </c:pt>
                  <c:pt idx="9">
                    <c:v>1,8</c:v>
                  </c:pt>
                  <c:pt idx="10">
                    <c:v>2,7</c:v>
                  </c:pt>
                  <c:pt idx="11">
                    <c:v>4,1</c:v>
                  </c:pt>
                  <c:pt idx="12">
                    <c:v>6,3</c:v>
                  </c:pt>
                  <c:pt idx="13">
                    <c:v>9,4</c:v>
                  </c:pt>
                  <c:pt idx="14">
                    <c:v>0,8</c:v>
                  </c:pt>
                  <c:pt idx="15">
                    <c:v>1,2</c:v>
                  </c:pt>
                  <c:pt idx="16">
                    <c:v>1,8</c:v>
                  </c:pt>
                  <c:pt idx="17">
                    <c:v>2,7</c:v>
                  </c:pt>
                  <c:pt idx="18">
                    <c:v>4,1</c:v>
                  </c:pt>
                  <c:pt idx="19">
                    <c:v>6,3</c:v>
                  </c:pt>
                  <c:pt idx="20">
                    <c:v>9,4</c:v>
                  </c:pt>
                  <c:pt idx="21">
                    <c:v>0,8</c:v>
                  </c:pt>
                  <c:pt idx="22">
                    <c:v>1,2</c:v>
                  </c:pt>
                  <c:pt idx="23">
                    <c:v>1,8</c:v>
                  </c:pt>
                  <c:pt idx="24">
                    <c:v>2,7</c:v>
                  </c:pt>
                  <c:pt idx="25">
                    <c:v>4,1</c:v>
                  </c:pt>
                  <c:pt idx="26">
                    <c:v>6,3</c:v>
                  </c:pt>
                  <c:pt idx="27">
                    <c:v>9,4</c:v>
                  </c:pt>
                  <c:pt idx="28">
                    <c:v>0,8</c:v>
                  </c:pt>
                  <c:pt idx="29">
                    <c:v>1,2</c:v>
                  </c:pt>
                  <c:pt idx="30">
                    <c:v>1,8</c:v>
                  </c:pt>
                  <c:pt idx="31">
                    <c:v>2,7</c:v>
                  </c:pt>
                  <c:pt idx="32">
                    <c:v>4,1</c:v>
                  </c:pt>
                  <c:pt idx="33">
                    <c:v>6,3</c:v>
                  </c:pt>
                  <c:pt idx="34">
                    <c:v>9,4</c:v>
                  </c:pt>
                  <c:pt idx="35">
                    <c:v>0,8</c:v>
                  </c:pt>
                  <c:pt idx="36">
                    <c:v>1,2</c:v>
                  </c:pt>
                  <c:pt idx="37">
                    <c:v>1,8</c:v>
                  </c:pt>
                  <c:pt idx="38">
                    <c:v>2,7</c:v>
                  </c:pt>
                  <c:pt idx="39">
                    <c:v>4,1</c:v>
                  </c:pt>
                  <c:pt idx="40">
                    <c:v>6,3</c:v>
                  </c:pt>
                  <c:pt idx="41">
                    <c:v>9,4</c:v>
                  </c:pt>
                  <c:pt idx="42">
                    <c:v>0,8</c:v>
                  </c:pt>
                  <c:pt idx="43">
                    <c:v>1,2</c:v>
                  </c:pt>
                  <c:pt idx="44">
                    <c:v>1,8</c:v>
                  </c:pt>
                  <c:pt idx="45">
                    <c:v>2,7</c:v>
                  </c:pt>
                  <c:pt idx="46">
                    <c:v>4,1</c:v>
                  </c:pt>
                  <c:pt idx="47">
                    <c:v>6,3</c:v>
                  </c:pt>
                  <c:pt idx="48">
                    <c:v>9,4</c:v>
                  </c:pt>
                </c:lvl>
                <c:lvl>
                  <c:pt idx="0">
                    <c:v>2</c:v>
                  </c:pt>
                  <c:pt idx="7">
                    <c:v>4</c:v>
                  </c:pt>
                  <c:pt idx="14">
                    <c:v>7</c:v>
                  </c:pt>
                  <c:pt idx="21">
                    <c:v>13</c:v>
                  </c:pt>
                  <c:pt idx="28">
                    <c:v>22</c:v>
                  </c:pt>
                  <c:pt idx="35">
                    <c:v>39</c:v>
                  </c:pt>
                  <c:pt idx="42">
                    <c:v>70</c:v>
                  </c:pt>
                </c:lvl>
              </c:multiLvlStrCache>
            </c:multiLvlStrRef>
          </c:cat>
          <c:val>
            <c:numRef>
              <c:f>DURATA!$C$3:$C$59</c:f>
              <c:numCache>
                <c:formatCode>General</c:formatCode>
                <c:ptCount val="49"/>
                <c:pt idx="0">
                  <c:v>48.9</c:v>
                </c:pt>
                <c:pt idx="1">
                  <c:v>96.88</c:v>
                </c:pt>
                <c:pt idx="2">
                  <c:v>609.4</c:v>
                </c:pt>
                <c:pt idx="3">
                  <c:v>2811.93</c:v>
                </c:pt>
                <c:pt idx="4">
                  <c:v>1706.49</c:v>
                </c:pt>
                <c:pt idx="5">
                  <c:v>1174.52</c:v>
                </c:pt>
                <c:pt idx="6">
                  <c:v>896.19</c:v>
                </c:pt>
                <c:pt idx="7">
                  <c:v>22.56</c:v>
                </c:pt>
                <c:pt idx="8">
                  <c:v>40.340000000000003</c:v>
                </c:pt>
                <c:pt idx="9">
                  <c:v>72.77</c:v>
                </c:pt>
                <c:pt idx="10">
                  <c:v>2343.58</c:v>
                </c:pt>
                <c:pt idx="11">
                  <c:v>1806.08</c:v>
                </c:pt>
                <c:pt idx="12">
                  <c:v>1089.8</c:v>
                </c:pt>
                <c:pt idx="13">
                  <c:v>877.03</c:v>
                </c:pt>
                <c:pt idx="14">
                  <c:v>15.2</c:v>
                </c:pt>
                <c:pt idx="15">
                  <c:v>20.05</c:v>
                </c:pt>
                <c:pt idx="16">
                  <c:v>27.87</c:v>
                </c:pt>
                <c:pt idx="17">
                  <c:v>63.27</c:v>
                </c:pt>
                <c:pt idx="18">
                  <c:v>2169.34</c:v>
                </c:pt>
                <c:pt idx="19">
                  <c:v>1021.49</c:v>
                </c:pt>
                <c:pt idx="20">
                  <c:v>812.95</c:v>
                </c:pt>
                <c:pt idx="21">
                  <c:v>7.54</c:v>
                </c:pt>
                <c:pt idx="22">
                  <c:v>9.74</c:v>
                </c:pt>
                <c:pt idx="23">
                  <c:v>12.46</c:v>
                </c:pt>
                <c:pt idx="24">
                  <c:v>18.46</c:v>
                </c:pt>
                <c:pt idx="25">
                  <c:v>36.9</c:v>
                </c:pt>
                <c:pt idx="26">
                  <c:v>1824.3</c:v>
                </c:pt>
                <c:pt idx="27">
                  <c:v>766.31</c:v>
                </c:pt>
                <c:pt idx="28">
                  <c:v>4.76</c:v>
                </c:pt>
                <c:pt idx="29">
                  <c:v>4.91</c:v>
                </c:pt>
                <c:pt idx="30">
                  <c:v>6.17</c:v>
                </c:pt>
                <c:pt idx="31">
                  <c:v>8.24</c:v>
                </c:pt>
                <c:pt idx="32">
                  <c:v>10.08</c:v>
                </c:pt>
                <c:pt idx="33">
                  <c:v>28.05</c:v>
                </c:pt>
                <c:pt idx="34">
                  <c:v>1226.4000000000001</c:v>
                </c:pt>
                <c:pt idx="35">
                  <c:v>2.7</c:v>
                </c:pt>
                <c:pt idx="36">
                  <c:v>2.56</c:v>
                </c:pt>
                <c:pt idx="37">
                  <c:v>2.62</c:v>
                </c:pt>
                <c:pt idx="38">
                  <c:v>3.15</c:v>
                </c:pt>
                <c:pt idx="39">
                  <c:v>5.0999999999999996</c:v>
                </c:pt>
                <c:pt idx="40">
                  <c:v>6.76</c:v>
                </c:pt>
                <c:pt idx="41">
                  <c:v>14.51</c:v>
                </c:pt>
                <c:pt idx="42">
                  <c:v>1.44</c:v>
                </c:pt>
                <c:pt idx="43">
                  <c:v>1.55</c:v>
                </c:pt>
                <c:pt idx="44">
                  <c:v>1.56</c:v>
                </c:pt>
                <c:pt idx="45">
                  <c:v>1.83</c:v>
                </c:pt>
                <c:pt idx="46">
                  <c:v>2.09</c:v>
                </c:pt>
                <c:pt idx="47">
                  <c:v>2.25</c:v>
                </c:pt>
                <c:pt idx="48">
                  <c:v>4.3600000000000003</c:v>
                </c:pt>
              </c:numCache>
            </c:numRef>
          </c:val>
          <c:extLst xmlns:c16r2="http://schemas.microsoft.com/office/drawing/2015/06/chart">
            <c:ext xmlns:c16="http://schemas.microsoft.com/office/drawing/2014/chart" uri="{C3380CC4-5D6E-409C-BE32-E72D297353CC}">
              <c16:uniqueId val="{00000001-E105-459E-BF8C-00F0998F6A0D}"/>
            </c:ext>
          </c:extLst>
        </c:ser>
        <c:ser>
          <c:idx val="2"/>
          <c:order val="2"/>
          <c:tx>
            <c:strRef>
              <c:f>DURATA!$D$1:$D$2</c:f>
              <c:strCache>
                <c:ptCount val="1"/>
                <c:pt idx="0">
                  <c:v>0,66</c:v>
                </c:pt>
              </c:strCache>
            </c:strRef>
          </c:tx>
          <c:invertIfNegative val="0"/>
          <c:cat>
            <c:multiLvlStrRef>
              <c:f>DURATA!$A$3:$A$59</c:f>
              <c:multiLvlStrCache>
                <c:ptCount val="49"/>
                <c:lvl>
                  <c:pt idx="0">
                    <c:v>0,8</c:v>
                  </c:pt>
                  <c:pt idx="1">
                    <c:v>1,2</c:v>
                  </c:pt>
                  <c:pt idx="2">
                    <c:v>1,8</c:v>
                  </c:pt>
                  <c:pt idx="3">
                    <c:v>2,7</c:v>
                  </c:pt>
                  <c:pt idx="4">
                    <c:v>4,1</c:v>
                  </c:pt>
                  <c:pt idx="5">
                    <c:v>6,3</c:v>
                  </c:pt>
                  <c:pt idx="6">
                    <c:v>9,4</c:v>
                  </c:pt>
                  <c:pt idx="7">
                    <c:v>0,8</c:v>
                  </c:pt>
                  <c:pt idx="8">
                    <c:v>1,2</c:v>
                  </c:pt>
                  <c:pt idx="9">
                    <c:v>1,8</c:v>
                  </c:pt>
                  <c:pt idx="10">
                    <c:v>2,7</c:v>
                  </c:pt>
                  <c:pt idx="11">
                    <c:v>4,1</c:v>
                  </c:pt>
                  <c:pt idx="12">
                    <c:v>6,3</c:v>
                  </c:pt>
                  <c:pt idx="13">
                    <c:v>9,4</c:v>
                  </c:pt>
                  <c:pt idx="14">
                    <c:v>0,8</c:v>
                  </c:pt>
                  <c:pt idx="15">
                    <c:v>1,2</c:v>
                  </c:pt>
                  <c:pt idx="16">
                    <c:v>1,8</c:v>
                  </c:pt>
                  <c:pt idx="17">
                    <c:v>2,7</c:v>
                  </c:pt>
                  <c:pt idx="18">
                    <c:v>4,1</c:v>
                  </c:pt>
                  <c:pt idx="19">
                    <c:v>6,3</c:v>
                  </c:pt>
                  <c:pt idx="20">
                    <c:v>9,4</c:v>
                  </c:pt>
                  <c:pt idx="21">
                    <c:v>0,8</c:v>
                  </c:pt>
                  <c:pt idx="22">
                    <c:v>1,2</c:v>
                  </c:pt>
                  <c:pt idx="23">
                    <c:v>1,8</c:v>
                  </c:pt>
                  <c:pt idx="24">
                    <c:v>2,7</c:v>
                  </c:pt>
                  <c:pt idx="25">
                    <c:v>4,1</c:v>
                  </c:pt>
                  <c:pt idx="26">
                    <c:v>6,3</c:v>
                  </c:pt>
                  <c:pt idx="27">
                    <c:v>9,4</c:v>
                  </c:pt>
                  <c:pt idx="28">
                    <c:v>0,8</c:v>
                  </c:pt>
                  <c:pt idx="29">
                    <c:v>1,2</c:v>
                  </c:pt>
                  <c:pt idx="30">
                    <c:v>1,8</c:v>
                  </c:pt>
                  <c:pt idx="31">
                    <c:v>2,7</c:v>
                  </c:pt>
                  <c:pt idx="32">
                    <c:v>4,1</c:v>
                  </c:pt>
                  <c:pt idx="33">
                    <c:v>6,3</c:v>
                  </c:pt>
                  <c:pt idx="34">
                    <c:v>9,4</c:v>
                  </c:pt>
                  <c:pt idx="35">
                    <c:v>0,8</c:v>
                  </c:pt>
                  <c:pt idx="36">
                    <c:v>1,2</c:v>
                  </c:pt>
                  <c:pt idx="37">
                    <c:v>1,8</c:v>
                  </c:pt>
                  <c:pt idx="38">
                    <c:v>2,7</c:v>
                  </c:pt>
                  <c:pt idx="39">
                    <c:v>4,1</c:v>
                  </c:pt>
                  <c:pt idx="40">
                    <c:v>6,3</c:v>
                  </c:pt>
                  <c:pt idx="41">
                    <c:v>9,4</c:v>
                  </c:pt>
                  <c:pt idx="42">
                    <c:v>0,8</c:v>
                  </c:pt>
                  <c:pt idx="43">
                    <c:v>1,2</c:v>
                  </c:pt>
                  <c:pt idx="44">
                    <c:v>1,8</c:v>
                  </c:pt>
                  <c:pt idx="45">
                    <c:v>2,7</c:v>
                  </c:pt>
                  <c:pt idx="46">
                    <c:v>4,1</c:v>
                  </c:pt>
                  <c:pt idx="47">
                    <c:v>6,3</c:v>
                  </c:pt>
                  <c:pt idx="48">
                    <c:v>9,4</c:v>
                  </c:pt>
                </c:lvl>
                <c:lvl>
                  <c:pt idx="0">
                    <c:v>2</c:v>
                  </c:pt>
                  <c:pt idx="7">
                    <c:v>4</c:v>
                  </c:pt>
                  <c:pt idx="14">
                    <c:v>7</c:v>
                  </c:pt>
                  <c:pt idx="21">
                    <c:v>13</c:v>
                  </c:pt>
                  <c:pt idx="28">
                    <c:v>22</c:v>
                  </c:pt>
                  <c:pt idx="35">
                    <c:v>39</c:v>
                  </c:pt>
                  <c:pt idx="42">
                    <c:v>70</c:v>
                  </c:pt>
                </c:lvl>
              </c:multiLvlStrCache>
            </c:multiLvlStrRef>
          </c:cat>
          <c:val>
            <c:numRef>
              <c:f>DURATA!$D$3:$D$59</c:f>
              <c:numCache>
                <c:formatCode>General</c:formatCode>
                <c:ptCount val="49"/>
                <c:pt idx="0">
                  <c:v>268.99</c:v>
                </c:pt>
                <c:pt idx="1">
                  <c:v>6806.05</c:v>
                </c:pt>
                <c:pt idx="2">
                  <c:v>3443.14</c:v>
                </c:pt>
                <c:pt idx="3">
                  <c:v>2387.88</c:v>
                </c:pt>
                <c:pt idx="4">
                  <c:v>1846.38</c:v>
                </c:pt>
                <c:pt idx="5">
                  <c:v>1357.2</c:v>
                </c:pt>
                <c:pt idx="6">
                  <c:v>1032.49</c:v>
                </c:pt>
                <c:pt idx="7">
                  <c:v>36.68</c:v>
                </c:pt>
                <c:pt idx="8">
                  <c:v>87.28</c:v>
                </c:pt>
                <c:pt idx="9">
                  <c:v>1876.17</c:v>
                </c:pt>
                <c:pt idx="10">
                  <c:v>2530.59</c:v>
                </c:pt>
                <c:pt idx="11">
                  <c:v>1777.7</c:v>
                </c:pt>
                <c:pt idx="12">
                  <c:v>1217.8399999999999</c:v>
                </c:pt>
                <c:pt idx="13">
                  <c:v>946.59</c:v>
                </c:pt>
                <c:pt idx="14">
                  <c:v>20.25</c:v>
                </c:pt>
                <c:pt idx="15">
                  <c:v>34.799999999999997</c:v>
                </c:pt>
                <c:pt idx="16">
                  <c:v>51.27</c:v>
                </c:pt>
                <c:pt idx="17">
                  <c:v>358.67</c:v>
                </c:pt>
                <c:pt idx="18">
                  <c:v>1912.2</c:v>
                </c:pt>
                <c:pt idx="19">
                  <c:v>1125.76</c:v>
                </c:pt>
                <c:pt idx="20">
                  <c:v>815.83</c:v>
                </c:pt>
                <c:pt idx="21">
                  <c:v>9.52</c:v>
                </c:pt>
                <c:pt idx="22">
                  <c:v>12.8</c:v>
                </c:pt>
                <c:pt idx="23">
                  <c:v>14.19</c:v>
                </c:pt>
                <c:pt idx="24">
                  <c:v>19.64</c:v>
                </c:pt>
                <c:pt idx="25">
                  <c:v>77.819999999999993</c:v>
                </c:pt>
                <c:pt idx="26">
                  <c:v>1344.75</c:v>
                </c:pt>
                <c:pt idx="27">
                  <c:v>830.81</c:v>
                </c:pt>
                <c:pt idx="28">
                  <c:v>5.16</c:v>
                </c:pt>
                <c:pt idx="29">
                  <c:v>5.74</c:v>
                </c:pt>
                <c:pt idx="30">
                  <c:v>7.55</c:v>
                </c:pt>
                <c:pt idx="31">
                  <c:v>7.98</c:v>
                </c:pt>
                <c:pt idx="32">
                  <c:v>14.4</c:v>
                </c:pt>
                <c:pt idx="33">
                  <c:v>39.53</c:v>
                </c:pt>
                <c:pt idx="34">
                  <c:v>950.14</c:v>
                </c:pt>
                <c:pt idx="35">
                  <c:v>2.84</c:v>
                </c:pt>
                <c:pt idx="36">
                  <c:v>3.21</c:v>
                </c:pt>
                <c:pt idx="37">
                  <c:v>3.1</c:v>
                </c:pt>
                <c:pt idx="38">
                  <c:v>3.15</c:v>
                </c:pt>
                <c:pt idx="39">
                  <c:v>4.9400000000000004</c:v>
                </c:pt>
                <c:pt idx="40">
                  <c:v>7.37</c:v>
                </c:pt>
                <c:pt idx="41">
                  <c:v>17.72</c:v>
                </c:pt>
                <c:pt idx="42">
                  <c:v>1.37</c:v>
                </c:pt>
                <c:pt idx="43">
                  <c:v>1.67</c:v>
                </c:pt>
                <c:pt idx="44">
                  <c:v>1.65</c:v>
                </c:pt>
                <c:pt idx="45">
                  <c:v>1.67</c:v>
                </c:pt>
                <c:pt idx="46">
                  <c:v>2.0299999999999998</c:v>
                </c:pt>
                <c:pt idx="47">
                  <c:v>2.5499999999999998</c:v>
                </c:pt>
                <c:pt idx="48">
                  <c:v>4.79</c:v>
                </c:pt>
              </c:numCache>
            </c:numRef>
          </c:val>
          <c:extLst xmlns:c16r2="http://schemas.microsoft.com/office/drawing/2015/06/chart">
            <c:ext xmlns:c16="http://schemas.microsoft.com/office/drawing/2014/chart" uri="{C3380CC4-5D6E-409C-BE32-E72D297353CC}">
              <c16:uniqueId val="{00000002-E105-459E-BF8C-00F0998F6A0D}"/>
            </c:ext>
          </c:extLst>
        </c:ser>
        <c:ser>
          <c:idx val="3"/>
          <c:order val="3"/>
          <c:tx>
            <c:strRef>
              <c:f>DURATA!$E$1:$E$2</c:f>
              <c:strCache>
                <c:ptCount val="1"/>
                <c:pt idx="0">
                  <c:v>0,15</c:v>
                </c:pt>
              </c:strCache>
            </c:strRef>
          </c:tx>
          <c:invertIfNegative val="0"/>
          <c:cat>
            <c:multiLvlStrRef>
              <c:f>DURATA!$A$3:$A$59</c:f>
              <c:multiLvlStrCache>
                <c:ptCount val="49"/>
                <c:lvl>
                  <c:pt idx="0">
                    <c:v>0,8</c:v>
                  </c:pt>
                  <c:pt idx="1">
                    <c:v>1,2</c:v>
                  </c:pt>
                  <c:pt idx="2">
                    <c:v>1,8</c:v>
                  </c:pt>
                  <c:pt idx="3">
                    <c:v>2,7</c:v>
                  </c:pt>
                  <c:pt idx="4">
                    <c:v>4,1</c:v>
                  </c:pt>
                  <c:pt idx="5">
                    <c:v>6,3</c:v>
                  </c:pt>
                  <c:pt idx="6">
                    <c:v>9,4</c:v>
                  </c:pt>
                  <c:pt idx="7">
                    <c:v>0,8</c:v>
                  </c:pt>
                  <c:pt idx="8">
                    <c:v>1,2</c:v>
                  </c:pt>
                  <c:pt idx="9">
                    <c:v>1,8</c:v>
                  </c:pt>
                  <c:pt idx="10">
                    <c:v>2,7</c:v>
                  </c:pt>
                  <c:pt idx="11">
                    <c:v>4,1</c:v>
                  </c:pt>
                  <c:pt idx="12">
                    <c:v>6,3</c:v>
                  </c:pt>
                  <c:pt idx="13">
                    <c:v>9,4</c:v>
                  </c:pt>
                  <c:pt idx="14">
                    <c:v>0,8</c:v>
                  </c:pt>
                  <c:pt idx="15">
                    <c:v>1,2</c:v>
                  </c:pt>
                  <c:pt idx="16">
                    <c:v>1,8</c:v>
                  </c:pt>
                  <c:pt idx="17">
                    <c:v>2,7</c:v>
                  </c:pt>
                  <c:pt idx="18">
                    <c:v>4,1</c:v>
                  </c:pt>
                  <c:pt idx="19">
                    <c:v>6,3</c:v>
                  </c:pt>
                  <c:pt idx="20">
                    <c:v>9,4</c:v>
                  </c:pt>
                  <c:pt idx="21">
                    <c:v>0,8</c:v>
                  </c:pt>
                  <c:pt idx="22">
                    <c:v>1,2</c:v>
                  </c:pt>
                  <c:pt idx="23">
                    <c:v>1,8</c:v>
                  </c:pt>
                  <c:pt idx="24">
                    <c:v>2,7</c:v>
                  </c:pt>
                  <c:pt idx="25">
                    <c:v>4,1</c:v>
                  </c:pt>
                  <c:pt idx="26">
                    <c:v>6,3</c:v>
                  </c:pt>
                  <c:pt idx="27">
                    <c:v>9,4</c:v>
                  </c:pt>
                  <c:pt idx="28">
                    <c:v>0,8</c:v>
                  </c:pt>
                  <c:pt idx="29">
                    <c:v>1,2</c:v>
                  </c:pt>
                  <c:pt idx="30">
                    <c:v>1,8</c:v>
                  </c:pt>
                  <c:pt idx="31">
                    <c:v>2,7</c:v>
                  </c:pt>
                  <c:pt idx="32">
                    <c:v>4,1</c:v>
                  </c:pt>
                  <c:pt idx="33">
                    <c:v>6,3</c:v>
                  </c:pt>
                  <c:pt idx="34">
                    <c:v>9,4</c:v>
                  </c:pt>
                  <c:pt idx="35">
                    <c:v>0,8</c:v>
                  </c:pt>
                  <c:pt idx="36">
                    <c:v>1,2</c:v>
                  </c:pt>
                  <c:pt idx="37">
                    <c:v>1,8</c:v>
                  </c:pt>
                  <c:pt idx="38">
                    <c:v>2,7</c:v>
                  </c:pt>
                  <c:pt idx="39">
                    <c:v>4,1</c:v>
                  </c:pt>
                  <c:pt idx="40">
                    <c:v>6,3</c:v>
                  </c:pt>
                  <c:pt idx="41">
                    <c:v>9,4</c:v>
                  </c:pt>
                  <c:pt idx="42">
                    <c:v>0,8</c:v>
                  </c:pt>
                  <c:pt idx="43">
                    <c:v>1,2</c:v>
                  </c:pt>
                  <c:pt idx="44">
                    <c:v>1,8</c:v>
                  </c:pt>
                  <c:pt idx="45">
                    <c:v>2,7</c:v>
                  </c:pt>
                  <c:pt idx="46">
                    <c:v>4,1</c:v>
                  </c:pt>
                  <c:pt idx="47">
                    <c:v>6,3</c:v>
                  </c:pt>
                  <c:pt idx="48">
                    <c:v>9,4</c:v>
                  </c:pt>
                </c:lvl>
                <c:lvl>
                  <c:pt idx="0">
                    <c:v>2</c:v>
                  </c:pt>
                  <c:pt idx="7">
                    <c:v>4</c:v>
                  </c:pt>
                  <c:pt idx="14">
                    <c:v>7</c:v>
                  </c:pt>
                  <c:pt idx="21">
                    <c:v>13</c:v>
                  </c:pt>
                  <c:pt idx="28">
                    <c:v>22</c:v>
                  </c:pt>
                  <c:pt idx="35">
                    <c:v>39</c:v>
                  </c:pt>
                  <c:pt idx="42">
                    <c:v>70</c:v>
                  </c:pt>
                </c:lvl>
              </c:multiLvlStrCache>
            </c:multiLvlStrRef>
          </c:cat>
          <c:val>
            <c:numRef>
              <c:f>DURATA!$E$3:$E$59</c:f>
              <c:numCache>
                <c:formatCode>General</c:formatCode>
                <c:ptCount val="49"/>
                <c:pt idx="0">
                  <c:v>1565.36</c:v>
                </c:pt>
                <c:pt idx="1">
                  <c:v>5998.97</c:v>
                </c:pt>
                <c:pt idx="2">
                  <c:v>3720.69</c:v>
                </c:pt>
                <c:pt idx="3">
                  <c:v>2648.16</c:v>
                </c:pt>
                <c:pt idx="4">
                  <c:v>1920.37</c:v>
                </c:pt>
                <c:pt idx="5">
                  <c:v>1423.24</c:v>
                </c:pt>
                <c:pt idx="6">
                  <c:v>1197.24</c:v>
                </c:pt>
                <c:pt idx="7">
                  <c:v>71.510000000000005</c:v>
                </c:pt>
                <c:pt idx="8">
                  <c:v>156.94999999999999</c:v>
                </c:pt>
                <c:pt idx="9">
                  <c:v>4790.53</c:v>
                </c:pt>
                <c:pt idx="10">
                  <c:v>2436.79</c:v>
                </c:pt>
                <c:pt idx="11">
                  <c:v>1831.97</c:v>
                </c:pt>
                <c:pt idx="12">
                  <c:v>1256.22</c:v>
                </c:pt>
                <c:pt idx="13">
                  <c:v>948.44</c:v>
                </c:pt>
                <c:pt idx="14">
                  <c:v>24.75</c:v>
                </c:pt>
                <c:pt idx="15">
                  <c:v>32.21</c:v>
                </c:pt>
                <c:pt idx="16">
                  <c:v>70.150000000000006</c:v>
                </c:pt>
                <c:pt idx="17">
                  <c:v>1156.5899999999999</c:v>
                </c:pt>
                <c:pt idx="18">
                  <c:v>1788.64</c:v>
                </c:pt>
                <c:pt idx="19">
                  <c:v>1111.1500000000001</c:v>
                </c:pt>
                <c:pt idx="20">
                  <c:v>864.11</c:v>
                </c:pt>
                <c:pt idx="21">
                  <c:v>10.210000000000001</c:v>
                </c:pt>
                <c:pt idx="22">
                  <c:v>10.27</c:v>
                </c:pt>
                <c:pt idx="23">
                  <c:v>16.399999999999999</c:v>
                </c:pt>
                <c:pt idx="24">
                  <c:v>33.67</c:v>
                </c:pt>
                <c:pt idx="25">
                  <c:v>88.23</c:v>
                </c:pt>
                <c:pt idx="26">
                  <c:v>1211.1500000000001</c:v>
                </c:pt>
                <c:pt idx="27">
                  <c:v>826.94</c:v>
                </c:pt>
                <c:pt idx="28">
                  <c:v>5.09</c:v>
                </c:pt>
                <c:pt idx="29">
                  <c:v>6.21</c:v>
                </c:pt>
                <c:pt idx="30">
                  <c:v>6.63</c:v>
                </c:pt>
                <c:pt idx="31">
                  <c:v>10.47</c:v>
                </c:pt>
                <c:pt idx="32">
                  <c:v>13.19</c:v>
                </c:pt>
                <c:pt idx="33">
                  <c:v>39.340000000000003</c:v>
                </c:pt>
                <c:pt idx="34">
                  <c:v>902.83</c:v>
                </c:pt>
                <c:pt idx="35">
                  <c:v>3.31</c:v>
                </c:pt>
                <c:pt idx="36">
                  <c:v>3.31</c:v>
                </c:pt>
                <c:pt idx="37">
                  <c:v>3.41</c:v>
                </c:pt>
                <c:pt idx="38">
                  <c:v>3.15</c:v>
                </c:pt>
                <c:pt idx="39">
                  <c:v>4.7</c:v>
                </c:pt>
                <c:pt idx="40">
                  <c:v>8.1999999999999993</c:v>
                </c:pt>
                <c:pt idx="41">
                  <c:v>15.25</c:v>
                </c:pt>
                <c:pt idx="42">
                  <c:v>1.72</c:v>
                </c:pt>
                <c:pt idx="43">
                  <c:v>1.63</c:v>
                </c:pt>
                <c:pt idx="44">
                  <c:v>1.52</c:v>
                </c:pt>
                <c:pt idx="45">
                  <c:v>1.85</c:v>
                </c:pt>
                <c:pt idx="46">
                  <c:v>2.0699999999999998</c:v>
                </c:pt>
                <c:pt idx="47">
                  <c:v>2.2999999999999998</c:v>
                </c:pt>
                <c:pt idx="48">
                  <c:v>3.89</c:v>
                </c:pt>
              </c:numCache>
            </c:numRef>
          </c:val>
          <c:extLst xmlns:c16r2="http://schemas.microsoft.com/office/drawing/2015/06/chart">
            <c:ext xmlns:c16="http://schemas.microsoft.com/office/drawing/2014/chart" uri="{C3380CC4-5D6E-409C-BE32-E72D297353CC}">
              <c16:uniqueId val="{00000003-E105-459E-BF8C-00F0998F6A0D}"/>
            </c:ext>
          </c:extLst>
        </c:ser>
        <c:ser>
          <c:idx val="4"/>
          <c:order val="4"/>
          <c:tx>
            <c:strRef>
              <c:f>DURATA!$F$1:$F$2</c:f>
              <c:strCache>
                <c:ptCount val="1"/>
                <c:pt idx="0">
                  <c:v>0,035</c:v>
                </c:pt>
              </c:strCache>
            </c:strRef>
          </c:tx>
          <c:invertIfNegative val="0"/>
          <c:cat>
            <c:multiLvlStrRef>
              <c:f>DURATA!$A$3:$A$59</c:f>
              <c:multiLvlStrCache>
                <c:ptCount val="49"/>
                <c:lvl>
                  <c:pt idx="0">
                    <c:v>0,8</c:v>
                  </c:pt>
                  <c:pt idx="1">
                    <c:v>1,2</c:v>
                  </c:pt>
                  <c:pt idx="2">
                    <c:v>1,8</c:v>
                  </c:pt>
                  <c:pt idx="3">
                    <c:v>2,7</c:v>
                  </c:pt>
                  <c:pt idx="4">
                    <c:v>4,1</c:v>
                  </c:pt>
                  <c:pt idx="5">
                    <c:v>6,3</c:v>
                  </c:pt>
                  <c:pt idx="6">
                    <c:v>9,4</c:v>
                  </c:pt>
                  <c:pt idx="7">
                    <c:v>0,8</c:v>
                  </c:pt>
                  <c:pt idx="8">
                    <c:v>1,2</c:v>
                  </c:pt>
                  <c:pt idx="9">
                    <c:v>1,8</c:v>
                  </c:pt>
                  <c:pt idx="10">
                    <c:v>2,7</c:v>
                  </c:pt>
                  <c:pt idx="11">
                    <c:v>4,1</c:v>
                  </c:pt>
                  <c:pt idx="12">
                    <c:v>6,3</c:v>
                  </c:pt>
                  <c:pt idx="13">
                    <c:v>9,4</c:v>
                  </c:pt>
                  <c:pt idx="14">
                    <c:v>0,8</c:v>
                  </c:pt>
                  <c:pt idx="15">
                    <c:v>1,2</c:v>
                  </c:pt>
                  <c:pt idx="16">
                    <c:v>1,8</c:v>
                  </c:pt>
                  <c:pt idx="17">
                    <c:v>2,7</c:v>
                  </c:pt>
                  <c:pt idx="18">
                    <c:v>4,1</c:v>
                  </c:pt>
                  <c:pt idx="19">
                    <c:v>6,3</c:v>
                  </c:pt>
                  <c:pt idx="20">
                    <c:v>9,4</c:v>
                  </c:pt>
                  <c:pt idx="21">
                    <c:v>0,8</c:v>
                  </c:pt>
                  <c:pt idx="22">
                    <c:v>1,2</c:v>
                  </c:pt>
                  <c:pt idx="23">
                    <c:v>1,8</c:v>
                  </c:pt>
                  <c:pt idx="24">
                    <c:v>2,7</c:v>
                  </c:pt>
                  <c:pt idx="25">
                    <c:v>4,1</c:v>
                  </c:pt>
                  <c:pt idx="26">
                    <c:v>6,3</c:v>
                  </c:pt>
                  <c:pt idx="27">
                    <c:v>9,4</c:v>
                  </c:pt>
                  <c:pt idx="28">
                    <c:v>0,8</c:v>
                  </c:pt>
                  <c:pt idx="29">
                    <c:v>1,2</c:v>
                  </c:pt>
                  <c:pt idx="30">
                    <c:v>1,8</c:v>
                  </c:pt>
                  <c:pt idx="31">
                    <c:v>2,7</c:v>
                  </c:pt>
                  <c:pt idx="32">
                    <c:v>4,1</c:v>
                  </c:pt>
                  <c:pt idx="33">
                    <c:v>6,3</c:v>
                  </c:pt>
                  <c:pt idx="34">
                    <c:v>9,4</c:v>
                  </c:pt>
                  <c:pt idx="35">
                    <c:v>0,8</c:v>
                  </c:pt>
                  <c:pt idx="36">
                    <c:v>1,2</c:v>
                  </c:pt>
                  <c:pt idx="37">
                    <c:v>1,8</c:v>
                  </c:pt>
                  <c:pt idx="38">
                    <c:v>2,7</c:v>
                  </c:pt>
                  <c:pt idx="39">
                    <c:v>4,1</c:v>
                  </c:pt>
                  <c:pt idx="40">
                    <c:v>6,3</c:v>
                  </c:pt>
                  <c:pt idx="41">
                    <c:v>9,4</c:v>
                  </c:pt>
                  <c:pt idx="42">
                    <c:v>0,8</c:v>
                  </c:pt>
                  <c:pt idx="43">
                    <c:v>1,2</c:v>
                  </c:pt>
                  <c:pt idx="44">
                    <c:v>1,8</c:v>
                  </c:pt>
                  <c:pt idx="45">
                    <c:v>2,7</c:v>
                  </c:pt>
                  <c:pt idx="46">
                    <c:v>4,1</c:v>
                  </c:pt>
                  <c:pt idx="47">
                    <c:v>6,3</c:v>
                  </c:pt>
                  <c:pt idx="48">
                    <c:v>9,4</c:v>
                  </c:pt>
                </c:lvl>
                <c:lvl>
                  <c:pt idx="0">
                    <c:v>2</c:v>
                  </c:pt>
                  <c:pt idx="7">
                    <c:v>4</c:v>
                  </c:pt>
                  <c:pt idx="14">
                    <c:v>7</c:v>
                  </c:pt>
                  <c:pt idx="21">
                    <c:v>13</c:v>
                  </c:pt>
                  <c:pt idx="28">
                    <c:v>22</c:v>
                  </c:pt>
                  <c:pt idx="35">
                    <c:v>39</c:v>
                  </c:pt>
                  <c:pt idx="42">
                    <c:v>70</c:v>
                  </c:pt>
                </c:lvl>
              </c:multiLvlStrCache>
            </c:multiLvlStrRef>
          </c:cat>
          <c:val>
            <c:numRef>
              <c:f>DURATA!$F$3:$F$59</c:f>
              <c:numCache>
                <c:formatCode>General</c:formatCode>
                <c:ptCount val="49"/>
                <c:pt idx="0">
                  <c:v>3342.03</c:v>
                </c:pt>
                <c:pt idx="1">
                  <c:v>5532.09</c:v>
                </c:pt>
                <c:pt idx="2">
                  <c:v>3802.51</c:v>
                </c:pt>
                <c:pt idx="3">
                  <c:v>2486.34</c:v>
                </c:pt>
                <c:pt idx="4">
                  <c:v>1913.91</c:v>
                </c:pt>
                <c:pt idx="5">
                  <c:v>1477.15</c:v>
                </c:pt>
                <c:pt idx="6">
                  <c:v>1186.02</c:v>
                </c:pt>
                <c:pt idx="7">
                  <c:v>76.31</c:v>
                </c:pt>
                <c:pt idx="8">
                  <c:v>198.73</c:v>
                </c:pt>
                <c:pt idx="9">
                  <c:v>4919.3500000000004</c:v>
                </c:pt>
                <c:pt idx="10">
                  <c:v>2691.53</c:v>
                </c:pt>
                <c:pt idx="11">
                  <c:v>1783.3</c:v>
                </c:pt>
                <c:pt idx="12">
                  <c:v>1205.07</c:v>
                </c:pt>
                <c:pt idx="13">
                  <c:v>963.34</c:v>
                </c:pt>
                <c:pt idx="14">
                  <c:v>25.69</c:v>
                </c:pt>
                <c:pt idx="15">
                  <c:v>31.57</c:v>
                </c:pt>
                <c:pt idx="16">
                  <c:v>68.489999999999995</c:v>
                </c:pt>
                <c:pt idx="17">
                  <c:v>1553.76</c:v>
                </c:pt>
                <c:pt idx="18">
                  <c:v>1782.78</c:v>
                </c:pt>
                <c:pt idx="19">
                  <c:v>1137.78</c:v>
                </c:pt>
                <c:pt idx="20">
                  <c:v>893.7</c:v>
                </c:pt>
                <c:pt idx="21">
                  <c:v>9.2899999999999991</c:v>
                </c:pt>
                <c:pt idx="22">
                  <c:v>12.55</c:v>
                </c:pt>
                <c:pt idx="23">
                  <c:v>19.8</c:v>
                </c:pt>
                <c:pt idx="24">
                  <c:v>28.18</c:v>
                </c:pt>
                <c:pt idx="25">
                  <c:v>69.45</c:v>
                </c:pt>
                <c:pt idx="26">
                  <c:v>1235.7</c:v>
                </c:pt>
                <c:pt idx="27">
                  <c:v>852.77</c:v>
                </c:pt>
                <c:pt idx="28">
                  <c:v>5.27</c:v>
                </c:pt>
                <c:pt idx="29">
                  <c:v>5.21</c:v>
                </c:pt>
                <c:pt idx="30">
                  <c:v>7.19</c:v>
                </c:pt>
                <c:pt idx="31">
                  <c:v>8.34</c:v>
                </c:pt>
                <c:pt idx="32">
                  <c:v>15.03</c:v>
                </c:pt>
                <c:pt idx="33">
                  <c:v>51.17</c:v>
                </c:pt>
                <c:pt idx="34">
                  <c:v>1084.6199999999999</c:v>
                </c:pt>
                <c:pt idx="35">
                  <c:v>2.84</c:v>
                </c:pt>
                <c:pt idx="36">
                  <c:v>2.88</c:v>
                </c:pt>
                <c:pt idx="37">
                  <c:v>3.65</c:v>
                </c:pt>
                <c:pt idx="38">
                  <c:v>4.46</c:v>
                </c:pt>
                <c:pt idx="39">
                  <c:v>3.96</c:v>
                </c:pt>
                <c:pt idx="40">
                  <c:v>7.11</c:v>
                </c:pt>
                <c:pt idx="41">
                  <c:v>18.43</c:v>
                </c:pt>
                <c:pt idx="42">
                  <c:v>1.45</c:v>
                </c:pt>
                <c:pt idx="43">
                  <c:v>1.66</c:v>
                </c:pt>
                <c:pt idx="44">
                  <c:v>1.62</c:v>
                </c:pt>
                <c:pt idx="45">
                  <c:v>1.76</c:v>
                </c:pt>
                <c:pt idx="46">
                  <c:v>2.2599999999999998</c:v>
                </c:pt>
                <c:pt idx="47">
                  <c:v>2.61</c:v>
                </c:pt>
                <c:pt idx="48">
                  <c:v>4.4800000000000004</c:v>
                </c:pt>
              </c:numCache>
            </c:numRef>
          </c:val>
          <c:extLst xmlns:c16r2="http://schemas.microsoft.com/office/drawing/2015/06/chart">
            <c:ext xmlns:c16="http://schemas.microsoft.com/office/drawing/2014/chart" uri="{C3380CC4-5D6E-409C-BE32-E72D297353CC}">
              <c16:uniqueId val="{00000004-E105-459E-BF8C-00F0998F6A0D}"/>
            </c:ext>
          </c:extLst>
        </c:ser>
        <c:ser>
          <c:idx val="5"/>
          <c:order val="5"/>
          <c:tx>
            <c:strRef>
              <c:f>DURATA!$G$1:$G$2</c:f>
              <c:strCache>
                <c:ptCount val="1"/>
                <c:pt idx="0">
                  <c:v>0,008</c:v>
                </c:pt>
              </c:strCache>
            </c:strRef>
          </c:tx>
          <c:invertIfNegative val="0"/>
          <c:cat>
            <c:multiLvlStrRef>
              <c:f>DURATA!$A$3:$A$59</c:f>
              <c:multiLvlStrCache>
                <c:ptCount val="49"/>
                <c:lvl>
                  <c:pt idx="0">
                    <c:v>0,8</c:v>
                  </c:pt>
                  <c:pt idx="1">
                    <c:v>1,2</c:v>
                  </c:pt>
                  <c:pt idx="2">
                    <c:v>1,8</c:v>
                  </c:pt>
                  <c:pt idx="3">
                    <c:v>2,7</c:v>
                  </c:pt>
                  <c:pt idx="4">
                    <c:v>4,1</c:v>
                  </c:pt>
                  <c:pt idx="5">
                    <c:v>6,3</c:v>
                  </c:pt>
                  <c:pt idx="6">
                    <c:v>9,4</c:v>
                  </c:pt>
                  <c:pt idx="7">
                    <c:v>0,8</c:v>
                  </c:pt>
                  <c:pt idx="8">
                    <c:v>1,2</c:v>
                  </c:pt>
                  <c:pt idx="9">
                    <c:v>1,8</c:v>
                  </c:pt>
                  <c:pt idx="10">
                    <c:v>2,7</c:v>
                  </c:pt>
                  <c:pt idx="11">
                    <c:v>4,1</c:v>
                  </c:pt>
                  <c:pt idx="12">
                    <c:v>6,3</c:v>
                  </c:pt>
                  <c:pt idx="13">
                    <c:v>9,4</c:v>
                  </c:pt>
                  <c:pt idx="14">
                    <c:v>0,8</c:v>
                  </c:pt>
                  <c:pt idx="15">
                    <c:v>1,2</c:v>
                  </c:pt>
                  <c:pt idx="16">
                    <c:v>1,8</c:v>
                  </c:pt>
                  <c:pt idx="17">
                    <c:v>2,7</c:v>
                  </c:pt>
                  <c:pt idx="18">
                    <c:v>4,1</c:v>
                  </c:pt>
                  <c:pt idx="19">
                    <c:v>6,3</c:v>
                  </c:pt>
                  <c:pt idx="20">
                    <c:v>9,4</c:v>
                  </c:pt>
                  <c:pt idx="21">
                    <c:v>0,8</c:v>
                  </c:pt>
                  <c:pt idx="22">
                    <c:v>1,2</c:v>
                  </c:pt>
                  <c:pt idx="23">
                    <c:v>1,8</c:v>
                  </c:pt>
                  <c:pt idx="24">
                    <c:v>2,7</c:v>
                  </c:pt>
                  <c:pt idx="25">
                    <c:v>4,1</c:v>
                  </c:pt>
                  <c:pt idx="26">
                    <c:v>6,3</c:v>
                  </c:pt>
                  <c:pt idx="27">
                    <c:v>9,4</c:v>
                  </c:pt>
                  <c:pt idx="28">
                    <c:v>0,8</c:v>
                  </c:pt>
                  <c:pt idx="29">
                    <c:v>1,2</c:v>
                  </c:pt>
                  <c:pt idx="30">
                    <c:v>1,8</c:v>
                  </c:pt>
                  <c:pt idx="31">
                    <c:v>2,7</c:v>
                  </c:pt>
                  <c:pt idx="32">
                    <c:v>4,1</c:v>
                  </c:pt>
                  <c:pt idx="33">
                    <c:v>6,3</c:v>
                  </c:pt>
                  <c:pt idx="34">
                    <c:v>9,4</c:v>
                  </c:pt>
                  <c:pt idx="35">
                    <c:v>0,8</c:v>
                  </c:pt>
                  <c:pt idx="36">
                    <c:v>1,2</c:v>
                  </c:pt>
                  <c:pt idx="37">
                    <c:v>1,8</c:v>
                  </c:pt>
                  <c:pt idx="38">
                    <c:v>2,7</c:v>
                  </c:pt>
                  <c:pt idx="39">
                    <c:v>4,1</c:v>
                  </c:pt>
                  <c:pt idx="40">
                    <c:v>6,3</c:v>
                  </c:pt>
                  <c:pt idx="41">
                    <c:v>9,4</c:v>
                  </c:pt>
                  <c:pt idx="42">
                    <c:v>0,8</c:v>
                  </c:pt>
                  <c:pt idx="43">
                    <c:v>1,2</c:v>
                  </c:pt>
                  <c:pt idx="44">
                    <c:v>1,8</c:v>
                  </c:pt>
                  <c:pt idx="45">
                    <c:v>2,7</c:v>
                  </c:pt>
                  <c:pt idx="46">
                    <c:v>4,1</c:v>
                  </c:pt>
                  <c:pt idx="47">
                    <c:v>6,3</c:v>
                  </c:pt>
                  <c:pt idx="48">
                    <c:v>9,4</c:v>
                  </c:pt>
                </c:lvl>
                <c:lvl>
                  <c:pt idx="0">
                    <c:v>2</c:v>
                  </c:pt>
                  <c:pt idx="7">
                    <c:v>4</c:v>
                  </c:pt>
                  <c:pt idx="14">
                    <c:v>7</c:v>
                  </c:pt>
                  <c:pt idx="21">
                    <c:v>13</c:v>
                  </c:pt>
                  <c:pt idx="28">
                    <c:v>22</c:v>
                  </c:pt>
                  <c:pt idx="35">
                    <c:v>39</c:v>
                  </c:pt>
                  <c:pt idx="42">
                    <c:v>70</c:v>
                  </c:pt>
                </c:lvl>
              </c:multiLvlStrCache>
            </c:multiLvlStrRef>
          </c:cat>
          <c:val>
            <c:numRef>
              <c:f>DURATA!$G$3:$G$59</c:f>
              <c:numCache>
                <c:formatCode>General</c:formatCode>
                <c:ptCount val="49"/>
                <c:pt idx="0">
                  <c:v>4691.12</c:v>
                </c:pt>
                <c:pt idx="1">
                  <c:v>6104.6</c:v>
                </c:pt>
                <c:pt idx="2">
                  <c:v>3495.16</c:v>
                </c:pt>
                <c:pt idx="3">
                  <c:v>2522.27</c:v>
                </c:pt>
                <c:pt idx="4">
                  <c:v>1903</c:v>
                </c:pt>
                <c:pt idx="5">
                  <c:v>1489.18</c:v>
                </c:pt>
                <c:pt idx="6">
                  <c:v>1225.3900000000001</c:v>
                </c:pt>
                <c:pt idx="7">
                  <c:v>73.78</c:v>
                </c:pt>
                <c:pt idx="8">
                  <c:v>172.35</c:v>
                </c:pt>
                <c:pt idx="9">
                  <c:v>4454.2</c:v>
                </c:pt>
                <c:pt idx="10">
                  <c:v>2530.98</c:v>
                </c:pt>
                <c:pt idx="11">
                  <c:v>1725.08</c:v>
                </c:pt>
                <c:pt idx="12">
                  <c:v>1258.42</c:v>
                </c:pt>
                <c:pt idx="13">
                  <c:v>927.94</c:v>
                </c:pt>
                <c:pt idx="14">
                  <c:v>22.9</c:v>
                </c:pt>
                <c:pt idx="15">
                  <c:v>34.92</c:v>
                </c:pt>
                <c:pt idx="16">
                  <c:v>56.06</c:v>
                </c:pt>
                <c:pt idx="17">
                  <c:v>1003.05</c:v>
                </c:pt>
                <c:pt idx="18">
                  <c:v>1849.75</c:v>
                </c:pt>
                <c:pt idx="19">
                  <c:v>1255.81</c:v>
                </c:pt>
                <c:pt idx="20">
                  <c:v>874.3</c:v>
                </c:pt>
                <c:pt idx="21">
                  <c:v>10.83</c:v>
                </c:pt>
                <c:pt idx="22">
                  <c:v>10.83</c:v>
                </c:pt>
                <c:pt idx="23">
                  <c:v>14.53</c:v>
                </c:pt>
                <c:pt idx="24">
                  <c:v>32.15</c:v>
                </c:pt>
                <c:pt idx="25">
                  <c:v>94.85</c:v>
                </c:pt>
                <c:pt idx="26">
                  <c:v>1366.84</c:v>
                </c:pt>
                <c:pt idx="27">
                  <c:v>797.1</c:v>
                </c:pt>
                <c:pt idx="28">
                  <c:v>5.75</c:v>
                </c:pt>
                <c:pt idx="29">
                  <c:v>6.89</c:v>
                </c:pt>
                <c:pt idx="30">
                  <c:v>7.47</c:v>
                </c:pt>
                <c:pt idx="31">
                  <c:v>9.1</c:v>
                </c:pt>
                <c:pt idx="32">
                  <c:v>13.33</c:v>
                </c:pt>
                <c:pt idx="33">
                  <c:v>43.8</c:v>
                </c:pt>
                <c:pt idx="34">
                  <c:v>919.36</c:v>
                </c:pt>
                <c:pt idx="35">
                  <c:v>2.83</c:v>
                </c:pt>
                <c:pt idx="36">
                  <c:v>2.64</c:v>
                </c:pt>
                <c:pt idx="37">
                  <c:v>3.25</c:v>
                </c:pt>
                <c:pt idx="38">
                  <c:v>3.78</c:v>
                </c:pt>
                <c:pt idx="39">
                  <c:v>3.3</c:v>
                </c:pt>
                <c:pt idx="40">
                  <c:v>7.08</c:v>
                </c:pt>
                <c:pt idx="41">
                  <c:v>18.670000000000002</c:v>
                </c:pt>
                <c:pt idx="42">
                  <c:v>1.63</c:v>
                </c:pt>
                <c:pt idx="43">
                  <c:v>1.55</c:v>
                </c:pt>
                <c:pt idx="44">
                  <c:v>1.84</c:v>
                </c:pt>
                <c:pt idx="45">
                  <c:v>2.06</c:v>
                </c:pt>
                <c:pt idx="46">
                  <c:v>2.2400000000000002</c:v>
                </c:pt>
                <c:pt idx="47">
                  <c:v>3.03</c:v>
                </c:pt>
                <c:pt idx="48">
                  <c:v>4.18</c:v>
                </c:pt>
              </c:numCache>
            </c:numRef>
          </c:val>
          <c:extLst xmlns:c16r2="http://schemas.microsoft.com/office/drawing/2015/06/chart">
            <c:ext xmlns:c16="http://schemas.microsoft.com/office/drawing/2014/chart" uri="{C3380CC4-5D6E-409C-BE32-E72D297353CC}">
              <c16:uniqueId val="{00000005-E105-459E-BF8C-00F0998F6A0D}"/>
            </c:ext>
          </c:extLst>
        </c:ser>
        <c:ser>
          <c:idx val="6"/>
          <c:order val="6"/>
          <c:tx>
            <c:strRef>
              <c:f>DURATA!$H$1:$H$2</c:f>
              <c:strCache>
                <c:ptCount val="1"/>
                <c:pt idx="0">
                  <c:v>0,002</c:v>
                </c:pt>
              </c:strCache>
            </c:strRef>
          </c:tx>
          <c:invertIfNegative val="0"/>
          <c:cat>
            <c:multiLvlStrRef>
              <c:f>DURATA!$A$3:$A$59</c:f>
              <c:multiLvlStrCache>
                <c:ptCount val="49"/>
                <c:lvl>
                  <c:pt idx="0">
                    <c:v>0,8</c:v>
                  </c:pt>
                  <c:pt idx="1">
                    <c:v>1,2</c:v>
                  </c:pt>
                  <c:pt idx="2">
                    <c:v>1,8</c:v>
                  </c:pt>
                  <c:pt idx="3">
                    <c:v>2,7</c:v>
                  </c:pt>
                  <c:pt idx="4">
                    <c:v>4,1</c:v>
                  </c:pt>
                  <c:pt idx="5">
                    <c:v>6,3</c:v>
                  </c:pt>
                  <c:pt idx="6">
                    <c:v>9,4</c:v>
                  </c:pt>
                  <c:pt idx="7">
                    <c:v>0,8</c:v>
                  </c:pt>
                  <c:pt idx="8">
                    <c:v>1,2</c:v>
                  </c:pt>
                  <c:pt idx="9">
                    <c:v>1,8</c:v>
                  </c:pt>
                  <c:pt idx="10">
                    <c:v>2,7</c:v>
                  </c:pt>
                  <c:pt idx="11">
                    <c:v>4,1</c:v>
                  </c:pt>
                  <c:pt idx="12">
                    <c:v>6,3</c:v>
                  </c:pt>
                  <c:pt idx="13">
                    <c:v>9,4</c:v>
                  </c:pt>
                  <c:pt idx="14">
                    <c:v>0,8</c:v>
                  </c:pt>
                  <c:pt idx="15">
                    <c:v>1,2</c:v>
                  </c:pt>
                  <c:pt idx="16">
                    <c:v>1,8</c:v>
                  </c:pt>
                  <c:pt idx="17">
                    <c:v>2,7</c:v>
                  </c:pt>
                  <c:pt idx="18">
                    <c:v>4,1</c:v>
                  </c:pt>
                  <c:pt idx="19">
                    <c:v>6,3</c:v>
                  </c:pt>
                  <c:pt idx="20">
                    <c:v>9,4</c:v>
                  </c:pt>
                  <c:pt idx="21">
                    <c:v>0,8</c:v>
                  </c:pt>
                  <c:pt idx="22">
                    <c:v>1,2</c:v>
                  </c:pt>
                  <c:pt idx="23">
                    <c:v>1,8</c:v>
                  </c:pt>
                  <c:pt idx="24">
                    <c:v>2,7</c:v>
                  </c:pt>
                  <c:pt idx="25">
                    <c:v>4,1</c:v>
                  </c:pt>
                  <c:pt idx="26">
                    <c:v>6,3</c:v>
                  </c:pt>
                  <c:pt idx="27">
                    <c:v>9,4</c:v>
                  </c:pt>
                  <c:pt idx="28">
                    <c:v>0,8</c:v>
                  </c:pt>
                  <c:pt idx="29">
                    <c:v>1,2</c:v>
                  </c:pt>
                  <c:pt idx="30">
                    <c:v>1,8</c:v>
                  </c:pt>
                  <c:pt idx="31">
                    <c:v>2,7</c:v>
                  </c:pt>
                  <c:pt idx="32">
                    <c:v>4,1</c:v>
                  </c:pt>
                  <c:pt idx="33">
                    <c:v>6,3</c:v>
                  </c:pt>
                  <c:pt idx="34">
                    <c:v>9,4</c:v>
                  </c:pt>
                  <c:pt idx="35">
                    <c:v>0,8</c:v>
                  </c:pt>
                  <c:pt idx="36">
                    <c:v>1,2</c:v>
                  </c:pt>
                  <c:pt idx="37">
                    <c:v>1,8</c:v>
                  </c:pt>
                  <c:pt idx="38">
                    <c:v>2,7</c:v>
                  </c:pt>
                  <c:pt idx="39">
                    <c:v>4,1</c:v>
                  </c:pt>
                  <c:pt idx="40">
                    <c:v>6,3</c:v>
                  </c:pt>
                  <c:pt idx="41">
                    <c:v>9,4</c:v>
                  </c:pt>
                  <c:pt idx="42">
                    <c:v>0,8</c:v>
                  </c:pt>
                  <c:pt idx="43">
                    <c:v>1,2</c:v>
                  </c:pt>
                  <c:pt idx="44">
                    <c:v>1,8</c:v>
                  </c:pt>
                  <c:pt idx="45">
                    <c:v>2,7</c:v>
                  </c:pt>
                  <c:pt idx="46">
                    <c:v>4,1</c:v>
                  </c:pt>
                  <c:pt idx="47">
                    <c:v>6,3</c:v>
                  </c:pt>
                  <c:pt idx="48">
                    <c:v>9,4</c:v>
                  </c:pt>
                </c:lvl>
                <c:lvl>
                  <c:pt idx="0">
                    <c:v>2</c:v>
                  </c:pt>
                  <c:pt idx="7">
                    <c:v>4</c:v>
                  </c:pt>
                  <c:pt idx="14">
                    <c:v>7</c:v>
                  </c:pt>
                  <c:pt idx="21">
                    <c:v>13</c:v>
                  </c:pt>
                  <c:pt idx="28">
                    <c:v>22</c:v>
                  </c:pt>
                  <c:pt idx="35">
                    <c:v>39</c:v>
                  </c:pt>
                  <c:pt idx="42">
                    <c:v>70</c:v>
                  </c:pt>
                </c:lvl>
              </c:multiLvlStrCache>
            </c:multiLvlStrRef>
          </c:cat>
          <c:val>
            <c:numRef>
              <c:f>DURATA!$H$3:$H$59</c:f>
              <c:numCache>
                <c:formatCode>General</c:formatCode>
                <c:ptCount val="49"/>
                <c:pt idx="0">
                  <c:v>7051.34</c:v>
                </c:pt>
                <c:pt idx="1">
                  <c:v>5570.04</c:v>
                </c:pt>
                <c:pt idx="2">
                  <c:v>3659.37</c:v>
                </c:pt>
                <c:pt idx="3">
                  <c:v>2432.1999999999998</c:v>
                </c:pt>
                <c:pt idx="4">
                  <c:v>1952.87</c:v>
                </c:pt>
                <c:pt idx="5">
                  <c:v>1471.73</c:v>
                </c:pt>
                <c:pt idx="6">
                  <c:v>1193.47</c:v>
                </c:pt>
                <c:pt idx="7">
                  <c:v>71.099999999999994</c:v>
                </c:pt>
                <c:pt idx="8">
                  <c:v>239.96</c:v>
                </c:pt>
                <c:pt idx="9">
                  <c:v>5527.42</c:v>
                </c:pt>
                <c:pt idx="10">
                  <c:v>2587.62</c:v>
                </c:pt>
                <c:pt idx="11">
                  <c:v>1721.29</c:v>
                </c:pt>
                <c:pt idx="12">
                  <c:v>1158.44</c:v>
                </c:pt>
                <c:pt idx="13">
                  <c:v>968.55</c:v>
                </c:pt>
                <c:pt idx="14">
                  <c:v>25.99</c:v>
                </c:pt>
                <c:pt idx="15">
                  <c:v>34.96</c:v>
                </c:pt>
                <c:pt idx="16">
                  <c:v>66.790000000000006</c:v>
                </c:pt>
                <c:pt idx="17">
                  <c:v>1415.93</c:v>
                </c:pt>
                <c:pt idx="18">
                  <c:v>1752.88</c:v>
                </c:pt>
                <c:pt idx="19">
                  <c:v>1125.42</c:v>
                </c:pt>
                <c:pt idx="20">
                  <c:v>828.41</c:v>
                </c:pt>
                <c:pt idx="21">
                  <c:v>11</c:v>
                </c:pt>
                <c:pt idx="22">
                  <c:v>13.56</c:v>
                </c:pt>
                <c:pt idx="23">
                  <c:v>16.350000000000001</c:v>
                </c:pt>
                <c:pt idx="24">
                  <c:v>27.5</c:v>
                </c:pt>
                <c:pt idx="25">
                  <c:v>90.03</c:v>
                </c:pt>
                <c:pt idx="26">
                  <c:v>1190.31</c:v>
                </c:pt>
                <c:pt idx="27">
                  <c:v>860.76</c:v>
                </c:pt>
                <c:pt idx="28">
                  <c:v>5.26</c:v>
                </c:pt>
                <c:pt idx="29">
                  <c:v>6.03</c:v>
                </c:pt>
                <c:pt idx="30">
                  <c:v>8.15</c:v>
                </c:pt>
                <c:pt idx="31">
                  <c:v>8.57</c:v>
                </c:pt>
                <c:pt idx="32">
                  <c:v>17.239999999999998</c:v>
                </c:pt>
                <c:pt idx="33">
                  <c:v>48.31</c:v>
                </c:pt>
                <c:pt idx="34">
                  <c:v>967.85</c:v>
                </c:pt>
                <c:pt idx="35">
                  <c:v>2.76</c:v>
                </c:pt>
                <c:pt idx="36">
                  <c:v>2.52</c:v>
                </c:pt>
                <c:pt idx="37">
                  <c:v>3.27</c:v>
                </c:pt>
                <c:pt idx="38">
                  <c:v>3.94</c:v>
                </c:pt>
                <c:pt idx="39">
                  <c:v>5.32</c:v>
                </c:pt>
                <c:pt idx="40">
                  <c:v>7.24</c:v>
                </c:pt>
                <c:pt idx="41">
                  <c:v>22.27</c:v>
                </c:pt>
                <c:pt idx="42">
                  <c:v>1.49</c:v>
                </c:pt>
                <c:pt idx="43">
                  <c:v>1.71</c:v>
                </c:pt>
                <c:pt idx="44">
                  <c:v>1.56</c:v>
                </c:pt>
                <c:pt idx="45">
                  <c:v>1.76</c:v>
                </c:pt>
                <c:pt idx="46">
                  <c:v>2.13</c:v>
                </c:pt>
                <c:pt idx="47">
                  <c:v>2.25</c:v>
                </c:pt>
                <c:pt idx="48">
                  <c:v>3.7</c:v>
                </c:pt>
              </c:numCache>
            </c:numRef>
          </c:val>
          <c:extLst xmlns:c16r2="http://schemas.microsoft.com/office/drawing/2015/06/chart">
            <c:ext xmlns:c16="http://schemas.microsoft.com/office/drawing/2014/chart" uri="{C3380CC4-5D6E-409C-BE32-E72D297353CC}">
              <c16:uniqueId val="{00000006-E105-459E-BF8C-00F0998F6A0D}"/>
            </c:ext>
          </c:extLst>
        </c:ser>
        <c:ser>
          <c:idx val="7"/>
          <c:order val="7"/>
          <c:tx>
            <c:strRef>
              <c:f>DURATA!$I$1:$I$2</c:f>
              <c:strCache>
                <c:ptCount val="1"/>
                <c:pt idx="0">
                  <c:v>0,0004</c:v>
                </c:pt>
              </c:strCache>
            </c:strRef>
          </c:tx>
          <c:invertIfNegative val="0"/>
          <c:cat>
            <c:multiLvlStrRef>
              <c:f>DURATA!$A$3:$A$59</c:f>
              <c:multiLvlStrCache>
                <c:ptCount val="49"/>
                <c:lvl>
                  <c:pt idx="0">
                    <c:v>0,8</c:v>
                  </c:pt>
                  <c:pt idx="1">
                    <c:v>1,2</c:v>
                  </c:pt>
                  <c:pt idx="2">
                    <c:v>1,8</c:v>
                  </c:pt>
                  <c:pt idx="3">
                    <c:v>2,7</c:v>
                  </c:pt>
                  <c:pt idx="4">
                    <c:v>4,1</c:v>
                  </c:pt>
                  <c:pt idx="5">
                    <c:v>6,3</c:v>
                  </c:pt>
                  <c:pt idx="6">
                    <c:v>9,4</c:v>
                  </c:pt>
                  <c:pt idx="7">
                    <c:v>0,8</c:v>
                  </c:pt>
                  <c:pt idx="8">
                    <c:v>1,2</c:v>
                  </c:pt>
                  <c:pt idx="9">
                    <c:v>1,8</c:v>
                  </c:pt>
                  <c:pt idx="10">
                    <c:v>2,7</c:v>
                  </c:pt>
                  <c:pt idx="11">
                    <c:v>4,1</c:v>
                  </c:pt>
                  <c:pt idx="12">
                    <c:v>6,3</c:v>
                  </c:pt>
                  <c:pt idx="13">
                    <c:v>9,4</c:v>
                  </c:pt>
                  <c:pt idx="14">
                    <c:v>0,8</c:v>
                  </c:pt>
                  <c:pt idx="15">
                    <c:v>1,2</c:v>
                  </c:pt>
                  <c:pt idx="16">
                    <c:v>1,8</c:v>
                  </c:pt>
                  <c:pt idx="17">
                    <c:v>2,7</c:v>
                  </c:pt>
                  <c:pt idx="18">
                    <c:v>4,1</c:v>
                  </c:pt>
                  <c:pt idx="19">
                    <c:v>6,3</c:v>
                  </c:pt>
                  <c:pt idx="20">
                    <c:v>9,4</c:v>
                  </c:pt>
                  <c:pt idx="21">
                    <c:v>0,8</c:v>
                  </c:pt>
                  <c:pt idx="22">
                    <c:v>1,2</c:v>
                  </c:pt>
                  <c:pt idx="23">
                    <c:v>1,8</c:v>
                  </c:pt>
                  <c:pt idx="24">
                    <c:v>2,7</c:v>
                  </c:pt>
                  <c:pt idx="25">
                    <c:v>4,1</c:v>
                  </c:pt>
                  <c:pt idx="26">
                    <c:v>6,3</c:v>
                  </c:pt>
                  <c:pt idx="27">
                    <c:v>9,4</c:v>
                  </c:pt>
                  <c:pt idx="28">
                    <c:v>0,8</c:v>
                  </c:pt>
                  <c:pt idx="29">
                    <c:v>1,2</c:v>
                  </c:pt>
                  <c:pt idx="30">
                    <c:v>1,8</c:v>
                  </c:pt>
                  <c:pt idx="31">
                    <c:v>2,7</c:v>
                  </c:pt>
                  <c:pt idx="32">
                    <c:v>4,1</c:v>
                  </c:pt>
                  <c:pt idx="33">
                    <c:v>6,3</c:v>
                  </c:pt>
                  <c:pt idx="34">
                    <c:v>9,4</c:v>
                  </c:pt>
                  <c:pt idx="35">
                    <c:v>0,8</c:v>
                  </c:pt>
                  <c:pt idx="36">
                    <c:v>1,2</c:v>
                  </c:pt>
                  <c:pt idx="37">
                    <c:v>1,8</c:v>
                  </c:pt>
                  <c:pt idx="38">
                    <c:v>2,7</c:v>
                  </c:pt>
                  <c:pt idx="39">
                    <c:v>4,1</c:v>
                  </c:pt>
                  <c:pt idx="40">
                    <c:v>6,3</c:v>
                  </c:pt>
                  <c:pt idx="41">
                    <c:v>9,4</c:v>
                  </c:pt>
                  <c:pt idx="42">
                    <c:v>0,8</c:v>
                  </c:pt>
                  <c:pt idx="43">
                    <c:v>1,2</c:v>
                  </c:pt>
                  <c:pt idx="44">
                    <c:v>1,8</c:v>
                  </c:pt>
                  <c:pt idx="45">
                    <c:v>2,7</c:v>
                  </c:pt>
                  <c:pt idx="46">
                    <c:v>4,1</c:v>
                  </c:pt>
                  <c:pt idx="47">
                    <c:v>6,3</c:v>
                  </c:pt>
                  <c:pt idx="48">
                    <c:v>9,4</c:v>
                  </c:pt>
                </c:lvl>
                <c:lvl>
                  <c:pt idx="0">
                    <c:v>2</c:v>
                  </c:pt>
                  <c:pt idx="7">
                    <c:v>4</c:v>
                  </c:pt>
                  <c:pt idx="14">
                    <c:v>7</c:v>
                  </c:pt>
                  <c:pt idx="21">
                    <c:v>13</c:v>
                  </c:pt>
                  <c:pt idx="28">
                    <c:v>22</c:v>
                  </c:pt>
                  <c:pt idx="35">
                    <c:v>39</c:v>
                  </c:pt>
                  <c:pt idx="42">
                    <c:v>70</c:v>
                  </c:pt>
                </c:lvl>
              </c:multiLvlStrCache>
            </c:multiLvlStrRef>
          </c:cat>
          <c:val>
            <c:numRef>
              <c:f>DURATA!$I$3:$I$59</c:f>
              <c:numCache>
                <c:formatCode>General</c:formatCode>
                <c:ptCount val="49"/>
                <c:pt idx="0">
                  <c:v>5949.86</c:v>
                </c:pt>
                <c:pt idx="1">
                  <c:v>5507.66</c:v>
                </c:pt>
                <c:pt idx="2">
                  <c:v>3827.27</c:v>
                </c:pt>
                <c:pt idx="3">
                  <c:v>2553.2399999999998</c:v>
                </c:pt>
                <c:pt idx="4">
                  <c:v>1951.25</c:v>
                </c:pt>
                <c:pt idx="5">
                  <c:v>1467.96</c:v>
                </c:pt>
                <c:pt idx="6">
                  <c:v>1232.6199999999999</c:v>
                </c:pt>
                <c:pt idx="7">
                  <c:v>72.16</c:v>
                </c:pt>
                <c:pt idx="8">
                  <c:v>148.13</c:v>
                </c:pt>
                <c:pt idx="9">
                  <c:v>4709.3</c:v>
                </c:pt>
                <c:pt idx="10">
                  <c:v>2681.78</c:v>
                </c:pt>
                <c:pt idx="11">
                  <c:v>1728.52</c:v>
                </c:pt>
                <c:pt idx="12">
                  <c:v>1232.31</c:v>
                </c:pt>
                <c:pt idx="13">
                  <c:v>981.04</c:v>
                </c:pt>
                <c:pt idx="14">
                  <c:v>24.56</c:v>
                </c:pt>
                <c:pt idx="15">
                  <c:v>36.01</c:v>
                </c:pt>
                <c:pt idx="16">
                  <c:v>83.83</c:v>
                </c:pt>
                <c:pt idx="17">
                  <c:v>1664.24</c:v>
                </c:pt>
                <c:pt idx="18">
                  <c:v>1594.05</c:v>
                </c:pt>
                <c:pt idx="19">
                  <c:v>1164.1300000000001</c:v>
                </c:pt>
                <c:pt idx="20">
                  <c:v>840.47</c:v>
                </c:pt>
                <c:pt idx="21">
                  <c:v>9.75</c:v>
                </c:pt>
                <c:pt idx="22">
                  <c:v>10.56</c:v>
                </c:pt>
                <c:pt idx="23">
                  <c:v>15.36</c:v>
                </c:pt>
                <c:pt idx="24">
                  <c:v>29.48</c:v>
                </c:pt>
                <c:pt idx="25">
                  <c:v>106.59</c:v>
                </c:pt>
                <c:pt idx="26">
                  <c:v>1233.57</c:v>
                </c:pt>
                <c:pt idx="27">
                  <c:v>825.01</c:v>
                </c:pt>
                <c:pt idx="28">
                  <c:v>5.62</c:v>
                </c:pt>
                <c:pt idx="29">
                  <c:v>6.06</c:v>
                </c:pt>
                <c:pt idx="30">
                  <c:v>6.93</c:v>
                </c:pt>
                <c:pt idx="31">
                  <c:v>11.18</c:v>
                </c:pt>
                <c:pt idx="32">
                  <c:v>13.5</c:v>
                </c:pt>
                <c:pt idx="33">
                  <c:v>48.53</c:v>
                </c:pt>
                <c:pt idx="34">
                  <c:v>900.12</c:v>
                </c:pt>
                <c:pt idx="35">
                  <c:v>3.19</c:v>
                </c:pt>
                <c:pt idx="36">
                  <c:v>3.07</c:v>
                </c:pt>
                <c:pt idx="37">
                  <c:v>3.83</c:v>
                </c:pt>
                <c:pt idx="38">
                  <c:v>3.37</c:v>
                </c:pt>
                <c:pt idx="39">
                  <c:v>4.32</c:v>
                </c:pt>
                <c:pt idx="40">
                  <c:v>8.6300000000000008</c:v>
                </c:pt>
                <c:pt idx="41">
                  <c:v>23.3</c:v>
                </c:pt>
                <c:pt idx="42">
                  <c:v>1.52</c:v>
                </c:pt>
                <c:pt idx="43">
                  <c:v>1.52</c:v>
                </c:pt>
                <c:pt idx="44">
                  <c:v>1.66</c:v>
                </c:pt>
                <c:pt idx="45">
                  <c:v>1.59</c:v>
                </c:pt>
                <c:pt idx="46">
                  <c:v>2.0299999999999998</c:v>
                </c:pt>
                <c:pt idx="47">
                  <c:v>2.57</c:v>
                </c:pt>
                <c:pt idx="48">
                  <c:v>4.28</c:v>
                </c:pt>
              </c:numCache>
            </c:numRef>
          </c:val>
          <c:extLst xmlns:c16r2="http://schemas.microsoft.com/office/drawing/2015/06/chart">
            <c:ext xmlns:c16="http://schemas.microsoft.com/office/drawing/2014/chart" uri="{C3380CC4-5D6E-409C-BE32-E72D297353CC}">
              <c16:uniqueId val="{00000007-E105-459E-BF8C-00F0998F6A0D}"/>
            </c:ext>
          </c:extLst>
        </c:ser>
        <c:dLbls>
          <c:showLegendKey val="0"/>
          <c:showVal val="0"/>
          <c:showCatName val="0"/>
          <c:showSerName val="0"/>
          <c:showPercent val="0"/>
          <c:showBubbleSize val="0"/>
        </c:dLbls>
        <c:gapWidth val="150"/>
        <c:shape val="box"/>
        <c:axId val="1319201600"/>
        <c:axId val="1319202144"/>
        <c:axId val="1234325776"/>
      </c:bar3DChart>
      <c:catAx>
        <c:axId val="1319201600"/>
        <c:scaling>
          <c:orientation val="minMax"/>
        </c:scaling>
        <c:delete val="0"/>
        <c:axPos val="b"/>
        <c:title>
          <c:tx>
            <c:rich>
              <a:bodyPr/>
              <a:lstStyle/>
              <a:p>
                <a:pPr>
                  <a:defRPr sz="1600" i="1"/>
                </a:pPr>
                <a:r>
                  <a:rPr lang="it-IT" sz="1600" i="1" dirty="0"/>
                  <a:t>h (%)</a:t>
                </a:r>
              </a:p>
            </c:rich>
          </c:tx>
          <c:layout>
            <c:manualLayout>
              <c:xMode val="edge"/>
              <c:yMode val="edge"/>
              <c:x val="0.80646545963831928"/>
              <c:y val="0.94128628365898703"/>
            </c:manualLayout>
          </c:layout>
          <c:overlay val="0"/>
        </c:title>
        <c:numFmt formatCode="General" sourceLinked="0"/>
        <c:majorTickMark val="out"/>
        <c:minorTickMark val="none"/>
        <c:tickLblPos val="nextTo"/>
        <c:crossAx val="1319202144"/>
        <c:crosses val="autoZero"/>
        <c:auto val="1"/>
        <c:lblAlgn val="ctr"/>
        <c:lblOffset val="100"/>
        <c:noMultiLvlLbl val="0"/>
      </c:catAx>
      <c:valAx>
        <c:axId val="1319202144"/>
        <c:scaling>
          <c:logBase val="10"/>
          <c:orientation val="minMax"/>
        </c:scaling>
        <c:delete val="0"/>
        <c:axPos val="l"/>
        <c:majorGridlines/>
        <c:title>
          <c:tx>
            <c:rich>
              <a:bodyPr rot="0" vert="horz"/>
              <a:lstStyle/>
              <a:p>
                <a:pPr>
                  <a:defRPr sz="1600" i="1"/>
                </a:pPr>
                <a:r>
                  <a:rPr lang="it-IT" sz="1600" i="1" dirty="0"/>
                  <a:t>N ()</a:t>
                </a:r>
              </a:p>
            </c:rich>
          </c:tx>
          <c:layout>
            <c:manualLayout>
              <c:xMode val="edge"/>
              <c:yMode val="edge"/>
              <c:x val="5.7960988074046767E-2"/>
              <c:y val="0.11167104111986004"/>
            </c:manualLayout>
          </c:layout>
          <c:overlay val="0"/>
        </c:title>
        <c:numFmt formatCode="General" sourceLinked="1"/>
        <c:majorTickMark val="out"/>
        <c:minorTickMark val="none"/>
        <c:tickLblPos val="nextTo"/>
        <c:crossAx val="1319201600"/>
        <c:crosses val="autoZero"/>
        <c:crossBetween val="between"/>
      </c:valAx>
      <c:serAx>
        <c:axId val="1234325776"/>
        <c:scaling>
          <c:orientation val="minMax"/>
        </c:scaling>
        <c:delete val="0"/>
        <c:axPos val="b"/>
        <c:title>
          <c:tx>
            <c:rich>
              <a:bodyPr rot="0" vert="horz"/>
              <a:lstStyle/>
              <a:p>
                <a:pPr>
                  <a:defRPr sz="1600"/>
                </a:pPr>
                <a:r>
                  <a:rPr lang="it-IT" sz="1600" dirty="0"/>
                  <a:t>d (%)</a:t>
                </a:r>
              </a:p>
            </c:rich>
          </c:tx>
          <c:layout>
            <c:manualLayout>
              <c:xMode val="edge"/>
              <c:yMode val="edge"/>
              <c:x val="0.89285576064702721"/>
              <c:y val="0.70273510255662497"/>
            </c:manualLayout>
          </c:layout>
          <c:overlay val="0"/>
        </c:title>
        <c:majorTickMark val="out"/>
        <c:minorTickMark val="none"/>
        <c:tickLblPos val="nextTo"/>
        <c:crossAx val="1319202144"/>
        <c:crosses val="autoZero"/>
      </c:serAx>
    </c:plotArea>
    <c:plotVisOnly val="1"/>
    <c:dispBlanksAs val="gap"/>
    <c:showDLblsOverMax val="0"/>
  </c:chart>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pivotSource>
    <c:name>[statistiche corrette.xlsx]MORTI!Tabella_pivot3</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dLbl>
          <c:idx val="0"/>
          <c:delete val="1"/>
          <c:extLst xmlns:c16r2="http://schemas.microsoft.com/office/drawing/2015/06/chart">
            <c:ext xmlns:c15="http://schemas.microsoft.com/office/drawing/2012/chart" uri="{CE6537A1-D6FC-4f65-9D91-7224C49458BB}"/>
          </c:extLst>
        </c:dLbl>
      </c:pivotFmt>
      <c:pivotFmt>
        <c:idx val="45"/>
        <c:marker>
          <c:symbol val="none"/>
        </c:marker>
        <c:dLbl>
          <c:idx val="0"/>
          <c:delete val="1"/>
          <c:extLst xmlns:c16r2="http://schemas.microsoft.com/office/drawing/2015/06/chart">
            <c:ext xmlns:c15="http://schemas.microsoft.com/office/drawing/2012/chart" uri="{CE6537A1-D6FC-4f65-9D91-7224C49458BB}"/>
          </c:extLst>
        </c:dLbl>
      </c:pivotFmt>
      <c:pivotFmt>
        <c:idx val="46"/>
        <c:marker>
          <c:symbol val="none"/>
        </c:marker>
        <c:dLbl>
          <c:idx val="0"/>
          <c:delete val="1"/>
          <c:extLst xmlns:c16r2="http://schemas.microsoft.com/office/drawing/2015/06/chart">
            <c:ext xmlns:c15="http://schemas.microsoft.com/office/drawing/2012/chart" uri="{CE6537A1-D6FC-4f65-9D91-7224C49458BB}"/>
          </c:extLst>
        </c:dLbl>
      </c:pivotFmt>
      <c:pivotFmt>
        <c:idx val="47"/>
        <c:marker>
          <c:symbol val="none"/>
        </c:marker>
        <c:dLbl>
          <c:idx val="0"/>
          <c:delete val="1"/>
          <c:extLst xmlns:c16r2="http://schemas.microsoft.com/office/drawing/2015/06/chart">
            <c:ext xmlns:c15="http://schemas.microsoft.com/office/drawing/2012/chart" uri="{CE6537A1-D6FC-4f65-9D91-7224C49458BB}"/>
          </c:extLst>
        </c:dLbl>
      </c:pivotFmt>
      <c:pivotFmt>
        <c:idx val="48"/>
        <c:marker>
          <c:symbol val="none"/>
        </c:marker>
        <c:dLbl>
          <c:idx val="0"/>
          <c:delete val="1"/>
          <c:extLst xmlns:c16r2="http://schemas.microsoft.com/office/drawing/2015/06/chart">
            <c:ext xmlns:c15="http://schemas.microsoft.com/office/drawing/2012/chart" uri="{CE6537A1-D6FC-4f65-9D91-7224C49458BB}"/>
          </c:extLst>
        </c:dLbl>
      </c:pivotFmt>
      <c:pivotFmt>
        <c:idx val="49"/>
        <c:marker>
          <c:symbol val="none"/>
        </c:marker>
        <c:dLbl>
          <c:idx val="0"/>
          <c:delete val="1"/>
          <c:extLst xmlns:c16r2="http://schemas.microsoft.com/office/drawing/2015/06/chart">
            <c:ext xmlns:c15="http://schemas.microsoft.com/office/drawing/2012/chart" uri="{CE6537A1-D6FC-4f65-9D91-7224C49458BB}"/>
          </c:extLst>
        </c:dLbl>
      </c:pivotFmt>
      <c:pivotFmt>
        <c:idx val="50"/>
        <c:marker>
          <c:symbol val="none"/>
        </c:marker>
        <c:dLbl>
          <c:idx val="0"/>
          <c:delete val="1"/>
          <c:extLst xmlns:c16r2="http://schemas.microsoft.com/office/drawing/2015/06/chart">
            <c:ext xmlns:c15="http://schemas.microsoft.com/office/drawing/2012/chart" uri="{CE6537A1-D6FC-4f65-9D91-7224C49458BB}"/>
          </c:extLst>
        </c:dLbl>
      </c:pivotFmt>
      <c:pivotFmt>
        <c:idx val="51"/>
        <c:marker>
          <c:symbol val="none"/>
        </c:marker>
        <c:dLbl>
          <c:idx val="0"/>
          <c:delete val="1"/>
          <c:extLst xmlns:c16r2="http://schemas.microsoft.com/office/drawing/2015/06/chart">
            <c:ext xmlns:c15="http://schemas.microsoft.com/office/drawing/2012/chart" uri="{CE6537A1-D6FC-4f65-9D91-7224C49458BB}"/>
          </c:extLst>
        </c:dLbl>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s>
    <c:view3D>
      <c:rotX val="20"/>
      <c:rotY val="30"/>
      <c:rAngAx val="0"/>
      <c:perspective val="20"/>
    </c:view3D>
    <c:floor>
      <c:thickness val="0"/>
    </c:floor>
    <c:sideWall>
      <c:thickness val="0"/>
    </c:sideWall>
    <c:backWall>
      <c:thickness val="0"/>
    </c:backWall>
    <c:plotArea>
      <c:layout>
        <c:manualLayout>
          <c:layoutTarget val="inner"/>
          <c:xMode val="edge"/>
          <c:yMode val="edge"/>
          <c:x val="2.811267039200745E-2"/>
          <c:y val="1.5067949839603382E-2"/>
          <c:w val="0.92424276098552194"/>
          <c:h val="0.88961524253912705"/>
        </c:manualLayout>
      </c:layout>
      <c:bar3DChart>
        <c:barDir val="col"/>
        <c:grouping val="standard"/>
        <c:varyColors val="0"/>
        <c:ser>
          <c:idx val="0"/>
          <c:order val="0"/>
          <c:tx>
            <c:strRef>
              <c:f>MORTI!$B$1:$B$2</c:f>
              <c:strCache>
                <c:ptCount val="1"/>
                <c:pt idx="0">
                  <c:v>0,0004</c:v>
                </c:pt>
              </c:strCache>
            </c:strRef>
          </c:tx>
          <c:invertIfNegative val="0"/>
          <c:cat>
            <c:multiLvlStrRef>
              <c:f>MORTI!$A$3:$A$59</c:f>
              <c:multiLvlStrCache>
                <c:ptCount val="49"/>
                <c:lvl>
                  <c:pt idx="0">
                    <c:v>9,4</c:v>
                  </c:pt>
                  <c:pt idx="1">
                    <c:v>6,3</c:v>
                  </c:pt>
                  <c:pt idx="2">
                    <c:v>4,1</c:v>
                  </c:pt>
                  <c:pt idx="3">
                    <c:v>2,7</c:v>
                  </c:pt>
                  <c:pt idx="4">
                    <c:v>1,8</c:v>
                  </c:pt>
                  <c:pt idx="5">
                    <c:v>1,2</c:v>
                  </c:pt>
                  <c:pt idx="6">
                    <c:v>0,8</c:v>
                  </c:pt>
                  <c:pt idx="7">
                    <c:v>9,4</c:v>
                  </c:pt>
                  <c:pt idx="8">
                    <c:v>6,3</c:v>
                  </c:pt>
                  <c:pt idx="9">
                    <c:v>4,1</c:v>
                  </c:pt>
                  <c:pt idx="10">
                    <c:v>2,7</c:v>
                  </c:pt>
                  <c:pt idx="11">
                    <c:v>1,8</c:v>
                  </c:pt>
                  <c:pt idx="12">
                    <c:v>1,2</c:v>
                  </c:pt>
                  <c:pt idx="13">
                    <c:v>0,8</c:v>
                  </c:pt>
                  <c:pt idx="14">
                    <c:v>9,4</c:v>
                  </c:pt>
                  <c:pt idx="15">
                    <c:v>6,3</c:v>
                  </c:pt>
                  <c:pt idx="16">
                    <c:v>4,1</c:v>
                  </c:pt>
                  <c:pt idx="17">
                    <c:v>2,7</c:v>
                  </c:pt>
                  <c:pt idx="18">
                    <c:v>1,8</c:v>
                  </c:pt>
                  <c:pt idx="19">
                    <c:v>1,2</c:v>
                  </c:pt>
                  <c:pt idx="20">
                    <c:v>0,8</c:v>
                  </c:pt>
                  <c:pt idx="21">
                    <c:v>9,4</c:v>
                  </c:pt>
                  <c:pt idx="22">
                    <c:v>6,3</c:v>
                  </c:pt>
                  <c:pt idx="23">
                    <c:v>4,1</c:v>
                  </c:pt>
                  <c:pt idx="24">
                    <c:v>2,7</c:v>
                  </c:pt>
                  <c:pt idx="25">
                    <c:v>1,8</c:v>
                  </c:pt>
                  <c:pt idx="26">
                    <c:v>1,2</c:v>
                  </c:pt>
                  <c:pt idx="27">
                    <c:v>0,8</c:v>
                  </c:pt>
                  <c:pt idx="28">
                    <c:v>9,4</c:v>
                  </c:pt>
                  <c:pt idx="29">
                    <c:v>6,3</c:v>
                  </c:pt>
                  <c:pt idx="30">
                    <c:v>4,1</c:v>
                  </c:pt>
                  <c:pt idx="31">
                    <c:v>2,7</c:v>
                  </c:pt>
                  <c:pt idx="32">
                    <c:v>1,8</c:v>
                  </c:pt>
                  <c:pt idx="33">
                    <c:v>1,2</c:v>
                  </c:pt>
                  <c:pt idx="34">
                    <c:v>0,8</c:v>
                  </c:pt>
                  <c:pt idx="35">
                    <c:v>9,4</c:v>
                  </c:pt>
                  <c:pt idx="36">
                    <c:v>6,3</c:v>
                  </c:pt>
                  <c:pt idx="37">
                    <c:v>4,1</c:v>
                  </c:pt>
                  <c:pt idx="38">
                    <c:v>2,7</c:v>
                  </c:pt>
                  <c:pt idx="39">
                    <c:v>1,8</c:v>
                  </c:pt>
                  <c:pt idx="40">
                    <c:v>1,2</c:v>
                  </c:pt>
                  <c:pt idx="41">
                    <c:v>0,8</c:v>
                  </c:pt>
                  <c:pt idx="42">
                    <c:v>9,4</c:v>
                  </c:pt>
                  <c:pt idx="43">
                    <c:v>6,3</c:v>
                  </c:pt>
                  <c:pt idx="44">
                    <c:v>4,1</c:v>
                  </c:pt>
                  <c:pt idx="45">
                    <c:v>2,7</c:v>
                  </c:pt>
                  <c:pt idx="46">
                    <c:v>1,8</c:v>
                  </c:pt>
                  <c:pt idx="47">
                    <c:v>1,2</c:v>
                  </c:pt>
                  <c:pt idx="48">
                    <c:v>0,8</c:v>
                  </c:pt>
                </c:lvl>
                <c:lvl>
                  <c:pt idx="0">
                    <c:v>2</c:v>
                  </c:pt>
                  <c:pt idx="7">
                    <c:v>4</c:v>
                  </c:pt>
                  <c:pt idx="14">
                    <c:v>7</c:v>
                  </c:pt>
                  <c:pt idx="21">
                    <c:v>13</c:v>
                  </c:pt>
                  <c:pt idx="28">
                    <c:v>22</c:v>
                  </c:pt>
                  <c:pt idx="35">
                    <c:v>39</c:v>
                  </c:pt>
                  <c:pt idx="42">
                    <c:v>70</c:v>
                  </c:pt>
                </c:lvl>
              </c:multiLvlStrCache>
            </c:multiLvlStrRef>
          </c:cat>
          <c:val>
            <c:numRef>
              <c:f>MORTI!$B$3:$B$59</c:f>
              <c:numCache>
                <c:formatCode>General</c:formatCode>
                <c:ptCount val="49"/>
                <c:pt idx="0">
                  <c:v>1.9266855510535801E-2</c:v>
                </c:pt>
                <c:pt idx="1">
                  <c:v>1.8972035967984101E-2</c:v>
                </c:pt>
                <c:pt idx="2">
                  <c:v>1.9434185521173201E-2</c:v>
                </c:pt>
                <c:pt idx="3">
                  <c:v>1.8258891398838999E-2</c:v>
                </c:pt>
                <c:pt idx="4">
                  <c:v>1.7709092792459E-2</c:v>
                </c:pt>
                <c:pt idx="5">
                  <c:v>1.4489982111624999E-2</c:v>
                </c:pt>
                <c:pt idx="6">
                  <c:v>8.9641077127182705E-4</c:v>
                </c:pt>
                <c:pt idx="7">
                  <c:v>9.9362153935641604E-3</c:v>
                </c:pt>
                <c:pt idx="8">
                  <c:v>9.7250608563312392E-3</c:v>
                </c:pt>
                <c:pt idx="9">
                  <c:v>9.1394058191003099E-3</c:v>
                </c:pt>
                <c:pt idx="10">
                  <c:v>8.8684905637826106E-3</c:v>
                </c:pt>
                <c:pt idx="11">
                  <c:v>5.6971884574165002E-3</c:v>
                </c:pt>
                <c:pt idx="12">
                  <c:v>0</c:v>
                </c:pt>
                <c:pt idx="13">
                  <c:v>0</c:v>
                </c:pt>
                <c:pt idx="14">
                  <c:v>4.9242831701865704E-3</c:v>
                </c:pt>
                <c:pt idx="15">
                  <c:v>5.3625284361416801E-3</c:v>
                </c:pt>
                <c:pt idx="16">
                  <c:v>3.8286700052987798E-3</c:v>
                </c:pt>
                <c:pt idx="17">
                  <c:v>2.11154537232919E-4</c:v>
                </c:pt>
                <c:pt idx="18">
                  <c:v>0</c:v>
                </c:pt>
                <c:pt idx="19">
                  <c:v>0</c:v>
                </c:pt>
                <c:pt idx="20">
                  <c:v>0</c:v>
                </c:pt>
                <c:pt idx="21">
                  <c:v>2.8207058936020098E-3</c:v>
                </c:pt>
                <c:pt idx="22">
                  <c:v>2.2430189521157199E-3</c:v>
                </c:pt>
                <c:pt idx="23">
                  <c:v>3.9840478723192301E-6</c:v>
                </c:pt>
                <c:pt idx="24">
                  <c:v>0</c:v>
                </c:pt>
                <c:pt idx="25">
                  <c:v>0</c:v>
                </c:pt>
                <c:pt idx="26">
                  <c:v>0</c:v>
                </c:pt>
                <c:pt idx="27">
                  <c:v>0</c:v>
                </c:pt>
                <c:pt idx="28">
                  <c:v>1.2031824574403999E-3</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numCache>
            </c:numRef>
          </c:val>
          <c:extLst xmlns:c16r2="http://schemas.microsoft.com/office/drawing/2015/06/chart">
            <c:ext xmlns:c16="http://schemas.microsoft.com/office/drawing/2014/chart" uri="{C3380CC4-5D6E-409C-BE32-E72D297353CC}">
              <c16:uniqueId val="{00000000-9E1B-4656-AC29-3C6277FB1151}"/>
            </c:ext>
          </c:extLst>
        </c:ser>
        <c:ser>
          <c:idx val="1"/>
          <c:order val="1"/>
          <c:tx>
            <c:strRef>
              <c:f>MORTI!$C$1:$C$2</c:f>
              <c:strCache>
                <c:ptCount val="1"/>
                <c:pt idx="0">
                  <c:v>0,002</c:v>
                </c:pt>
              </c:strCache>
            </c:strRef>
          </c:tx>
          <c:invertIfNegative val="0"/>
          <c:cat>
            <c:multiLvlStrRef>
              <c:f>MORTI!$A$3:$A$59</c:f>
              <c:multiLvlStrCache>
                <c:ptCount val="49"/>
                <c:lvl>
                  <c:pt idx="0">
                    <c:v>9,4</c:v>
                  </c:pt>
                  <c:pt idx="1">
                    <c:v>6,3</c:v>
                  </c:pt>
                  <c:pt idx="2">
                    <c:v>4,1</c:v>
                  </c:pt>
                  <c:pt idx="3">
                    <c:v>2,7</c:v>
                  </c:pt>
                  <c:pt idx="4">
                    <c:v>1,8</c:v>
                  </c:pt>
                  <c:pt idx="5">
                    <c:v>1,2</c:v>
                  </c:pt>
                  <c:pt idx="6">
                    <c:v>0,8</c:v>
                  </c:pt>
                  <c:pt idx="7">
                    <c:v>9,4</c:v>
                  </c:pt>
                  <c:pt idx="8">
                    <c:v>6,3</c:v>
                  </c:pt>
                  <c:pt idx="9">
                    <c:v>4,1</c:v>
                  </c:pt>
                  <c:pt idx="10">
                    <c:v>2,7</c:v>
                  </c:pt>
                  <c:pt idx="11">
                    <c:v>1,8</c:v>
                  </c:pt>
                  <c:pt idx="12">
                    <c:v>1,2</c:v>
                  </c:pt>
                  <c:pt idx="13">
                    <c:v>0,8</c:v>
                  </c:pt>
                  <c:pt idx="14">
                    <c:v>9,4</c:v>
                  </c:pt>
                  <c:pt idx="15">
                    <c:v>6,3</c:v>
                  </c:pt>
                  <c:pt idx="16">
                    <c:v>4,1</c:v>
                  </c:pt>
                  <c:pt idx="17">
                    <c:v>2,7</c:v>
                  </c:pt>
                  <c:pt idx="18">
                    <c:v>1,8</c:v>
                  </c:pt>
                  <c:pt idx="19">
                    <c:v>1,2</c:v>
                  </c:pt>
                  <c:pt idx="20">
                    <c:v>0,8</c:v>
                  </c:pt>
                  <c:pt idx="21">
                    <c:v>9,4</c:v>
                  </c:pt>
                  <c:pt idx="22">
                    <c:v>6,3</c:v>
                  </c:pt>
                  <c:pt idx="23">
                    <c:v>4,1</c:v>
                  </c:pt>
                  <c:pt idx="24">
                    <c:v>2,7</c:v>
                  </c:pt>
                  <c:pt idx="25">
                    <c:v>1,8</c:v>
                  </c:pt>
                  <c:pt idx="26">
                    <c:v>1,2</c:v>
                  </c:pt>
                  <c:pt idx="27">
                    <c:v>0,8</c:v>
                  </c:pt>
                  <c:pt idx="28">
                    <c:v>9,4</c:v>
                  </c:pt>
                  <c:pt idx="29">
                    <c:v>6,3</c:v>
                  </c:pt>
                  <c:pt idx="30">
                    <c:v>4,1</c:v>
                  </c:pt>
                  <c:pt idx="31">
                    <c:v>2,7</c:v>
                  </c:pt>
                  <c:pt idx="32">
                    <c:v>1,8</c:v>
                  </c:pt>
                  <c:pt idx="33">
                    <c:v>1,2</c:v>
                  </c:pt>
                  <c:pt idx="34">
                    <c:v>0,8</c:v>
                  </c:pt>
                  <c:pt idx="35">
                    <c:v>9,4</c:v>
                  </c:pt>
                  <c:pt idx="36">
                    <c:v>6,3</c:v>
                  </c:pt>
                  <c:pt idx="37">
                    <c:v>4,1</c:v>
                  </c:pt>
                  <c:pt idx="38">
                    <c:v>2,7</c:v>
                  </c:pt>
                  <c:pt idx="39">
                    <c:v>1,8</c:v>
                  </c:pt>
                  <c:pt idx="40">
                    <c:v>1,2</c:v>
                  </c:pt>
                  <c:pt idx="41">
                    <c:v>0,8</c:v>
                  </c:pt>
                  <c:pt idx="42">
                    <c:v>9,4</c:v>
                  </c:pt>
                  <c:pt idx="43">
                    <c:v>6,3</c:v>
                  </c:pt>
                  <c:pt idx="44">
                    <c:v>4,1</c:v>
                  </c:pt>
                  <c:pt idx="45">
                    <c:v>2,7</c:v>
                  </c:pt>
                  <c:pt idx="46">
                    <c:v>1,8</c:v>
                  </c:pt>
                  <c:pt idx="47">
                    <c:v>1,2</c:v>
                  </c:pt>
                  <c:pt idx="48">
                    <c:v>0,8</c:v>
                  </c:pt>
                </c:lvl>
                <c:lvl>
                  <c:pt idx="0">
                    <c:v>2</c:v>
                  </c:pt>
                  <c:pt idx="7">
                    <c:v>4</c:v>
                  </c:pt>
                  <c:pt idx="14">
                    <c:v>7</c:v>
                  </c:pt>
                  <c:pt idx="21">
                    <c:v>13</c:v>
                  </c:pt>
                  <c:pt idx="28">
                    <c:v>22</c:v>
                  </c:pt>
                  <c:pt idx="35">
                    <c:v>39</c:v>
                  </c:pt>
                  <c:pt idx="42">
                    <c:v>70</c:v>
                  </c:pt>
                </c:lvl>
              </c:multiLvlStrCache>
            </c:multiLvlStrRef>
          </c:cat>
          <c:val>
            <c:numRef>
              <c:f>MORTI!$C$3:$C$59</c:f>
              <c:numCache>
                <c:formatCode>General</c:formatCode>
                <c:ptCount val="49"/>
                <c:pt idx="0">
                  <c:v>9.5995633483531906E-2</c:v>
                </c:pt>
                <c:pt idx="1">
                  <c:v>9.7310369281397205E-2</c:v>
                </c:pt>
                <c:pt idx="2">
                  <c:v>9.7429890717566803E-2</c:v>
                </c:pt>
                <c:pt idx="3">
                  <c:v>8.6051449994223095E-2</c:v>
                </c:pt>
                <c:pt idx="4">
                  <c:v>8.4577352281464999E-2</c:v>
                </c:pt>
                <c:pt idx="5">
                  <c:v>7.3676997302799599E-2</c:v>
                </c:pt>
                <c:pt idx="6">
                  <c:v>5.6772682180548997E-3</c:v>
                </c:pt>
                <c:pt idx="7">
                  <c:v>4.84539902231464E-2</c:v>
                </c:pt>
                <c:pt idx="8">
                  <c:v>4.4206995191254199E-2</c:v>
                </c:pt>
                <c:pt idx="9">
                  <c:v>4.5218943350823299E-2</c:v>
                </c:pt>
                <c:pt idx="10">
                  <c:v>4.0828522595527501E-2</c:v>
                </c:pt>
                <c:pt idx="11">
                  <c:v>3.29919004306755E-2</c:v>
                </c:pt>
                <c:pt idx="12">
                  <c:v>1.59361914892769E-5</c:v>
                </c:pt>
                <c:pt idx="13">
                  <c:v>0</c:v>
                </c:pt>
                <c:pt idx="14">
                  <c:v>2.5342528515822599E-2</c:v>
                </c:pt>
                <c:pt idx="15">
                  <c:v>2.4362452739232099E-2</c:v>
                </c:pt>
                <c:pt idx="16">
                  <c:v>2.2043736877542301E-2</c:v>
                </c:pt>
                <c:pt idx="17">
                  <c:v>9.7210768084589295E-4</c:v>
                </c:pt>
                <c:pt idx="18">
                  <c:v>3.9840478723192301E-6</c:v>
                </c:pt>
                <c:pt idx="19">
                  <c:v>0</c:v>
                </c:pt>
                <c:pt idx="20">
                  <c:v>0</c:v>
                </c:pt>
                <c:pt idx="21">
                  <c:v>1.41911785212011E-2</c:v>
                </c:pt>
                <c:pt idx="22">
                  <c:v>1.02629073190943E-2</c:v>
                </c:pt>
                <c:pt idx="23">
                  <c:v>3.9840478723192301E-6</c:v>
                </c:pt>
                <c:pt idx="24">
                  <c:v>0</c:v>
                </c:pt>
                <c:pt idx="25">
                  <c:v>0</c:v>
                </c:pt>
                <c:pt idx="26">
                  <c:v>0</c:v>
                </c:pt>
                <c:pt idx="27">
                  <c:v>0</c:v>
                </c:pt>
                <c:pt idx="28">
                  <c:v>6.1394177712439301E-3</c:v>
                </c:pt>
                <c:pt idx="29">
                  <c:v>3.9840478723192301E-6</c:v>
                </c:pt>
                <c:pt idx="30">
                  <c:v>0</c:v>
                </c:pt>
                <c:pt idx="31">
                  <c:v>0</c:v>
                </c:pt>
                <c:pt idx="32">
                  <c:v>0</c:v>
                </c:pt>
                <c:pt idx="33">
                  <c:v>0</c:v>
                </c:pt>
                <c:pt idx="34">
                  <c:v>0</c:v>
                </c:pt>
                <c:pt idx="35">
                  <c:v>3.9840478723192301E-6</c:v>
                </c:pt>
                <c:pt idx="36">
                  <c:v>0</c:v>
                </c:pt>
                <c:pt idx="37">
                  <c:v>0</c:v>
                </c:pt>
                <c:pt idx="38">
                  <c:v>0</c:v>
                </c:pt>
                <c:pt idx="39">
                  <c:v>0</c:v>
                </c:pt>
                <c:pt idx="40">
                  <c:v>0</c:v>
                </c:pt>
                <c:pt idx="41">
                  <c:v>0</c:v>
                </c:pt>
                <c:pt idx="42">
                  <c:v>0</c:v>
                </c:pt>
                <c:pt idx="43">
                  <c:v>0</c:v>
                </c:pt>
                <c:pt idx="44">
                  <c:v>0</c:v>
                </c:pt>
                <c:pt idx="45">
                  <c:v>0</c:v>
                </c:pt>
                <c:pt idx="46">
                  <c:v>0</c:v>
                </c:pt>
                <c:pt idx="47">
                  <c:v>0</c:v>
                </c:pt>
                <c:pt idx="48">
                  <c:v>0</c:v>
                </c:pt>
              </c:numCache>
            </c:numRef>
          </c:val>
          <c:extLst xmlns:c16r2="http://schemas.microsoft.com/office/drawing/2015/06/chart">
            <c:ext xmlns:c16="http://schemas.microsoft.com/office/drawing/2014/chart" uri="{C3380CC4-5D6E-409C-BE32-E72D297353CC}">
              <c16:uniqueId val="{00000001-9E1B-4656-AC29-3C6277FB1151}"/>
            </c:ext>
          </c:extLst>
        </c:ser>
        <c:ser>
          <c:idx val="2"/>
          <c:order val="2"/>
          <c:tx>
            <c:strRef>
              <c:f>MORTI!$D$1:$D$2</c:f>
              <c:strCache>
                <c:ptCount val="1"/>
                <c:pt idx="0">
                  <c:v>0,008</c:v>
                </c:pt>
              </c:strCache>
            </c:strRef>
          </c:tx>
          <c:invertIfNegative val="0"/>
          <c:cat>
            <c:multiLvlStrRef>
              <c:f>MORTI!$A$3:$A$59</c:f>
              <c:multiLvlStrCache>
                <c:ptCount val="49"/>
                <c:lvl>
                  <c:pt idx="0">
                    <c:v>9,4</c:v>
                  </c:pt>
                  <c:pt idx="1">
                    <c:v>6,3</c:v>
                  </c:pt>
                  <c:pt idx="2">
                    <c:v>4,1</c:v>
                  </c:pt>
                  <c:pt idx="3">
                    <c:v>2,7</c:v>
                  </c:pt>
                  <c:pt idx="4">
                    <c:v>1,8</c:v>
                  </c:pt>
                  <c:pt idx="5">
                    <c:v>1,2</c:v>
                  </c:pt>
                  <c:pt idx="6">
                    <c:v>0,8</c:v>
                  </c:pt>
                  <c:pt idx="7">
                    <c:v>9,4</c:v>
                  </c:pt>
                  <c:pt idx="8">
                    <c:v>6,3</c:v>
                  </c:pt>
                  <c:pt idx="9">
                    <c:v>4,1</c:v>
                  </c:pt>
                  <c:pt idx="10">
                    <c:v>2,7</c:v>
                  </c:pt>
                  <c:pt idx="11">
                    <c:v>1,8</c:v>
                  </c:pt>
                  <c:pt idx="12">
                    <c:v>1,2</c:v>
                  </c:pt>
                  <c:pt idx="13">
                    <c:v>0,8</c:v>
                  </c:pt>
                  <c:pt idx="14">
                    <c:v>9,4</c:v>
                  </c:pt>
                  <c:pt idx="15">
                    <c:v>6,3</c:v>
                  </c:pt>
                  <c:pt idx="16">
                    <c:v>4,1</c:v>
                  </c:pt>
                  <c:pt idx="17">
                    <c:v>2,7</c:v>
                  </c:pt>
                  <c:pt idx="18">
                    <c:v>1,8</c:v>
                  </c:pt>
                  <c:pt idx="19">
                    <c:v>1,2</c:v>
                  </c:pt>
                  <c:pt idx="20">
                    <c:v>0,8</c:v>
                  </c:pt>
                  <c:pt idx="21">
                    <c:v>9,4</c:v>
                  </c:pt>
                  <c:pt idx="22">
                    <c:v>6,3</c:v>
                  </c:pt>
                  <c:pt idx="23">
                    <c:v>4,1</c:v>
                  </c:pt>
                  <c:pt idx="24">
                    <c:v>2,7</c:v>
                  </c:pt>
                  <c:pt idx="25">
                    <c:v>1,8</c:v>
                  </c:pt>
                  <c:pt idx="26">
                    <c:v>1,2</c:v>
                  </c:pt>
                  <c:pt idx="27">
                    <c:v>0,8</c:v>
                  </c:pt>
                  <c:pt idx="28">
                    <c:v>9,4</c:v>
                  </c:pt>
                  <c:pt idx="29">
                    <c:v>6,3</c:v>
                  </c:pt>
                  <c:pt idx="30">
                    <c:v>4,1</c:v>
                  </c:pt>
                  <c:pt idx="31">
                    <c:v>2,7</c:v>
                  </c:pt>
                  <c:pt idx="32">
                    <c:v>1,8</c:v>
                  </c:pt>
                  <c:pt idx="33">
                    <c:v>1,2</c:v>
                  </c:pt>
                  <c:pt idx="34">
                    <c:v>0,8</c:v>
                  </c:pt>
                  <c:pt idx="35">
                    <c:v>9,4</c:v>
                  </c:pt>
                  <c:pt idx="36">
                    <c:v>6,3</c:v>
                  </c:pt>
                  <c:pt idx="37">
                    <c:v>4,1</c:v>
                  </c:pt>
                  <c:pt idx="38">
                    <c:v>2,7</c:v>
                  </c:pt>
                  <c:pt idx="39">
                    <c:v>1,8</c:v>
                  </c:pt>
                  <c:pt idx="40">
                    <c:v>1,2</c:v>
                  </c:pt>
                  <c:pt idx="41">
                    <c:v>0,8</c:v>
                  </c:pt>
                  <c:pt idx="42">
                    <c:v>9,4</c:v>
                  </c:pt>
                  <c:pt idx="43">
                    <c:v>6,3</c:v>
                  </c:pt>
                  <c:pt idx="44">
                    <c:v>4,1</c:v>
                  </c:pt>
                  <c:pt idx="45">
                    <c:v>2,7</c:v>
                  </c:pt>
                  <c:pt idx="46">
                    <c:v>1,8</c:v>
                  </c:pt>
                  <c:pt idx="47">
                    <c:v>1,2</c:v>
                  </c:pt>
                  <c:pt idx="48">
                    <c:v>0,8</c:v>
                  </c:pt>
                </c:lvl>
                <c:lvl>
                  <c:pt idx="0">
                    <c:v>2</c:v>
                  </c:pt>
                  <c:pt idx="7">
                    <c:v>4</c:v>
                  </c:pt>
                  <c:pt idx="14">
                    <c:v>7</c:v>
                  </c:pt>
                  <c:pt idx="21">
                    <c:v>13</c:v>
                  </c:pt>
                  <c:pt idx="28">
                    <c:v>22</c:v>
                  </c:pt>
                  <c:pt idx="35">
                    <c:v>39</c:v>
                  </c:pt>
                  <c:pt idx="42">
                    <c:v>70</c:v>
                  </c:pt>
                </c:lvl>
              </c:multiLvlStrCache>
            </c:multiLvlStrRef>
          </c:cat>
          <c:val>
            <c:numRef>
              <c:f>MORTI!$D$3:$D$59</c:f>
              <c:numCache>
                <c:formatCode>General</c:formatCode>
                <c:ptCount val="49"/>
                <c:pt idx="0">
                  <c:v>0.39532910227449197</c:v>
                </c:pt>
                <c:pt idx="1">
                  <c:v>0.39070362269473002</c:v>
                </c:pt>
                <c:pt idx="2">
                  <c:v>0.37873554288628303</c:v>
                </c:pt>
                <c:pt idx="3">
                  <c:v>0.35637308217895503</c:v>
                </c:pt>
                <c:pt idx="4">
                  <c:v>0.32460826849295399</c:v>
                </c:pt>
                <c:pt idx="5">
                  <c:v>0.32132541304616302</c:v>
                </c:pt>
                <c:pt idx="6">
                  <c:v>1.4872450707367601E-2</c:v>
                </c:pt>
                <c:pt idx="7">
                  <c:v>0.187066983796877</c:v>
                </c:pt>
                <c:pt idx="8">
                  <c:v>0.191341867163875</c:v>
                </c:pt>
                <c:pt idx="9">
                  <c:v>0.180274182174573</c:v>
                </c:pt>
                <c:pt idx="10">
                  <c:v>0.16012685208425401</c:v>
                </c:pt>
                <c:pt idx="11">
                  <c:v>0.10671272226007</c:v>
                </c:pt>
                <c:pt idx="12">
                  <c:v>3.5856430850873103E-5</c:v>
                </c:pt>
                <c:pt idx="13">
                  <c:v>7.9680957446384602E-6</c:v>
                </c:pt>
                <c:pt idx="14">
                  <c:v>0.10852546404197499</c:v>
                </c:pt>
                <c:pt idx="15">
                  <c:v>0.10857327261644301</c:v>
                </c:pt>
                <c:pt idx="16">
                  <c:v>9.3541459994183201E-2</c:v>
                </c:pt>
                <c:pt idx="17">
                  <c:v>2.5736949255182199E-3</c:v>
                </c:pt>
                <c:pt idx="18">
                  <c:v>7.9680957446384602E-6</c:v>
                </c:pt>
                <c:pt idx="19">
                  <c:v>7.9680957446384602E-6</c:v>
                </c:pt>
                <c:pt idx="20">
                  <c:v>0</c:v>
                </c:pt>
                <c:pt idx="21">
                  <c:v>5.0944020143346001E-2</c:v>
                </c:pt>
                <c:pt idx="22">
                  <c:v>4.7856383042298598E-2</c:v>
                </c:pt>
                <c:pt idx="23">
                  <c:v>3.18723829785538E-5</c:v>
                </c:pt>
                <c:pt idx="24">
                  <c:v>3.9840478723192301E-6</c:v>
                </c:pt>
                <c:pt idx="25">
                  <c:v>0</c:v>
                </c:pt>
                <c:pt idx="26">
                  <c:v>3.9840478723192301E-6</c:v>
                </c:pt>
                <c:pt idx="27">
                  <c:v>0</c:v>
                </c:pt>
                <c:pt idx="28">
                  <c:v>2.3987952239234101E-2</c:v>
                </c:pt>
                <c:pt idx="29">
                  <c:v>7.9680957446384602E-6</c:v>
                </c:pt>
                <c:pt idx="30">
                  <c:v>0</c:v>
                </c:pt>
                <c:pt idx="31">
                  <c:v>0</c:v>
                </c:pt>
                <c:pt idx="32">
                  <c:v>0</c:v>
                </c:pt>
                <c:pt idx="33">
                  <c:v>0</c:v>
                </c:pt>
                <c:pt idx="34">
                  <c:v>0</c:v>
                </c:pt>
                <c:pt idx="35">
                  <c:v>0</c:v>
                </c:pt>
                <c:pt idx="36">
                  <c:v>3.9840478723192301E-6</c:v>
                </c:pt>
                <c:pt idx="37">
                  <c:v>0</c:v>
                </c:pt>
                <c:pt idx="38">
                  <c:v>0</c:v>
                </c:pt>
                <c:pt idx="39">
                  <c:v>0</c:v>
                </c:pt>
                <c:pt idx="40">
                  <c:v>0</c:v>
                </c:pt>
                <c:pt idx="41">
                  <c:v>0</c:v>
                </c:pt>
                <c:pt idx="42">
                  <c:v>0</c:v>
                </c:pt>
                <c:pt idx="43">
                  <c:v>0</c:v>
                </c:pt>
                <c:pt idx="44">
                  <c:v>0</c:v>
                </c:pt>
                <c:pt idx="45">
                  <c:v>0</c:v>
                </c:pt>
                <c:pt idx="46">
                  <c:v>0</c:v>
                </c:pt>
                <c:pt idx="47">
                  <c:v>0</c:v>
                </c:pt>
                <c:pt idx="48">
                  <c:v>0</c:v>
                </c:pt>
              </c:numCache>
            </c:numRef>
          </c:val>
          <c:extLst xmlns:c16r2="http://schemas.microsoft.com/office/drawing/2015/06/chart">
            <c:ext xmlns:c16="http://schemas.microsoft.com/office/drawing/2014/chart" uri="{C3380CC4-5D6E-409C-BE32-E72D297353CC}">
              <c16:uniqueId val="{00000002-9E1B-4656-AC29-3C6277FB1151}"/>
            </c:ext>
          </c:extLst>
        </c:ser>
        <c:ser>
          <c:idx val="3"/>
          <c:order val="3"/>
          <c:tx>
            <c:strRef>
              <c:f>MORTI!$E$1:$E$2</c:f>
              <c:strCache>
                <c:ptCount val="1"/>
                <c:pt idx="0">
                  <c:v>0,035</c:v>
                </c:pt>
              </c:strCache>
            </c:strRef>
          </c:tx>
          <c:invertIfNegative val="0"/>
          <c:cat>
            <c:multiLvlStrRef>
              <c:f>MORTI!$A$3:$A$59</c:f>
              <c:multiLvlStrCache>
                <c:ptCount val="49"/>
                <c:lvl>
                  <c:pt idx="0">
                    <c:v>9,4</c:v>
                  </c:pt>
                  <c:pt idx="1">
                    <c:v>6,3</c:v>
                  </c:pt>
                  <c:pt idx="2">
                    <c:v>4,1</c:v>
                  </c:pt>
                  <c:pt idx="3">
                    <c:v>2,7</c:v>
                  </c:pt>
                  <c:pt idx="4">
                    <c:v>1,8</c:v>
                  </c:pt>
                  <c:pt idx="5">
                    <c:v>1,2</c:v>
                  </c:pt>
                  <c:pt idx="6">
                    <c:v>0,8</c:v>
                  </c:pt>
                  <c:pt idx="7">
                    <c:v>9,4</c:v>
                  </c:pt>
                  <c:pt idx="8">
                    <c:v>6,3</c:v>
                  </c:pt>
                  <c:pt idx="9">
                    <c:v>4,1</c:v>
                  </c:pt>
                  <c:pt idx="10">
                    <c:v>2,7</c:v>
                  </c:pt>
                  <c:pt idx="11">
                    <c:v>1,8</c:v>
                  </c:pt>
                  <c:pt idx="12">
                    <c:v>1,2</c:v>
                  </c:pt>
                  <c:pt idx="13">
                    <c:v>0,8</c:v>
                  </c:pt>
                  <c:pt idx="14">
                    <c:v>9,4</c:v>
                  </c:pt>
                  <c:pt idx="15">
                    <c:v>6,3</c:v>
                  </c:pt>
                  <c:pt idx="16">
                    <c:v>4,1</c:v>
                  </c:pt>
                  <c:pt idx="17">
                    <c:v>2,7</c:v>
                  </c:pt>
                  <c:pt idx="18">
                    <c:v>1,8</c:v>
                  </c:pt>
                  <c:pt idx="19">
                    <c:v>1,2</c:v>
                  </c:pt>
                  <c:pt idx="20">
                    <c:v>0,8</c:v>
                  </c:pt>
                  <c:pt idx="21">
                    <c:v>9,4</c:v>
                  </c:pt>
                  <c:pt idx="22">
                    <c:v>6,3</c:v>
                  </c:pt>
                  <c:pt idx="23">
                    <c:v>4,1</c:v>
                  </c:pt>
                  <c:pt idx="24">
                    <c:v>2,7</c:v>
                  </c:pt>
                  <c:pt idx="25">
                    <c:v>1,8</c:v>
                  </c:pt>
                  <c:pt idx="26">
                    <c:v>1,2</c:v>
                  </c:pt>
                  <c:pt idx="27">
                    <c:v>0,8</c:v>
                  </c:pt>
                  <c:pt idx="28">
                    <c:v>9,4</c:v>
                  </c:pt>
                  <c:pt idx="29">
                    <c:v>6,3</c:v>
                  </c:pt>
                  <c:pt idx="30">
                    <c:v>4,1</c:v>
                  </c:pt>
                  <c:pt idx="31">
                    <c:v>2,7</c:v>
                  </c:pt>
                  <c:pt idx="32">
                    <c:v>1,8</c:v>
                  </c:pt>
                  <c:pt idx="33">
                    <c:v>1,2</c:v>
                  </c:pt>
                  <c:pt idx="34">
                    <c:v>0,8</c:v>
                  </c:pt>
                  <c:pt idx="35">
                    <c:v>9,4</c:v>
                  </c:pt>
                  <c:pt idx="36">
                    <c:v>6,3</c:v>
                  </c:pt>
                  <c:pt idx="37">
                    <c:v>4,1</c:v>
                  </c:pt>
                  <c:pt idx="38">
                    <c:v>2,7</c:v>
                  </c:pt>
                  <c:pt idx="39">
                    <c:v>1,8</c:v>
                  </c:pt>
                  <c:pt idx="40">
                    <c:v>1,2</c:v>
                  </c:pt>
                  <c:pt idx="41">
                    <c:v>0,8</c:v>
                  </c:pt>
                  <c:pt idx="42">
                    <c:v>9,4</c:v>
                  </c:pt>
                  <c:pt idx="43">
                    <c:v>6,3</c:v>
                  </c:pt>
                  <c:pt idx="44">
                    <c:v>4,1</c:v>
                  </c:pt>
                  <c:pt idx="45">
                    <c:v>2,7</c:v>
                  </c:pt>
                  <c:pt idx="46">
                    <c:v>1,8</c:v>
                  </c:pt>
                  <c:pt idx="47">
                    <c:v>1,2</c:v>
                  </c:pt>
                  <c:pt idx="48">
                    <c:v>0,8</c:v>
                  </c:pt>
                </c:lvl>
                <c:lvl>
                  <c:pt idx="0">
                    <c:v>2</c:v>
                  </c:pt>
                  <c:pt idx="7">
                    <c:v>4</c:v>
                  </c:pt>
                  <c:pt idx="14">
                    <c:v>7</c:v>
                  </c:pt>
                  <c:pt idx="21">
                    <c:v>13</c:v>
                  </c:pt>
                  <c:pt idx="28">
                    <c:v>22</c:v>
                  </c:pt>
                  <c:pt idx="35">
                    <c:v>39</c:v>
                  </c:pt>
                  <c:pt idx="42">
                    <c:v>70</c:v>
                  </c:pt>
                </c:lvl>
              </c:multiLvlStrCache>
            </c:multiLvlStrRef>
          </c:cat>
          <c:val>
            <c:numRef>
              <c:f>MORTI!$E$3:$E$59</c:f>
              <c:numCache>
                <c:formatCode>General</c:formatCode>
                <c:ptCount val="49"/>
                <c:pt idx="0">
                  <c:v>1.6651885849060299</c:v>
                </c:pt>
                <c:pt idx="1">
                  <c:v>1.6815032609431799</c:v>
                </c:pt>
                <c:pt idx="2">
                  <c:v>1.65012091585292</c:v>
                </c:pt>
                <c:pt idx="3">
                  <c:v>1.5103206760132399</c:v>
                </c:pt>
                <c:pt idx="4">
                  <c:v>1.51626487543874</c:v>
                </c:pt>
                <c:pt idx="5">
                  <c:v>1.23040944059983</c:v>
                </c:pt>
                <c:pt idx="6">
                  <c:v>3.01950988243074E-2</c:v>
                </c:pt>
                <c:pt idx="7">
                  <c:v>0.84181337922956501</c:v>
                </c:pt>
                <c:pt idx="8">
                  <c:v>0.79761435213405496</c:v>
                </c:pt>
                <c:pt idx="9">
                  <c:v>0.80323584368189704</c:v>
                </c:pt>
                <c:pt idx="10">
                  <c:v>0.73192537081525499</c:v>
                </c:pt>
                <c:pt idx="11">
                  <c:v>0.48591439874741499</c:v>
                </c:pt>
                <c:pt idx="12">
                  <c:v>2.3107477659451499E-4</c:v>
                </c:pt>
                <c:pt idx="13">
                  <c:v>3.5856430850873103E-5</c:v>
                </c:pt>
                <c:pt idx="14">
                  <c:v>0.48420125816231702</c:v>
                </c:pt>
                <c:pt idx="15">
                  <c:v>0.43007398376898898</c:v>
                </c:pt>
                <c:pt idx="16">
                  <c:v>0.38566778618411801</c:v>
                </c:pt>
                <c:pt idx="17">
                  <c:v>1.48326102286445E-2</c:v>
                </c:pt>
                <c:pt idx="18">
                  <c:v>7.5696909574065401E-5</c:v>
                </c:pt>
                <c:pt idx="19">
                  <c:v>3.9840478723192301E-6</c:v>
                </c:pt>
                <c:pt idx="20">
                  <c:v>0</c:v>
                </c:pt>
                <c:pt idx="21">
                  <c:v>0.23764845558384201</c:v>
                </c:pt>
                <c:pt idx="22">
                  <c:v>0.187186505233046</c:v>
                </c:pt>
                <c:pt idx="23">
                  <c:v>9.5617148935661604E-5</c:v>
                </c:pt>
                <c:pt idx="24">
                  <c:v>2.7888335106234599E-5</c:v>
                </c:pt>
                <c:pt idx="25">
                  <c:v>3.9840478723192301E-6</c:v>
                </c:pt>
                <c:pt idx="26">
                  <c:v>0</c:v>
                </c:pt>
                <c:pt idx="27">
                  <c:v>7.9680957446384602E-6</c:v>
                </c:pt>
                <c:pt idx="28">
                  <c:v>0.123672814052533</c:v>
                </c:pt>
                <c:pt idx="29">
                  <c:v>5.5776670212469198E-5</c:v>
                </c:pt>
                <c:pt idx="30">
                  <c:v>0</c:v>
                </c:pt>
                <c:pt idx="31">
                  <c:v>7.9680957446384602E-6</c:v>
                </c:pt>
                <c:pt idx="32">
                  <c:v>0</c:v>
                </c:pt>
                <c:pt idx="33">
                  <c:v>0</c:v>
                </c:pt>
                <c:pt idx="34">
                  <c:v>0</c:v>
                </c:pt>
                <c:pt idx="35">
                  <c:v>7.9680957446384602E-6</c:v>
                </c:pt>
                <c:pt idx="36">
                  <c:v>0</c:v>
                </c:pt>
                <c:pt idx="37">
                  <c:v>0</c:v>
                </c:pt>
                <c:pt idx="38">
                  <c:v>0</c:v>
                </c:pt>
                <c:pt idx="39">
                  <c:v>0</c:v>
                </c:pt>
                <c:pt idx="40">
                  <c:v>0</c:v>
                </c:pt>
                <c:pt idx="41">
                  <c:v>0</c:v>
                </c:pt>
                <c:pt idx="42">
                  <c:v>0</c:v>
                </c:pt>
                <c:pt idx="43">
                  <c:v>0</c:v>
                </c:pt>
                <c:pt idx="44">
                  <c:v>0</c:v>
                </c:pt>
                <c:pt idx="45">
                  <c:v>0</c:v>
                </c:pt>
                <c:pt idx="46">
                  <c:v>0</c:v>
                </c:pt>
                <c:pt idx="47">
                  <c:v>0</c:v>
                </c:pt>
                <c:pt idx="48">
                  <c:v>0</c:v>
                </c:pt>
              </c:numCache>
            </c:numRef>
          </c:val>
          <c:extLst xmlns:c16r2="http://schemas.microsoft.com/office/drawing/2015/06/chart">
            <c:ext xmlns:c16="http://schemas.microsoft.com/office/drawing/2014/chart" uri="{C3380CC4-5D6E-409C-BE32-E72D297353CC}">
              <c16:uniqueId val="{00000003-9E1B-4656-AC29-3C6277FB1151}"/>
            </c:ext>
          </c:extLst>
        </c:ser>
        <c:ser>
          <c:idx val="4"/>
          <c:order val="4"/>
          <c:tx>
            <c:strRef>
              <c:f>MORTI!$F$1:$F$2</c:f>
              <c:strCache>
                <c:ptCount val="1"/>
                <c:pt idx="0">
                  <c:v>0,15</c:v>
                </c:pt>
              </c:strCache>
            </c:strRef>
          </c:tx>
          <c:invertIfNegative val="0"/>
          <c:cat>
            <c:multiLvlStrRef>
              <c:f>MORTI!$A$3:$A$59</c:f>
              <c:multiLvlStrCache>
                <c:ptCount val="49"/>
                <c:lvl>
                  <c:pt idx="0">
                    <c:v>9,4</c:v>
                  </c:pt>
                  <c:pt idx="1">
                    <c:v>6,3</c:v>
                  </c:pt>
                  <c:pt idx="2">
                    <c:v>4,1</c:v>
                  </c:pt>
                  <c:pt idx="3">
                    <c:v>2,7</c:v>
                  </c:pt>
                  <c:pt idx="4">
                    <c:v>1,8</c:v>
                  </c:pt>
                  <c:pt idx="5">
                    <c:v>1,2</c:v>
                  </c:pt>
                  <c:pt idx="6">
                    <c:v>0,8</c:v>
                  </c:pt>
                  <c:pt idx="7">
                    <c:v>9,4</c:v>
                  </c:pt>
                  <c:pt idx="8">
                    <c:v>6,3</c:v>
                  </c:pt>
                  <c:pt idx="9">
                    <c:v>4,1</c:v>
                  </c:pt>
                  <c:pt idx="10">
                    <c:v>2,7</c:v>
                  </c:pt>
                  <c:pt idx="11">
                    <c:v>1,8</c:v>
                  </c:pt>
                  <c:pt idx="12">
                    <c:v>1,2</c:v>
                  </c:pt>
                  <c:pt idx="13">
                    <c:v>0,8</c:v>
                  </c:pt>
                  <c:pt idx="14">
                    <c:v>9,4</c:v>
                  </c:pt>
                  <c:pt idx="15">
                    <c:v>6,3</c:v>
                  </c:pt>
                  <c:pt idx="16">
                    <c:v>4,1</c:v>
                  </c:pt>
                  <c:pt idx="17">
                    <c:v>2,7</c:v>
                  </c:pt>
                  <c:pt idx="18">
                    <c:v>1,8</c:v>
                  </c:pt>
                  <c:pt idx="19">
                    <c:v>1,2</c:v>
                  </c:pt>
                  <c:pt idx="20">
                    <c:v>0,8</c:v>
                  </c:pt>
                  <c:pt idx="21">
                    <c:v>9,4</c:v>
                  </c:pt>
                  <c:pt idx="22">
                    <c:v>6,3</c:v>
                  </c:pt>
                  <c:pt idx="23">
                    <c:v>4,1</c:v>
                  </c:pt>
                  <c:pt idx="24">
                    <c:v>2,7</c:v>
                  </c:pt>
                  <c:pt idx="25">
                    <c:v>1,8</c:v>
                  </c:pt>
                  <c:pt idx="26">
                    <c:v>1,2</c:v>
                  </c:pt>
                  <c:pt idx="27">
                    <c:v>0,8</c:v>
                  </c:pt>
                  <c:pt idx="28">
                    <c:v>9,4</c:v>
                  </c:pt>
                  <c:pt idx="29">
                    <c:v>6,3</c:v>
                  </c:pt>
                  <c:pt idx="30">
                    <c:v>4,1</c:v>
                  </c:pt>
                  <c:pt idx="31">
                    <c:v>2,7</c:v>
                  </c:pt>
                  <c:pt idx="32">
                    <c:v>1,8</c:v>
                  </c:pt>
                  <c:pt idx="33">
                    <c:v>1,2</c:v>
                  </c:pt>
                  <c:pt idx="34">
                    <c:v>0,8</c:v>
                  </c:pt>
                  <c:pt idx="35">
                    <c:v>9,4</c:v>
                  </c:pt>
                  <c:pt idx="36">
                    <c:v>6,3</c:v>
                  </c:pt>
                  <c:pt idx="37">
                    <c:v>4,1</c:v>
                  </c:pt>
                  <c:pt idx="38">
                    <c:v>2,7</c:v>
                  </c:pt>
                  <c:pt idx="39">
                    <c:v>1,8</c:v>
                  </c:pt>
                  <c:pt idx="40">
                    <c:v>1,2</c:v>
                  </c:pt>
                  <c:pt idx="41">
                    <c:v>0,8</c:v>
                  </c:pt>
                  <c:pt idx="42">
                    <c:v>9,4</c:v>
                  </c:pt>
                  <c:pt idx="43">
                    <c:v>6,3</c:v>
                  </c:pt>
                  <c:pt idx="44">
                    <c:v>4,1</c:v>
                  </c:pt>
                  <c:pt idx="45">
                    <c:v>2,7</c:v>
                  </c:pt>
                  <c:pt idx="46">
                    <c:v>1,8</c:v>
                  </c:pt>
                  <c:pt idx="47">
                    <c:v>1,2</c:v>
                  </c:pt>
                  <c:pt idx="48">
                    <c:v>0,8</c:v>
                  </c:pt>
                </c:lvl>
                <c:lvl>
                  <c:pt idx="0">
                    <c:v>2</c:v>
                  </c:pt>
                  <c:pt idx="7">
                    <c:v>4</c:v>
                  </c:pt>
                  <c:pt idx="14">
                    <c:v>7</c:v>
                  </c:pt>
                  <c:pt idx="21">
                    <c:v>13</c:v>
                  </c:pt>
                  <c:pt idx="28">
                    <c:v>22</c:v>
                  </c:pt>
                  <c:pt idx="35">
                    <c:v>39</c:v>
                  </c:pt>
                  <c:pt idx="42">
                    <c:v>70</c:v>
                  </c:pt>
                </c:lvl>
              </c:multiLvlStrCache>
            </c:multiLvlStrRef>
          </c:cat>
          <c:val>
            <c:numRef>
              <c:f>MORTI!$F$3:$F$59</c:f>
              <c:numCache>
                <c:formatCode>General</c:formatCode>
                <c:ptCount val="49"/>
                <c:pt idx="0">
                  <c:v>6.89978525981968</c:v>
                </c:pt>
                <c:pt idx="1">
                  <c:v>6.6925151692622702</c:v>
                </c:pt>
                <c:pt idx="2">
                  <c:v>6.7769331596288396</c:v>
                </c:pt>
                <c:pt idx="3">
                  <c:v>6.54360739598647</c:v>
                </c:pt>
                <c:pt idx="4">
                  <c:v>5.9346536467982096</c:v>
                </c:pt>
                <c:pt idx="5">
                  <c:v>5.18999127493516</c:v>
                </c:pt>
                <c:pt idx="6">
                  <c:v>2.8470006095593199E-2</c:v>
                </c:pt>
                <c:pt idx="7">
                  <c:v>3.4665439579921902</c:v>
                </c:pt>
                <c:pt idx="8">
                  <c:v>3.46984274963047</c:v>
                </c:pt>
                <c:pt idx="9">
                  <c:v>3.4237154433647601</c:v>
                </c:pt>
                <c:pt idx="10">
                  <c:v>2.7326026589535402</c:v>
                </c:pt>
                <c:pt idx="11">
                  <c:v>1.6632921781188099</c:v>
                </c:pt>
                <c:pt idx="12">
                  <c:v>6.6932004254963097E-4</c:v>
                </c:pt>
                <c:pt idx="13">
                  <c:v>1.1553738829725699E-4</c:v>
                </c:pt>
                <c:pt idx="14">
                  <c:v>1.9694622730586699</c:v>
                </c:pt>
                <c:pt idx="15">
                  <c:v>1.77073796518738</c:v>
                </c:pt>
                <c:pt idx="16">
                  <c:v>1.62804132254453</c:v>
                </c:pt>
                <c:pt idx="17">
                  <c:v>3.91711586806427E-2</c:v>
                </c:pt>
                <c:pt idx="18">
                  <c:v>1.71314058509727E-4</c:v>
                </c:pt>
                <c:pt idx="19">
                  <c:v>5.9760718084788501E-5</c:v>
                </c:pt>
                <c:pt idx="20">
                  <c:v>3.5856430850873103E-5</c:v>
                </c:pt>
                <c:pt idx="21">
                  <c:v>0.979681355851171</c:v>
                </c:pt>
                <c:pt idx="22">
                  <c:v>0.77377380966609599</c:v>
                </c:pt>
                <c:pt idx="23">
                  <c:v>4.6613360106134997E-4</c:v>
                </c:pt>
                <c:pt idx="24">
                  <c:v>5.1792622340150003E-5</c:v>
                </c:pt>
                <c:pt idx="25">
                  <c:v>1.19521436169577E-5</c:v>
                </c:pt>
                <c:pt idx="26">
                  <c:v>1.19521436169577E-5</c:v>
                </c:pt>
                <c:pt idx="27">
                  <c:v>3.9840478723192301E-6</c:v>
                </c:pt>
                <c:pt idx="28">
                  <c:v>0.43781100473703299</c:v>
                </c:pt>
                <c:pt idx="29">
                  <c:v>1.87250249999004E-4</c:v>
                </c:pt>
                <c:pt idx="30">
                  <c:v>2.3904287233915401E-5</c:v>
                </c:pt>
                <c:pt idx="31">
                  <c:v>7.9680957446384602E-6</c:v>
                </c:pt>
                <c:pt idx="32">
                  <c:v>1.59361914892769E-5</c:v>
                </c:pt>
                <c:pt idx="33">
                  <c:v>1.9920239361596101E-5</c:v>
                </c:pt>
                <c:pt idx="34">
                  <c:v>3.9840478723192301E-6</c:v>
                </c:pt>
                <c:pt idx="35">
                  <c:v>6.3744765957107695E-5</c:v>
                </c:pt>
                <c:pt idx="36">
                  <c:v>1.19521436169577E-5</c:v>
                </c:pt>
                <c:pt idx="37">
                  <c:v>3.9840478723192301E-6</c:v>
                </c:pt>
                <c:pt idx="38">
                  <c:v>0</c:v>
                </c:pt>
                <c:pt idx="39">
                  <c:v>0</c:v>
                </c:pt>
                <c:pt idx="40">
                  <c:v>0</c:v>
                </c:pt>
                <c:pt idx="41">
                  <c:v>3.9840478723192301E-6</c:v>
                </c:pt>
                <c:pt idx="42">
                  <c:v>1.19521436169577E-5</c:v>
                </c:pt>
                <c:pt idx="43">
                  <c:v>0</c:v>
                </c:pt>
                <c:pt idx="44">
                  <c:v>0</c:v>
                </c:pt>
                <c:pt idx="45">
                  <c:v>0</c:v>
                </c:pt>
                <c:pt idx="46">
                  <c:v>0</c:v>
                </c:pt>
                <c:pt idx="47">
                  <c:v>0</c:v>
                </c:pt>
                <c:pt idx="48">
                  <c:v>0</c:v>
                </c:pt>
              </c:numCache>
            </c:numRef>
          </c:val>
          <c:extLst xmlns:c16r2="http://schemas.microsoft.com/office/drawing/2015/06/chart">
            <c:ext xmlns:c16="http://schemas.microsoft.com/office/drawing/2014/chart" uri="{C3380CC4-5D6E-409C-BE32-E72D297353CC}">
              <c16:uniqueId val="{00000004-9E1B-4656-AC29-3C6277FB1151}"/>
            </c:ext>
          </c:extLst>
        </c:ser>
        <c:ser>
          <c:idx val="5"/>
          <c:order val="5"/>
          <c:tx>
            <c:strRef>
              <c:f>MORTI!$G$1:$G$2</c:f>
              <c:strCache>
                <c:ptCount val="1"/>
                <c:pt idx="0">
                  <c:v>0,66</c:v>
                </c:pt>
              </c:strCache>
            </c:strRef>
          </c:tx>
          <c:invertIfNegative val="0"/>
          <c:cat>
            <c:multiLvlStrRef>
              <c:f>MORTI!$A$3:$A$59</c:f>
              <c:multiLvlStrCache>
                <c:ptCount val="49"/>
                <c:lvl>
                  <c:pt idx="0">
                    <c:v>9,4</c:v>
                  </c:pt>
                  <c:pt idx="1">
                    <c:v>6,3</c:v>
                  </c:pt>
                  <c:pt idx="2">
                    <c:v>4,1</c:v>
                  </c:pt>
                  <c:pt idx="3">
                    <c:v>2,7</c:v>
                  </c:pt>
                  <c:pt idx="4">
                    <c:v>1,8</c:v>
                  </c:pt>
                  <c:pt idx="5">
                    <c:v>1,2</c:v>
                  </c:pt>
                  <c:pt idx="6">
                    <c:v>0,8</c:v>
                  </c:pt>
                  <c:pt idx="7">
                    <c:v>9,4</c:v>
                  </c:pt>
                  <c:pt idx="8">
                    <c:v>6,3</c:v>
                  </c:pt>
                  <c:pt idx="9">
                    <c:v>4,1</c:v>
                  </c:pt>
                  <c:pt idx="10">
                    <c:v>2,7</c:v>
                  </c:pt>
                  <c:pt idx="11">
                    <c:v>1,8</c:v>
                  </c:pt>
                  <c:pt idx="12">
                    <c:v>1,2</c:v>
                  </c:pt>
                  <c:pt idx="13">
                    <c:v>0,8</c:v>
                  </c:pt>
                  <c:pt idx="14">
                    <c:v>9,4</c:v>
                  </c:pt>
                  <c:pt idx="15">
                    <c:v>6,3</c:v>
                  </c:pt>
                  <c:pt idx="16">
                    <c:v>4,1</c:v>
                  </c:pt>
                  <c:pt idx="17">
                    <c:v>2,7</c:v>
                  </c:pt>
                  <c:pt idx="18">
                    <c:v>1,8</c:v>
                  </c:pt>
                  <c:pt idx="19">
                    <c:v>1,2</c:v>
                  </c:pt>
                  <c:pt idx="20">
                    <c:v>0,8</c:v>
                  </c:pt>
                  <c:pt idx="21">
                    <c:v>9,4</c:v>
                  </c:pt>
                  <c:pt idx="22">
                    <c:v>6,3</c:v>
                  </c:pt>
                  <c:pt idx="23">
                    <c:v>4,1</c:v>
                  </c:pt>
                  <c:pt idx="24">
                    <c:v>2,7</c:v>
                  </c:pt>
                  <c:pt idx="25">
                    <c:v>1,8</c:v>
                  </c:pt>
                  <c:pt idx="26">
                    <c:v>1,2</c:v>
                  </c:pt>
                  <c:pt idx="27">
                    <c:v>0,8</c:v>
                  </c:pt>
                  <c:pt idx="28">
                    <c:v>9,4</c:v>
                  </c:pt>
                  <c:pt idx="29">
                    <c:v>6,3</c:v>
                  </c:pt>
                  <c:pt idx="30">
                    <c:v>4,1</c:v>
                  </c:pt>
                  <c:pt idx="31">
                    <c:v>2,7</c:v>
                  </c:pt>
                  <c:pt idx="32">
                    <c:v>1,8</c:v>
                  </c:pt>
                  <c:pt idx="33">
                    <c:v>1,2</c:v>
                  </c:pt>
                  <c:pt idx="34">
                    <c:v>0,8</c:v>
                  </c:pt>
                  <c:pt idx="35">
                    <c:v>9,4</c:v>
                  </c:pt>
                  <c:pt idx="36">
                    <c:v>6,3</c:v>
                  </c:pt>
                  <c:pt idx="37">
                    <c:v>4,1</c:v>
                  </c:pt>
                  <c:pt idx="38">
                    <c:v>2,7</c:v>
                  </c:pt>
                  <c:pt idx="39">
                    <c:v>1,8</c:v>
                  </c:pt>
                  <c:pt idx="40">
                    <c:v>1,2</c:v>
                  </c:pt>
                  <c:pt idx="41">
                    <c:v>0,8</c:v>
                  </c:pt>
                  <c:pt idx="42">
                    <c:v>9,4</c:v>
                  </c:pt>
                  <c:pt idx="43">
                    <c:v>6,3</c:v>
                  </c:pt>
                  <c:pt idx="44">
                    <c:v>4,1</c:v>
                  </c:pt>
                  <c:pt idx="45">
                    <c:v>2,7</c:v>
                  </c:pt>
                  <c:pt idx="46">
                    <c:v>1,8</c:v>
                  </c:pt>
                  <c:pt idx="47">
                    <c:v>1,2</c:v>
                  </c:pt>
                  <c:pt idx="48">
                    <c:v>0,8</c:v>
                  </c:pt>
                </c:lvl>
                <c:lvl>
                  <c:pt idx="0">
                    <c:v>2</c:v>
                  </c:pt>
                  <c:pt idx="7">
                    <c:v>4</c:v>
                  </c:pt>
                  <c:pt idx="14">
                    <c:v>7</c:v>
                  </c:pt>
                  <c:pt idx="21">
                    <c:v>13</c:v>
                  </c:pt>
                  <c:pt idx="28">
                    <c:v>22</c:v>
                  </c:pt>
                  <c:pt idx="35">
                    <c:v>39</c:v>
                  </c:pt>
                  <c:pt idx="42">
                    <c:v>70</c:v>
                  </c:pt>
                </c:lvl>
              </c:multiLvlStrCache>
            </c:multiLvlStrRef>
          </c:cat>
          <c:val>
            <c:numRef>
              <c:f>MORTI!$G$3:$G$59</c:f>
              <c:numCache>
                <c:formatCode>General</c:formatCode>
                <c:ptCount val="49"/>
                <c:pt idx="0">
                  <c:v>23.318707893593999</c:v>
                </c:pt>
                <c:pt idx="1">
                  <c:v>24.083334329345298</c:v>
                </c:pt>
                <c:pt idx="2">
                  <c:v>23.814893167756299</c:v>
                </c:pt>
                <c:pt idx="3">
                  <c:v>20.754323687953399</c:v>
                </c:pt>
                <c:pt idx="4">
                  <c:v>18.154636834116101</c:v>
                </c:pt>
                <c:pt idx="5">
                  <c:v>13.0806450970314</c:v>
                </c:pt>
                <c:pt idx="6">
                  <c:v>5.6214915478424296E-3</c:v>
                </c:pt>
                <c:pt idx="7">
                  <c:v>13.858598172915601</c:v>
                </c:pt>
                <c:pt idx="8">
                  <c:v>13.294213967275001</c:v>
                </c:pt>
                <c:pt idx="9">
                  <c:v>12.801120314261601</c:v>
                </c:pt>
                <c:pt idx="10">
                  <c:v>10.285843482695199</c:v>
                </c:pt>
                <c:pt idx="11">
                  <c:v>0.30921390751431199</c:v>
                </c:pt>
                <c:pt idx="12">
                  <c:v>9.8405982446285001E-4</c:v>
                </c:pt>
                <c:pt idx="13">
                  <c:v>2.54979063828431E-4</c:v>
                </c:pt>
                <c:pt idx="14">
                  <c:v>7.6643997434273103</c:v>
                </c:pt>
                <c:pt idx="15">
                  <c:v>7.2604332253656301</c:v>
                </c:pt>
                <c:pt idx="16">
                  <c:v>6.7379054266715999</c:v>
                </c:pt>
                <c:pt idx="17">
                  <c:v>1.9370440755216101E-2</c:v>
                </c:pt>
                <c:pt idx="18">
                  <c:v>5.73702893613969E-4</c:v>
                </c:pt>
                <c:pt idx="19">
                  <c:v>2.4701096808379199E-4</c:v>
                </c:pt>
                <c:pt idx="20">
                  <c:v>7.5696909574065401E-5</c:v>
                </c:pt>
                <c:pt idx="21">
                  <c:v>4.12976043920143</c:v>
                </c:pt>
                <c:pt idx="22">
                  <c:v>3.4390898841040398</c:v>
                </c:pt>
                <c:pt idx="23">
                  <c:v>2.1633379946693399E-3</c:v>
                </c:pt>
                <c:pt idx="24">
                  <c:v>1.5139381914812999E-4</c:v>
                </c:pt>
                <c:pt idx="25">
                  <c:v>4.7808574467830802E-5</c:v>
                </c:pt>
                <c:pt idx="26">
                  <c:v>4.7808574467830802E-5</c:v>
                </c:pt>
                <c:pt idx="27">
                  <c:v>5.9760718084788501E-5</c:v>
                </c:pt>
                <c:pt idx="28">
                  <c:v>1.86753837634112</c:v>
                </c:pt>
                <c:pt idx="29">
                  <c:v>7.0119242552818496E-4</c:v>
                </c:pt>
                <c:pt idx="30">
                  <c:v>9.9601196807980798E-5</c:v>
                </c:pt>
                <c:pt idx="31">
                  <c:v>3.5856430850873103E-5</c:v>
                </c:pt>
                <c:pt idx="32">
                  <c:v>1.9920239361596101E-5</c:v>
                </c:pt>
                <c:pt idx="33">
                  <c:v>7.9680957446384602E-6</c:v>
                </c:pt>
                <c:pt idx="34">
                  <c:v>2.3904287233915401E-5</c:v>
                </c:pt>
                <c:pt idx="35">
                  <c:v>2.3505882446683401E-4</c:v>
                </c:pt>
                <c:pt idx="36">
                  <c:v>5.5776670212469198E-5</c:v>
                </c:pt>
                <c:pt idx="37">
                  <c:v>2.3904287233915401E-5</c:v>
                </c:pt>
                <c:pt idx="38">
                  <c:v>1.19521436169577E-5</c:v>
                </c:pt>
                <c:pt idx="39">
                  <c:v>1.9920239361596101E-5</c:v>
                </c:pt>
                <c:pt idx="40">
                  <c:v>1.59361914892769E-5</c:v>
                </c:pt>
                <c:pt idx="41">
                  <c:v>0</c:v>
                </c:pt>
                <c:pt idx="42">
                  <c:v>3.18723829785538E-5</c:v>
                </c:pt>
                <c:pt idx="43">
                  <c:v>1.59361914892769E-5</c:v>
                </c:pt>
                <c:pt idx="44">
                  <c:v>0</c:v>
                </c:pt>
                <c:pt idx="45">
                  <c:v>7.9680957446384602E-6</c:v>
                </c:pt>
                <c:pt idx="46">
                  <c:v>7.9680957446384602E-6</c:v>
                </c:pt>
                <c:pt idx="47">
                  <c:v>0</c:v>
                </c:pt>
                <c:pt idx="48">
                  <c:v>0</c:v>
                </c:pt>
              </c:numCache>
            </c:numRef>
          </c:val>
          <c:extLst xmlns:c16r2="http://schemas.microsoft.com/office/drawing/2015/06/chart">
            <c:ext xmlns:c16="http://schemas.microsoft.com/office/drawing/2014/chart" uri="{C3380CC4-5D6E-409C-BE32-E72D297353CC}">
              <c16:uniqueId val="{00000005-9E1B-4656-AC29-3C6277FB1151}"/>
            </c:ext>
          </c:extLst>
        </c:ser>
        <c:ser>
          <c:idx val="6"/>
          <c:order val="6"/>
          <c:tx>
            <c:strRef>
              <c:f>MORTI!$H$1:$H$2</c:f>
              <c:strCache>
                <c:ptCount val="1"/>
                <c:pt idx="0">
                  <c:v>2,9</c:v>
                </c:pt>
              </c:strCache>
            </c:strRef>
          </c:tx>
          <c:invertIfNegative val="0"/>
          <c:cat>
            <c:multiLvlStrRef>
              <c:f>MORTI!$A$3:$A$59</c:f>
              <c:multiLvlStrCache>
                <c:ptCount val="49"/>
                <c:lvl>
                  <c:pt idx="0">
                    <c:v>9,4</c:v>
                  </c:pt>
                  <c:pt idx="1">
                    <c:v>6,3</c:v>
                  </c:pt>
                  <c:pt idx="2">
                    <c:v>4,1</c:v>
                  </c:pt>
                  <c:pt idx="3">
                    <c:v>2,7</c:v>
                  </c:pt>
                  <c:pt idx="4">
                    <c:v>1,8</c:v>
                  </c:pt>
                  <c:pt idx="5">
                    <c:v>1,2</c:v>
                  </c:pt>
                  <c:pt idx="6">
                    <c:v>0,8</c:v>
                  </c:pt>
                  <c:pt idx="7">
                    <c:v>9,4</c:v>
                  </c:pt>
                  <c:pt idx="8">
                    <c:v>6,3</c:v>
                  </c:pt>
                  <c:pt idx="9">
                    <c:v>4,1</c:v>
                  </c:pt>
                  <c:pt idx="10">
                    <c:v>2,7</c:v>
                  </c:pt>
                  <c:pt idx="11">
                    <c:v>1,8</c:v>
                  </c:pt>
                  <c:pt idx="12">
                    <c:v>1,2</c:v>
                  </c:pt>
                  <c:pt idx="13">
                    <c:v>0,8</c:v>
                  </c:pt>
                  <c:pt idx="14">
                    <c:v>9,4</c:v>
                  </c:pt>
                  <c:pt idx="15">
                    <c:v>6,3</c:v>
                  </c:pt>
                  <c:pt idx="16">
                    <c:v>4,1</c:v>
                  </c:pt>
                  <c:pt idx="17">
                    <c:v>2,7</c:v>
                  </c:pt>
                  <c:pt idx="18">
                    <c:v>1,8</c:v>
                  </c:pt>
                  <c:pt idx="19">
                    <c:v>1,2</c:v>
                  </c:pt>
                  <c:pt idx="20">
                    <c:v>0,8</c:v>
                  </c:pt>
                  <c:pt idx="21">
                    <c:v>9,4</c:v>
                  </c:pt>
                  <c:pt idx="22">
                    <c:v>6,3</c:v>
                  </c:pt>
                  <c:pt idx="23">
                    <c:v>4,1</c:v>
                  </c:pt>
                  <c:pt idx="24">
                    <c:v>2,7</c:v>
                  </c:pt>
                  <c:pt idx="25">
                    <c:v>1,8</c:v>
                  </c:pt>
                  <c:pt idx="26">
                    <c:v>1,2</c:v>
                  </c:pt>
                  <c:pt idx="27">
                    <c:v>0,8</c:v>
                  </c:pt>
                  <c:pt idx="28">
                    <c:v>9,4</c:v>
                  </c:pt>
                  <c:pt idx="29">
                    <c:v>6,3</c:v>
                  </c:pt>
                  <c:pt idx="30">
                    <c:v>4,1</c:v>
                  </c:pt>
                  <c:pt idx="31">
                    <c:v>2,7</c:v>
                  </c:pt>
                  <c:pt idx="32">
                    <c:v>1,8</c:v>
                  </c:pt>
                  <c:pt idx="33">
                    <c:v>1,2</c:v>
                  </c:pt>
                  <c:pt idx="34">
                    <c:v>0,8</c:v>
                  </c:pt>
                  <c:pt idx="35">
                    <c:v>9,4</c:v>
                  </c:pt>
                  <c:pt idx="36">
                    <c:v>6,3</c:v>
                  </c:pt>
                  <c:pt idx="37">
                    <c:v>4,1</c:v>
                  </c:pt>
                  <c:pt idx="38">
                    <c:v>2,7</c:v>
                  </c:pt>
                  <c:pt idx="39">
                    <c:v>1,8</c:v>
                  </c:pt>
                  <c:pt idx="40">
                    <c:v>1,2</c:v>
                  </c:pt>
                  <c:pt idx="41">
                    <c:v>0,8</c:v>
                  </c:pt>
                  <c:pt idx="42">
                    <c:v>9,4</c:v>
                  </c:pt>
                  <c:pt idx="43">
                    <c:v>6,3</c:v>
                  </c:pt>
                  <c:pt idx="44">
                    <c:v>4,1</c:v>
                  </c:pt>
                  <c:pt idx="45">
                    <c:v>2,7</c:v>
                  </c:pt>
                  <c:pt idx="46">
                    <c:v>1,8</c:v>
                  </c:pt>
                  <c:pt idx="47">
                    <c:v>1,2</c:v>
                  </c:pt>
                  <c:pt idx="48">
                    <c:v>0,8</c:v>
                  </c:pt>
                </c:lvl>
                <c:lvl>
                  <c:pt idx="0">
                    <c:v>2</c:v>
                  </c:pt>
                  <c:pt idx="7">
                    <c:v>4</c:v>
                  </c:pt>
                  <c:pt idx="14">
                    <c:v>7</c:v>
                  </c:pt>
                  <c:pt idx="21">
                    <c:v>13</c:v>
                  </c:pt>
                  <c:pt idx="28">
                    <c:v>22</c:v>
                  </c:pt>
                  <c:pt idx="35">
                    <c:v>39</c:v>
                  </c:pt>
                  <c:pt idx="42">
                    <c:v>70</c:v>
                  </c:pt>
                </c:lvl>
              </c:multiLvlStrCache>
            </c:multiLvlStrRef>
          </c:cat>
          <c:val>
            <c:numRef>
              <c:f>MORTI!$H$3:$H$59</c:f>
              <c:numCache>
                <c:formatCode>General</c:formatCode>
                <c:ptCount val="49"/>
                <c:pt idx="0">
                  <c:v>55.595232688315903</c:v>
                </c:pt>
                <c:pt idx="1">
                  <c:v>53.794542651224504</c:v>
                </c:pt>
                <c:pt idx="2">
                  <c:v>51.017458097776398</c:v>
                </c:pt>
                <c:pt idx="3">
                  <c:v>45.8086023561658</c:v>
                </c:pt>
                <c:pt idx="4">
                  <c:v>0.22319831395094</c:v>
                </c:pt>
                <c:pt idx="5">
                  <c:v>5.05974079784542E-3</c:v>
                </c:pt>
                <c:pt idx="6">
                  <c:v>1.3505922287162101E-3</c:v>
                </c:pt>
                <c:pt idx="7">
                  <c:v>39.873865044362297</c:v>
                </c:pt>
                <c:pt idx="8">
                  <c:v>34.679634742490997</c:v>
                </c:pt>
                <c:pt idx="9">
                  <c:v>33.558244787869299</c:v>
                </c:pt>
                <c:pt idx="10">
                  <c:v>3.3377874988545799</c:v>
                </c:pt>
                <c:pt idx="11">
                  <c:v>4.1274735957227198E-3</c:v>
                </c:pt>
                <c:pt idx="12">
                  <c:v>1.3067677021207E-3</c:v>
                </c:pt>
                <c:pt idx="13">
                  <c:v>4.6613360106134997E-4</c:v>
                </c:pt>
                <c:pt idx="14">
                  <c:v>25.673240345655898</c:v>
                </c:pt>
                <c:pt idx="15">
                  <c:v>20.843685881729499</c:v>
                </c:pt>
                <c:pt idx="16">
                  <c:v>12.2049792630308</c:v>
                </c:pt>
                <c:pt idx="17">
                  <c:v>4.3784686116788299E-3</c:v>
                </c:pt>
                <c:pt idx="18">
                  <c:v>9.0836291488878497E-4</c:v>
                </c:pt>
                <c:pt idx="19">
                  <c:v>4.1035693084888101E-4</c:v>
                </c:pt>
                <c:pt idx="20">
                  <c:v>1.75298106382046E-4</c:v>
                </c:pt>
                <c:pt idx="21">
                  <c:v>13.623033374368999</c:v>
                </c:pt>
                <c:pt idx="22">
                  <c:v>9.0764937191485302</c:v>
                </c:pt>
                <c:pt idx="23">
                  <c:v>2.1713060904139801E-3</c:v>
                </c:pt>
                <c:pt idx="24">
                  <c:v>5.7768694148628899E-4</c:v>
                </c:pt>
                <c:pt idx="25">
                  <c:v>1.7928215425436499E-4</c:v>
                </c:pt>
                <c:pt idx="26">
                  <c:v>1.5537786702045001E-4</c:v>
                </c:pt>
                <c:pt idx="27">
                  <c:v>1.2350548404189599E-4</c:v>
                </c:pt>
                <c:pt idx="28">
                  <c:v>6.0885215596750601</c:v>
                </c:pt>
                <c:pt idx="29">
                  <c:v>1.7211086808419001E-3</c:v>
                </c:pt>
                <c:pt idx="30">
                  <c:v>3.4262811701945401E-4</c:v>
                </c:pt>
                <c:pt idx="31">
                  <c:v>1.9123429787132299E-4</c:v>
                </c:pt>
                <c:pt idx="32">
                  <c:v>1.07569292552619E-4</c:v>
                </c:pt>
                <c:pt idx="33">
                  <c:v>9.1633101063342396E-5</c:v>
                </c:pt>
                <c:pt idx="34">
                  <c:v>5.9760718084788501E-5</c:v>
                </c:pt>
                <c:pt idx="35">
                  <c:v>6.5338385106035403E-4</c:v>
                </c:pt>
                <c:pt idx="36">
                  <c:v>1.6334596276508799E-4</c:v>
                </c:pt>
                <c:pt idx="37">
                  <c:v>6.7728813829426903E-5</c:v>
                </c:pt>
                <c:pt idx="38">
                  <c:v>7.1712861701746206E-5</c:v>
                </c:pt>
                <c:pt idx="39">
                  <c:v>2.3904287233915401E-5</c:v>
                </c:pt>
                <c:pt idx="40">
                  <c:v>2.3904287233915401E-5</c:v>
                </c:pt>
                <c:pt idx="41">
                  <c:v>2.7888335106234599E-5</c:v>
                </c:pt>
                <c:pt idx="42">
                  <c:v>5.5776670212469198E-5</c:v>
                </c:pt>
                <c:pt idx="43">
                  <c:v>3.18723829785538E-5</c:v>
                </c:pt>
                <c:pt idx="44">
                  <c:v>1.19521436169577E-5</c:v>
                </c:pt>
                <c:pt idx="45">
                  <c:v>1.59361914892769E-5</c:v>
                </c:pt>
                <c:pt idx="46">
                  <c:v>2.7888335106234599E-5</c:v>
                </c:pt>
                <c:pt idx="47">
                  <c:v>3.18723829785538E-5</c:v>
                </c:pt>
                <c:pt idx="48">
                  <c:v>7.9680957446384602E-6</c:v>
                </c:pt>
              </c:numCache>
            </c:numRef>
          </c:val>
          <c:extLst xmlns:c16r2="http://schemas.microsoft.com/office/drawing/2015/06/chart">
            <c:ext xmlns:c16="http://schemas.microsoft.com/office/drawing/2014/chart" uri="{C3380CC4-5D6E-409C-BE32-E72D297353CC}">
              <c16:uniqueId val="{00000006-9E1B-4656-AC29-3C6277FB1151}"/>
            </c:ext>
          </c:extLst>
        </c:ser>
        <c:ser>
          <c:idx val="7"/>
          <c:order val="7"/>
          <c:tx>
            <c:strRef>
              <c:f>MORTI!$I$1:$I$2</c:f>
              <c:strCache>
                <c:ptCount val="1"/>
                <c:pt idx="0">
                  <c:v>12,5</c:v>
                </c:pt>
              </c:strCache>
            </c:strRef>
          </c:tx>
          <c:invertIfNegative val="0"/>
          <c:cat>
            <c:multiLvlStrRef>
              <c:f>MORTI!$A$3:$A$59</c:f>
              <c:multiLvlStrCache>
                <c:ptCount val="49"/>
                <c:lvl>
                  <c:pt idx="0">
                    <c:v>9,4</c:v>
                  </c:pt>
                  <c:pt idx="1">
                    <c:v>6,3</c:v>
                  </c:pt>
                  <c:pt idx="2">
                    <c:v>4,1</c:v>
                  </c:pt>
                  <c:pt idx="3">
                    <c:v>2,7</c:v>
                  </c:pt>
                  <c:pt idx="4">
                    <c:v>1,8</c:v>
                  </c:pt>
                  <c:pt idx="5">
                    <c:v>1,2</c:v>
                  </c:pt>
                  <c:pt idx="6">
                    <c:v>0,8</c:v>
                  </c:pt>
                  <c:pt idx="7">
                    <c:v>9,4</c:v>
                  </c:pt>
                  <c:pt idx="8">
                    <c:v>6,3</c:v>
                  </c:pt>
                  <c:pt idx="9">
                    <c:v>4,1</c:v>
                  </c:pt>
                  <c:pt idx="10">
                    <c:v>2,7</c:v>
                  </c:pt>
                  <c:pt idx="11">
                    <c:v>1,8</c:v>
                  </c:pt>
                  <c:pt idx="12">
                    <c:v>1,2</c:v>
                  </c:pt>
                  <c:pt idx="13">
                    <c:v>0,8</c:v>
                  </c:pt>
                  <c:pt idx="14">
                    <c:v>9,4</c:v>
                  </c:pt>
                  <c:pt idx="15">
                    <c:v>6,3</c:v>
                  </c:pt>
                  <c:pt idx="16">
                    <c:v>4,1</c:v>
                  </c:pt>
                  <c:pt idx="17">
                    <c:v>2,7</c:v>
                  </c:pt>
                  <c:pt idx="18">
                    <c:v>1,8</c:v>
                  </c:pt>
                  <c:pt idx="19">
                    <c:v>1,2</c:v>
                  </c:pt>
                  <c:pt idx="20">
                    <c:v>0,8</c:v>
                  </c:pt>
                  <c:pt idx="21">
                    <c:v>9,4</c:v>
                  </c:pt>
                  <c:pt idx="22">
                    <c:v>6,3</c:v>
                  </c:pt>
                  <c:pt idx="23">
                    <c:v>4,1</c:v>
                  </c:pt>
                  <c:pt idx="24">
                    <c:v>2,7</c:v>
                  </c:pt>
                  <c:pt idx="25">
                    <c:v>1,8</c:v>
                  </c:pt>
                  <c:pt idx="26">
                    <c:v>1,2</c:v>
                  </c:pt>
                  <c:pt idx="27">
                    <c:v>0,8</c:v>
                  </c:pt>
                  <c:pt idx="28">
                    <c:v>9,4</c:v>
                  </c:pt>
                  <c:pt idx="29">
                    <c:v>6,3</c:v>
                  </c:pt>
                  <c:pt idx="30">
                    <c:v>4,1</c:v>
                  </c:pt>
                  <c:pt idx="31">
                    <c:v>2,7</c:v>
                  </c:pt>
                  <c:pt idx="32">
                    <c:v>1,8</c:v>
                  </c:pt>
                  <c:pt idx="33">
                    <c:v>1,2</c:v>
                  </c:pt>
                  <c:pt idx="34">
                    <c:v>0,8</c:v>
                  </c:pt>
                  <c:pt idx="35">
                    <c:v>9,4</c:v>
                  </c:pt>
                  <c:pt idx="36">
                    <c:v>6,3</c:v>
                  </c:pt>
                  <c:pt idx="37">
                    <c:v>4,1</c:v>
                  </c:pt>
                  <c:pt idx="38">
                    <c:v>2,7</c:v>
                  </c:pt>
                  <c:pt idx="39">
                    <c:v>1,8</c:v>
                  </c:pt>
                  <c:pt idx="40">
                    <c:v>1,2</c:v>
                  </c:pt>
                  <c:pt idx="41">
                    <c:v>0,8</c:v>
                  </c:pt>
                  <c:pt idx="42">
                    <c:v>9,4</c:v>
                  </c:pt>
                  <c:pt idx="43">
                    <c:v>6,3</c:v>
                  </c:pt>
                  <c:pt idx="44">
                    <c:v>4,1</c:v>
                  </c:pt>
                  <c:pt idx="45">
                    <c:v>2,7</c:v>
                  </c:pt>
                  <c:pt idx="46">
                    <c:v>1,8</c:v>
                  </c:pt>
                  <c:pt idx="47">
                    <c:v>1,2</c:v>
                  </c:pt>
                  <c:pt idx="48">
                    <c:v>0,8</c:v>
                  </c:pt>
                </c:lvl>
                <c:lvl>
                  <c:pt idx="0">
                    <c:v>2</c:v>
                  </c:pt>
                  <c:pt idx="7">
                    <c:v>4</c:v>
                  </c:pt>
                  <c:pt idx="14">
                    <c:v>7</c:v>
                  </c:pt>
                  <c:pt idx="21">
                    <c:v>13</c:v>
                  </c:pt>
                  <c:pt idx="28">
                    <c:v>22</c:v>
                  </c:pt>
                  <c:pt idx="35">
                    <c:v>39</c:v>
                  </c:pt>
                  <c:pt idx="42">
                    <c:v>70</c:v>
                  </c:pt>
                </c:lvl>
              </c:multiLvlStrCache>
            </c:multiLvlStrRef>
          </c:cat>
          <c:val>
            <c:numRef>
              <c:f>MORTI!$I$3:$I$59</c:f>
              <c:numCache>
                <c:formatCode>General</c:formatCode>
                <c:ptCount val="49"/>
                <c:pt idx="0">
                  <c:v>70.932920585973704</c:v>
                </c:pt>
                <c:pt idx="1">
                  <c:v>52.236564794562497</c:v>
                </c:pt>
                <c:pt idx="2">
                  <c:v>1.93903609945777E-2</c:v>
                </c:pt>
                <c:pt idx="3">
                  <c:v>2.92429113828231E-3</c:v>
                </c:pt>
                <c:pt idx="4">
                  <c:v>1.04780459041995E-3</c:v>
                </c:pt>
                <c:pt idx="5">
                  <c:v>7.0119242552818496E-4</c:v>
                </c:pt>
                <c:pt idx="6">
                  <c:v>6.0955932446484201E-4</c:v>
                </c:pt>
                <c:pt idx="7">
                  <c:v>60.754961135612902</c:v>
                </c:pt>
                <c:pt idx="8">
                  <c:v>26.0960394580101</c:v>
                </c:pt>
                <c:pt idx="9">
                  <c:v>6.3426042127322103E-3</c:v>
                </c:pt>
                <c:pt idx="10">
                  <c:v>1.8446141648838E-3</c:v>
                </c:pt>
                <c:pt idx="11">
                  <c:v>1.0159322074414E-3</c:v>
                </c:pt>
                <c:pt idx="12">
                  <c:v>5.6971884574164998E-4</c:v>
                </c:pt>
                <c:pt idx="13">
                  <c:v>3.9442073935960401E-4</c:v>
                </c:pt>
                <c:pt idx="14">
                  <c:v>45.478205266114401</c:v>
                </c:pt>
                <c:pt idx="15">
                  <c:v>6.80993302815526E-2</c:v>
                </c:pt>
                <c:pt idx="16">
                  <c:v>3.9282712021067598E-3</c:v>
                </c:pt>
                <c:pt idx="17">
                  <c:v>1.14740578722793E-3</c:v>
                </c:pt>
                <c:pt idx="18">
                  <c:v>6.2947956382643905E-4</c:v>
                </c:pt>
                <c:pt idx="19">
                  <c:v>5.1792622340150003E-4</c:v>
                </c:pt>
                <c:pt idx="20">
                  <c:v>3.58564308508731E-4</c:v>
                </c:pt>
                <c:pt idx="21">
                  <c:v>17.5095796431089</c:v>
                </c:pt>
                <c:pt idx="22">
                  <c:v>5.8167098935860799E-3</c:v>
                </c:pt>
                <c:pt idx="23">
                  <c:v>1.10756530850474E-3</c:v>
                </c:pt>
                <c:pt idx="24">
                  <c:v>5.1394217552918101E-4</c:v>
                </c:pt>
                <c:pt idx="25">
                  <c:v>3.9043669148728499E-4</c:v>
                </c:pt>
                <c:pt idx="26">
                  <c:v>3.4661216489177297E-4</c:v>
                </c:pt>
                <c:pt idx="27">
                  <c:v>2.27090728722196E-4</c:v>
                </c:pt>
                <c:pt idx="28">
                  <c:v>1.38565184999263E-2</c:v>
                </c:pt>
                <c:pt idx="29">
                  <c:v>1.5258903350982599E-3</c:v>
                </c:pt>
                <c:pt idx="30">
                  <c:v>4.3426121808279598E-4</c:v>
                </c:pt>
                <c:pt idx="31">
                  <c:v>2.9083549467930401E-4</c:v>
                </c:pt>
                <c:pt idx="32">
                  <c:v>2.3107477659451499E-4</c:v>
                </c:pt>
                <c:pt idx="33">
                  <c:v>2.4701096808379199E-4</c:v>
                </c:pt>
                <c:pt idx="34">
                  <c:v>1.9521834574364201E-4</c:v>
                </c:pt>
                <c:pt idx="35">
                  <c:v>8.8047457978255E-4</c:v>
                </c:pt>
                <c:pt idx="36">
                  <c:v>3.9442073935960401E-4</c:v>
                </c:pt>
                <c:pt idx="37">
                  <c:v>2.0717048936060001E-4</c:v>
                </c:pt>
                <c:pt idx="38">
                  <c:v>1.75298106382046E-4</c:v>
                </c:pt>
                <c:pt idx="39">
                  <c:v>1.0358524468030001E-4</c:v>
                </c:pt>
                <c:pt idx="40">
                  <c:v>7.1712861701746206E-5</c:v>
                </c:pt>
                <c:pt idx="41">
                  <c:v>1.31473579786534E-4</c:v>
                </c:pt>
                <c:pt idx="42">
                  <c:v>2.1912263297755701E-4</c:v>
                </c:pt>
                <c:pt idx="43">
                  <c:v>9.5617148935661604E-5</c:v>
                </c:pt>
                <c:pt idx="44">
                  <c:v>1.31473579786534E-4</c:v>
                </c:pt>
                <c:pt idx="45">
                  <c:v>7.9680957446384595E-5</c:v>
                </c:pt>
                <c:pt idx="46">
                  <c:v>9.9601196807980798E-5</c:v>
                </c:pt>
                <c:pt idx="47">
                  <c:v>8.3665005318703898E-5</c:v>
                </c:pt>
                <c:pt idx="48">
                  <c:v>7.1712861701746206E-5</c:v>
                </c:pt>
              </c:numCache>
            </c:numRef>
          </c:val>
          <c:extLst xmlns:c16r2="http://schemas.microsoft.com/office/drawing/2015/06/chart">
            <c:ext xmlns:c16="http://schemas.microsoft.com/office/drawing/2014/chart" uri="{C3380CC4-5D6E-409C-BE32-E72D297353CC}">
              <c16:uniqueId val="{00000007-9E1B-4656-AC29-3C6277FB1151}"/>
            </c:ext>
          </c:extLst>
        </c:ser>
        <c:dLbls>
          <c:showLegendKey val="0"/>
          <c:showVal val="0"/>
          <c:showCatName val="0"/>
          <c:showSerName val="0"/>
          <c:showPercent val="0"/>
          <c:showBubbleSize val="0"/>
        </c:dLbls>
        <c:gapWidth val="150"/>
        <c:shape val="box"/>
        <c:axId val="1319213568"/>
        <c:axId val="1319198880"/>
        <c:axId val="1234326400"/>
      </c:bar3DChart>
      <c:catAx>
        <c:axId val="1319213568"/>
        <c:scaling>
          <c:orientation val="minMax"/>
        </c:scaling>
        <c:delete val="0"/>
        <c:axPos val="b"/>
        <c:title>
          <c:tx>
            <c:rich>
              <a:bodyPr/>
              <a:lstStyle/>
              <a:p>
                <a:pPr>
                  <a:defRPr sz="1600"/>
                </a:pPr>
                <a:r>
                  <a:rPr lang="it-IT" sz="1600" i="1" dirty="0"/>
                  <a:t>h</a:t>
                </a:r>
                <a:r>
                  <a:rPr lang="it-IT" sz="1600" baseline="0" dirty="0"/>
                  <a:t> (%)</a:t>
                </a:r>
                <a:endParaRPr lang="it-IT" sz="1600" dirty="0"/>
              </a:p>
            </c:rich>
          </c:tx>
          <c:layout>
            <c:manualLayout>
              <c:xMode val="edge"/>
              <c:yMode val="edge"/>
              <c:x val="0.79976123952247913"/>
              <c:y val="0.94286419753086415"/>
            </c:manualLayout>
          </c:layout>
          <c:overlay val="0"/>
        </c:title>
        <c:numFmt formatCode="General" sourceLinked="0"/>
        <c:majorTickMark val="out"/>
        <c:minorTickMark val="none"/>
        <c:tickLblPos val="nextTo"/>
        <c:crossAx val="1319198880"/>
        <c:crosses val="autoZero"/>
        <c:auto val="1"/>
        <c:lblAlgn val="ctr"/>
        <c:lblOffset val="100"/>
        <c:noMultiLvlLbl val="0"/>
      </c:catAx>
      <c:valAx>
        <c:axId val="1319198880"/>
        <c:scaling>
          <c:orientation val="minMax"/>
        </c:scaling>
        <c:delete val="0"/>
        <c:axPos val="l"/>
        <c:majorGridlines/>
        <c:title>
          <c:tx>
            <c:rich>
              <a:bodyPr rot="0" vert="horz"/>
              <a:lstStyle/>
              <a:p>
                <a:pPr>
                  <a:defRPr sz="1600"/>
                </a:pPr>
                <a:r>
                  <a:rPr lang="it-IT" sz="1600" i="1" dirty="0"/>
                  <a:t>D</a:t>
                </a:r>
                <a:r>
                  <a:rPr lang="it-IT" sz="1600" baseline="0" dirty="0"/>
                  <a:t> (%)</a:t>
                </a:r>
                <a:endParaRPr lang="it-IT" sz="1600" dirty="0"/>
              </a:p>
            </c:rich>
          </c:tx>
          <c:layout>
            <c:manualLayout>
              <c:xMode val="edge"/>
              <c:yMode val="edge"/>
              <c:x val="8.0645161290322578E-3"/>
              <c:y val="1.7283950617283949E-2"/>
            </c:manualLayout>
          </c:layout>
          <c:overlay val="0"/>
        </c:title>
        <c:numFmt formatCode="General" sourceLinked="1"/>
        <c:majorTickMark val="out"/>
        <c:minorTickMark val="none"/>
        <c:tickLblPos val="nextTo"/>
        <c:crossAx val="1319213568"/>
        <c:crosses val="autoZero"/>
        <c:crossBetween val="between"/>
      </c:valAx>
      <c:serAx>
        <c:axId val="1234326400"/>
        <c:scaling>
          <c:orientation val="minMax"/>
        </c:scaling>
        <c:delete val="0"/>
        <c:axPos val="b"/>
        <c:title>
          <c:tx>
            <c:rich>
              <a:bodyPr rot="0" vert="horz"/>
              <a:lstStyle/>
              <a:p>
                <a:pPr>
                  <a:defRPr sz="1600"/>
                </a:pPr>
                <a:r>
                  <a:rPr lang="it-IT" sz="1600" i="1" baseline="0" dirty="0"/>
                  <a:t>d</a:t>
                </a:r>
                <a:r>
                  <a:rPr lang="it-IT" sz="1600" baseline="0" dirty="0"/>
                  <a:t> (%)</a:t>
                </a:r>
                <a:endParaRPr lang="it-IT" sz="1600" dirty="0"/>
              </a:p>
            </c:rich>
          </c:tx>
          <c:layout>
            <c:manualLayout>
              <c:xMode val="edge"/>
              <c:yMode val="edge"/>
              <c:x val="0.92768446786893577"/>
              <c:y val="0.73237212015164777"/>
            </c:manualLayout>
          </c:layout>
          <c:overlay val="0"/>
        </c:title>
        <c:majorTickMark val="out"/>
        <c:minorTickMark val="none"/>
        <c:tickLblPos val="nextTo"/>
        <c:crossAx val="1319198880"/>
        <c:crosses val="autoZero"/>
      </c:serAx>
    </c:plotArea>
    <c:plotVisOnly val="1"/>
    <c:dispBlanksAs val="gap"/>
    <c:showDLblsOverMax val="0"/>
  </c:chart>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pivotSource>
    <c:name>[statistiche corrette.xlsx]MORTI!Tabella_pivot3</c:name>
    <c:fmtId val="13"/>
  </c:pivotSource>
  <c:chart>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s>
    <c:view3D>
      <c:rotX val="15"/>
      <c:rotY val="20"/>
      <c:rAngAx val="0"/>
    </c:view3D>
    <c:floor>
      <c:thickness val="0"/>
    </c:floor>
    <c:sideWall>
      <c:thickness val="0"/>
    </c:sideWall>
    <c:backWall>
      <c:thickness val="0"/>
    </c:backWall>
    <c:plotArea>
      <c:layout>
        <c:manualLayout>
          <c:layoutTarget val="inner"/>
          <c:xMode val="edge"/>
          <c:yMode val="edge"/>
          <c:x val="2.811267039200745E-2"/>
          <c:y val="1.5067949839603382E-2"/>
          <c:w val="0.92424276098552194"/>
          <c:h val="0.88961524253912705"/>
        </c:manualLayout>
      </c:layout>
      <c:bar3DChart>
        <c:barDir val="col"/>
        <c:grouping val="standard"/>
        <c:varyColors val="0"/>
        <c:ser>
          <c:idx val="0"/>
          <c:order val="0"/>
          <c:tx>
            <c:strRef>
              <c:f>MORTI!$B$1:$B$2</c:f>
              <c:strCache>
                <c:ptCount val="1"/>
                <c:pt idx="0">
                  <c:v>0,0004</c:v>
                </c:pt>
              </c:strCache>
            </c:strRef>
          </c:tx>
          <c:invertIfNegative val="0"/>
          <c:cat>
            <c:multiLvlStrRef>
              <c:f>MORTI!$A$3:$A$11</c:f>
              <c:multiLvlStrCache>
                <c:ptCount val="7"/>
                <c:lvl>
                  <c:pt idx="0">
                    <c:v>9,4</c:v>
                  </c:pt>
                  <c:pt idx="1">
                    <c:v>6,3</c:v>
                  </c:pt>
                  <c:pt idx="2">
                    <c:v>4,1</c:v>
                  </c:pt>
                  <c:pt idx="3">
                    <c:v>2,7</c:v>
                  </c:pt>
                  <c:pt idx="4">
                    <c:v>1,8</c:v>
                  </c:pt>
                  <c:pt idx="5">
                    <c:v>1,2</c:v>
                  </c:pt>
                  <c:pt idx="6">
                    <c:v>0,8</c:v>
                  </c:pt>
                </c:lvl>
                <c:lvl>
                  <c:pt idx="0">
                    <c:v>39</c:v>
                  </c:pt>
                </c:lvl>
              </c:multiLvlStrCache>
            </c:multiLvlStrRef>
          </c:cat>
          <c:val>
            <c:numRef>
              <c:f>MORTI!$B$3:$B$11</c:f>
              <c:numCache>
                <c:formatCode>General</c:formatCode>
                <c:ptCount val="7"/>
                <c:pt idx="0">
                  <c:v>0</c:v>
                </c:pt>
                <c:pt idx="1">
                  <c:v>0</c:v>
                </c:pt>
                <c:pt idx="2">
                  <c:v>0</c:v>
                </c:pt>
                <c:pt idx="3">
                  <c:v>0</c:v>
                </c:pt>
                <c:pt idx="4">
                  <c:v>0</c:v>
                </c:pt>
                <c:pt idx="5">
                  <c:v>0</c:v>
                </c:pt>
                <c:pt idx="6">
                  <c:v>0</c:v>
                </c:pt>
              </c:numCache>
            </c:numRef>
          </c:val>
          <c:extLst xmlns:c16r2="http://schemas.microsoft.com/office/drawing/2015/06/chart">
            <c:ext xmlns:c16="http://schemas.microsoft.com/office/drawing/2014/chart" uri="{C3380CC4-5D6E-409C-BE32-E72D297353CC}">
              <c16:uniqueId val="{00000000-B7AC-488D-AC06-D4981A58C108}"/>
            </c:ext>
          </c:extLst>
        </c:ser>
        <c:ser>
          <c:idx val="1"/>
          <c:order val="1"/>
          <c:tx>
            <c:strRef>
              <c:f>MORTI!$C$1:$C$2</c:f>
              <c:strCache>
                <c:ptCount val="1"/>
                <c:pt idx="0">
                  <c:v>0,002</c:v>
                </c:pt>
              </c:strCache>
            </c:strRef>
          </c:tx>
          <c:invertIfNegative val="0"/>
          <c:cat>
            <c:multiLvlStrRef>
              <c:f>MORTI!$A$3:$A$11</c:f>
              <c:multiLvlStrCache>
                <c:ptCount val="7"/>
                <c:lvl>
                  <c:pt idx="0">
                    <c:v>9,4</c:v>
                  </c:pt>
                  <c:pt idx="1">
                    <c:v>6,3</c:v>
                  </c:pt>
                  <c:pt idx="2">
                    <c:v>4,1</c:v>
                  </c:pt>
                  <c:pt idx="3">
                    <c:v>2,7</c:v>
                  </c:pt>
                  <c:pt idx="4">
                    <c:v>1,8</c:v>
                  </c:pt>
                  <c:pt idx="5">
                    <c:v>1,2</c:v>
                  </c:pt>
                  <c:pt idx="6">
                    <c:v>0,8</c:v>
                  </c:pt>
                </c:lvl>
                <c:lvl>
                  <c:pt idx="0">
                    <c:v>39</c:v>
                  </c:pt>
                </c:lvl>
              </c:multiLvlStrCache>
            </c:multiLvlStrRef>
          </c:cat>
          <c:val>
            <c:numRef>
              <c:f>MORTI!$C$3:$C$11</c:f>
              <c:numCache>
                <c:formatCode>General</c:formatCode>
                <c:ptCount val="7"/>
                <c:pt idx="0">
                  <c:v>3.9840478723192301E-6</c:v>
                </c:pt>
                <c:pt idx="1">
                  <c:v>0</c:v>
                </c:pt>
                <c:pt idx="2">
                  <c:v>0</c:v>
                </c:pt>
                <c:pt idx="3">
                  <c:v>0</c:v>
                </c:pt>
                <c:pt idx="4">
                  <c:v>0</c:v>
                </c:pt>
                <c:pt idx="5">
                  <c:v>0</c:v>
                </c:pt>
                <c:pt idx="6">
                  <c:v>0</c:v>
                </c:pt>
              </c:numCache>
            </c:numRef>
          </c:val>
          <c:extLst xmlns:c16r2="http://schemas.microsoft.com/office/drawing/2015/06/chart">
            <c:ext xmlns:c16="http://schemas.microsoft.com/office/drawing/2014/chart" uri="{C3380CC4-5D6E-409C-BE32-E72D297353CC}">
              <c16:uniqueId val="{00000001-B7AC-488D-AC06-D4981A58C108}"/>
            </c:ext>
          </c:extLst>
        </c:ser>
        <c:ser>
          <c:idx val="2"/>
          <c:order val="2"/>
          <c:tx>
            <c:strRef>
              <c:f>MORTI!$D$1:$D$2</c:f>
              <c:strCache>
                <c:ptCount val="1"/>
                <c:pt idx="0">
                  <c:v>0,008</c:v>
                </c:pt>
              </c:strCache>
            </c:strRef>
          </c:tx>
          <c:invertIfNegative val="0"/>
          <c:cat>
            <c:multiLvlStrRef>
              <c:f>MORTI!$A$3:$A$11</c:f>
              <c:multiLvlStrCache>
                <c:ptCount val="7"/>
                <c:lvl>
                  <c:pt idx="0">
                    <c:v>9,4</c:v>
                  </c:pt>
                  <c:pt idx="1">
                    <c:v>6,3</c:v>
                  </c:pt>
                  <c:pt idx="2">
                    <c:v>4,1</c:v>
                  </c:pt>
                  <c:pt idx="3">
                    <c:v>2,7</c:v>
                  </c:pt>
                  <c:pt idx="4">
                    <c:v>1,8</c:v>
                  </c:pt>
                  <c:pt idx="5">
                    <c:v>1,2</c:v>
                  </c:pt>
                  <c:pt idx="6">
                    <c:v>0,8</c:v>
                  </c:pt>
                </c:lvl>
                <c:lvl>
                  <c:pt idx="0">
                    <c:v>39</c:v>
                  </c:pt>
                </c:lvl>
              </c:multiLvlStrCache>
            </c:multiLvlStrRef>
          </c:cat>
          <c:val>
            <c:numRef>
              <c:f>MORTI!$D$3:$D$11</c:f>
              <c:numCache>
                <c:formatCode>General</c:formatCode>
                <c:ptCount val="7"/>
                <c:pt idx="0">
                  <c:v>0</c:v>
                </c:pt>
                <c:pt idx="1">
                  <c:v>3.9840478723192301E-6</c:v>
                </c:pt>
                <c:pt idx="2">
                  <c:v>0</c:v>
                </c:pt>
                <c:pt idx="3">
                  <c:v>0</c:v>
                </c:pt>
                <c:pt idx="4">
                  <c:v>0</c:v>
                </c:pt>
                <c:pt idx="5">
                  <c:v>0</c:v>
                </c:pt>
                <c:pt idx="6">
                  <c:v>0</c:v>
                </c:pt>
              </c:numCache>
            </c:numRef>
          </c:val>
          <c:extLst xmlns:c16r2="http://schemas.microsoft.com/office/drawing/2015/06/chart">
            <c:ext xmlns:c16="http://schemas.microsoft.com/office/drawing/2014/chart" uri="{C3380CC4-5D6E-409C-BE32-E72D297353CC}">
              <c16:uniqueId val="{00000002-B7AC-488D-AC06-D4981A58C108}"/>
            </c:ext>
          </c:extLst>
        </c:ser>
        <c:ser>
          <c:idx val="3"/>
          <c:order val="3"/>
          <c:tx>
            <c:strRef>
              <c:f>MORTI!$E$1:$E$2</c:f>
              <c:strCache>
                <c:ptCount val="1"/>
                <c:pt idx="0">
                  <c:v>0,035</c:v>
                </c:pt>
              </c:strCache>
            </c:strRef>
          </c:tx>
          <c:invertIfNegative val="0"/>
          <c:cat>
            <c:multiLvlStrRef>
              <c:f>MORTI!$A$3:$A$11</c:f>
              <c:multiLvlStrCache>
                <c:ptCount val="7"/>
                <c:lvl>
                  <c:pt idx="0">
                    <c:v>9,4</c:v>
                  </c:pt>
                  <c:pt idx="1">
                    <c:v>6,3</c:v>
                  </c:pt>
                  <c:pt idx="2">
                    <c:v>4,1</c:v>
                  </c:pt>
                  <c:pt idx="3">
                    <c:v>2,7</c:v>
                  </c:pt>
                  <c:pt idx="4">
                    <c:v>1,8</c:v>
                  </c:pt>
                  <c:pt idx="5">
                    <c:v>1,2</c:v>
                  </c:pt>
                  <c:pt idx="6">
                    <c:v>0,8</c:v>
                  </c:pt>
                </c:lvl>
                <c:lvl>
                  <c:pt idx="0">
                    <c:v>39</c:v>
                  </c:pt>
                </c:lvl>
              </c:multiLvlStrCache>
            </c:multiLvlStrRef>
          </c:cat>
          <c:val>
            <c:numRef>
              <c:f>MORTI!$E$3:$E$11</c:f>
              <c:numCache>
                <c:formatCode>General</c:formatCode>
                <c:ptCount val="7"/>
                <c:pt idx="0">
                  <c:v>7.9680957446384602E-6</c:v>
                </c:pt>
                <c:pt idx="1">
                  <c:v>0</c:v>
                </c:pt>
                <c:pt idx="2">
                  <c:v>0</c:v>
                </c:pt>
                <c:pt idx="3">
                  <c:v>0</c:v>
                </c:pt>
                <c:pt idx="4">
                  <c:v>0</c:v>
                </c:pt>
                <c:pt idx="5">
                  <c:v>0</c:v>
                </c:pt>
                <c:pt idx="6">
                  <c:v>0</c:v>
                </c:pt>
              </c:numCache>
            </c:numRef>
          </c:val>
          <c:extLst xmlns:c16r2="http://schemas.microsoft.com/office/drawing/2015/06/chart">
            <c:ext xmlns:c16="http://schemas.microsoft.com/office/drawing/2014/chart" uri="{C3380CC4-5D6E-409C-BE32-E72D297353CC}">
              <c16:uniqueId val="{00000003-B7AC-488D-AC06-D4981A58C108}"/>
            </c:ext>
          </c:extLst>
        </c:ser>
        <c:ser>
          <c:idx val="4"/>
          <c:order val="4"/>
          <c:tx>
            <c:strRef>
              <c:f>MORTI!$F$1:$F$2</c:f>
              <c:strCache>
                <c:ptCount val="1"/>
                <c:pt idx="0">
                  <c:v>0,15</c:v>
                </c:pt>
              </c:strCache>
            </c:strRef>
          </c:tx>
          <c:invertIfNegative val="0"/>
          <c:cat>
            <c:multiLvlStrRef>
              <c:f>MORTI!$A$3:$A$11</c:f>
              <c:multiLvlStrCache>
                <c:ptCount val="7"/>
                <c:lvl>
                  <c:pt idx="0">
                    <c:v>9,4</c:v>
                  </c:pt>
                  <c:pt idx="1">
                    <c:v>6,3</c:v>
                  </c:pt>
                  <c:pt idx="2">
                    <c:v>4,1</c:v>
                  </c:pt>
                  <c:pt idx="3">
                    <c:v>2,7</c:v>
                  </c:pt>
                  <c:pt idx="4">
                    <c:v>1,8</c:v>
                  </c:pt>
                  <c:pt idx="5">
                    <c:v>1,2</c:v>
                  </c:pt>
                  <c:pt idx="6">
                    <c:v>0,8</c:v>
                  </c:pt>
                </c:lvl>
                <c:lvl>
                  <c:pt idx="0">
                    <c:v>39</c:v>
                  </c:pt>
                </c:lvl>
              </c:multiLvlStrCache>
            </c:multiLvlStrRef>
          </c:cat>
          <c:val>
            <c:numRef>
              <c:f>MORTI!$F$3:$F$11</c:f>
              <c:numCache>
                <c:formatCode>General</c:formatCode>
                <c:ptCount val="7"/>
                <c:pt idx="0">
                  <c:v>6.3744765957107695E-5</c:v>
                </c:pt>
                <c:pt idx="1">
                  <c:v>1.19521436169577E-5</c:v>
                </c:pt>
                <c:pt idx="2">
                  <c:v>3.9840478723192301E-6</c:v>
                </c:pt>
                <c:pt idx="3">
                  <c:v>0</c:v>
                </c:pt>
                <c:pt idx="4">
                  <c:v>0</c:v>
                </c:pt>
                <c:pt idx="5">
                  <c:v>0</c:v>
                </c:pt>
                <c:pt idx="6">
                  <c:v>3.9840478723192301E-6</c:v>
                </c:pt>
              </c:numCache>
            </c:numRef>
          </c:val>
          <c:extLst xmlns:c16r2="http://schemas.microsoft.com/office/drawing/2015/06/chart">
            <c:ext xmlns:c16="http://schemas.microsoft.com/office/drawing/2014/chart" uri="{C3380CC4-5D6E-409C-BE32-E72D297353CC}">
              <c16:uniqueId val="{00000004-B7AC-488D-AC06-D4981A58C108}"/>
            </c:ext>
          </c:extLst>
        </c:ser>
        <c:ser>
          <c:idx val="5"/>
          <c:order val="5"/>
          <c:tx>
            <c:strRef>
              <c:f>MORTI!$G$1:$G$2</c:f>
              <c:strCache>
                <c:ptCount val="1"/>
                <c:pt idx="0">
                  <c:v>0,66</c:v>
                </c:pt>
              </c:strCache>
            </c:strRef>
          </c:tx>
          <c:invertIfNegative val="0"/>
          <c:cat>
            <c:multiLvlStrRef>
              <c:f>MORTI!$A$3:$A$11</c:f>
              <c:multiLvlStrCache>
                <c:ptCount val="7"/>
                <c:lvl>
                  <c:pt idx="0">
                    <c:v>9,4</c:v>
                  </c:pt>
                  <c:pt idx="1">
                    <c:v>6,3</c:v>
                  </c:pt>
                  <c:pt idx="2">
                    <c:v>4,1</c:v>
                  </c:pt>
                  <c:pt idx="3">
                    <c:v>2,7</c:v>
                  </c:pt>
                  <c:pt idx="4">
                    <c:v>1,8</c:v>
                  </c:pt>
                  <c:pt idx="5">
                    <c:v>1,2</c:v>
                  </c:pt>
                  <c:pt idx="6">
                    <c:v>0,8</c:v>
                  </c:pt>
                </c:lvl>
                <c:lvl>
                  <c:pt idx="0">
                    <c:v>39</c:v>
                  </c:pt>
                </c:lvl>
              </c:multiLvlStrCache>
            </c:multiLvlStrRef>
          </c:cat>
          <c:val>
            <c:numRef>
              <c:f>MORTI!$G$3:$G$11</c:f>
              <c:numCache>
                <c:formatCode>General</c:formatCode>
                <c:ptCount val="7"/>
                <c:pt idx="0">
                  <c:v>2.3505882446683401E-4</c:v>
                </c:pt>
                <c:pt idx="1">
                  <c:v>5.5776670212469198E-5</c:v>
                </c:pt>
                <c:pt idx="2">
                  <c:v>2.3904287233915401E-5</c:v>
                </c:pt>
                <c:pt idx="3">
                  <c:v>1.19521436169577E-5</c:v>
                </c:pt>
                <c:pt idx="4">
                  <c:v>1.9920239361596101E-5</c:v>
                </c:pt>
                <c:pt idx="5">
                  <c:v>1.59361914892769E-5</c:v>
                </c:pt>
                <c:pt idx="6">
                  <c:v>0</c:v>
                </c:pt>
              </c:numCache>
            </c:numRef>
          </c:val>
          <c:extLst xmlns:c16r2="http://schemas.microsoft.com/office/drawing/2015/06/chart">
            <c:ext xmlns:c16="http://schemas.microsoft.com/office/drawing/2014/chart" uri="{C3380CC4-5D6E-409C-BE32-E72D297353CC}">
              <c16:uniqueId val="{00000005-B7AC-488D-AC06-D4981A58C108}"/>
            </c:ext>
          </c:extLst>
        </c:ser>
        <c:ser>
          <c:idx val="6"/>
          <c:order val="6"/>
          <c:tx>
            <c:strRef>
              <c:f>MORTI!$H$1:$H$2</c:f>
              <c:strCache>
                <c:ptCount val="1"/>
                <c:pt idx="0">
                  <c:v>2,9</c:v>
                </c:pt>
              </c:strCache>
            </c:strRef>
          </c:tx>
          <c:invertIfNegative val="0"/>
          <c:cat>
            <c:multiLvlStrRef>
              <c:f>MORTI!$A$3:$A$11</c:f>
              <c:multiLvlStrCache>
                <c:ptCount val="7"/>
                <c:lvl>
                  <c:pt idx="0">
                    <c:v>9,4</c:v>
                  </c:pt>
                  <c:pt idx="1">
                    <c:v>6,3</c:v>
                  </c:pt>
                  <c:pt idx="2">
                    <c:v>4,1</c:v>
                  </c:pt>
                  <c:pt idx="3">
                    <c:v>2,7</c:v>
                  </c:pt>
                  <c:pt idx="4">
                    <c:v>1,8</c:v>
                  </c:pt>
                  <c:pt idx="5">
                    <c:v>1,2</c:v>
                  </c:pt>
                  <c:pt idx="6">
                    <c:v>0,8</c:v>
                  </c:pt>
                </c:lvl>
                <c:lvl>
                  <c:pt idx="0">
                    <c:v>39</c:v>
                  </c:pt>
                </c:lvl>
              </c:multiLvlStrCache>
            </c:multiLvlStrRef>
          </c:cat>
          <c:val>
            <c:numRef>
              <c:f>MORTI!$H$3:$H$11</c:f>
              <c:numCache>
                <c:formatCode>General</c:formatCode>
                <c:ptCount val="7"/>
                <c:pt idx="0">
                  <c:v>6.5338385106035403E-4</c:v>
                </c:pt>
                <c:pt idx="1">
                  <c:v>1.6334596276508799E-4</c:v>
                </c:pt>
                <c:pt idx="2">
                  <c:v>6.7728813829426903E-5</c:v>
                </c:pt>
                <c:pt idx="3">
                  <c:v>7.1712861701746206E-5</c:v>
                </c:pt>
                <c:pt idx="4">
                  <c:v>2.3904287233915401E-5</c:v>
                </c:pt>
                <c:pt idx="5">
                  <c:v>2.3904287233915401E-5</c:v>
                </c:pt>
                <c:pt idx="6">
                  <c:v>2.7888335106234599E-5</c:v>
                </c:pt>
              </c:numCache>
            </c:numRef>
          </c:val>
          <c:extLst xmlns:c16r2="http://schemas.microsoft.com/office/drawing/2015/06/chart">
            <c:ext xmlns:c16="http://schemas.microsoft.com/office/drawing/2014/chart" uri="{C3380CC4-5D6E-409C-BE32-E72D297353CC}">
              <c16:uniqueId val="{00000006-B7AC-488D-AC06-D4981A58C108}"/>
            </c:ext>
          </c:extLst>
        </c:ser>
        <c:ser>
          <c:idx val="7"/>
          <c:order val="7"/>
          <c:tx>
            <c:strRef>
              <c:f>MORTI!$I$1:$I$2</c:f>
              <c:strCache>
                <c:ptCount val="1"/>
                <c:pt idx="0">
                  <c:v>12,5</c:v>
                </c:pt>
              </c:strCache>
            </c:strRef>
          </c:tx>
          <c:invertIfNegative val="0"/>
          <c:cat>
            <c:multiLvlStrRef>
              <c:f>MORTI!$A$3:$A$11</c:f>
              <c:multiLvlStrCache>
                <c:ptCount val="7"/>
                <c:lvl>
                  <c:pt idx="0">
                    <c:v>9,4</c:v>
                  </c:pt>
                  <c:pt idx="1">
                    <c:v>6,3</c:v>
                  </c:pt>
                  <c:pt idx="2">
                    <c:v>4,1</c:v>
                  </c:pt>
                  <c:pt idx="3">
                    <c:v>2,7</c:v>
                  </c:pt>
                  <c:pt idx="4">
                    <c:v>1,8</c:v>
                  </c:pt>
                  <c:pt idx="5">
                    <c:v>1,2</c:v>
                  </c:pt>
                  <c:pt idx="6">
                    <c:v>0,8</c:v>
                  </c:pt>
                </c:lvl>
                <c:lvl>
                  <c:pt idx="0">
                    <c:v>39</c:v>
                  </c:pt>
                </c:lvl>
              </c:multiLvlStrCache>
            </c:multiLvlStrRef>
          </c:cat>
          <c:val>
            <c:numRef>
              <c:f>MORTI!$I$3:$I$11</c:f>
              <c:numCache>
                <c:formatCode>General</c:formatCode>
                <c:ptCount val="7"/>
                <c:pt idx="0">
                  <c:v>8.8047457978255E-4</c:v>
                </c:pt>
                <c:pt idx="1">
                  <c:v>3.9442073935960401E-4</c:v>
                </c:pt>
                <c:pt idx="2">
                  <c:v>2.0717048936060001E-4</c:v>
                </c:pt>
                <c:pt idx="3">
                  <c:v>1.75298106382046E-4</c:v>
                </c:pt>
                <c:pt idx="4">
                  <c:v>1.0358524468030001E-4</c:v>
                </c:pt>
                <c:pt idx="5">
                  <c:v>7.1712861701746206E-5</c:v>
                </c:pt>
                <c:pt idx="6">
                  <c:v>1.31473579786534E-4</c:v>
                </c:pt>
              </c:numCache>
            </c:numRef>
          </c:val>
          <c:extLst xmlns:c16r2="http://schemas.microsoft.com/office/drawing/2015/06/chart">
            <c:ext xmlns:c16="http://schemas.microsoft.com/office/drawing/2014/chart" uri="{C3380CC4-5D6E-409C-BE32-E72D297353CC}">
              <c16:uniqueId val="{00000007-B7AC-488D-AC06-D4981A58C108}"/>
            </c:ext>
          </c:extLst>
        </c:ser>
        <c:dLbls>
          <c:showLegendKey val="0"/>
          <c:showVal val="0"/>
          <c:showCatName val="0"/>
          <c:showSerName val="0"/>
          <c:showPercent val="0"/>
          <c:showBubbleSize val="0"/>
        </c:dLbls>
        <c:gapWidth val="150"/>
        <c:shape val="box"/>
        <c:axId val="1319205952"/>
        <c:axId val="1319206496"/>
        <c:axId val="1234327024"/>
      </c:bar3DChart>
      <c:catAx>
        <c:axId val="1319205952"/>
        <c:scaling>
          <c:orientation val="minMax"/>
        </c:scaling>
        <c:delete val="0"/>
        <c:axPos val="b"/>
        <c:title>
          <c:tx>
            <c:rich>
              <a:bodyPr/>
              <a:lstStyle/>
              <a:p>
                <a:pPr>
                  <a:defRPr/>
                </a:pPr>
                <a:r>
                  <a:rPr lang="it-IT" sz="1600" i="1" dirty="0" smtClean="0"/>
                  <a:t>h</a:t>
                </a:r>
                <a:r>
                  <a:rPr lang="it-IT" sz="1600" dirty="0" smtClean="0"/>
                  <a:t> (%)</a:t>
                </a:r>
                <a:endParaRPr lang="it-IT" sz="1600" dirty="0"/>
              </a:p>
            </c:rich>
          </c:tx>
          <c:layout>
            <c:manualLayout>
              <c:xMode val="edge"/>
              <c:yMode val="edge"/>
              <c:x val="0.45139894165087202"/>
              <c:y val="0.88090024626551311"/>
            </c:manualLayout>
          </c:layout>
          <c:overlay val="0"/>
        </c:title>
        <c:numFmt formatCode="General" sourceLinked="0"/>
        <c:majorTickMark val="out"/>
        <c:minorTickMark val="none"/>
        <c:tickLblPos val="nextTo"/>
        <c:crossAx val="1319206496"/>
        <c:crosses val="autoZero"/>
        <c:auto val="1"/>
        <c:lblAlgn val="ctr"/>
        <c:lblOffset val="100"/>
        <c:noMultiLvlLbl val="0"/>
      </c:catAx>
      <c:valAx>
        <c:axId val="1319206496"/>
        <c:scaling>
          <c:orientation val="minMax"/>
        </c:scaling>
        <c:delete val="0"/>
        <c:axPos val="l"/>
        <c:majorGridlines/>
        <c:title>
          <c:tx>
            <c:rich>
              <a:bodyPr rot="0" vert="horz"/>
              <a:lstStyle/>
              <a:p>
                <a:pPr>
                  <a:defRPr/>
                </a:pPr>
                <a:r>
                  <a:rPr lang="it-IT" sz="1600" i="1" dirty="0"/>
                  <a:t>D</a:t>
                </a:r>
                <a:r>
                  <a:rPr lang="it-IT" sz="1600" dirty="0"/>
                  <a:t> (%)</a:t>
                </a:r>
              </a:p>
            </c:rich>
          </c:tx>
          <c:layout>
            <c:manualLayout>
              <c:xMode val="edge"/>
              <c:yMode val="edge"/>
              <c:x val="0.11031720792574594"/>
              <c:y val="0.11904811088428761"/>
            </c:manualLayout>
          </c:layout>
          <c:overlay val="0"/>
        </c:title>
        <c:numFmt formatCode="General" sourceLinked="1"/>
        <c:majorTickMark val="out"/>
        <c:minorTickMark val="none"/>
        <c:tickLblPos val="nextTo"/>
        <c:crossAx val="1319205952"/>
        <c:crosses val="autoZero"/>
        <c:crossBetween val="between"/>
      </c:valAx>
      <c:serAx>
        <c:axId val="1234327024"/>
        <c:scaling>
          <c:orientation val="minMax"/>
        </c:scaling>
        <c:delete val="0"/>
        <c:axPos val="b"/>
        <c:title>
          <c:tx>
            <c:rich>
              <a:bodyPr rot="0" vert="horz"/>
              <a:lstStyle/>
              <a:p>
                <a:pPr>
                  <a:defRPr/>
                </a:pPr>
                <a:r>
                  <a:rPr lang="it-IT" sz="1600" i="1" dirty="0"/>
                  <a:t>d</a:t>
                </a:r>
                <a:r>
                  <a:rPr lang="it-IT" sz="1600" dirty="0"/>
                  <a:t> (%)</a:t>
                </a:r>
              </a:p>
            </c:rich>
          </c:tx>
          <c:layout>
            <c:manualLayout>
              <c:xMode val="edge"/>
              <c:yMode val="edge"/>
              <c:x val="0.86370415834531178"/>
              <c:y val="0.46742429765723731"/>
            </c:manualLayout>
          </c:layout>
          <c:overlay val="0"/>
        </c:title>
        <c:majorTickMark val="out"/>
        <c:minorTickMark val="none"/>
        <c:tickLblPos val="nextTo"/>
        <c:crossAx val="1319206496"/>
        <c:crosses val="autoZero"/>
      </c:serAx>
    </c:plotArea>
    <c:plotVisOnly val="1"/>
    <c:dispBlanksAs val="gap"/>
    <c:showDLblsOverMax val="0"/>
  </c:chart>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3F09F-997F-1F4A-B675-0B719350A0D2}" type="datetimeFigureOut">
              <a:rPr lang="it-IT" smtClean="0"/>
              <a:t>20/03/2018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F76C8-E30B-9742-BB33-8337183C30BE}" type="slidenum">
              <a:rPr lang="it-IT" smtClean="0"/>
              <a:t>‹N›</a:t>
            </a:fld>
            <a:endParaRPr lang="it-IT"/>
          </a:p>
        </p:txBody>
      </p:sp>
    </p:spTree>
    <p:extLst>
      <p:ext uri="{BB962C8B-B14F-4D97-AF65-F5344CB8AC3E}">
        <p14:creationId xmlns:p14="http://schemas.microsoft.com/office/powerpoint/2010/main" val="1680576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BEBFC3F-5519-9249-B3A5-EB2B00ABB534}" type="slidenum">
              <a:rPr lang="it-IT" smtClean="0">
                <a:solidFill>
                  <a:prstClr val="black"/>
                </a:solidFill>
              </a:rPr>
              <a:pPr/>
              <a:t>1</a:t>
            </a:fld>
            <a:endParaRPr lang="it-IT">
              <a:solidFill>
                <a:prstClr val="black"/>
              </a:solidFill>
            </a:endParaRPr>
          </a:p>
        </p:txBody>
      </p:sp>
    </p:spTree>
    <p:extLst>
      <p:ext uri="{BB962C8B-B14F-4D97-AF65-F5344CB8AC3E}">
        <p14:creationId xmlns:p14="http://schemas.microsoft.com/office/powerpoint/2010/main" val="1716683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D2F76C8-E30B-9742-BB33-8337183C30BE}" type="slidenum">
              <a:rPr lang="it-IT" smtClean="0"/>
              <a:t>16</a:t>
            </a:fld>
            <a:endParaRPr lang="it-IT"/>
          </a:p>
        </p:txBody>
      </p:sp>
    </p:spTree>
    <p:extLst>
      <p:ext uri="{BB962C8B-B14F-4D97-AF65-F5344CB8AC3E}">
        <p14:creationId xmlns:p14="http://schemas.microsoft.com/office/powerpoint/2010/main" val="773462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Mostrare programma</a:t>
            </a:r>
            <a:r>
              <a:rPr lang="it-IT" baseline="0" dirty="0" smtClean="0"/>
              <a:t> statico +</a:t>
            </a:r>
            <a:r>
              <a:rPr lang="it-IT" baseline="0" dirty="0" err="1" smtClean="0"/>
              <a:t>vacc</a:t>
            </a:r>
            <a:r>
              <a:rPr lang="it-IT" baseline="0" dirty="0" smtClean="0"/>
              <a:t>!!!</a:t>
            </a:r>
            <a:endParaRPr lang="it-IT" dirty="0"/>
          </a:p>
        </p:txBody>
      </p:sp>
      <p:sp>
        <p:nvSpPr>
          <p:cNvPr id="4" name="Segnaposto numero diapositiva 3"/>
          <p:cNvSpPr>
            <a:spLocks noGrp="1"/>
          </p:cNvSpPr>
          <p:nvPr>
            <p:ph type="sldNum" sz="quarter" idx="10"/>
          </p:nvPr>
        </p:nvSpPr>
        <p:spPr/>
        <p:txBody>
          <a:bodyPr/>
          <a:lstStyle/>
          <a:p>
            <a:fld id="{DD2F76C8-E30B-9742-BB33-8337183C30BE}" type="slidenum">
              <a:rPr lang="it-IT" smtClean="0"/>
              <a:t>21</a:t>
            </a:fld>
            <a:endParaRPr lang="it-IT"/>
          </a:p>
        </p:txBody>
      </p:sp>
    </p:spTree>
    <p:extLst>
      <p:ext uri="{BB962C8B-B14F-4D97-AF65-F5344CB8AC3E}">
        <p14:creationId xmlns:p14="http://schemas.microsoft.com/office/powerpoint/2010/main" val="1271118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D2F76C8-E30B-9742-BB33-8337183C30BE}" type="slidenum">
              <a:rPr lang="it-IT" smtClean="0"/>
              <a:t>22</a:t>
            </a:fld>
            <a:endParaRPr lang="it-IT"/>
          </a:p>
        </p:txBody>
      </p:sp>
    </p:spTree>
    <p:extLst>
      <p:ext uri="{BB962C8B-B14F-4D97-AF65-F5344CB8AC3E}">
        <p14:creationId xmlns:p14="http://schemas.microsoft.com/office/powerpoint/2010/main" val="985049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-Rinfrescata sulle variabili utili</a:t>
            </a:r>
            <a:r>
              <a:rPr lang="it-IT" baseline="0" dirty="0" smtClean="0"/>
              <a:t> in questa slide</a:t>
            </a:r>
          </a:p>
          <a:p>
            <a:r>
              <a:rPr lang="it-IT" baseline="0" dirty="0" smtClean="0"/>
              <a:t>-ricorda che per hit serve r0</a:t>
            </a:r>
          </a:p>
          <a:p>
            <a:endParaRPr lang="it-IT" dirty="0"/>
          </a:p>
        </p:txBody>
      </p:sp>
      <p:sp>
        <p:nvSpPr>
          <p:cNvPr id="4" name="Segnaposto numero diapositiva 3"/>
          <p:cNvSpPr>
            <a:spLocks noGrp="1"/>
          </p:cNvSpPr>
          <p:nvPr>
            <p:ph type="sldNum" sz="quarter" idx="10"/>
          </p:nvPr>
        </p:nvSpPr>
        <p:spPr/>
        <p:txBody>
          <a:bodyPr/>
          <a:lstStyle/>
          <a:p>
            <a:fld id="{DD2F76C8-E30B-9742-BB33-8337183C30BE}" type="slidenum">
              <a:rPr lang="it-IT" smtClean="0"/>
              <a:t>23</a:t>
            </a:fld>
            <a:endParaRPr lang="it-IT"/>
          </a:p>
        </p:txBody>
      </p:sp>
    </p:spTree>
    <p:extLst>
      <p:ext uri="{BB962C8B-B14F-4D97-AF65-F5344CB8AC3E}">
        <p14:creationId xmlns:p14="http://schemas.microsoft.com/office/powerpoint/2010/main" val="4194292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Mostrare</a:t>
            </a:r>
            <a:r>
              <a:rPr lang="it-IT" baseline="0" dirty="0" smtClean="0"/>
              <a:t> programma statico </a:t>
            </a:r>
            <a:r>
              <a:rPr lang="it-IT" baseline="0" dirty="0" err="1" smtClean="0"/>
              <a:t>mov+vacc</a:t>
            </a:r>
            <a:r>
              <a:rPr lang="it-IT" baseline="0" dirty="0" smtClean="0"/>
              <a:t>!!!</a:t>
            </a:r>
            <a:endParaRPr lang="it-IT" dirty="0"/>
          </a:p>
        </p:txBody>
      </p:sp>
      <p:sp>
        <p:nvSpPr>
          <p:cNvPr id="4" name="Segnaposto numero diapositiva 3"/>
          <p:cNvSpPr>
            <a:spLocks noGrp="1"/>
          </p:cNvSpPr>
          <p:nvPr>
            <p:ph type="sldNum" sz="quarter" idx="10"/>
          </p:nvPr>
        </p:nvSpPr>
        <p:spPr/>
        <p:txBody>
          <a:bodyPr/>
          <a:lstStyle/>
          <a:p>
            <a:fld id="{DD2F76C8-E30B-9742-BB33-8337183C30BE}" type="slidenum">
              <a:rPr lang="it-IT" smtClean="0"/>
              <a:t>24</a:t>
            </a:fld>
            <a:endParaRPr lang="it-IT"/>
          </a:p>
        </p:txBody>
      </p:sp>
    </p:spTree>
    <p:extLst>
      <p:ext uri="{BB962C8B-B14F-4D97-AF65-F5344CB8AC3E}">
        <p14:creationId xmlns:p14="http://schemas.microsoft.com/office/powerpoint/2010/main" val="294657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aseline="0" dirty="0" smtClean="0"/>
              <a:t>2 parole sull’input </a:t>
            </a:r>
          </a:p>
          <a:p>
            <a:r>
              <a:rPr lang="it-IT" baseline="0" dirty="0" smtClean="0"/>
              <a:t>2 colore molto </a:t>
            </a:r>
            <a:r>
              <a:rPr lang="it-IT" baseline="0" dirty="0" err="1" smtClean="0"/>
              <a:t>velox</a:t>
            </a:r>
            <a:endParaRPr lang="it-I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Mostrare</a:t>
            </a:r>
            <a:r>
              <a:rPr lang="it-IT" baseline="0" dirty="0" smtClean="0"/>
              <a:t> programma statico!!!</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Info box</a:t>
            </a:r>
          </a:p>
          <a:p>
            <a:endParaRPr lang="it-IT" dirty="0"/>
          </a:p>
        </p:txBody>
      </p:sp>
      <p:sp>
        <p:nvSpPr>
          <p:cNvPr id="4" name="Segnaposto numero diapositiva 3"/>
          <p:cNvSpPr>
            <a:spLocks noGrp="1"/>
          </p:cNvSpPr>
          <p:nvPr>
            <p:ph type="sldNum" sz="quarter" idx="10"/>
          </p:nvPr>
        </p:nvSpPr>
        <p:spPr/>
        <p:txBody>
          <a:bodyPr/>
          <a:lstStyle/>
          <a:p>
            <a:fld id="{DD2F76C8-E30B-9742-BB33-8337183C30BE}" type="slidenum">
              <a:rPr lang="it-IT" smtClean="0"/>
              <a:t>3</a:t>
            </a:fld>
            <a:endParaRPr lang="it-IT"/>
          </a:p>
        </p:txBody>
      </p:sp>
    </p:spTree>
    <p:extLst>
      <p:ext uri="{BB962C8B-B14F-4D97-AF65-F5344CB8AC3E}">
        <p14:creationId xmlns:p14="http://schemas.microsoft.com/office/powerpoint/2010/main" val="412417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smtClean="0"/>
              <a:t>La probabilità di infezione </a:t>
            </a:r>
            <a:r>
              <a:rPr lang="it-IT" sz="1200" i="1" dirty="0" smtClean="0"/>
              <a:t>I</a:t>
            </a:r>
            <a:r>
              <a:rPr lang="it-IT" sz="1200" i="1" baseline="-25000" dirty="0" smtClean="0"/>
              <a:t>n</a:t>
            </a:r>
            <a:r>
              <a:rPr lang="it-IT" sz="1200" dirty="0" smtClean="0"/>
              <a:t> dipende da i (parametro di input) e </a:t>
            </a:r>
            <a:r>
              <a:rPr lang="it-IT" sz="1200" i="1" dirty="0" smtClean="0"/>
              <a:t>n</a:t>
            </a:r>
          </a:p>
          <a:p>
            <a:endParaRPr lang="it-IT" dirty="0"/>
          </a:p>
        </p:txBody>
      </p:sp>
      <p:sp>
        <p:nvSpPr>
          <p:cNvPr id="4" name="Segnaposto numero diapositiva 3"/>
          <p:cNvSpPr>
            <a:spLocks noGrp="1"/>
          </p:cNvSpPr>
          <p:nvPr>
            <p:ph type="sldNum" sz="quarter" idx="10"/>
          </p:nvPr>
        </p:nvSpPr>
        <p:spPr/>
        <p:txBody>
          <a:bodyPr/>
          <a:lstStyle/>
          <a:p>
            <a:fld id="{DD2F76C8-E30B-9742-BB33-8337183C30BE}" type="slidenum">
              <a:rPr lang="it-IT" smtClean="0"/>
              <a:t>6</a:t>
            </a:fld>
            <a:endParaRPr lang="it-IT"/>
          </a:p>
        </p:txBody>
      </p:sp>
    </p:spTree>
    <p:extLst>
      <p:ext uri="{BB962C8B-B14F-4D97-AF65-F5344CB8AC3E}">
        <p14:creationId xmlns:p14="http://schemas.microsoft.com/office/powerpoint/2010/main" val="2224588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AU" dirty="0" err="1"/>
              <a:t>Probabillita</a:t>
            </a:r>
            <a:r>
              <a:rPr lang="en-AU" dirty="0"/>
              <a:t> di</a:t>
            </a:r>
            <a:r>
              <a:rPr lang="en-AU" baseline="0" dirty="0"/>
              <a:t> </a:t>
            </a:r>
            <a:r>
              <a:rPr lang="en-AU" baseline="0" dirty="0" err="1"/>
              <a:t>essere</a:t>
            </a:r>
            <a:r>
              <a:rPr lang="en-AU" baseline="0" dirty="0"/>
              <a:t> </a:t>
            </a:r>
            <a:r>
              <a:rPr lang="en-AU" baseline="0" dirty="0" err="1"/>
              <a:t>infettati</a:t>
            </a:r>
            <a:r>
              <a:rPr lang="en-AU" baseline="0" dirty="0"/>
              <a:t> </a:t>
            </a:r>
            <a:r>
              <a:rPr lang="en-AU" baseline="0" dirty="0" err="1"/>
              <a:t>che</a:t>
            </a:r>
            <a:r>
              <a:rPr lang="en-AU" baseline="0" dirty="0"/>
              <a:t> </a:t>
            </a:r>
            <a:r>
              <a:rPr lang="en-AU" baseline="0" dirty="0" err="1"/>
              <a:t>dipende</a:t>
            </a:r>
            <a:r>
              <a:rPr lang="en-AU" baseline="0" dirty="0"/>
              <a:t> dal </a:t>
            </a:r>
            <a:r>
              <a:rPr lang="en-AU" baseline="0" dirty="0" err="1"/>
              <a:t>num</a:t>
            </a:r>
            <a:r>
              <a:rPr lang="en-AU" baseline="0" dirty="0"/>
              <a:t> di </a:t>
            </a:r>
            <a:r>
              <a:rPr lang="en-AU" baseline="0" dirty="0" err="1"/>
              <a:t>ammalati</a:t>
            </a:r>
            <a:r>
              <a:rPr lang="en-AU" baseline="0" dirty="0"/>
              <a:t> </a:t>
            </a:r>
            <a:r>
              <a:rPr lang="en-AU" baseline="0" dirty="0" err="1"/>
              <a:t>adiacenti</a:t>
            </a:r>
            <a:r>
              <a:rPr lang="en-AU" baseline="0" dirty="0"/>
              <a:t>  (&lt;8)</a:t>
            </a:r>
          </a:p>
          <a:p>
            <a:r>
              <a:rPr lang="en-AU" baseline="0" dirty="0"/>
              <a:t>N= </a:t>
            </a:r>
            <a:r>
              <a:rPr lang="en-AU" baseline="0" dirty="0" err="1"/>
              <a:t>numero</a:t>
            </a:r>
            <a:r>
              <a:rPr lang="en-AU" baseline="0" dirty="0"/>
              <a:t> </a:t>
            </a:r>
            <a:r>
              <a:rPr lang="en-AU" baseline="0" dirty="0" err="1"/>
              <a:t>degli</a:t>
            </a:r>
            <a:r>
              <a:rPr lang="en-AU" baseline="0" dirty="0"/>
              <a:t> </a:t>
            </a:r>
            <a:r>
              <a:rPr lang="en-AU" baseline="0" dirty="0" err="1"/>
              <a:t>infettati</a:t>
            </a:r>
            <a:r>
              <a:rPr lang="en-AU" baseline="0" dirty="0"/>
              <a:t> </a:t>
            </a:r>
            <a:r>
              <a:rPr lang="en-AU" baseline="0" dirty="0" err="1"/>
              <a:t>intorno</a:t>
            </a:r>
            <a:endParaRPr lang="en-AU" baseline="0" dirty="0"/>
          </a:p>
          <a:p>
            <a:r>
              <a:rPr lang="en-AU" baseline="0" dirty="0"/>
              <a:t>FORMA BINOMIALE </a:t>
            </a:r>
          </a:p>
          <a:p>
            <a:r>
              <a:rPr lang="en-AU" baseline="0" dirty="0"/>
              <a:t>Come </a:t>
            </a:r>
            <a:r>
              <a:rPr lang="en-AU" baseline="0" dirty="0" err="1"/>
              <a:t>aumenta</a:t>
            </a:r>
            <a:r>
              <a:rPr lang="en-AU" baseline="0" dirty="0"/>
              <a:t> la </a:t>
            </a:r>
            <a:r>
              <a:rPr lang="en-AU" baseline="0" dirty="0" err="1"/>
              <a:t>porb</a:t>
            </a:r>
            <a:r>
              <a:rPr lang="en-AU" baseline="0" dirty="0"/>
              <a:t>? </a:t>
            </a:r>
            <a:endParaRPr lang="en-AU" dirty="0"/>
          </a:p>
        </p:txBody>
      </p:sp>
      <p:sp>
        <p:nvSpPr>
          <p:cNvPr id="4" name="Segnaposto numero diapositiva 3"/>
          <p:cNvSpPr>
            <a:spLocks noGrp="1"/>
          </p:cNvSpPr>
          <p:nvPr>
            <p:ph type="sldNum" sz="quarter" idx="10"/>
          </p:nvPr>
        </p:nvSpPr>
        <p:spPr/>
        <p:txBody>
          <a:bodyPr/>
          <a:lstStyle/>
          <a:p>
            <a:fld id="{DD2F76C8-E30B-9742-BB33-8337183C30BE}" type="slidenum">
              <a:rPr lang="it-IT" smtClean="0"/>
              <a:t>7</a:t>
            </a:fld>
            <a:endParaRPr lang="it-IT"/>
          </a:p>
        </p:txBody>
      </p:sp>
    </p:spTree>
    <p:extLst>
      <p:ext uri="{BB962C8B-B14F-4D97-AF65-F5344CB8AC3E}">
        <p14:creationId xmlns:p14="http://schemas.microsoft.com/office/powerpoint/2010/main" val="130280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384048" lvl="0" indent="-384048">
              <a:lnSpc>
                <a:spcPct val="94000"/>
              </a:lnSpc>
              <a:spcBef>
                <a:spcPts val="1000"/>
              </a:spcBef>
              <a:spcAft>
                <a:spcPts val="200"/>
              </a:spcAft>
              <a:buFont typeface="Franklin Gothic Book" panose="020B0503020102020204" pitchFamily="34" charset="0"/>
              <a:buChar char="■"/>
            </a:pPr>
            <a:r>
              <a:rPr lang="en-AU" sz="1200" dirty="0">
                <a:solidFill>
                  <a:srgbClr val="191B0E"/>
                </a:solidFill>
              </a:rPr>
              <a:t>Si </a:t>
            </a:r>
            <a:r>
              <a:rPr lang="en-AU" sz="1200" dirty="0" err="1">
                <a:solidFill>
                  <a:srgbClr val="191B0E"/>
                </a:solidFill>
              </a:rPr>
              <a:t>calcola</a:t>
            </a:r>
            <a:r>
              <a:rPr lang="en-AU" sz="1200" dirty="0">
                <a:solidFill>
                  <a:srgbClr val="191B0E"/>
                </a:solidFill>
              </a:rPr>
              <a:t> la </a:t>
            </a:r>
            <a:r>
              <a:rPr lang="en-AU" sz="1200" dirty="0" err="1">
                <a:solidFill>
                  <a:srgbClr val="191B0E"/>
                </a:solidFill>
              </a:rPr>
              <a:t>prob</a:t>
            </a:r>
            <a:r>
              <a:rPr lang="en-AU" sz="1200" dirty="0">
                <a:solidFill>
                  <a:srgbClr val="191B0E"/>
                </a:solidFill>
              </a:rPr>
              <a:t> di </a:t>
            </a:r>
            <a:r>
              <a:rPr lang="en-AU" sz="1200" dirty="0" err="1">
                <a:solidFill>
                  <a:srgbClr val="191B0E"/>
                </a:solidFill>
              </a:rPr>
              <a:t>infezione</a:t>
            </a:r>
            <a:r>
              <a:rPr lang="en-AU" sz="1200" dirty="0">
                <a:solidFill>
                  <a:srgbClr val="191B0E"/>
                </a:solidFill>
              </a:rPr>
              <a:t> </a:t>
            </a:r>
            <a:r>
              <a:rPr lang="en-AU" sz="1200" dirty="0" err="1">
                <a:solidFill>
                  <a:srgbClr val="191B0E"/>
                </a:solidFill>
              </a:rPr>
              <a:t>della</a:t>
            </a:r>
            <a:r>
              <a:rPr lang="en-AU" sz="1200" dirty="0">
                <a:solidFill>
                  <a:srgbClr val="191B0E"/>
                </a:solidFill>
              </a:rPr>
              <a:t> </a:t>
            </a:r>
            <a:r>
              <a:rPr lang="en-AU" sz="1200" dirty="0" err="1">
                <a:solidFill>
                  <a:srgbClr val="191B0E"/>
                </a:solidFill>
              </a:rPr>
              <a:t>cella</a:t>
            </a:r>
            <a:r>
              <a:rPr lang="en-AU" sz="1200" dirty="0">
                <a:solidFill>
                  <a:srgbClr val="191B0E"/>
                </a:solidFill>
              </a:rPr>
              <a:t> </a:t>
            </a:r>
            <a:r>
              <a:rPr lang="en-AU" sz="1200" dirty="0" err="1">
                <a:solidFill>
                  <a:srgbClr val="191B0E"/>
                </a:solidFill>
              </a:rPr>
              <a:t>Pn</a:t>
            </a:r>
            <a:r>
              <a:rPr lang="en-AU" sz="1200" dirty="0">
                <a:solidFill>
                  <a:srgbClr val="191B0E"/>
                </a:solidFill>
              </a:rPr>
              <a:t> in base al </a:t>
            </a:r>
            <a:r>
              <a:rPr lang="en-AU" sz="1200" dirty="0" err="1">
                <a:solidFill>
                  <a:srgbClr val="191B0E"/>
                </a:solidFill>
              </a:rPr>
              <a:t>seguente</a:t>
            </a:r>
            <a:r>
              <a:rPr lang="en-AU" sz="1200" dirty="0">
                <a:solidFill>
                  <a:srgbClr val="191B0E"/>
                </a:solidFill>
              </a:rPr>
              <a:t> schema, secondo </a:t>
            </a:r>
            <a:r>
              <a:rPr lang="en-AU" sz="1200" dirty="0" err="1">
                <a:solidFill>
                  <a:srgbClr val="191B0E"/>
                </a:solidFill>
              </a:rPr>
              <a:t>una</a:t>
            </a:r>
            <a:r>
              <a:rPr lang="en-AU" sz="1200" dirty="0">
                <a:solidFill>
                  <a:srgbClr val="191B0E"/>
                </a:solidFill>
              </a:rPr>
              <a:t> </a:t>
            </a:r>
            <a:r>
              <a:rPr lang="en-AU" sz="1200" dirty="0" err="1">
                <a:solidFill>
                  <a:srgbClr val="191B0E"/>
                </a:solidFill>
              </a:rPr>
              <a:t>dipendenza</a:t>
            </a:r>
            <a:r>
              <a:rPr lang="en-AU" sz="1200" dirty="0">
                <a:solidFill>
                  <a:srgbClr val="191B0E"/>
                </a:solidFill>
              </a:rPr>
              <a:t> </a:t>
            </a:r>
            <a:r>
              <a:rPr lang="en-AU" sz="1200" dirty="0" err="1">
                <a:solidFill>
                  <a:srgbClr val="191B0E"/>
                </a:solidFill>
              </a:rPr>
              <a:t>diretta</a:t>
            </a:r>
            <a:r>
              <a:rPr lang="en-AU" sz="1200" dirty="0">
                <a:solidFill>
                  <a:srgbClr val="191B0E"/>
                </a:solidFill>
              </a:rPr>
              <a:t> da </a:t>
            </a:r>
            <a:r>
              <a:rPr lang="en-AU" sz="1200" dirty="0" err="1">
                <a:solidFill>
                  <a:srgbClr val="191B0E"/>
                </a:solidFill>
              </a:rPr>
              <a:t>questo</a:t>
            </a:r>
            <a:r>
              <a:rPr lang="en-AU" sz="1200" dirty="0">
                <a:solidFill>
                  <a:srgbClr val="191B0E"/>
                </a:solidFill>
              </a:rPr>
              <a:t> N, DIPENDENDO </a:t>
            </a:r>
            <a:r>
              <a:rPr lang="en-AU" sz="1200" dirty="0" err="1">
                <a:solidFill>
                  <a:srgbClr val="191B0E"/>
                </a:solidFill>
              </a:rPr>
              <a:t>anche</a:t>
            </a:r>
            <a:r>
              <a:rPr lang="en-AU" sz="1200" dirty="0">
                <a:solidFill>
                  <a:srgbClr val="191B0E"/>
                </a:solidFill>
              </a:rPr>
              <a:t> dal </a:t>
            </a:r>
            <a:r>
              <a:rPr lang="en-AU" sz="1200" dirty="0" err="1">
                <a:solidFill>
                  <a:srgbClr val="191B0E"/>
                </a:solidFill>
              </a:rPr>
              <a:t>parametro</a:t>
            </a:r>
            <a:r>
              <a:rPr lang="en-AU" sz="1200" dirty="0">
                <a:solidFill>
                  <a:srgbClr val="191B0E"/>
                </a:solidFill>
              </a:rPr>
              <a:t> </a:t>
            </a:r>
            <a:r>
              <a:rPr lang="en-AU" sz="1200" dirty="0" err="1" smtClean="0">
                <a:solidFill>
                  <a:srgbClr val="191B0E"/>
                </a:solidFill>
              </a:rPr>
              <a:t>i</a:t>
            </a:r>
            <a:r>
              <a:rPr lang="en-AU" sz="1200" dirty="0" smtClean="0">
                <a:solidFill>
                  <a:srgbClr val="191B0E"/>
                </a:solidFill>
              </a:rPr>
              <a:t> </a:t>
            </a:r>
            <a:r>
              <a:rPr lang="en-AU" sz="1200" dirty="0" err="1">
                <a:solidFill>
                  <a:srgbClr val="191B0E"/>
                </a:solidFill>
              </a:rPr>
              <a:t>fissato</a:t>
            </a:r>
            <a:r>
              <a:rPr lang="en-AU" sz="1200" dirty="0">
                <a:solidFill>
                  <a:srgbClr val="191B0E"/>
                </a:solidFill>
              </a:rPr>
              <a:t> a priori.</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191B0E"/>
                </a:solidFill>
              </a:rPr>
              <a:t>Mediante la </a:t>
            </a:r>
            <a:r>
              <a:rPr lang="en-AU" sz="1200" dirty="0" err="1">
                <a:solidFill>
                  <a:srgbClr val="191B0E"/>
                </a:solidFill>
              </a:rPr>
              <a:t>generazione</a:t>
            </a:r>
            <a:r>
              <a:rPr lang="en-AU" sz="1200" dirty="0">
                <a:solidFill>
                  <a:srgbClr val="191B0E"/>
                </a:solidFill>
              </a:rPr>
              <a:t> di un </a:t>
            </a:r>
            <a:r>
              <a:rPr lang="en-AU" sz="1200" dirty="0" err="1">
                <a:solidFill>
                  <a:srgbClr val="191B0E"/>
                </a:solidFill>
              </a:rPr>
              <a:t>num</a:t>
            </a:r>
            <a:r>
              <a:rPr lang="en-AU" sz="1200" dirty="0">
                <a:solidFill>
                  <a:srgbClr val="191B0E"/>
                </a:solidFill>
              </a:rPr>
              <a:t> </a:t>
            </a:r>
            <a:r>
              <a:rPr lang="en-AU" sz="1200" dirty="0" err="1">
                <a:solidFill>
                  <a:srgbClr val="191B0E"/>
                </a:solidFill>
              </a:rPr>
              <a:t>casuale</a:t>
            </a:r>
            <a:r>
              <a:rPr lang="en-AU" sz="1200" dirty="0">
                <a:solidFill>
                  <a:srgbClr val="191B0E"/>
                </a:solidFill>
              </a:rPr>
              <a:t> </a:t>
            </a:r>
            <a:r>
              <a:rPr lang="en-AU" sz="1200" dirty="0" err="1">
                <a:solidFill>
                  <a:srgbClr val="191B0E"/>
                </a:solidFill>
              </a:rPr>
              <a:t>viene</a:t>
            </a:r>
            <a:r>
              <a:rPr lang="en-AU" sz="1200" dirty="0">
                <a:solidFill>
                  <a:srgbClr val="191B0E"/>
                </a:solidFill>
              </a:rPr>
              <a:t> </a:t>
            </a:r>
            <a:r>
              <a:rPr lang="en-AU" sz="1200" dirty="0" err="1">
                <a:solidFill>
                  <a:srgbClr val="191B0E"/>
                </a:solidFill>
              </a:rPr>
              <a:t>simulato</a:t>
            </a:r>
            <a:r>
              <a:rPr lang="en-AU" sz="1200" dirty="0">
                <a:solidFill>
                  <a:srgbClr val="191B0E"/>
                </a:solidFill>
              </a:rPr>
              <a:t> </a:t>
            </a:r>
            <a:r>
              <a:rPr lang="en-AU" sz="1200" dirty="0" err="1">
                <a:solidFill>
                  <a:srgbClr val="191B0E"/>
                </a:solidFill>
              </a:rPr>
              <a:t>il</a:t>
            </a:r>
            <a:r>
              <a:rPr lang="en-AU" sz="1200" dirty="0">
                <a:solidFill>
                  <a:srgbClr val="191B0E"/>
                </a:solidFill>
              </a:rPr>
              <a:t> </a:t>
            </a:r>
            <a:r>
              <a:rPr lang="en-AU" sz="1200" dirty="0" err="1">
                <a:solidFill>
                  <a:srgbClr val="191B0E"/>
                </a:solidFill>
              </a:rPr>
              <a:t>processo</a:t>
            </a:r>
            <a:r>
              <a:rPr lang="en-AU" sz="1200" dirty="0">
                <a:solidFill>
                  <a:srgbClr val="191B0E"/>
                </a:solidFill>
              </a:rPr>
              <a:t> di </a:t>
            </a:r>
            <a:r>
              <a:rPr lang="en-AU" sz="1200" dirty="0" err="1">
                <a:solidFill>
                  <a:srgbClr val="191B0E"/>
                </a:solidFill>
              </a:rPr>
              <a:t>infezione</a:t>
            </a:r>
            <a:endParaRPr lang="en-AU" sz="1200" dirty="0">
              <a:solidFill>
                <a:srgbClr val="191B0E"/>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191B0E"/>
                </a:solidFill>
              </a:rPr>
              <a:t>Per</a:t>
            </a:r>
            <a:r>
              <a:rPr lang="en-AU" sz="1200" baseline="0" dirty="0">
                <a:solidFill>
                  <a:srgbClr val="191B0E"/>
                </a:solidFill>
              </a:rPr>
              <a:t> </a:t>
            </a:r>
            <a:r>
              <a:rPr lang="en-AU" sz="1200" baseline="0" dirty="0" err="1">
                <a:solidFill>
                  <a:srgbClr val="191B0E"/>
                </a:solidFill>
              </a:rPr>
              <a:t>ogni</a:t>
            </a:r>
            <a:r>
              <a:rPr lang="en-AU" sz="1200" baseline="0" dirty="0">
                <a:solidFill>
                  <a:srgbClr val="191B0E"/>
                </a:solidFill>
              </a:rPr>
              <a:t> </a:t>
            </a:r>
            <a:r>
              <a:rPr lang="en-AU" sz="1200" baseline="0" dirty="0" err="1">
                <a:solidFill>
                  <a:srgbClr val="191B0E"/>
                </a:solidFill>
              </a:rPr>
              <a:t>cella</a:t>
            </a:r>
            <a:r>
              <a:rPr lang="en-AU" sz="1200" baseline="0" dirty="0">
                <a:solidFill>
                  <a:srgbClr val="191B0E"/>
                </a:solidFill>
              </a:rPr>
              <a:t> </a:t>
            </a:r>
            <a:r>
              <a:rPr lang="en-AU" sz="1200" baseline="0" dirty="0" err="1">
                <a:solidFill>
                  <a:srgbClr val="191B0E"/>
                </a:solidFill>
              </a:rPr>
              <a:t>viene</a:t>
            </a:r>
            <a:r>
              <a:rPr lang="en-AU" sz="1200" baseline="0" dirty="0">
                <a:solidFill>
                  <a:srgbClr val="191B0E"/>
                </a:solidFill>
              </a:rPr>
              <a:t> </a:t>
            </a:r>
            <a:r>
              <a:rPr lang="en-AU" sz="1200" baseline="0" dirty="0" err="1">
                <a:solidFill>
                  <a:srgbClr val="191B0E"/>
                </a:solidFill>
              </a:rPr>
              <a:t>controllata</a:t>
            </a:r>
            <a:r>
              <a:rPr lang="en-AU" sz="1200" baseline="0" dirty="0">
                <a:solidFill>
                  <a:srgbClr val="191B0E"/>
                </a:solidFill>
              </a:rPr>
              <a:t> la </a:t>
            </a:r>
            <a:r>
              <a:rPr lang="en-AU" sz="1200" baseline="0" dirty="0" err="1">
                <a:solidFill>
                  <a:srgbClr val="191B0E"/>
                </a:solidFill>
              </a:rPr>
              <a:t>condizione</a:t>
            </a:r>
            <a:r>
              <a:rPr lang="en-AU" sz="1200" baseline="0" dirty="0">
                <a:solidFill>
                  <a:srgbClr val="191B0E"/>
                </a:solidFill>
              </a:rPr>
              <a:t> e in base a </a:t>
            </a:r>
            <a:r>
              <a:rPr lang="en-AU" sz="1200" baseline="0" dirty="0" err="1">
                <a:solidFill>
                  <a:srgbClr val="191B0E"/>
                </a:solidFill>
              </a:rPr>
              <a:t>quella</a:t>
            </a:r>
            <a:r>
              <a:rPr lang="en-AU" sz="1200" baseline="0" dirty="0">
                <a:solidFill>
                  <a:srgbClr val="191B0E"/>
                </a:solidFill>
              </a:rPr>
              <a:t> </a:t>
            </a:r>
            <a:r>
              <a:rPr lang="en-AU" sz="1200" baseline="0" dirty="0" err="1">
                <a:solidFill>
                  <a:srgbClr val="191B0E"/>
                </a:solidFill>
              </a:rPr>
              <a:t>viene</a:t>
            </a:r>
            <a:r>
              <a:rPr lang="en-AU" sz="1200" baseline="0" dirty="0">
                <a:solidFill>
                  <a:srgbClr val="191B0E"/>
                </a:solidFill>
              </a:rPr>
              <a:t> </a:t>
            </a:r>
            <a:r>
              <a:rPr lang="en-AU" sz="1200" baseline="0" dirty="0" err="1">
                <a:solidFill>
                  <a:srgbClr val="191B0E"/>
                </a:solidFill>
              </a:rPr>
              <a:t>determinata</a:t>
            </a:r>
            <a:r>
              <a:rPr lang="en-AU" sz="1200" baseline="0" dirty="0">
                <a:solidFill>
                  <a:srgbClr val="191B0E"/>
                </a:solidFill>
              </a:rPr>
              <a:t> </a:t>
            </a:r>
            <a:r>
              <a:rPr lang="en-AU" sz="1200" baseline="0" dirty="0" err="1">
                <a:solidFill>
                  <a:srgbClr val="191B0E"/>
                </a:solidFill>
              </a:rPr>
              <a:t>l’evoluzione</a:t>
            </a:r>
            <a:r>
              <a:rPr lang="en-AU" sz="1200" baseline="0" dirty="0">
                <a:solidFill>
                  <a:srgbClr val="191B0E"/>
                </a:solidFill>
              </a:rPr>
              <a:t> del </a:t>
            </a:r>
            <a:r>
              <a:rPr lang="en-AU" sz="1200" baseline="0" dirty="0" err="1">
                <a:solidFill>
                  <a:srgbClr val="191B0E"/>
                </a:solidFill>
              </a:rPr>
              <a:t>sistema</a:t>
            </a:r>
            <a:r>
              <a:rPr lang="en-AU" sz="1200" baseline="0" dirty="0">
                <a:solidFill>
                  <a:srgbClr val="191B0E"/>
                </a:solidFill>
              </a:rPr>
              <a:t> secondo </a:t>
            </a:r>
            <a:r>
              <a:rPr lang="en-AU" sz="1200" baseline="0" dirty="0" err="1">
                <a:solidFill>
                  <a:srgbClr val="191B0E"/>
                </a:solidFill>
              </a:rPr>
              <a:t>l’alogitmo</a:t>
            </a:r>
            <a:r>
              <a:rPr lang="en-AU" sz="1200" baseline="0" dirty="0">
                <a:solidFill>
                  <a:srgbClr val="191B0E"/>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baseline="0" dirty="0">
              <a:solidFill>
                <a:srgbClr val="191B0E"/>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aseline="0" dirty="0">
                <a:solidFill>
                  <a:srgbClr val="191B0E"/>
                </a:solidFill>
              </a:rPr>
              <a:t>Given </a:t>
            </a:r>
            <a:r>
              <a:rPr lang="en-AU" sz="1200" baseline="0" dirty="0" err="1">
                <a:solidFill>
                  <a:srgbClr val="191B0E"/>
                </a:solidFill>
              </a:rPr>
              <a:t>p,N,Pn</a:t>
            </a:r>
            <a:r>
              <a:rPr lang="en-AU" sz="1200" baseline="0" dirty="0">
                <a:solidFill>
                  <a:srgbClr val="191B0E"/>
                </a:solidFill>
              </a:rPr>
              <a:t> the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solidFill>
                <a:srgbClr val="191B0E"/>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sym typeface="Wingdings"/>
              </a:rPr>
              <a:t>In base ad </a:t>
            </a:r>
            <a:r>
              <a:rPr lang="en-AU" dirty="0" err="1" smtClean="0">
                <a:sym typeface="Wingdings"/>
              </a:rPr>
              <a:t>una</a:t>
            </a:r>
            <a:r>
              <a:rPr lang="en-AU" dirty="0" smtClean="0">
                <a:sym typeface="Wingdings"/>
              </a:rPr>
              <a:t> </a:t>
            </a:r>
            <a:r>
              <a:rPr lang="en-AU" dirty="0" err="1" smtClean="0">
                <a:sym typeface="Wingdings"/>
              </a:rPr>
              <a:t>prob</a:t>
            </a:r>
            <a:r>
              <a:rPr lang="en-AU" dirty="0" smtClean="0">
                <a:sym typeface="Wingdings"/>
              </a:rPr>
              <a:t> h di </a:t>
            </a:r>
            <a:r>
              <a:rPr lang="en-AU" dirty="0" err="1" smtClean="0">
                <a:sym typeface="Wingdings"/>
              </a:rPr>
              <a:t>guarigione</a:t>
            </a:r>
            <a:r>
              <a:rPr lang="en-AU" dirty="0" smtClean="0">
                <a:sym typeface="Wingdings"/>
              </a:rPr>
              <a:t> (</a:t>
            </a:r>
            <a:r>
              <a:rPr lang="en-AU" dirty="0" err="1" smtClean="0">
                <a:sym typeface="Wingdings"/>
              </a:rPr>
              <a:t>simulata</a:t>
            </a:r>
            <a:r>
              <a:rPr lang="en-AU" dirty="0" smtClean="0">
                <a:sym typeface="Wingdings"/>
              </a:rPr>
              <a:t> con un </a:t>
            </a:r>
            <a:r>
              <a:rPr lang="en-AU" dirty="0" err="1" smtClean="0">
                <a:sym typeface="Wingdings"/>
              </a:rPr>
              <a:t>generatore</a:t>
            </a:r>
            <a:r>
              <a:rPr lang="en-AU" dirty="0" smtClean="0">
                <a:sym typeface="Wingdings"/>
              </a:rPr>
              <a:t> random) lo </a:t>
            </a:r>
            <a:r>
              <a:rPr lang="en-AU" dirty="0" err="1" smtClean="0">
                <a:sym typeface="Wingdings"/>
              </a:rPr>
              <a:t>stato</a:t>
            </a:r>
            <a:r>
              <a:rPr lang="en-AU" dirty="0" smtClean="0">
                <a:sym typeface="Wingdings"/>
              </a:rPr>
              <a:t> </a:t>
            </a:r>
            <a:r>
              <a:rPr lang="en-AU" dirty="0" err="1" smtClean="0">
                <a:sym typeface="Wingdings"/>
              </a:rPr>
              <a:t>della</a:t>
            </a:r>
            <a:r>
              <a:rPr lang="en-AU" dirty="0" smtClean="0">
                <a:sym typeface="Wingdings"/>
              </a:rPr>
              <a:t> </a:t>
            </a:r>
            <a:r>
              <a:rPr lang="en-AU" dirty="0" err="1" smtClean="0">
                <a:sym typeface="Wingdings"/>
              </a:rPr>
              <a:t>cella</a:t>
            </a:r>
            <a:r>
              <a:rPr lang="en-AU" dirty="0" smtClean="0">
                <a:sym typeface="Wingdings"/>
              </a:rPr>
              <a:t> </a:t>
            </a:r>
            <a:r>
              <a:rPr lang="en-AU" dirty="0" err="1" smtClean="0">
                <a:sym typeface="Wingdings"/>
              </a:rPr>
              <a:t>può</a:t>
            </a:r>
            <a:r>
              <a:rPr lang="en-AU" dirty="0" smtClean="0">
                <a:sym typeface="Wingdings"/>
              </a:rPr>
              <a:t> </a:t>
            </a:r>
            <a:r>
              <a:rPr lang="en-AU" dirty="0" err="1" smtClean="0">
                <a:sym typeface="Wingdings"/>
              </a:rPr>
              <a:t>essere</a:t>
            </a:r>
            <a:r>
              <a:rPr lang="en-AU" dirty="0" smtClean="0">
                <a:sym typeface="Wingdings"/>
              </a:rPr>
              <a:t> </a:t>
            </a:r>
            <a:r>
              <a:rPr lang="en-AU" dirty="0" err="1" smtClean="0">
                <a:sym typeface="Wingdings"/>
              </a:rPr>
              <a:t>cambiato</a:t>
            </a:r>
            <a:r>
              <a:rPr lang="en-AU" dirty="0" smtClean="0">
                <a:sym typeface="Wingdings"/>
              </a:rPr>
              <a:t> in 2 </a:t>
            </a:r>
            <a:r>
              <a:rPr lang="en-AU" dirty="0" err="1" smtClean="0">
                <a:sym typeface="Wingdings"/>
              </a:rPr>
              <a:t>guarito</a:t>
            </a:r>
            <a:r>
              <a:rPr lang="en-AU" dirty="0" smtClean="0">
                <a:sym typeface="Wingdings"/>
              </a:rPr>
              <a:t> o 3 </a:t>
            </a:r>
            <a:r>
              <a:rPr lang="en-AU" dirty="0" err="1" smtClean="0">
                <a:sym typeface="Wingdings"/>
              </a:rPr>
              <a:t>morto</a:t>
            </a:r>
            <a:r>
              <a:rPr lang="en-AU" dirty="0" smtClean="0">
                <a:sym typeface="Wingding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sym typeface="Wingding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sym typeface="Wingdings"/>
              </a:rPr>
              <a:t>lo </a:t>
            </a:r>
            <a:r>
              <a:rPr lang="en-AU" dirty="0" err="1" smtClean="0">
                <a:sym typeface="Wingdings"/>
              </a:rPr>
              <a:t>stato</a:t>
            </a:r>
            <a:r>
              <a:rPr lang="en-AU" dirty="0" smtClean="0">
                <a:sym typeface="Wingdings"/>
              </a:rPr>
              <a:t> </a:t>
            </a:r>
            <a:r>
              <a:rPr lang="en-AU" dirty="0" err="1" smtClean="0">
                <a:sym typeface="Wingdings"/>
              </a:rPr>
              <a:t>rimane</a:t>
            </a:r>
            <a:r>
              <a:rPr lang="en-AU" dirty="0" smtClean="0">
                <a:sym typeface="Wingdings"/>
              </a:rPr>
              <a:t> </a:t>
            </a:r>
            <a:r>
              <a:rPr lang="en-AU" dirty="0" err="1" smtClean="0">
                <a:sym typeface="Wingdings"/>
              </a:rPr>
              <a:t>inalterato</a:t>
            </a:r>
            <a:r>
              <a:rPr lang="en-AU" dirty="0" smtClean="0">
                <a:sym typeface="Wingdings"/>
              </a:rPr>
              <a:t> </a:t>
            </a:r>
            <a:r>
              <a:rPr lang="en-AU" dirty="0" err="1" smtClean="0">
                <a:sym typeface="Wingdings"/>
              </a:rPr>
              <a:t>quando</a:t>
            </a:r>
            <a:r>
              <a:rPr lang="en-AU" dirty="0" smtClean="0">
                <a:sym typeface="Wingdings"/>
              </a:rPr>
              <a:t> la </a:t>
            </a:r>
            <a:r>
              <a:rPr lang="en-AU" dirty="0" err="1" smtClean="0">
                <a:sym typeface="Wingdings"/>
              </a:rPr>
              <a:t>cella</a:t>
            </a:r>
            <a:r>
              <a:rPr lang="en-AU" dirty="0" smtClean="0">
                <a:sym typeface="Wingdings"/>
              </a:rPr>
              <a:t> 3</a:t>
            </a:r>
          </a:p>
          <a:p>
            <a:endParaRPr lang="en-AU" dirty="0"/>
          </a:p>
        </p:txBody>
      </p:sp>
      <p:sp>
        <p:nvSpPr>
          <p:cNvPr id="4" name="Segnaposto numero diapositiva 3"/>
          <p:cNvSpPr>
            <a:spLocks noGrp="1"/>
          </p:cNvSpPr>
          <p:nvPr>
            <p:ph type="sldNum" sz="quarter" idx="10"/>
          </p:nvPr>
        </p:nvSpPr>
        <p:spPr/>
        <p:txBody>
          <a:bodyPr/>
          <a:lstStyle/>
          <a:p>
            <a:fld id="{DD2F76C8-E30B-9742-BB33-8337183C30BE}" type="slidenum">
              <a:rPr lang="it-IT" smtClean="0"/>
              <a:t>8</a:t>
            </a:fld>
            <a:endParaRPr lang="it-IT"/>
          </a:p>
        </p:txBody>
      </p:sp>
    </p:spTree>
    <p:extLst>
      <p:ext uri="{BB962C8B-B14F-4D97-AF65-F5344CB8AC3E}">
        <p14:creationId xmlns:p14="http://schemas.microsoft.com/office/powerpoint/2010/main" val="198505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AU" dirty="0" err="1"/>
              <a:t>Sono</a:t>
            </a:r>
            <a:r>
              <a:rPr lang="en-AU" baseline="0" dirty="0"/>
              <a:t> </a:t>
            </a:r>
            <a:r>
              <a:rPr lang="en-AU" baseline="0" dirty="0" err="1"/>
              <a:t>stati</a:t>
            </a:r>
            <a:r>
              <a:rPr lang="en-AU" baseline="0" dirty="0"/>
              <a:t> </a:t>
            </a:r>
            <a:r>
              <a:rPr lang="en-AU" baseline="0" dirty="0" err="1"/>
              <a:t>utlizzati</a:t>
            </a:r>
            <a:r>
              <a:rPr lang="en-AU" baseline="0" dirty="0"/>
              <a:t> </a:t>
            </a:r>
            <a:r>
              <a:rPr lang="en-AU" baseline="0" dirty="0" err="1"/>
              <a:t>dei</a:t>
            </a:r>
            <a:r>
              <a:rPr lang="en-AU" baseline="0" dirty="0"/>
              <a:t> </a:t>
            </a:r>
            <a:r>
              <a:rPr lang="en-AU" baseline="0" dirty="0" err="1"/>
              <a:t>dati</a:t>
            </a:r>
            <a:r>
              <a:rPr lang="en-AU" baseline="0" dirty="0"/>
              <a:t> </a:t>
            </a:r>
            <a:r>
              <a:rPr lang="en-AU" baseline="0"/>
              <a:t>di percentuale </a:t>
            </a:r>
            <a:r>
              <a:rPr lang="en-AU" baseline="0" dirty="0" err="1"/>
              <a:t>reale</a:t>
            </a:r>
            <a:r>
              <a:rPr lang="en-AU" baseline="0" dirty="0"/>
              <a:t> </a:t>
            </a:r>
            <a:endParaRPr lang="en-AU" dirty="0"/>
          </a:p>
        </p:txBody>
      </p:sp>
      <p:sp>
        <p:nvSpPr>
          <p:cNvPr id="4" name="Segnaposto numero diapositiva 3"/>
          <p:cNvSpPr>
            <a:spLocks noGrp="1"/>
          </p:cNvSpPr>
          <p:nvPr>
            <p:ph type="sldNum" sz="quarter" idx="10"/>
          </p:nvPr>
        </p:nvSpPr>
        <p:spPr/>
        <p:txBody>
          <a:bodyPr/>
          <a:lstStyle/>
          <a:p>
            <a:fld id="{DD2F76C8-E30B-9742-BB33-8337183C30BE}" type="slidenum">
              <a:rPr lang="it-IT" smtClean="0"/>
              <a:t>9</a:t>
            </a:fld>
            <a:endParaRPr lang="it-IT"/>
          </a:p>
        </p:txBody>
      </p:sp>
    </p:spTree>
    <p:extLst>
      <p:ext uri="{BB962C8B-B14F-4D97-AF65-F5344CB8AC3E}">
        <p14:creationId xmlns:p14="http://schemas.microsoft.com/office/powerpoint/2010/main" val="676975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AU" dirty="0" err="1"/>
              <a:t>Dati</a:t>
            </a:r>
            <a:r>
              <a:rPr lang="en-AU" dirty="0"/>
              <a:t> in rete </a:t>
            </a:r>
            <a:r>
              <a:rPr lang="en-AU" dirty="0" err="1"/>
              <a:t>riguardo</a:t>
            </a:r>
            <a:r>
              <a:rPr lang="en-AU" dirty="0"/>
              <a:t> </a:t>
            </a:r>
            <a:r>
              <a:rPr lang="en-AU" dirty="0" err="1"/>
              <a:t>alle</a:t>
            </a:r>
            <a:r>
              <a:rPr lang="en-AU" dirty="0"/>
              <a:t> </a:t>
            </a:r>
            <a:r>
              <a:rPr lang="en-AU" dirty="0" err="1"/>
              <a:t>malattie</a:t>
            </a:r>
            <a:r>
              <a:rPr lang="en-AU"/>
              <a:t>. Poi</a:t>
            </a:r>
            <a:r>
              <a:rPr lang="en-AU" baseline="0"/>
              <a:t> </a:t>
            </a:r>
            <a:r>
              <a:rPr lang="en-AU" baseline="0" dirty="0" err="1"/>
              <a:t>calcolo</a:t>
            </a:r>
            <a:r>
              <a:rPr lang="en-AU" baseline="0" dirty="0"/>
              <a:t> </a:t>
            </a:r>
            <a:r>
              <a:rPr lang="en-AU" baseline="0" dirty="0" err="1"/>
              <a:t>delle</a:t>
            </a:r>
            <a:r>
              <a:rPr lang="en-AU" baseline="0" dirty="0"/>
              <a:t> </a:t>
            </a:r>
            <a:r>
              <a:rPr lang="en-AU" baseline="0" err="1"/>
              <a:t>nostre</a:t>
            </a:r>
            <a:r>
              <a:rPr lang="en-AU" baseline="0"/>
              <a:t> probabilità</a:t>
            </a:r>
            <a:endParaRPr lang="en-AU" dirty="0"/>
          </a:p>
        </p:txBody>
      </p:sp>
      <p:sp>
        <p:nvSpPr>
          <p:cNvPr id="4" name="Segnaposto numero diapositiva 3"/>
          <p:cNvSpPr>
            <a:spLocks noGrp="1"/>
          </p:cNvSpPr>
          <p:nvPr>
            <p:ph type="sldNum" sz="quarter" idx="10"/>
          </p:nvPr>
        </p:nvSpPr>
        <p:spPr/>
        <p:txBody>
          <a:bodyPr/>
          <a:lstStyle/>
          <a:p>
            <a:fld id="{DD2F76C8-E30B-9742-BB33-8337183C30BE}" type="slidenum">
              <a:rPr lang="it-IT" smtClean="0"/>
              <a:t>10</a:t>
            </a:fld>
            <a:endParaRPr lang="it-IT"/>
          </a:p>
        </p:txBody>
      </p:sp>
    </p:spTree>
    <p:extLst>
      <p:ext uri="{BB962C8B-B14F-4D97-AF65-F5344CB8AC3E}">
        <p14:creationId xmlns:p14="http://schemas.microsoft.com/office/powerpoint/2010/main" val="712732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AU" dirty="0" err="1"/>
              <a:t>Scarto</a:t>
            </a:r>
            <a:r>
              <a:rPr lang="en-AU" dirty="0"/>
              <a:t> </a:t>
            </a:r>
            <a:r>
              <a:rPr lang="en-AU" dirty="0" err="1"/>
              <a:t>quadratico</a:t>
            </a:r>
            <a:r>
              <a:rPr lang="en-AU" baseline="0" dirty="0"/>
              <a:t> </a:t>
            </a:r>
            <a:r>
              <a:rPr lang="en-AU" baseline="0" dirty="0" err="1"/>
              <a:t>medio</a:t>
            </a:r>
            <a:r>
              <a:rPr lang="en-AU" baseline="0" dirty="0"/>
              <a:t>, </a:t>
            </a:r>
            <a:r>
              <a:rPr lang="en-AU" baseline="0" dirty="0" err="1"/>
              <a:t>deciazione</a:t>
            </a:r>
            <a:r>
              <a:rPr lang="en-AU" baseline="0" dirty="0"/>
              <a:t> standard</a:t>
            </a:r>
            <a:endParaRPr lang="en-AU" dirty="0"/>
          </a:p>
        </p:txBody>
      </p:sp>
      <p:sp>
        <p:nvSpPr>
          <p:cNvPr id="4" name="Segnaposto numero diapositiva 3"/>
          <p:cNvSpPr>
            <a:spLocks noGrp="1"/>
          </p:cNvSpPr>
          <p:nvPr>
            <p:ph type="sldNum" sz="quarter" idx="10"/>
          </p:nvPr>
        </p:nvSpPr>
        <p:spPr/>
        <p:txBody>
          <a:bodyPr/>
          <a:lstStyle/>
          <a:p>
            <a:fld id="{DD2F76C8-E30B-9742-BB33-8337183C30BE}" type="slidenum">
              <a:rPr lang="it-IT" smtClean="0"/>
              <a:t>12</a:t>
            </a:fld>
            <a:endParaRPr lang="it-IT"/>
          </a:p>
        </p:txBody>
      </p:sp>
    </p:spTree>
    <p:extLst>
      <p:ext uri="{BB962C8B-B14F-4D97-AF65-F5344CB8AC3E}">
        <p14:creationId xmlns:p14="http://schemas.microsoft.com/office/powerpoint/2010/main" val="2524764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D2F76C8-E30B-9742-BB33-8337183C30BE}" type="slidenum">
              <a:rPr lang="it-IT" smtClean="0"/>
              <a:t>15</a:t>
            </a:fld>
            <a:endParaRPr lang="it-IT"/>
          </a:p>
        </p:txBody>
      </p:sp>
    </p:spTree>
    <p:extLst>
      <p:ext uri="{BB962C8B-B14F-4D97-AF65-F5344CB8AC3E}">
        <p14:creationId xmlns:p14="http://schemas.microsoft.com/office/powerpoint/2010/main" val="2980037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stile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a:defRPr/>
            </a:pPr>
            <a:endParaRPr lang="it-IT">
              <a:solidFill>
                <a:srgbClr val="191B0E"/>
              </a:solidFill>
            </a:endParaRP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a:defRPr/>
            </a:pPr>
            <a:r>
              <a:rPr lang="it-IT">
                <a:solidFill>
                  <a:srgbClr val="191B0E"/>
                </a:solidFill>
              </a:rPr>
              <a:t>I.S.I.S.S. MARCO CASAGRANDE</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a:defRPr/>
            </a:pPr>
            <a:fld id="{C8566F97-BB44-47EA-9390-9F9443A3BB58}" type="slidenum">
              <a:rPr lang="it-IT" smtClean="0">
                <a:solidFill>
                  <a:srgbClr val="191B0E"/>
                </a:solidFill>
              </a:rPr>
              <a:pPr>
                <a:defRPr/>
              </a:pPr>
              <a:t>‹N›</a:t>
            </a:fld>
            <a:endParaRPr lang="it-IT">
              <a:solidFill>
                <a:srgbClr val="191B0E"/>
              </a:solidFill>
            </a:endParaRP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stile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a:defRPr/>
            </a:pPr>
            <a:endParaRPr lang="it-IT">
              <a:solidFill>
                <a:srgbClr val="191B0E"/>
              </a:solidFill>
            </a:endParaRPr>
          </a:p>
        </p:txBody>
      </p:sp>
      <p:sp>
        <p:nvSpPr>
          <p:cNvPr id="5" name="Footer Placeholder 4"/>
          <p:cNvSpPr>
            <a:spLocks noGrp="1"/>
          </p:cNvSpPr>
          <p:nvPr>
            <p:ph type="ftr" sz="quarter" idx="11"/>
          </p:nvPr>
        </p:nvSpPr>
        <p:spPr/>
        <p:txBody>
          <a:bodyPr/>
          <a:lstStyle/>
          <a:p>
            <a:pPr>
              <a:defRPr/>
            </a:pPr>
            <a:r>
              <a:rPr lang="it-IT">
                <a:solidFill>
                  <a:srgbClr val="191B0E"/>
                </a:solidFill>
              </a:rPr>
              <a:t>I.S.I.S.S. MARCO CASAGRANDE</a:t>
            </a:r>
          </a:p>
        </p:txBody>
      </p:sp>
      <p:sp>
        <p:nvSpPr>
          <p:cNvPr id="6" name="Slide Number Placeholder 5"/>
          <p:cNvSpPr>
            <a:spLocks noGrp="1"/>
          </p:cNvSpPr>
          <p:nvPr>
            <p:ph type="sldNum" sz="quarter" idx="12"/>
          </p:nvPr>
        </p:nvSpPr>
        <p:spPr/>
        <p:txBody>
          <a:bodyPr/>
          <a:lstStyle/>
          <a:p>
            <a:pPr>
              <a:defRPr/>
            </a:pPr>
            <a:fld id="{00E809F0-5BAD-4354-B3C7-A97665D3665C}" type="slidenum">
              <a:rPr lang="it-IT" smtClean="0">
                <a:solidFill>
                  <a:srgbClr val="191B0E"/>
                </a:solidFill>
              </a:rPr>
              <a:pPr>
                <a:defRPr/>
              </a:pPr>
              <a:t>‹N›</a:t>
            </a:fld>
            <a:endParaRPr lang="it-IT">
              <a:solidFill>
                <a:srgbClr val="191B0E"/>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stile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a:defRPr/>
            </a:pPr>
            <a:endParaRPr lang="it-IT">
              <a:solidFill>
                <a:srgbClr val="191B0E"/>
              </a:solidFill>
            </a:endParaRPr>
          </a:p>
        </p:txBody>
      </p:sp>
      <p:sp>
        <p:nvSpPr>
          <p:cNvPr id="5" name="Footer Placeholder 4"/>
          <p:cNvSpPr>
            <a:spLocks noGrp="1"/>
          </p:cNvSpPr>
          <p:nvPr>
            <p:ph type="ftr" sz="quarter" idx="11"/>
          </p:nvPr>
        </p:nvSpPr>
        <p:spPr/>
        <p:txBody>
          <a:bodyPr/>
          <a:lstStyle/>
          <a:p>
            <a:pPr>
              <a:defRPr/>
            </a:pPr>
            <a:r>
              <a:rPr lang="it-IT">
                <a:solidFill>
                  <a:srgbClr val="191B0E"/>
                </a:solidFill>
              </a:rPr>
              <a:t>I.S.I.S.S. MARCO CASAGRANDE</a:t>
            </a:r>
          </a:p>
        </p:txBody>
      </p:sp>
      <p:sp>
        <p:nvSpPr>
          <p:cNvPr id="6" name="Slide Number Placeholder 5"/>
          <p:cNvSpPr>
            <a:spLocks noGrp="1"/>
          </p:cNvSpPr>
          <p:nvPr>
            <p:ph type="sldNum" sz="quarter" idx="12"/>
          </p:nvPr>
        </p:nvSpPr>
        <p:spPr/>
        <p:txBody>
          <a:bodyPr/>
          <a:lstStyle/>
          <a:p>
            <a:pPr>
              <a:defRPr/>
            </a:pPr>
            <a:fld id="{6409EAB8-DC83-4EB1-A853-6D6068697D07}" type="slidenum">
              <a:rPr lang="it-IT" smtClean="0">
                <a:solidFill>
                  <a:srgbClr val="191B0E"/>
                </a:solidFill>
              </a:rPr>
              <a:pPr>
                <a:defRPr/>
              </a:pPr>
              <a:t>‹N›</a:t>
            </a:fld>
            <a:endParaRPr lang="it-IT">
              <a:solidFill>
                <a:srgbClr val="191B0E"/>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stile</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a:defRPr/>
            </a:pPr>
            <a:endParaRPr lang="it-IT">
              <a:solidFill>
                <a:srgbClr val="191B0E"/>
              </a:solidFill>
            </a:endParaRPr>
          </a:p>
        </p:txBody>
      </p:sp>
      <p:sp>
        <p:nvSpPr>
          <p:cNvPr id="5" name="Footer Placeholder 4"/>
          <p:cNvSpPr>
            <a:spLocks noGrp="1"/>
          </p:cNvSpPr>
          <p:nvPr>
            <p:ph type="ftr" sz="quarter" idx="11"/>
          </p:nvPr>
        </p:nvSpPr>
        <p:spPr/>
        <p:txBody>
          <a:bodyPr/>
          <a:lstStyle/>
          <a:p>
            <a:pPr>
              <a:defRPr/>
            </a:pPr>
            <a:r>
              <a:rPr lang="it-IT">
                <a:solidFill>
                  <a:srgbClr val="191B0E"/>
                </a:solidFill>
              </a:rPr>
              <a:t>I.S.I.S.S. MARCO CASAGRANDE</a:t>
            </a:r>
          </a:p>
        </p:txBody>
      </p:sp>
      <p:sp>
        <p:nvSpPr>
          <p:cNvPr id="6" name="Slide Number Placeholder 5"/>
          <p:cNvSpPr>
            <a:spLocks noGrp="1"/>
          </p:cNvSpPr>
          <p:nvPr>
            <p:ph type="sldNum" sz="quarter" idx="12"/>
          </p:nvPr>
        </p:nvSpPr>
        <p:spPr/>
        <p:txBody>
          <a:bodyPr/>
          <a:lstStyle/>
          <a:p>
            <a:pPr>
              <a:defRPr/>
            </a:pPr>
            <a:fld id="{76345F2D-FCC9-476D-B6A7-C26EC943BE15}" type="slidenum">
              <a:rPr lang="it-IT" smtClean="0">
                <a:solidFill>
                  <a:srgbClr val="191B0E"/>
                </a:solidFill>
              </a:rPr>
              <a:pPr>
                <a:defRPr/>
              </a:pPr>
              <a:t>‹N›</a:t>
            </a:fld>
            <a:endParaRPr lang="it-IT">
              <a:solidFill>
                <a:srgbClr val="191B0E"/>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stile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a:defRPr/>
            </a:pPr>
            <a:endParaRPr lang="it-IT">
              <a:solidFill>
                <a:srgbClr val="EFEDE3"/>
              </a:solidFill>
            </a:endParaRP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a:defRPr/>
            </a:pPr>
            <a:r>
              <a:rPr lang="it-IT">
                <a:solidFill>
                  <a:srgbClr val="EFEDE3"/>
                </a:solidFill>
              </a:rPr>
              <a:t>I.S.I.S.S. MARCO CASAGRANDE</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a:defRPr/>
            </a:pPr>
            <a:fld id="{7D617612-2AA4-4F66-B6FD-F06F13AAE866}" type="slidenum">
              <a:rPr lang="it-IT" smtClean="0">
                <a:solidFill>
                  <a:srgbClr val="EFEDE3"/>
                </a:solidFill>
              </a:rPr>
              <a:pPr>
                <a:defRPr/>
              </a:pPr>
              <a:t>‹N›</a:t>
            </a:fld>
            <a:endParaRPr lang="it-IT">
              <a:solidFill>
                <a:srgbClr val="EFEDE3"/>
              </a:solidFill>
            </a:endParaRP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stile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pPr>
              <a:defRPr/>
            </a:pPr>
            <a:endParaRPr lang="it-IT">
              <a:solidFill>
                <a:srgbClr val="191B0E"/>
              </a:solidFill>
            </a:endParaRPr>
          </a:p>
        </p:txBody>
      </p:sp>
      <p:sp>
        <p:nvSpPr>
          <p:cNvPr id="6" name="Footer Placeholder 5"/>
          <p:cNvSpPr>
            <a:spLocks noGrp="1"/>
          </p:cNvSpPr>
          <p:nvPr>
            <p:ph type="ftr" sz="quarter" idx="11"/>
          </p:nvPr>
        </p:nvSpPr>
        <p:spPr/>
        <p:txBody>
          <a:bodyPr/>
          <a:lstStyle/>
          <a:p>
            <a:pPr>
              <a:defRPr/>
            </a:pPr>
            <a:r>
              <a:rPr lang="it-IT">
                <a:solidFill>
                  <a:srgbClr val="191B0E"/>
                </a:solidFill>
              </a:rPr>
              <a:t>I.S.I.S.S. MARCO CASAGRANDE</a:t>
            </a:r>
          </a:p>
        </p:txBody>
      </p:sp>
      <p:sp>
        <p:nvSpPr>
          <p:cNvPr id="7" name="Slide Number Placeholder 6"/>
          <p:cNvSpPr>
            <a:spLocks noGrp="1"/>
          </p:cNvSpPr>
          <p:nvPr>
            <p:ph type="sldNum" sz="quarter" idx="12"/>
          </p:nvPr>
        </p:nvSpPr>
        <p:spPr/>
        <p:txBody>
          <a:bodyPr/>
          <a:lstStyle/>
          <a:p>
            <a:pPr>
              <a:defRPr/>
            </a:pPr>
            <a:fld id="{FED9B57B-3291-47AE-A985-3EAC5AEA4F94}" type="slidenum">
              <a:rPr lang="it-IT" smtClean="0">
                <a:solidFill>
                  <a:srgbClr val="191B0E"/>
                </a:solidFill>
              </a:rPr>
              <a:pPr>
                <a:defRPr/>
              </a:pPr>
              <a:t>‹N›</a:t>
            </a:fld>
            <a:endParaRPr lang="it-IT">
              <a:solidFill>
                <a:srgbClr val="191B0E"/>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stile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pPr>
              <a:defRPr/>
            </a:pPr>
            <a:endParaRPr lang="it-IT">
              <a:solidFill>
                <a:srgbClr val="191B0E"/>
              </a:solidFill>
            </a:endParaRPr>
          </a:p>
        </p:txBody>
      </p:sp>
      <p:sp>
        <p:nvSpPr>
          <p:cNvPr id="8" name="Footer Placeholder 7"/>
          <p:cNvSpPr>
            <a:spLocks noGrp="1"/>
          </p:cNvSpPr>
          <p:nvPr>
            <p:ph type="ftr" sz="quarter" idx="11"/>
          </p:nvPr>
        </p:nvSpPr>
        <p:spPr/>
        <p:txBody>
          <a:bodyPr/>
          <a:lstStyle/>
          <a:p>
            <a:pPr>
              <a:defRPr/>
            </a:pPr>
            <a:r>
              <a:rPr lang="it-IT">
                <a:solidFill>
                  <a:srgbClr val="191B0E"/>
                </a:solidFill>
              </a:rPr>
              <a:t>I.S.I.S.S. MARCO CASAGRANDE</a:t>
            </a:r>
          </a:p>
        </p:txBody>
      </p:sp>
      <p:sp>
        <p:nvSpPr>
          <p:cNvPr id="9" name="Slide Number Placeholder 8"/>
          <p:cNvSpPr>
            <a:spLocks noGrp="1"/>
          </p:cNvSpPr>
          <p:nvPr>
            <p:ph type="sldNum" sz="quarter" idx="12"/>
          </p:nvPr>
        </p:nvSpPr>
        <p:spPr/>
        <p:txBody>
          <a:bodyPr/>
          <a:lstStyle/>
          <a:p>
            <a:pPr>
              <a:defRPr/>
            </a:pPr>
            <a:fld id="{0FFD2233-42FD-4C93-A7EA-98C822D4CF17}" type="slidenum">
              <a:rPr lang="it-IT" smtClean="0">
                <a:solidFill>
                  <a:srgbClr val="191B0E"/>
                </a:solidFill>
              </a:rPr>
              <a:pPr>
                <a:defRPr/>
              </a:pPr>
              <a:t>‹N›</a:t>
            </a:fld>
            <a:endParaRPr lang="it-IT">
              <a:solidFill>
                <a:srgbClr val="191B0E"/>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56634"/>
          </a:xfrm>
        </p:spPr>
        <p:txBody>
          <a:bodyPr/>
          <a:lstStyle>
            <a:lvl1pPr>
              <a:defRPr>
                <a:solidFill>
                  <a:srgbClr val="C00000"/>
                </a:solidFill>
              </a:defRPr>
            </a:lvl1pPr>
          </a:lstStyle>
          <a:p>
            <a:r>
              <a:rPr lang="it-IT" dirty="0"/>
              <a:t>Fare clic per modificare stile</a:t>
            </a:r>
            <a:endParaRPr lang="en-US" dirty="0"/>
          </a:p>
        </p:txBody>
      </p:sp>
      <p:sp>
        <p:nvSpPr>
          <p:cNvPr id="3" name="Date Placeholder 2"/>
          <p:cNvSpPr>
            <a:spLocks noGrp="1"/>
          </p:cNvSpPr>
          <p:nvPr>
            <p:ph type="dt" sz="half" idx="10"/>
          </p:nvPr>
        </p:nvSpPr>
        <p:spPr/>
        <p:txBody>
          <a:bodyPr/>
          <a:lstStyle/>
          <a:p>
            <a:pPr>
              <a:defRPr/>
            </a:pPr>
            <a:endParaRPr lang="it-IT">
              <a:solidFill>
                <a:srgbClr val="191B0E"/>
              </a:solidFill>
            </a:endParaRPr>
          </a:p>
        </p:txBody>
      </p:sp>
      <p:sp>
        <p:nvSpPr>
          <p:cNvPr id="4" name="Footer Placeholder 3"/>
          <p:cNvSpPr>
            <a:spLocks noGrp="1"/>
          </p:cNvSpPr>
          <p:nvPr>
            <p:ph type="ftr" sz="quarter" idx="11"/>
          </p:nvPr>
        </p:nvSpPr>
        <p:spPr/>
        <p:txBody>
          <a:bodyPr/>
          <a:lstStyle/>
          <a:p>
            <a:pPr>
              <a:defRPr/>
            </a:pPr>
            <a:r>
              <a:rPr lang="it-IT">
                <a:solidFill>
                  <a:srgbClr val="191B0E"/>
                </a:solidFill>
              </a:rPr>
              <a:t>I.S.I.S.S. MARCO CASAGRANDE</a:t>
            </a:r>
          </a:p>
        </p:txBody>
      </p:sp>
      <p:sp>
        <p:nvSpPr>
          <p:cNvPr id="5" name="Slide Number Placeholder 4"/>
          <p:cNvSpPr>
            <a:spLocks noGrp="1"/>
          </p:cNvSpPr>
          <p:nvPr>
            <p:ph type="sldNum" sz="quarter" idx="12"/>
          </p:nvPr>
        </p:nvSpPr>
        <p:spPr/>
        <p:txBody>
          <a:bodyPr/>
          <a:lstStyle/>
          <a:p>
            <a:pPr>
              <a:defRPr/>
            </a:pPr>
            <a:fld id="{F2487767-9CD9-40EE-BC22-A9420DEE35F1}" type="slidenum">
              <a:rPr lang="it-IT" smtClean="0">
                <a:solidFill>
                  <a:srgbClr val="191B0E"/>
                </a:solidFill>
              </a:rPr>
              <a:pPr>
                <a:defRPr/>
              </a:pPr>
              <a:t>‹N›</a:t>
            </a:fld>
            <a:endParaRPr lang="it-IT">
              <a:solidFill>
                <a:srgbClr val="191B0E"/>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it-IT">
              <a:solidFill>
                <a:srgbClr val="191B0E"/>
              </a:solidFill>
            </a:endParaRPr>
          </a:p>
        </p:txBody>
      </p:sp>
      <p:sp>
        <p:nvSpPr>
          <p:cNvPr id="3" name="Footer Placeholder 2"/>
          <p:cNvSpPr>
            <a:spLocks noGrp="1"/>
          </p:cNvSpPr>
          <p:nvPr>
            <p:ph type="ftr" sz="quarter" idx="11"/>
          </p:nvPr>
        </p:nvSpPr>
        <p:spPr/>
        <p:txBody>
          <a:bodyPr/>
          <a:lstStyle/>
          <a:p>
            <a:pPr>
              <a:defRPr/>
            </a:pPr>
            <a:r>
              <a:rPr lang="it-IT">
                <a:solidFill>
                  <a:srgbClr val="191B0E"/>
                </a:solidFill>
              </a:rPr>
              <a:t>I.S.I.S.S. MARCO CASAGRANDE</a:t>
            </a:r>
          </a:p>
        </p:txBody>
      </p:sp>
      <p:sp>
        <p:nvSpPr>
          <p:cNvPr id="4" name="Slide Number Placeholder 3"/>
          <p:cNvSpPr>
            <a:spLocks noGrp="1"/>
          </p:cNvSpPr>
          <p:nvPr>
            <p:ph type="sldNum" sz="quarter" idx="12"/>
          </p:nvPr>
        </p:nvSpPr>
        <p:spPr/>
        <p:txBody>
          <a:bodyPr/>
          <a:lstStyle/>
          <a:p>
            <a:pPr>
              <a:defRPr/>
            </a:pPr>
            <a:fld id="{AB093049-1817-4BA8-A189-629E40B86E12}" type="slidenum">
              <a:rPr lang="it-IT" smtClean="0">
                <a:solidFill>
                  <a:srgbClr val="191B0E"/>
                </a:solidFill>
              </a:rPr>
              <a:pPr>
                <a:defRPr/>
              </a:pPr>
              <a:t>‹N›</a:t>
            </a:fld>
            <a:endParaRPr lang="it-IT">
              <a:solidFill>
                <a:srgbClr val="191B0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stile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defRPr/>
            </a:pPr>
            <a:endParaRPr lang="it-IT">
              <a:solidFill>
                <a:srgbClr val="191B0E"/>
              </a:solidFill>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defRPr/>
            </a:pPr>
            <a:r>
              <a:rPr lang="it-IT">
                <a:solidFill>
                  <a:srgbClr val="191B0E"/>
                </a:solidFill>
              </a:rPr>
              <a:t>I.S.I.S.S. MARCO CASAGRANDE</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defRPr/>
            </a:pPr>
            <a:fld id="{000E55C2-9B9E-43DD-9FBC-4BCEA76A1AEE}" type="slidenum">
              <a:rPr lang="it-IT" smtClean="0">
                <a:solidFill>
                  <a:srgbClr val="191B0E"/>
                </a:solidFill>
              </a:rPr>
              <a:pPr>
                <a:defRPr/>
              </a:pPr>
              <a:t>‹N›</a:t>
            </a:fld>
            <a:endParaRPr lang="it-IT">
              <a:solidFill>
                <a:srgbClr val="191B0E"/>
              </a:solidFill>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stile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Trascinare l'immagine su </a:t>
            </a:r>
            <a:r>
              <a:rPr lang="it-IT"/>
              <a:t>un segnaposto </a:t>
            </a:r>
            <a:r>
              <a:rPr lang="it-IT" dirty="0"/>
              <a:t>o fare clic </a:t>
            </a:r>
            <a:r>
              <a:rPr lang="it-IT"/>
              <a:t>sull'icona per </a:t>
            </a:r>
            <a:r>
              <a:rPr lang="it-IT" dirty="0"/>
              <a:t>aggiungerla</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defRPr/>
            </a:pPr>
            <a:endParaRPr lang="it-IT">
              <a:solidFill>
                <a:srgbClr val="191B0E"/>
              </a:solidFill>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solidFill>
                  <a:srgbClr val="191B0E"/>
                </a:solidFill>
              </a:rPr>
              <a:t>I.S.I.S.S. MARCO CASAGRANDE</a:t>
            </a:r>
            <a:endParaRPr lang="en-US" dirty="0">
              <a:solidFill>
                <a:srgbClr val="191B0E"/>
              </a:solidFill>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defRPr/>
            </a:pPr>
            <a:fld id="{26BA7B52-A5F3-492D-9BE5-942979B0F7C8}" type="slidenum">
              <a:rPr lang="it-IT" smtClean="0">
                <a:solidFill>
                  <a:srgbClr val="191B0E"/>
                </a:solidFill>
              </a:rPr>
              <a:pPr>
                <a:defRPr/>
              </a:pPr>
              <a:t>‹N›</a:t>
            </a:fld>
            <a:endParaRPr lang="it-IT">
              <a:solidFill>
                <a:srgbClr val="191B0E"/>
              </a:solidFill>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stile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49" y="6453386"/>
            <a:ext cx="1845845" cy="404614"/>
          </a:xfrm>
          <a:prstGeom prst="rect">
            <a:avLst/>
          </a:prstGeom>
        </p:spPr>
        <p:txBody>
          <a:bodyPr vert="horz" lIns="91440" tIns="45720" rIns="91440" bIns="45720" rtlCol="0" anchor="ctr"/>
          <a:lstStyle>
            <a:lvl1pPr algn="l">
              <a:defRPr sz="1200" baseline="0">
                <a:solidFill>
                  <a:schemeClr val="tx2"/>
                </a:solidFill>
              </a:defRPr>
            </a:lvl1pPr>
          </a:lstStyle>
          <a:p>
            <a:pPr fontAlgn="base">
              <a:spcBef>
                <a:spcPct val="0"/>
              </a:spcBef>
              <a:spcAft>
                <a:spcPct val="0"/>
              </a:spcAft>
              <a:defRPr/>
            </a:pPr>
            <a:endParaRPr lang="it-IT" dirty="0">
              <a:solidFill>
                <a:srgbClr val="191B0E"/>
              </a:solidFill>
              <a:latin typeface="Calibri" pitchFamily="34" charset="0"/>
              <a:cs typeface="Arial" charset="0"/>
            </a:endParaRP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ctr">
              <a:defRPr sz="1200" baseline="0">
                <a:solidFill>
                  <a:schemeClr val="tx2"/>
                </a:solidFill>
              </a:defRPr>
            </a:lvl1pPr>
          </a:lstStyle>
          <a:p>
            <a:pPr fontAlgn="base">
              <a:spcBef>
                <a:spcPct val="0"/>
              </a:spcBef>
              <a:spcAft>
                <a:spcPct val="0"/>
              </a:spcAft>
              <a:defRPr/>
            </a:pPr>
            <a:r>
              <a:rPr lang="it-IT">
                <a:solidFill>
                  <a:srgbClr val="191B0E"/>
                </a:solidFill>
                <a:latin typeface="Calibri" pitchFamily="34" charset="0"/>
                <a:cs typeface="Arial" charset="0"/>
              </a:rPr>
              <a:t>I.S.I.S.S. MARCO CASAGRANDE</a:t>
            </a:r>
            <a:endParaRPr lang="it-IT" dirty="0">
              <a:solidFill>
                <a:srgbClr val="191B0E"/>
              </a:solidFill>
              <a:latin typeface="Calibri" pitchFamily="34" charset="0"/>
              <a:cs typeface="Arial" charset="0"/>
            </a:endParaRP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fontAlgn="base">
              <a:spcBef>
                <a:spcPct val="0"/>
              </a:spcBef>
              <a:spcAft>
                <a:spcPct val="0"/>
              </a:spcAft>
              <a:defRPr/>
            </a:pPr>
            <a:r>
              <a:rPr lang="it-IT">
                <a:solidFill>
                  <a:srgbClr val="191B0E"/>
                </a:solidFill>
                <a:latin typeface="Calibri" pitchFamily="34" charset="0"/>
                <a:cs typeface="Arial" charset="0"/>
              </a:rPr>
              <a:t>Avalnches</a:t>
            </a:r>
            <a:endParaRPr lang="it-IT" dirty="0">
              <a:solidFill>
                <a:srgbClr val="191B0E"/>
              </a:solidFill>
              <a:latin typeface="Calibri" pitchFamily="34" charset="0"/>
              <a:cs typeface="Arial" charset="0"/>
            </a:endParaRP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3522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4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8.png"/><Relationship Id="rId4" Type="http://schemas.openxmlformats.org/officeDocument/2006/relationships/image" Target="../media/image14.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39.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10.png"/><Relationship Id="rId4" Type="http://schemas.openxmlformats.org/officeDocument/2006/relationships/image" Target="../media/image1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2000"/>
            <a:lum/>
          </a:blip>
          <a:srcRect/>
          <a:stretch>
            <a:fillRect t="-39000" b="-39000"/>
          </a:stretch>
        </a:blipFill>
        <a:effectLst/>
      </p:bgPr>
    </p:bg>
    <p:spTree>
      <p:nvGrpSpPr>
        <p:cNvPr id="1" name=""/>
        <p:cNvGrpSpPr/>
        <p:nvPr/>
      </p:nvGrpSpPr>
      <p:grpSpPr>
        <a:xfrm>
          <a:off x="0" y="0"/>
          <a:ext cx="0" cy="0"/>
          <a:chOff x="0" y="0"/>
          <a:chExt cx="0" cy="0"/>
        </a:xfrm>
      </p:grpSpPr>
      <p:sp>
        <p:nvSpPr>
          <p:cNvPr id="13313" name="Titolo 1"/>
          <p:cNvSpPr>
            <a:spLocks noGrp="1"/>
          </p:cNvSpPr>
          <p:nvPr>
            <p:ph type="ctrTitle"/>
          </p:nvPr>
        </p:nvSpPr>
        <p:spPr>
          <a:xfrm>
            <a:off x="2025963" y="1274618"/>
            <a:ext cx="8361229" cy="625140"/>
          </a:xfrm>
        </p:spPr>
        <p:txBody>
          <a:bodyPr/>
          <a:lstStyle/>
          <a:p>
            <a:r>
              <a:rPr lang="it-IT" sz="4800" dirty="0"/>
              <a:t>MATH.EN.JEANS</a:t>
            </a:r>
          </a:p>
        </p:txBody>
      </p:sp>
      <p:sp>
        <p:nvSpPr>
          <p:cNvPr id="13314" name="Sottotitolo 2"/>
          <p:cNvSpPr>
            <a:spLocks noGrp="1"/>
          </p:cNvSpPr>
          <p:nvPr>
            <p:ph type="subTitle" idx="1"/>
          </p:nvPr>
        </p:nvSpPr>
        <p:spPr>
          <a:xfrm>
            <a:off x="2534476" y="4492329"/>
            <a:ext cx="6831673" cy="1086237"/>
          </a:xfrm>
        </p:spPr>
        <p:txBody>
          <a:bodyPr>
            <a:normAutofit/>
          </a:bodyPr>
          <a:lstStyle/>
          <a:p>
            <a:endParaRPr lang="it-IT" sz="1800" b="1" dirty="0"/>
          </a:p>
          <a:p>
            <a:r>
              <a:rPr lang="it-IT" sz="1800" b="1" dirty="0"/>
              <a:t>I.S.I.S.S. ”MARCO CASAGRANDE”</a:t>
            </a:r>
          </a:p>
          <a:p>
            <a:r>
              <a:rPr lang="it-IT" sz="1600" b="1" dirty="0"/>
              <a:t>Pieve di Soligo, </a:t>
            </a:r>
            <a:r>
              <a:rPr lang="it-IT" sz="1600" b="1" dirty="0" err="1"/>
              <a:t>Italy</a:t>
            </a:r>
            <a:endParaRPr lang="it-IT" sz="1600" b="1" dirty="0"/>
          </a:p>
          <a:p>
            <a:endParaRPr lang="it-IT" b="1" dirty="0"/>
          </a:p>
        </p:txBody>
      </p:sp>
      <p:sp>
        <p:nvSpPr>
          <p:cNvPr id="3" name="Segnaposto numero diapositiva 2"/>
          <p:cNvSpPr>
            <a:spLocks noGrp="1"/>
          </p:cNvSpPr>
          <p:nvPr>
            <p:ph type="sldNum" sz="quarter" idx="12"/>
          </p:nvPr>
        </p:nvSpPr>
        <p:spPr/>
        <p:txBody>
          <a:bodyPr/>
          <a:lstStyle/>
          <a:p>
            <a:pPr>
              <a:defRPr/>
            </a:pPr>
            <a:fld id="{C8566F97-BB44-47EA-9390-9F9443A3BB58}" type="slidenum">
              <a:rPr lang="it-IT" smtClean="0">
                <a:solidFill>
                  <a:srgbClr val="191B0E"/>
                </a:solidFill>
              </a:rPr>
              <a:pPr>
                <a:defRPr/>
              </a:pPr>
              <a:t>1</a:t>
            </a:fld>
            <a:endParaRPr lang="it-IT">
              <a:solidFill>
                <a:srgbClr val="191B0E"/>
              </a:solidFill>
            </a:endParaRPr>
          </a:p>
        </p:txBody>
      </p:sp>
      <p:sp>
        <p:nvSpPr>
          <p:cNvPr id="5" name="Segnaposto piè di pagina 4"/>
          <p:cNvSpPr>
            <a:spLocks noGrp="1"/>
          </p:cNvSpPr>
          <p:nvPr>
            <p:ph type="ftr" sz="quarter" idx="11"/>
          </p:nvPr>
        </p:nvSpPr>
        <p:spPr/>
        <p:txBody>
          <a:bodyPr/>
          <a:lstStyle/>
          <a:p>
            <a:pPr>
              <a:defRPr/>
            </a:pPr>
            <a:r>
              <a:rPr lang="it-IT">
                <a:solidFill>
                  <a:srgbClr val="191B0E"/>
                </a:solidFill>
              </a:rPr>
              <a:t>I.S.I.S.S. MARCO CASAGRANDE</a:t>
            </a:r>
          </a:p>
        </p:txBody>
      </p:sp>
      <p:sp>
        <p:nvSpPr>
          <p:cNvPr id="6" name="CasellaDiTesto 5"/>
          <p:cNvSpPr txBox="1"/>
          <p:nvPr/>
        </p:nvSpPr>
        <p:spPr>
          <a:xfrm>
            <a:off x="3369344" y="2905242"/>
            <a:ext cx="5161935" cy="1107996"/>
          </a:xfrm>
          <a:prstGeom prst="rect">
            <a:avLst/>
          </a:prstGeom>
          <a:noFill/>
        </p:spPr>
        <p:txBody>
          <a:bodyPr wrap="square" rtlCol="0">
            <a:spAutoFit/>
          </a:bodyPr>
          <a:lstStyle/>
          <a:p>
            <a:pPr algn="ctr"/>
            <a:r>
              <a:rPr lang="it-IT" sz="6600" b="1" i="1" dirty="0" smtClean="0">
                <a:solidFill>
                  <a:srgbClr val="FF0000"/>
                </a:solidFill>
              </a:rPr>
              <a:t>PANDEMICS</a:t>
            </a:r>
            <a:endParaRPr lang="it-IT" sz="6600" b="1" i="1" dirty="0">
              <a:solidFill>
                <a:srgbClr val="FF0000"/>
              </a:solidFill>
            </a:endParaRPr>
          </a:p>
        </p:txBody>
      </p:sp>
      <p:sp>
        <p:nvSpPr>
          <p:cNvPr id="4" name="CasellaDiTesto 3"/>
          <p:cNvSpPr txBox="1"/>
          <p:nvPr/>
        </p:nvSpPr>
        <p:spPr>
          <a:xfrm>
            <a:off x="4945813" y="1899758"/>
            <a:ext cx="2521527" cy="369332"/>
          </a:xfrm>
          <a:prstGeom prst="rect">
            <a:avLst/>
          </a:prstGeom>
          <a:noFill/>
        </p:spPr>
        <p:txBody>
          <a:bodyPr wrap="square" rtlCol="0">
            <a:spAutoFit/>
          </a:bodyPr>
          <a:lstStyle/>
          <a:p>
            <a:r>
              <a:rPr lang="it-IT" dirty="0" err="1" smtClean="0"/>
              <a:t>Berlin</a:t>
            </a:r>
            <a:r>
              <a:rPr lang="it-IT" dirty="0" smtClean="0"/>
              <a:t>, 13/03/2018</a:t>
            </a:r>
            <a:endParaRPr lang="it-IT" dirty="0"/>
          </a:p>
        </p:txBody>
      </p:sp>
      <p:sp>
        <p:nvSpPr>
          <p:cNvPr id="7" name="AutoShape 2" descr="Risultati immagini per pandem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9" name="AutoShape 8" descr="Risultati immagini per viru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862571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pPr>
              <a:defRPr/>
            </a:pPr>
            <a:r>
              <a:rPr lang="it-IT">
                <a:solidFill>
                  <a:srgbClr val="191B0E"/>
                </a:solidFill>
              </a:rPr>
              <a:t>I.S.I.S.S. MARCO CASAGRANDE</a:t>
            </a:r>
          </a:p>
        </p:txBody>
      </p:sp>
      <p:sp>
        <p:nvSpPr>
          <p:cNvPr id="5" name="Segnaposto numero diapositiva 4"/>
          <p:cNvSpPr>
            <a:spLocks noGrp="1"/>
          </p:cNvSpPr>
          <p:nvPr>
            <p:ph type="sldNum" sz="quarter" idx="12"/>
          </p:nvPr>
        </p:nvSpPr>
        <p:spPr/>
        <p:txBody>
          <a:bodyPr/>
          <a:lstStyle/>
          <a:p>
            <a:pPr>
              <a:defRPr/>
            </a:pPr>
            <a:fld id="{76345F2D-FCC9-476D-B6A7-C26EC943BE15}" type="slidenum">
              <a:rPr lang="it-IT" smtClean="0">
                <a:solidFill>
                  <a:srgbClr val="191B0E"/>
                </a:solidFill>
              </a:rPr>
              <a:pPr>
                <a:defRPr/>
              </a:pPr>
              <a:t>10</a:t>
            </a:fld>
            <a:endParaRPr lang="it-IT">
              <a:solidFill>
                <a:srgbClr val="191B0E"/>
              </a:solidFill>
            </a:endParaRPr>
          </a:p>
        </p:txBody>
      </p:sp>
      <p:sp>
        <p:nvSpPr>
          <p:cNvPr id="7" name="Titolo 1"/>
          <p:cNvSpPr>
            <a:spLocks noGrp="1"/>
          </p:cNvSpPr>
          <p:nvPr>
            <p:ph type="title"/>
          </p:nvPr>
        </p:nvSpPr>
        <p:spPr>
          <a:xfrm>
            <a:off x="1371600" y="250368"/>
            <a:ext cx="9601200" cy="786158"/>
          </a:xfrm>
        </p:spPr>
        <p:txBody>
          <a:bodyPr>
            <a:normAutofit/>
          </a:bodyPr>
          <a:lstStyle/>
          <a:p>
            <a:r>
              <a:rPr lang="en-AU" dirty="0">
                <a:solidFill>
                  <a:srgbClr val="C00000"/>
                </a:solidFill>
              </a:rPr>
              <a:t>From diseases to probabilities</a:t>
            </a:r>
          </a:p>
        </p:txBody>
      </p:sp>
      <mc:AlternateContent xmlns:mc="http://schemas.openxmlformats.org/markup-compatibility/2006" xmlns:a14="http://schemas.microsoft.com/office/drawing/2010/main">
        <mc:Choice Requires="a14">
          <p:graphicFrame>
            <p:nvGraphicFramePr>
              <p:cNvPr id="9" name="Tabella 8"/>
              <p:cNvGraphicFramePr>
                <a:graphicFrameLocks noGrp="1"/>
              </p:cNvGraphicFramePr>
              <p:nvPr>
                <p:extLst>
                  <p:ext uri="{D42A27DB-BD31-4B8C-83A1-F6EECF244321}">
                    <p14:modId xmlns:p14="http://schemas.microsoft.com/office/powerpoint/2010/main" val="3105736905"/>
                  </p:ext>
                </p:extLst>
              </p:nvPr>
            </p:nvGraphicFramePr>
            <p:xfrm>
              <a:off x="1677378" y="2539504"/>
              <a:ext cx="9391650" cy="2540000"/>
            </p:xfrm>
            <a:graphic>
              <a:graphicData uri="http://schemas.openxmlformats.org/drawingml/2006/table">
                <a:tbl>
                  <a:tblPr firstRow="1" bandRow="1">
                    <a:tableStyleId>{9D7B26C5-4107-4FEC-AEDC-1716B250A1EF}</a:tableStyleId>
                  </a:tblPr>
                  <a:tblGrid>
                    <a:gridCol w="1400175">
                      <a:extLst>
                        <a:ext uri="{9D8B030D-6E8A-4147-A177-3AD203B41FA5}">
                          <a16:colId xmlns="" xmlns:a16="http://schemas.microsoft.com/office/drawing/2014/main" val="20000"/>
                        </a:ext>
                      </a:extLst>
                    </a:gridCol>
                    <a:gridCol w="2714625">
                      <a:extLst>
                        <a:ext uri="{9D8B030D-6E8A-4147-A177-3AD203B41FA5}">
                          <a16:colId xmlns="" xmlns:a16="http://schemas.microsoft.com/office/drawing/2014/main" val="20001"/>
                        </a:ext>
                      </a:extLst>
                    </a:gridCol>
                    <a:gridCol w="2476500">
                      <a:extLst>
                        <a:ext uri="{9D8B030D-6E8A-4147-A177-3AD203B41FA5}">
                          <a16:colId xmlns="" xmlns:a16="http://schemas.microsoft.com/office/drawing/2014/main" val="20002"/>
                        </a:ext>
                      </a:extLst>
                    </a:gridCol>
                    <a:gridCol w="2800350">
                      <a:extLst>
                        <a:ext uri="{9D8B030D-6E8A-4147-A177-3AD203B41FA5}">
                          <a16:colId xmlns="" xmlns:a16="http://schemas.microsoft.com/office/drawing/2014/main" val="20003"/>
                        </a:ext>
                      </a:extLst>
                    </a:gridCol>
                  </a:tblGrid>
                  <a:tr h="0">
                    <a:tc>
                      <a:txBody>
                        <a:bodyPr/>
                        <a:lstStyle/>
                        <a:p>
                          <a:pPr algn="ctr" fontAlgn="ctr"/>
                          <a:r>
                            <a:rPr lang="en-AU" sz="2000" u="none" strike="noStrike" noProof="0" dirty="0">
                              <a:effectLst/>
                            </a:rPr>
                            <a:t>Disease</a:t>
                          </a:r>
                          <a:endParaRPr lang="en-AU" sz="2000" b="1" i="0" u="none" strike="noStrike" noProof="0" dirty="0">
                            <a:solidFill>
                              <a:srgbClr val="000000"/>
                            </a:solidFill>
                            <a:effectLst/>
                            <a:latin typeface="Calibri" charset="0"/>
                          </a:endParaRPr>
                        </a:p>
                      </a:txBody>
                      <a:tcPr marL="12700" marR="12700" marT="12700" marB="0" anchor="ctr"/>
                    </a:tc>
                    <a:tc>
                      <a:txBody>
                        <a:bodyPr/>
                        <a:lstStyle/>
                        <a:p>
                          <a:pPr algn="ctr" fontAlgn="ctr"/>
                          <a:r>
                            <a:rPr lang="en-AU" sz="2000" u="none" strike="noStrike" noProof="0" dirty="0">
                              <a:effectLst/>
                            </a:rPr>
                            <a:t>Infectivity (</a:t>
                          </a:r>
                          <a14:m>
                            <m:oMath xmlns:m="http://schemas.openxmlformats.org/officeDocument/2006/math">
                              <m:r>
                                <a:rPr lang="en-AU" sz="2000" b="1" i="1" u="none" strike="noStrike" noProof="0" dirty="0" smtClean="0">
                                  <a:effectLst/>
                                  <a:latin typeface="Cambria Math"/>
                                </a:rPr>
                                <m:t>𝒊</m:t>
                              </m:r>
                            </m:oMath>
                          </a14:m>
                          <a:r>
                            <a:rPr lang="en-AU" sz="2000" u="none" strike="noStrike" noProof="0" dirty="0">
                              <a:effectLst/>
                            </a:rPr>
                            <a:t>)</a:t>
                          </a:r>
                          <a:endParaRPr lang="en-AU" sz="2000" b="1" i="0" u="none" strike="noStrike" noProof="0" dirty="0">
                            <a:solidFill>
                              <a:srgbClr val="000000"/>
                            </a:solidFill>
                            <a:effectLst/>
                            <a:latin typeface="Calibri" charset="0"/>
                          </a:endParaRPr>
                        </a:p>
                      </a:txBody>
                      <a:tcPr marL="12700" marR="12700" marT="12700" marB="0" anchor="ctr"/>
                    </a:tc>
                    <a:tc>
                      <a:txBody>
                        <a:bodyPr/>
                        <a:lstStyle/>
                        <a:p>
                          <a:pPr algn="ctr" fontAlgn="ctr"/>
                          <a:r>
                            <a:rPr lang="en-AU" sz="2000" u="none" strike="noStrike" noProof="0" dirty="0">
                              <a:effectLst/>
                            </a:rPr>
                            <a:t>Mortality (</a:t>
                          </a:r>
                          <a14:m>
                            <m:oMath xmlns:m="http://schemas.openxmlformats.org/officeDocument/2006/math">
                              <m:r>
                                <a:rPr lang="en-AU" sz="2000" b="1" i="1" u="none" strike="noStrike" noProof="0" dirty="0" smtClean="0">
                                  <a:effectLst/>
                                  <a:latin typeface="Cambria Math"/>
                                </a:rPr>
                                <m:t>𝒅</m:t>
                              </m:r>
                            </m:oMath>
                          </a14:m>
                          <a:r>
                            <a:rPr lang="en-AU" sz="2000" u="none" strike="noStrike" noProof="0" dirty="0">
                              <a:effectLst/>
                            </a:rPr>
                            <a:t>)</a:t>
                          </a:r>
                          <a:endParaRPr lang="en-AU" sz="2000" b="1" i="0" u="none" strike="noStrike" noProof="0" dirty="0">
                            <a:solidFill>
                              <a:srgbClr val="000000"/>
                            </a:solidFill>
                            <a:effectLst/>
                            <a:latin typeface="Calibri" charset="0"/>
                          </a:endParaRPr>
                        </a:p>
                      </a:txBody>
                      <a:tcPr marL="12700" marR="12700" marT="12700" marB="0" anchor="ctr"/>
                    </a:tc>
                    <a:tc>
                      <a:txBody>
                        <a:bodyPr/>
                        <a:lstStyle/>
                        <a:p>
                          <a:pPr algn="ctr" fontAlgn="ctr"/>
                          <a:r>
                            <a:rPr lang="en-AU" sz="2000" u="none" strike="noStrike" noProof="0">
                              <a:effectLst/>
                            </a:rPr>
                            <a:t>Healing probability </a:t>
                          </a:r>
                          <a:r>
                            <a:rPr lang="en-AU" sz="2000" u="none" strike="noStrike" noProof="0" dirty="0">
                              <a:effectLst/>
                            </a:rPr>
                            <a:t>(</a:t>
                          </a:r>
                          <a14:m>
                            <m:oMath xmlns:m="http://schemas.openxmlformats.org/officeDocument/2006/math">
                              <m:r>
                                <a:rPr lang="en-AU" sz="2000" b="1" i="1" u="none" strike="noStrike" noProof="0" dirty="0" smtClean="0">
                                  <a:effectLst/>
                                  <a:latin typeface="Cambria Math"/>
                                </a:rPr>
                                <m:t>𝒉</m:t>
                              </m:r>
                            </m:oMath>
                          </a14:m>
                          <a:r>
                            <a:rPr lang="en-AU" sz="2000" u="none" strike="noStrike" noProof="0" dirty="0">
                              <a:effectLst/>
                            </a:rPr>
                            <a:t>)</a:t>
                          </a:r>
                          <a:endParaRPr lang="en-AU" sz="2000" b="1" i="0" u="none" strike="noStrike" noProof="0" dirty="0">
                            <a:solidFill>
                              <a:srgbClr val="000000"/>
                            </a:solidFill>
                            <a:effectLst/>
                            <a:latin typeface="Calibri" charset="0"/>
                          </a:endParaRPr>
                        </a:p>
                      </a:txBody>
                      <a:tcPr marL="12700" marR="12700" marT="12700" marB="0" anchor="ctr"/>
                    </a:tc>
                    <a:extLst>
                      <a:ext uri="{0D108BD9-81ED-4DB2-BD59-A6C34878D82A}">
                        <a16:rowId xmlns="" xmlns:a16="http://schemas.microsoft.com/office/drawing/2014/main" val="10001"/>
                      </a:ext>
                    </a:extLst>
                  </a:tr>
                  <a:tr h="274430">
                    <a:tc>
                      <a:txBody>
                        <a:bodyPr/>
                        <a:lstStyle/>
                        <a:p>
                          <a:pPr algn="l" fontAlgn="ctr"/>
                          <a:r>
                            <a:rPr lang="it-IT" sz="2000" u="none" strike="noStrike" dirty="0">
                              <a:effectLst/>
                            </a:rPr>
                            <a:t>1) Ebola</a:t>
                          </a:r>
                          <a:endParaRPr lang="it-IT" sz="2000" b="1"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s-IS" sz="2000" i="1" u="none" strike="noStrike" dirty="0" smtClean="0">
                                    <a:effectLst/>
                                    <a:latin typeface="Cambria Math"/>
                                  </a:rPr>
                                  <m:t>0,8%</m:t>
                                </m:r>
                              </m:oMath>
                            </m:oMathPara>
                          </a14:m>
                          <a:endParaRPr lang="is-IS"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i="1" u="none" strike="noStrike" dirty="0" smtClean="0">
                                    <a:effectLst/>
                                    <a:latin typeface="Cambria Math"/>
                                  </a:rPr>
                                  <m:t>2,28%</m:t>
                                </m:r>
                              </m:oMath>
                            </m:oMathPara>
                          </a14:m>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ctr"/>
                          <a14:m>
                            <m:oMath xmlns:m="http://schemas.openxmlformats.org/officeDocument/2006/math">
                              <m:r>
                                <a:rPr lang="it-IT" sz="2000" b="0" i="1" u="none" strike="noStrike" dirty="0" smtClean="0">
                                  <a:solidFill>
                                    <a:srgbClr val="000000"/>
                                  </a:solidFill>
                                  <a:effectLst/>
                                  <a:latin typeface="Cambria Math"/>
                                </a:rPr>
                                <m:t>2</m:t>
                              </m:r>
                            </m:oMath>
                          </a14:m>
                          <a:r>
                            <a:rPr lang="it-IT" sz="2000" b="0" i="0" u="none" strike="noStrike" dirty="0" smtClean="0">
                              <a:solidFill>
                                <a:srgbClr val="000000"/>
                              </a:solidFill>
                              <a:effectLst/>
                              <a:latin typeface="Calibri" charset="0"/>
                            </a:rPr>
                            <a:t>%</a:t>
                          </a:r>
                          <a:endParaRPr lang="it-IT" sz="2000" b="0" i="0" u="none" strike="noStrike" dirty="0">
                            <a:solidFill>
                              <a:srgbClr val="000000"/>
                            </a:solidFill>
                            <a:effectLst/>
                            <a:latin typeface="Calibri" charset="0"/>
                          </a:endParaRPr>
                        </a:p>
                      </a:txBody>
                      <a:tcPr marL="12700" marR="12700" marT="12700" marB="0" anchor="ctr"/>
                    </a:tc>
                    <a:extLst>
                      <a:ext uri="{0D108BD9-81ED-4DB2-BD59-A6C34878D82A}">
                        <a16:rowId xmlns="" xmlns:a16="http://schemas.microsoft.com/office/drawing/2014/main" val="10002"/>
                      </a:ext>
                    </a:extLst>
                  </a:tr>
                  <a:tr h="274430">
                    <a:tc>
                      <a:txBody>
                        <a:bodyPr/>
                        <a:lstStyle/>
                        <a:p>
                          <a:pPr algn="l" fontAlgn="ctr"/>
                          <a:r>
                            <a:rPr lang="it-IT" sz="2000" u="none" strike="noStrike" dirty="0">
                              <a:effectLst/>
                            </a:rPr>
                            <a:t>2) SARS</a:t>
                          </a:r>
                          <a:endParaRPr lang="it-IT" sz="2000" b="1"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b="0" i="1" u="none" strike="noStrike" dirty="0" smtClean="0">
                                    <a:solidFill>
                                      <a:schemeClr val="tx1"/>
                                    </a:solidFill>
                                    <a:effectLst/>
                                    <a:latin typeface="Cambria Math"/>
                                  </a:rPr>
                                  <m:t>1,0%</m:t>
                                </m:r>
                              </m:oMath>
                            </m:oMathPara>
                          </a14:m>
                          <a:endParaRPr lang="it-IT"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i="1" u="none" strike="noStrike" dirty="0" smtClean="0">
                                    <a:effectLst/>
                                    <a:latin typeface="Cambria Math"/>
                                  </a:rPr>
                                  <m:t>0,36%</m:t>
                                </m:r>
                              </m:oMath>
                            </m:oMathPara>
                          </a14:m>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ctr"/>
                          <a14:m>
                            <m:oMath xmlns:m="http://schemas.openxmlformats.org/officeDocument/2006/math">
                              <m:r>
                                <a:rPr lang="it-IT" sz="2000" i="1" u="none" strike="noStrike" dirty="0" smtClean="0">
                                  <a:effectLst/>
                                  <a:latin typeface="Cambria Math"/>
                                </a:rPr>
                                <m:t>4</m:t>
                              </m:r>
                            </m:oMath>
                          </a14:m>
                          <a:r>
                            <a:rPr lang="it-IT" sz="2000" b="0" i="0" u="none" strike="noStrike" dirty="0" smtClean="0">
                              <a:solidFill>
                                <a:srgbClr val="000000"/>
                              </a:solidFill>
                              <a:effectLst/>
                              <a:latin typeface="Calibri" charset="0"/>
                            </a:rPr>
                            <a:t>%</a:t>
                          </a:r>
                          <a:endParaRPr lang="it-IT" sz="2000" b="0" i="0" u="none" strike="noStrike" dirty="0">
                            <a:solidFill>
                              <a:srgbClr val="000000"/>
                            </a:solidFill>
                            <a:effectLst/>
                            <a:latin typeface="Calibri" charset="0"/>
                          </a:endParaRPr>
                        </a:p>
                      </a:txBody>
                      <a:tcPr marL="12700" marR="12700" marT="12700" marB="0" anchor="ctr"/>
                    </a:tc>
                    <a:extLst>
                      <a:ext uri="{0D108BD9-81ED-4DB2-BD59-A6C34878D82A}">
                        <a16:rowId xmlns="" xmlns:a16="http://schemas.microsoft.com/office/drawing/2014/main" val="10003"/>
                      </a:ext>
                    </a:extLst>
                  </a:tr>
                  <a:tr h="274430">
                    <a:tc>
                      <a:txBody>
                        <a:bodyPr/>
                        <a:lstStyle/>
                        <a:p>
                          <a:pPr algn="l" fontAlgn="ctr"/>
                          <a:r>
                            <a:rPr lang="it-IT" sz="2000" u="none" strike="noStrike" dirty="0">
                              <a:effectLst/>
                            </a:rPr>
                            <a:t>3</a:t>
                          </a:r>
                          <a:r>
                            <a:rPr lang="it-IT" sz="2000" u="none" strike="noStrike">
                              <a:effectLst/>
                            </a:rPr>
                            <a:t>)</a:t>
                          </a:r>
                          <a:r>
                            <a:rPr lang="it-IT" sz="2000" u="none" strike="noStrike" baseline="0">
                              <a:effectLst/>
                            </a:rPr>
                            <a:t> </a:t>
                          </a:r>
                          <a:r>
                            <a:rPr lang="it-IT" sz="2000" u="none" strike="noStrike">
                              <a:effectLst/>
                            </a:rPr>
                            <a:t>Pertussis</a:t>
                          </a:r>
                          <a:endParaRPr lang="it-IT" sz="2000" b="1"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de-DE" sz="2000" b="0" i="1" u="none" strike="noStrike" dirty="0" smtClean="0">
                                    <a:solidFill>
                                      <a:schemeClr val="tx1"/>
                                    </a:solidFill>
                                    <a:effectLst/>
                                    <a:latin typeface="Cambria Math"/>
                                  </a:rPr>
                                  <m:t>2,3%</m:t>
                                </m:r>
                              </m:oMath>
                            </m:oMathPara>
                          </a14:m>
                          <a:endParaRPr lang="de-DE"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i="1" u="none" strike="noStrike" dirty="0" smtClean="0">
                                    <a:effectLst/>
                                    <a:latin typeface="Cambria Math"/>
                                  </a:rPr>
                                  <m:t>0,004</m:t>
                                </m:r>
                                <m:r>
                                  <a:rPr lang="mr-IN" sz="2000" i="1" u="none" strike="noStrike" dirty="0" smtClean="0">
                                    <a:effectLst/>
                                    <a:latin typeface="Cambria Math"/>
                                  </a:rPr>
                                  <m:t>%</m:t>
                                </m:r>
                              </m:oMath>
                            </m:oMathPara>
                          </a14:m>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ctr"/>
                          <a14:m>
                            <m:oMath xmlns:m="http://schemas.openxmlformats.org/officeDocument/2006/math">
                              <m:r>
                                <a:rPr lang="it-IT" sz="2000" b="0" i="1" u="none" strike="noStrike" dirty="0" smtClean="0">
                                  <a:solidFill>
                                    <a:schemeClr val="tx1"/>
                                  </a:solidFill>
                                  <a:effectLst/>
                                  <a:latin typeface="Cambria Math"/>
                                </a:rPr>
                                <m:t>7</m:t>
                              </m:r>
                            </m:oMath>
                          </a14:m>
                          <a:r>
                            <a:rPr lang="it-IT" sz="2000" b="0" i="0" u="none" strike="noStrike" dirty="0" smtClean="0">
                              <a:solidFill>
                                <a:srgbClr val="000000"/>
                              </a:solidFill>
                              <a:effectLst/>
                              <a:latin typeface="Calibri" charset="0"/>
                            </a:rPr>
                            <a:t>%</a:t>
                          </a:r>
                          <a:endParaRPr lang="it-IT" sz="2000" b="0" i="0" u="none" strike="noStrike" dirty="0">
                            <a:solidFill>
                              <a:srgbClr val="000000"/>
                            </a:solidFill>
                            <a:effectLst/>
                            <a:latin typeface="Calibri" charset="0"/>
                          </a:endParaRPr>
                        </a:p>
                      </a:txBody>
                      <a:tcPr marL="12700" marR="12700" marT="12700" marB="0" anchor="ctr"/>
                    </a:tc>
                    <a:extLst>
                      <a:ext uri="{0D108BD9-81ED-4DB2-BD59-A6C34878D82A}">
                        <a16:rowId xmlns="" xmlns:a16="http://schemas.microsoft.com/office/drawing/2014/main" val="10004"/>
                      </a:ext>
                    </a:extLst>
                  </a:tr>
                  <a:tr h="274430">
                    <a:tc>
                      <a:txBody>
                        <a:bodyPr/>
                        <a:lstStyle/>
                        <a:p>
                          <a:pPr algn="l" fontAlgn="ctr"/>
                          <a:r>
                            <a:rPr lang="it-IT" sz="2000" u="none" strike="noStrike" dirty="0">
                              <a:effectLst/>
                            </a:rPr>
                            <a:t>4</a:t>
                          </a:r>
                          <a:r>
                            <a:rPr lang="it-IT" sz="2000" u="none" strike="noStrike">
                              <a:effectLst/>
                            </a:rPr>
                            <a:t>) Diphteria</a:t>
                          </a:r>
                          <a:endParaRPr lang="it-IT" sz="2000" b="1"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b="0" i="1" u="none" strike="noStrike" dirty="0" smtClean="0">
                                    <a:solidFill>
                                      <a:schemeClr val="tx1"/>
                                    </a:solidFill>
                                    <a:effectLst/>
                                    <a:latin typeface="Cambria Math"/>
                                  </a:rPr>
                                  <m:t>6,8%</m:t>
                                </m:r>
                              </m:oMath>
                            </m:oMathPara>
                          </a14:m>
                          <a:endParaRPr lang="cs-CZ"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i="1" u="none" strike="noStrike" dirty="0" smtClean="0">
                                    <a:effectLst/>
                                    <a:latin typeface="Cambria Math"/>
                                  </a:rPr>
                                  <m:t>1,35</m:t>
                                </m:r>
                                <m:r>
                                  <a:rPr lang="mr-IN" sz="2000" i="1" u="none" strike="noStrike" dirty="0" smtClean="0">
                                    <a:effectLst/>
                                    <a:latin typeface="Cambria Math"/>
                                  </a:rPr>
                                  <m:t>%</m:t>
                                </m:r>
                              </m:oMath>
                            </m:oMathPara>
                          </a14:m>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ctr"/>
                          <a14:m>
                            <m:oMath xmlns:m="http://schemas.openxmlformats.org/officeDocument/2006/math">
                              <m:r>
                                <a:rPr lang="is-IS" sz="2000" i="1" u="none" strike="noStrike" dirty="0" smtClean="0">
                                  <a:effectLst/>
                                  <a:latin typeface="Cambria Math"/>
                                </a:rPr>
                                <m:t>15</m:t>
                              </m:r>
                            </m:oMath>
                          </a14:m>
                          <a:r>
                            <a:rPr lang="is-IS" sz="2000" b="0" i="0" u="none" strike="noStrike" dirty="0" smtClean="0">
                              <a:solidFill>
                                <a:srgbClr val="000000"/>
                              </a:solidFill>
                              <a:effectLst/>
                              <a:latin typeface="Calibri" charset="0"/>
                            </a:rPr>
                            <a:t>%</a:t>
                          </a:r>
                          <a:endParaRPr lang="is-IS" sz="2000" b="0" i="0" u="none" strike="noStrike" dirty="0">
                            <a:solidFill>
                              <a:srgbClr val="000000"/>
                            </a:solidFill>
                            <a:effectLst/>
                            <a:latin typeface="Calibri" charset="0"/>
                          </a:endParaRPr>
                        </a:p>
                      </a:txBody>
                      <a:tcPr marL="12700" marR="12700" marT="12700" marB="0" anchor="ctr"/>
                    </a:tc>
                    <a:extLst>
                      <a:ext uri="{0D108BD9-81ED-4DB2-BD59-A6C34878D82A}">
                        <a16:rowId xmlns="" xmlns:a16="http://schemas.microsoft.com/office/drawing/2014/main" val="10005"/>
                      </a:ext>
                    </a:extLst>
                  </a:tr>
                  <a:tr h="274430">
                    <a:tc>
                      <a:txBody>
                        <a:bodyPr/>
                        <a:lstStyle/>
                        <a:p>
                          <a:pPr algn="l" fontAlgn="ctr"/>
                          <a:r>
                            <a:rPr lang="it-IT" sz="2000" u="none" strike="noStrike" dirty="0">
                              <a:effectLst/>
                            </a:rPr>
                            <a:t>5) </a:t>
                          </a:r>
                          <a:r>
                            <a:rPr lang="it-IT" sz="2000" u="none" strike="noStrike" dirty="0" err="1">
                              <a:effectLst/>
                            </a:rPr>
                            <a:t>Measles</a:t>
                          </a:r>
                          <a:endParaRPr lang="it-IT" sz="2000" b="1" u="none" strike="noStrike" dirty="0">
                            <a:effectLst/>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b="0" i="1" u="none" strike="noStrike" dirty="0" smtClean="0">
                                    <a:solidFill>
                                      <a:srgbClr val="000000"/>
                                    </a:solidFill>
                                    <a:effectLst/>
                                    <a:latin typeface="Cambria Math"/>
                                  </a:rPr>
                                  <m:t>9,4%</m:t>
                                </m:r>
                              </m:oMath>
                            </m:oMathPara>
                          </a14:m>
                          <a:endParaRPr lang="it-IT"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i="1" u="none" strike="noStrike" dirty="0" smtClean="0">
                                    <a:effectLst/>
                                    <a:latin typeface="Cambria Math"/>
                                  </a:rPr>
                                  <m:t>0</m:t>
                                </m:r>
                                <m:r>
                                  <a:rPr lang="mr-IN" sz="2000" i="1" u="none" strike="noStrike" dirty="0" smtClean="0">
                                    <a:effectLst/>
                                    <a:latin typeface="Cambria Math"/>
                                  </a:rPr>
                                  <m:t>,</m:t>
                                </m:r>
                                <m:r>
                                  <a:rPr lang="it-IT" sz="2000" i="1" u="none" strike="noStrike" dirty="0" smtClean="0">
                                    <a:effectLst/>
                                    <a:latin typeface="Cambria Math"/>
                                  </a:rPr>
                                  <m:t>02</m:t>
                                </m:r>
                                <m:r>
                                  <a:rPr lang="mr-IN" sz="2000" i="1" u="none" strike="noStrike" dirty="0" smtClean="0">
                                    <a:effectLst/>
                                    <a:latin typeface="Cambria Math"/>
                                  </a:rPr>
                                  <m:t>%</m:t>
                                </m:r>
                              </m:oMath>
                            </m:oMathPara>
                          </a14:m>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ctr"/>
                          <a14:m>
                            <m:oMath xmlns:m="http://schemas.openxmlformats.org/officeDocument/2006/math">
                              <m:r>
                                <a:rPr lang="is-IS" sz="2000" i="1" u="none" strike="noStrike" dirty="0" smtClean="0">
                                  <a:effectLst/>
                                  <a:latin typeface="Cambria Math"/>
                                </a:rPr>
                                <m:t>25</m:t>
                              </m:r>
                            </m:oMath>
                          </a14:m>
                          <a:r>
                            <a:rPr lang="is-IS" sz="2000" b="0" i="0" u="none" strike="noStrike" dirty="0" smtClean="0">
                              <a:solidFill>
                                <a:srgbClr val="000000"/>
                              </a:solidFill>
                              <a:effectLst/>
                              <a:latin typeface="Calibri" charset="0"/>
                            </a:rPr>
                            <a:t>%</a:t>
                          </a:r>
                          <a:endParaRPr lang="is-IS" sz="2000" b="0" i="0" u="none" strike="noStrike" dirty="0">
                            <a:solidFill>
                              <a:srgbClr val="000000"/>
                            </a:solidFill>
                            <a:effectLst/>
                            <a:latin typeface="Calibri" charset="0"/>
                          </a:endParaRPr>
                        </a:p>
                      </a:txBody>
                      <a:tcPr marL="12700" marR="12700" marT="12700" marB="0" anchor="ctr"/>
                    </a:tc>
                    <a:extLst>
                      <a:ext uri="{0D108BD9-81ED-4DB2-BD59-A6C34878D82A}">
                        <a16:rowId xmlns="" xmlns:a16="http://schemas.microsoft.com/office/drawing/2014/main" val="10006"/>
                      </a:ext>
                    </a:extLst>
                  </a:tr>
                  <a:tr h="274430">
                    <a:tc>
                      <a:txBody>
                        <a:bodyPr/>
                        <a:lstStyle/>
                        <a:p>
                          <a:pPr algn="l" fontAlgn="ctr"/>
                          <a:r>
                            <a:rPr lang="it-IT" sz="2000" u="none" strike="noStrike" dirty="0">
                              <a:effectLst/>
                            </a:rPr>
                            <a:t>6</a:t>
                          </a:r>
                          <a:r>
                            <a:rPr lang="it-IT" sz="2000" u="none" strike="noStrike">
                              <a:effectLst/>
                            </a:rPr>
                            <a:t>) Mumps</a:t>
                          </a:r>
                          <a:endParaRPr lang="it-IT" sz="2000" b="1"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b="0" i="1" u="none" strike="noStrike" dirty="0" smtClean="0">
                                    <a:solidFill>
                                      <a:schemeClr val="tx1"/>
                                    </a:solidFill>
                                    <a:effectLst/>
                                    <a:latin typeface="Cambria Math"/>
                                  </a:rPr>
                                  <m:t>3,4%</m:t>
                                </m:r>
                              </m:oMath>
                            </m:oMathPara>
                          </a14:m>
                          <a:endParaRPr lang="it-IT"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i="1" u="none" strike="noStrike" dirty="0" smtClean="0">
                                    <a:effectLst/>
                                    <a:latin typeface="Cambria Math"/>
                                  </a:rPr>
                                  <m:t>0,0005</m:t>
                                </m:r>
                                <m:r>
                                  <a:rPr lang="mr-IN" sz="2000" i="1" u="none" strike="noStrike" dirty="0" smtClean="0">
                                    <a:effectLst/>
                                    <a:latin typeface="Cambria Math"/>
                                  </a:rPr>
                                  <m:t>%</m:t>
                                </m:r>
                              </m:oMath>
                            </m:oMathPara>
                          </a14:m>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ctr"/>
                          <a14:m>
                            <m:oMath xmlns:m="http://schemas.openxmlformats.org/officeDocument/2006/math">
                              <m:r>
                                <a:rPr lang="is-IS" sz="2000" b="0" i="1" u="none" strike="noStrike" dirty="0" smtClean="0">
                                  <a:solidFill>
                                    <a:schemeClr val="tx1"/>
                                  </a:solidFill>
                                  <a:effectLst/>
                                  <a:latin typeface="Cambria Math"/>
                                </a:rPr>
                                <m:t>37</m:t>
                              </m:r>
                            </m:oMath>
                          </a14:m>
                          <a:r>
                            <a:rPr lang="is-IS" sz="2000" b="0" i="0" u="none" strike="noStrike" dirty="0" smtClean="0">
                              <a:solidFill>
                                <a:srgbClr val="000000"/>
                              </a:solidFill>
                              <a:effectLst/>
                              <a:latin typeface="Calibri" charset="0"/>
                            </a:rPr>
                            <a:t>%</a:t>
                          </a:r>
                          <a:endParaRPr lang="is-IS" sz="2000" b="0" i="0" u="none" strike="noStrike" dirty="0">
                            <a:solidFill>
                              <a:srgbClr val="000000"/>
                            </a:solidFill>
                            <a:effectLst/>
                            <a:latin typeface="Calibri" charset="0"/>
                          </a:endParaRPr>
                        </a:p>
                      </a:txBody>
                      <a:tcPr marL="12700" marR="12700" marT="12700" marB="0" anchor="ctr"/>
                    </a:tc>
                    <a:extLst>
                      <a:ext uri="{0D108BD9-81ED-4DB2-BD59-A6C34878D82A}">
                        <a16:rowId xmlns="" xmlns:a16="http://schemas.microsoft.com/office/drawing/2014/main" val="10007"/>
                      </a:ext>
                    </a:extLst>
                  </a:tr>
                  <a:tr h="274430">
                    <a:tc>
                      <a:txBody>
                        <a:bodyPr/>
                        <a:lstStyle/>
                        <a:p>
                          <a:pPr algn="l" fontAlgn="ctr"/>
                          <a:r>
                            <a:rPr lang="it-IT" sz="2000" u="none" strike="noStrike" dirty="0">
                              <a:effectLst/>
                            </a:rPr>
                            <a:t>7) </a:t>
                          </a:r>
                          <a:r>
                            <a:rPr lang="it-IT" sz="2000" u="none" strike="noStrike" dirty="0" err="1">
                              <a:effectLst/>
                            </a:rPr>
                            <a:t>Flu</a:t>
                          </a:r>
                          <a:endParaRPr lang="it-IT" sz="2000" b="1"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fi-FI" sz="2000" b="0" i="1" u="none" strike="noStrike" dirty="0" smtClean="0">
                                    <a:solidFill>
                                      <a:schemeClr val="tx1"/>
                                    </a:solidFill>
                                    <a:effectLst/>
                                    <a:latin typeface="Cambria Math"/>
                                  </a:rPr>
                                  <m:t>2,9%</m:t>
                                </m:r>
                              </m:oMath>
                            </m:oMathPara>
                          </a14:m>
                          <a:endParaRPr lang="fi-FI"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i="1" u="none" strike="noStrike" dirty="0" smtClean="0">
                                    <a:effectLst/>
                                    <a:latin typeface="Cambria Math"/>
                                  </a:rPr>
                                  <m:t>0,004</m:t>
                                </m:r>
                                <m:r>
                                  <a:rPr lang="mr-IN" sz="2000" i="1" u="none" strike="noStrike" dirty="0" smtClean="0">
                                    <a:effectLst/>
                                    <a:latin typeface="Cambria Math"/>
                                  </a:rPr>
                                  <m:t>%</m:t>
                                </m:r>
                              </m:oMath>
                            </m:oMathPara>
                          </a14:m>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ctr"/>
                          <a14:m>
                            <m:oMath xmlns:m="http://schemas.openxmlformats.org/officeDocument/2006/math">
                              <m:r>
                                <a:rPr lang="it-IT" sz="2000" b="0" i="1" u="none" strike="noStrike" dirty="0" smtClean="0">
                                  <a:solidFill>
                                    <a:schemeClr val="tx1"/>
                                  </a:solidFill>
                                  <a:effectLst/>
                                  <a:latin typeface="Cambria Math"/>
                                </a:rPr>
                                <m:t>69</m:t>
                              </m:r>
                            </m:oMath>
                          </a14:m>
                          <a:r>
                            <a:rPr lang="it-IT" sz="2000" b="0" i="0" u="none" strike="noStrike" dirty="0" smtClean="0">
                              <a:solidFill>
                                <a:srgbClr val="000000"/>
                              </a:solidFill>
                              <a:effectLst/>
                              <a:latin typeface="Calibri" charset="0"/>
                            </a:rPr>
                            <a:t>%</a:t>
                          </a:r>
                          <a:endParaRPr lang="it-IT" sz="2000" b="0" i="0" u="none" strike="noStrike" dirty="0">
                            <a:solidFill>
                              <a:srgbClr val="000000"/>
                            </a:solidFill>
                            <a:effectLst/>
                            <a:latin typeface="Calibri" charset="0"/>
                          </a:endParaRPr>
                        </a:p>
                      </a:txBody>
                      <a:tcPr marL="12700" marR="12700" marT="12700" marB="0" anchor="ctr"/>
                    </a:tc>
                    <a:extLst>
                      <a:ext uri="{0D108BD9-81ED-4DB2-BD59-A6C34878D82A}">
                        <a16:rowId xmlns="" xmlns:a16="http://schemas.microsoft.com/office/drawing/2014/main" val="10008"/>
                      </a:ext>
                    </a:extLst>
                  </a:tr>
                </a:tbl>
              </a:graphicData>
            </a:graphic>
          </p:graphicFrame>
        </mc:Choice>
        <mc:Fallback xmlns="">
          <p:graphicFrame>
            <p:nvGraphicFramePr>
              <p:cNvPr id="9" name="Tabella 8"/>
              <p:cNvGraphicFramePr>
                <a:graphicFrameLocks noGrp="1"/>
              </p:cNvGraphicFramePr>
              <p:nvPr>
                <p:extLst>
                  <p:ext uri="{D42A27DB-BD31-4B8C-83A1-F6EECF244321}">
                    <p14:modId xmlns:p14="http://schemas.microsoft.com/office/powerpoint/2010/main" val="3105736905"/>
                  </p:ext>
                </p:extLst>
              </p:nvPr>
            </p:nvGraphicFramePr>
            <p:xfrm>
              <a:off x="1677378" y="2539504"/>
              <a:ext cx="9391650" cy="2540000"/>
            </p:xfrm>
            <a:graphic>
              <a:graphicData uri="http://schemas.openxmlformats.org/drawingml/2006/table">
                <a:tbl>
                  <a:tblPr firstRow="1" bandRow="1">
                    <a:tableStyleId>{9D7B26C5-4107-4FEC-AEDC-1716B250A1EF}</a:tableStyleId>
                  </a:tblPr>
                  <a:tblGrid>
                    <a:gridCol w="1400175">
                      <a:extLst>
                        <a:ext uri="{9D8B030D-6E8A-4147-A177-3AD203B41FA5}">
                          <a16:colId xmlns:a16="http://schemas.microsoft.com/office/drawing/2014/main" val="20000"/>
                        </a:ext>
                      </a:extLst>
                    </a:gridCol>
                    <a:gridCol w="2714625">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800350">
                      <a:extLst>
                        <a:ext uri="{9D8B030D-6E8A-4147-A177-3AD203B41FA5}">
                          <a16:colId xmlns:a16="http://schemas.microsoft.com/office/drawing/2014/main" val="20003"/>
                        </a:ext>
                      </a:extLst>
                    </a:gridCol>
                  </a:tblGrid>
                  <a:tr h="317500">
                    <a:tc>
                      <a:txBody>
                        <a:bodyPr/>
                        <a:lstStyle/>
                        <a:p>
                          <a:pPr algn="ctr" fontAlgn="ctr"/>
                          <a:r>
                            <a:rPr lang="en-AU" sz="2000" u="none" strike="noStrike" noProof="0" dirty="0">
                              <a:effectLst/>
                            </a:rPr>
                            <a:t>Disease</a:t>
                          </a:r>
                          <a:endParaRPr lang="en-AU" sz="2000" b="1" i="0" u="none" strike="noStrike" noProof="0" dirty="0">
                            <a:solidFill>
                              <a:srgbClr val="000000"/>
                            </a:solidFill>
                            <a:effectLst/>
                            <a:latin typeface="Calibri" charset="0"/>
                          </a:endParaRPr>
                        </a:p>
                      </a:txBody>
                      <a:tcPr marL="12700" marR="12700" marT="12700" marB="0" anchor="ctr"/>
                    </a:tc>
                    <a:tc>
                      <a:txBody>
                        <a:bodyPr/>
                        <a:lstStyle/>
                        <a:p>
                          <a:endParaRPr lang="it-IT"/>
                        </a:p>
                      </a:txBody>
                      <a:tcPr marL="12700" marR="12700" marT="12700" marB="0" anchor="ctr">
                        <a:blipFill>
                          <a:blip r:embed="rId3"/>
                          <a:stretch>
                            <a:fillRect l="-51685" t="-21154" r="-194831" b="-751923"/>
                          </a:stretch>
                        </a:blipFill>
                      </a:tcPr>
                    </a:tc>
                    <a:tc>
                      <a:txBody>
                        <a:bodyPr/>
                        <a:lstStyle/>
                        <a:p>
                          <a:endParaRPr lang="it-IT"/>
                        </a:p>
                      </a:txBody>
                      <a:tcPr marL="12700" marR="12700" marT="12700" marB="0" anchor="ctr">
                        <a:blipFill>
                          <a:blip r:embed="rId3"/>
                          <a:stretch>
                            <a:fillRect l="-165848" t="-21154" r="-113022" b="-751923"/>
                          </a:stretch>
                        </a:blipFill>
                      </a:tcPr>
                    </a:tc>
                    <a:tc>
                      <a:txBody>
                        <a:bodyPr/>
                        <a:lstStyle/>
                        <a:p>
                          <a:endParaRPr lang="it-IT"/>
                        </a:p>
                      </a:txBody>
                      <a:tcPr marL="12700" marR="12700" marT="12700" marB="0" anchor="ctr">
                        <a:blipFill>
                          <a:blip r:embed="rId3"/>
                          <a:stretch>
                            <a:fillRect l="-235730" t="-21154" r="-218" b="-751923"/>
                          </a:stretch>
                        </a:blipFill>
                      </a:tcPr>
                    </a:tc>
                    <a:extLst>
                      <a:ext uri="{0D108BD9-81ED-4DB2-BD59-A6C34878D82A}">
                        <a16:rowId xmlns:a16="http://schemas.microsoft.com/office/drawing/2014/main" val="10001"/>
                      </a:ext>
                    </a:extLst>
                  </a:tr>
                  <a:tr h="317500">
                    <a:tc>
                      <a:txBody>
                        <a:bodyPr/>
                        <a:lstStyle/>
                        <a:p>
                          <a:pPr algn="l" fontAlgn="ctr"/>
                          <a:r>
                            <a:rPr lang="it-IT" sz="2000" u="none" strike="noStrike" dirty="0">
                              <a:effectLst/>
                            </a:rPr>
                            <a:t>1) Ebola</a:t>
                          </a:r>
                          <a:endParaRPr lang="it-IT" sz="2000" b="1" i="0" u="none" strike="noStrike" dirty="0">
                            <a:solidFill>
                              <a:srgbClr val="000000"/>
                            </a:solidFill>
                            <a:effectLst/>
                            <a:latin typeface="Calibri" charset="0"/>
                          </a:endParaRPr>
                        </a:p>
                      </a:txBody>
                      <a:tcPr marL="12700" marR="12700" marT="12700" marB="0" anchor="ctr"/>
                    </a:tc>
                    <a:tc>
                      <a:txBody>
                        <a:bodyPr/>
                        <a:lstStyle/>
                        <a:p>
                          <a:endParaRPr lang="it-IT"/>
                        </a:p>
                      </a:txBody>
                      <a:tcPr marL="12700" marR="12700" marT="12700" marB="0" anchor="ctr">
                        <a:blipFill>
                          <a:blip r:embed="rId3"/>
                          <a:stretch>
                            <a:fillRect l="-51685" t="-118868" r="-194831" b="-637736"/>
                          </a:stretch>
                        </a:blipFill>
                      </a:tcPr>
                    </a:tc>
                    <a:tc>
                      <a:txBody>
                        <a:bodyPr/>
                        <a:lstStyle/>
                        <a:p>
                          <a:endParaRPr lang="it-IT"/>
                        </a:p>
                      </a:txBody>
                      <a:tcPr marL="12700" marR="12700" marT="12700" marB="0" anchor="ctr">
                        <a:blipFill>
                          <a:blip r:embed="rId3"/>
                          <a:stretch>
                            <a:fillRect l="-165848" t="-118868" r="-113022" b="-637736"/>
                          </a:stretch>
                        </a:blipFill>
                      </a:tcPr>
                    </a:tc>
                    <a:tc>
                      <a:txBody>
                        <a:bodyPr/>
                        <a:lstStyle/>
                        <a:p>
                          <a:endParaRPr lang="it-IT"/>
                        </a:p>
                      </a:txBody>
                      <a:tcPr marL="12700" marR="12700" marT="12700" marB="0" anchor="ctr">
                        <a:blipFill>
                          <a:blip r:embed="rId3"/>
                          <a:stretch>
                            <a:fillRect l="-235730" t="-118868" r="-218" b="-637736"/>
                          </a:stretch>
                        </a:blipFill>
                      </a:tcPr>
                    </a:tc>
                    <a:extLst>
                      <a:ext uri="{0D108BD9-81ED-4DB2-BD59-A6C34878D82A}">
                        <a16:rowId xmlns:a16="http://schemas.microsoft.com/office/drawing/2014/main" val="10002"/>
                      </a:ext>
                    </a:extLst>
                  </a:tr>
                  <a:tr h="317500">
                    <a:tc>
                      <a:txBody>
                        <a:bodyPr/>
                        <a:lstStyle/>
                        <a:p>
                          <a:pPr algn="l" fontAlgn="ctr"/>
                          <a:r>
                            <a:rPr lang="it-IT" sz="2000" u="none" strike="noStrike" dirty="0">
                              <a:effectLst/>
                            </a:rPr>
                            <a:t>2) SARS</a:t>
                          </a:r>
                          <a:endParaRPr lang="it-IT" sz="2000" b="1" i="0" u="none" strike="noStrike" dirty="0">
                            <a:solidFill>
                              <a:srgbClr val="000000"/>
                            </a:solidFill>
                            <a:effectLst/>
                            <a:latin typeface="Calibri" charset="0"/>
                          </a:endParaRPr>
                        </a:p>
                      </a:txBody>
                      <a:tcPr marL="12700" marR="12700" marT="12700" marB="0" anchor="ctr"/>
                    </a:tc>
                    <a:tc>
                      <a:txBody>
                        <a:bodyPr/>
                        <a:lstStyle/>
                        <a:p>
                          <a:endParaRPr lang="it-IT"/>
                        </a:p>
                      </a:txBody>
                      <a:tcPr marL="12700" marR="12700" marT="12700" marB="0" anchor="ctr">
                        <a:blipFill>
                          <a:blip r:embed="rId3"/>
                          <a:stretch>
                            <a:fillRect l="-51685" t="-223077" r="-194831" b="-550000"/>
                          </a:stretch>
                        </a:blipFill>
                      </a:tcPr>
                    </a:tc>
                    <a:tc>
                      <a:txBody>
                        <a:bodyPr/>
                        <a:lstStyle/>
                        <a:p>
                          <a:endParaRPr lang="it-IT"/>
                        </a:p>
                      </a:txBody>
                      <a:tcPr marL="12700" marR="12700" marT="12700" marB="0" anchor="ctr">
                        <a:blipFill>
                          <a:blip r:embed="rId3"/>
                          <a:stretch>
                            <a:fillRect l="-165848" t="-223077" r="-113022" b="-550000"/>
                          </a:stretch>
                        </a:blipFill>
                      </a:tcPr>
                    </a:tc>
                    <a:tc>
                      <a:txBody>
                        <a:bodyPr/>
                        <a:lstStyle/>
                        <a:p>
                          <a:endParaRPr lang="it-IT"/>
                        </a:p>
                      </a:txBody>
                      <a:tcPr marL="12700" marR="12700" marT="12700" marB="0" anchor="ctr">
                        <a:blipFill>
                          <a:blip r:embed="rId3"/>
                          <a:stretch>
                            <a:fillRect l="-235730" t="-223077" r="-218" b="-550000"/>
                          </a:stretch>
                        </a:blipFill>
                      </a:tcPr>
                    </a:tc>
                    <a:extLst>
                      <a:ext uri="{0D108BD9-81ED-4DB2-BD59-A6C34878D82A}">
                        <a16:rowId xmlns:a16="http://schemas.microsoft.com/office/drawing/2014/main" val="10003"/>
                      </a:ext>
                    </a:extLst>
                  </a:tr>
                  <a:tr h="317500">
                    <a:tc>
                      <a:txBody>
                        <a:bodyPr/>
                        <a:lstStyle/>
                        <a:p>
                          <a:pPr algn="l" fontAlgn="ctr"/>
                          <a:r>
                            <a:rPr lang="it-IT" sz="2000" u="none" strike="noStrike" dirty="0">
                              <a:effectLst/>
                            </a:rPr>
                            <a:t>3</a:t>
                          </a:r>
                          <a:r>
                            <a:rPr lang="it-IT" sz="2000" u="none" strike="noStrike">
                              <a:effectLst/>
                            </a:rPr>
                            <a:t>)</a:t>
                          </a:r>
                          <a:r>
                            <a:rPr lang="it-IT" sz="2000" u="none" strike="noStrike" baseline="0">
                              <a:effectLst/>
                            </a:rPr>
                            <a:t> </a:t>
                          </a:r>
                          <a:r>
                            <a:rPr lang="it-IT" sz="2000" u="none" strike="noStrike">
                              <a:effectLst/>
                            </a:rPr>
                            <a:t>Pertussis</a:t>
                          </a:r>
                          <a:endParaRPr lang="it-IT" sz="2000" b="1" i="0" u="none" strike="noStrike" dirty="0">
                            <a:solidFill>
                              <a:srgbClr val="000000"/>
                            </a:solidFill>
                            <a:effectLst/>
                            <a:latin typeface="Calibri" charset="0"/>
                          </a:endParaRPr>
                        </a:p>
                      </a:txBody>
                      <a:tcPr marL="12700" marR="12700" marT="12700" marB="0" anchor="ctr"/>
                    </a:tc>
                    <a:tc>
                      <a:txBody>
                        <a:bodyPr/>
                        <a:lstStyle/>
                        <a:p>
                          <a:endParaRPr lang="it-IT"/>
                        </a:p>
                      </a:txBody>
                      <a:tcPr marL="12700" marR="12700" marT="12700" marB="0" anchor="ctr">
                        <a:blipFill>
                          <a:blip r:embed="rId3"/>
                          <a:stretch>
                            <a:fillRect l="-51685" t="-323077" r="-194831" b="-450000"/>
                          </a:stretch>
                        </a:blipFill>
                      </a:tcPr>
                    </a:tc>
                    <a:tc>
                      <a:txBody>
                        <a:bodyPr/>
                        <a:lstStyle/>
                        <a:p>
                          <a:endParaRPr lang="it-IT"/>
                        </a:p>
                      </a:txBody>
                      <a:tcPr marL="12700" marR="12700" marT="12700" marB="0" anchor="ctr">
                        <a:blipFill>
                          <a:blip r:embed="rId3"/>
                          <a:stretch>
                            <a:fillRect l="-165848" t="-323077" r="-113022" b="-450000"/>
                          </a:stretch>
                        </a:blipFill>
                      </a:tcPr>
                    </a:tc>
                    <a:tc>
                      <a:txBody>
                        <a:bodyPr/>
                        <a:lstStyle/>
                        <a:p>
                          <a:endParaRPr lang="it-IT"/>
                        </a:p>
                      </a:txBody>
                      <a:tcPr marL="12700" marR="12700" marT="12700" marB="0" anchor="ctr">
                        <a:blipFill>
                          <a:blip r:embed="rId3"/>
                          <a:stretch>
                            <a:fillRect l="-235730" t="-323077" r="-218" b="-450000"/>
                          </a:stretch>
                        </a:blipFill>
                      </a:tcPr>
                    </a:tc>
                    <a:extLst>
                      <a:ext uri="{0D108BD9-81ED-4DB2-BD59-A6C34878D82A}">
                        <a16:rowId xmlns:a16="http://schemas.microsoft.com/office/drawing/2014/main" val="10004"/>
                      </a:ext>
                    </a:extLst>
                  </a:tr>
                  <a:tr h="317500">
                    <a:tc>
                      <a:txBody>
                        <a:bodyPr/>
                        <a:lstStyle/>
                        <a:p>
                          <a:pPr algn="l" fontAlgn="ctr"/>
                          <a:r>
                            <a:rPr lang="it-IT" sz="2000" u="none" strike="noStrike" dirty="0">
                              <a:effectLst/>
                            </a:rPr>
                            <a:t>4</a:t>
                          </a:r>
                          <a:r>
                            <a:rPr lang="it-IT" sz="2000" u="none" strike="noStrike">
                              <a:effectLst/>
                            </a:rPr>
                            <a:t>) Diphteria</a:t>
                          </a:r>
                          <a:endParaRPr lang="it-IT" sz="2000" b="1" i="0" u="none" strike="noStrike" dirty="0">
                            <a:solidFill>
                              <a:srgbClr val="000000"/>
                            </a:solidFill>
                            <a:effectLst/>
                            <a:latin typeface="Calibri" charset="0"/>
                          </a:endParaRPr>
                        </a:p>
                      </a:txBody>
                      <a:tcPr marL="12700" marR="12700" marT="12700" marB="0" anchor="ctr"/>
                    </a:tc>
                    <a:tc>
                      <a:txBody>
                        <a:bodyPr/>
                        <a:lstStyle/>
                        <a:p>
                          <a:endParaRPr lang="it-IT"/>
                        </a:p>
                      </a:txBody>
                      <a:tcPr marL="12700" marR="12700" marT="12700" marB="0" anchor="ctr">
                        <a:blipFill>
                          <a:blip r:embed="rId3"/>
                          <a:stretch>
                            <a:fillRect l="-51685" t="-423077" r="-194831" b="-350000"/>
                          </a:stretch>
                        </a:blipFill>
                      </a:tcPr>
                    </a:tc>
                    <a:tc>
                      <a:txBody>
                        <a:bodyPr/>
                        <a:lstStyle/>
                        <a:p>
                          <a:endParaRPr lang="it-IT"/>
                        </a:p>
                      </a:txBody>
                      <a:tcPr marL="12700" marR="12700" marT="12700" marB="0" anchor="ctr">
                        <a:blipFill>
                          <a:blip r:embed="rId3"/>
                          <a:stretch>
                            <a:fillRect l="-165848" t="-423077" r="-113022" b="-350000"/>
                          </a:stretch>
                        </a:blipFill>
                      </a:tcPr>
                    </a:tc>
                    <a:tc>
                      <a:txBody>
                        <a:bodyPr/>
                        <a:lstStyle/>
                        <a:p>
                          <a:endParaRPr lang="it-IT"/>
                        </a:p>
                      </a:txBody>
                      <a:tcPr marL="12700" marR="12700" marT="12700" marB="0" anchor="ctr">
                        <a:blipFill>
                          <a:blip r:embed="rId3"/>
                          <a:stretch>
                            <a:fillRect l="-235730" t="-423077" r="-218" b="-350000"/>
                          </a:stretch>
                        </a:blipFill>
                      </a:tcPr>
                    </a:tc>
                    <a:extLst>
                      <a:ext uri="{0D108BD9-81ED-4DB2-BD59-A6C34878D82A}">
                        <a16:rowId xmlns:a16="http://schemas.microsoft.com/office/drawing/2014/main" val="10005"/>
                      </a:ext>
                    </a:extLst>
                  </a:tr>
                  <a:tr h="317500">
                    <a:tc>
                      <a:txBody>
                        <a:bodyPr/>
                        <a:lstStyle/>
                        <a:p>
                          <a:pPr algn="l" fontAlgn="ctr"/>
                          <a:r>
                            <a:rPr lang="it-IT" sz="2000" u="none" strike="noStrike" dirty="0">
                              <a:effectLst/>
                            </a:rPr>
                            <a:t>5) </a:t>
                          </a:r>
                          <a:r>
                            <a:rPr lang="it-IT" sz="2000" u="none" strike="noStrike" dirty="0" err="1">
                              <a:effectLst/>
                            </a:rPr>
                            <a:t>Measles</a:t>
                          </a:r>
                          <a:endParaRPr lang="it-IT" sz="2000" b="1" u="none" strike="noStrike" dirty="0">
                            <a:effectLst/>
                          </a:endParaRPr>
                        </a:p>
                      </a:txBody>
                      <a:tcPr marL="12700" marR="12700" marT="12700" marB="0" anchor="ctr"/>
                    </a:tc>
                    <a:tc>
                      <a:txBody>
                        <a:bodyPr/>
                        <a:lstStyle/>
                        <a:p>
                          <a:endParaRPr lang="it-IT"/>
                        </a:p>
                      </a:txBody>
                      <a:tcPr marL="12700" marR="12700" marT="12700" marB="0" anchor="ctr">
                        <a:blipFill>
                          <a:blip r:embed="rId3"/>
                          <a:stretch>
                            <a:fillRect l="-51685" t="-513208" r="-194831" b="-243396"/>
                          </a:stretch>
                        </a:blipFill>
                      </a:tcPr>
                    </a:tc>
                    <a:tc>
                      <a:txBody>
                        <a:bodyPr/>
                        <a:lstStyle/>
                        <a:p>
                          <a:endParaRPr lang="it-IT"/>
                        </a:p>
                      </a:txBody>
                      <a:tcPr marL="12700" marR="12700" marT="12700" marB="0" anchor="ctr">
                        <a:blipFill>
                          <a:blip r:embed="rId3"/>
                          <a:stretch>
                            <a:fillRect l="-165848" t="-513208" r="-113022" b="-243396"/>
                          </a:stretch>
                        </a:blipFill>
                      </a:tcPr>
                    </a:tc>
                    <a:tc>
                      <a:txBody>
                        <a:bodyPr/>
                        <a:lstStyle/>
                        <a:p>
                          <a:endParaRPr lang="it-IT"/>
                        </a:p>
                      </a:txBody>
                      <a:tcPr marL="12700" marR="12700" marT="12700" marB="0" anchor="ctr">
                        <a:blipFill>
                          <a:blip r:embed="rId3"/>
                          <a:stretch>
                            <a:fillRect l="-235730" t="-513208" r="-218" b="-243396"/>
                          </a:stretch>
                        </a:blipFill>
                      </a:tcPr>
                    </a:tc>
                    <a:extLst>
                      <a:ext uri="{0D108BD9-81ED-4DB2-BD59-A6C34878D82A}">
                        <a16:rowId xmlns:a16="http://schemas.microsoft.com/office/drawing/2014/main" val="10006"/>
                      </a:ext>
                    </a:extLst>
                  </a:tr>
                  <a:tr h="317500">
                    <a:tc>
                      <a:txBody>
                        <a:bodyPr/>
                        <a:lstStyle/>
                        <a:p>
                          <a:pPr algn="l" fontAlgn="ctr"/>
                          <a:r>
                            <a:rPr lang="it-IT" sz="2000" u="none" strike="noStrike" dirty="0">
                              <a:effectLst/>
                            </a:rPr>
                            <a:t>6</a:t>
                          </a:r>
                          <a:r>
                            <a:rPr lang="it-IT" sz="2000" u="none" strike="noStrike">
                              <a:effectLst/>
                            </a:rPr>
                            <a:t>) Mumps</a:t>
                          </a:r>
                          <a:endParaRPr lang="it-IT" sz="2000" b="1" i="0" u="none" strike="noStrike" dirty="0">
                            <a:solidFill>
                              <a:srgbClr val="000000"/>
                            </a:solidFill>
                            <a:effectLst/>
                            <a:latin typeface="Calibri" charset="0"/>
                          </a:endParaRPr>
                        </a:p>
                      </a:txBody>
                      <a:tcPr marL="12700" marR="12700" marT="12700" marB="0" anchor="ctr"/>
                    </a:tc>
                    <a:tc>
                      <a:txBody>
                        <a:bodyPr/>
                        <a:lstStyle/>
                        <a:p>
                          <a:endParaRPr lang="it-IT"/>
                        </a:p>
                      </a:txBody>
                      <a:tcPr marL="12700" marR="12700" marT="12700" marB="0" anchor="ctr">
                        <a:blipFill>
                          <a:blip r:embed="rId3"/>
                          <a:stretch>
                            <a:fillRect l="-51685" t="-625000" r="-194831" b="-148077"/>
                          </a:stretch>
                        </a:blipFill>
                      </a:tcPr>
                    </a:tc>
                    <a:tc>
                      <a:txBody>
                        <a:bodyPr/>
                        <a:lstStyle/>
                        <a:p>
                          <a:endParaRPr lang="it-IT"/>
                        </a:p>
                      </a:txBody>
                      <a:tcPr marL="12700" marR="12700" marT="12700" marB="0" anchor="ctr">
                        <a:blipFill>
                          <a:blip r:embed="rId3"/>
                          <a:stretch>
                            <a:fillRect l="-165848" t="-625000" r="-113022" b="-148077"/>
                          </a:stretch>
                        </a:blipFill>
                      </a:tcPr>
                    </a:tc>
                    <a:tc>
                      <a:txBody>
                        <a:bodyPr/>
                        <a:lstStyle/>
                        <a:p>
                          <a:endParaRPr lang="it-IT"/>
                        </a:p>
                      </a:txBody>
                      <a:tcPr marL="12700" marR="12700" marT="12700" marB="0" anchor="ctr">
                        <a:blipFill>
                          <a:blip r:embed="rId3"/>
                          <a:stretch>
                            <a:fillRect l="-235730" t="-625000" r="-218" b="-148077"/>
                          </a:stretch>
                        </a:blipFill>
                      </a:tcPr>
                    </a:tc>
                    <a:extLst>
                      <a:ext uri="{0D108BD9-81ED-4DB2-BD59-A6C34878D82A}">
                        <a16:rowId xmlns:a16="http://schemas.microsoft.com/office/drawing/2014/main" val="10007"/>
                      </a:ext>
                    </a:extLst>
                  </a:tr>
                  <a:tr h="317500">
                    <a:tc>
                      <a:txBody>
                        <a:bodyPr/>
                        <a:lstStyle/>
                        <a:p>
                          <a:pPr algn="l" fontAlgn="ctr"/>
                          <a:r>
                            <a:rPr lang="it-IT" sz="2000" u="none" strike="noStrike" dirty="0">
                              <a:effectLst/>
                            </a:rPr>
                            <a:t>7) </a:t>
                          </a:r>
                          <a:r>
                            <a:rPr lang="it-IT" sz="2000" u="none" strike="noStrike" dirty="0" err="1">
                              <a:effectLst/>
                            </a:rPr>
                            <a:t>Flu</a:t>
                          </a:r>
                          <a:endParaRPr lang="it-IT" sz="2000" b="1" i="0" u="none" strike="noStrike" dirty="0">
                            <a:solidFill>
                              <a:srgbClr val="000000"/>
                            </a:solidFill>
                            <a:effectLst/>
                            <a:latin typeface="Calibri" charset="0"/>
                          </a:endParaRPr>
                        </a:p>
                      </a:txBody>
                      <a:tcPr marL="12700" marR="12700" marT="12700" marB="0" anchor="ctr"/>
                    </a:tc>
                    <a:tc>
                      <a:txBody>
                        <a:bodyPr/>
                        <a:lstStyle/>
                        <a:p>
                          <a:endParaRPr lang="it-IT"/>
                        </a:p>
                      </a:txBody>
                      <a:tcPr marL="12700" marR="12700" marT="12700" marB="0" anchor="ctr">
                        <a:blipFill>
                          <a:blip r:embed="rId3"/>
                          <a:stretch>
                            <a:fillRect l="-51685" t="-725000" r="-194831" b="-48077"/>
                          </a:stretch>
                        </a:blipFill>
                      </a:tcPr>
                    </a:tc>
                    <a:tc>
                      <a:txBody>
                        <a:bodyPr/>
                        <a:lstStyle/>
                        <a:p>
                          <a:endParaRPr lang="it-IT"/>
                        </a:p>
                      </a:txBody>
                      <a:tcPr marL="12700" marR="12700" marT="12700" marB="0" anchor="ctr">
                        <a:blipFill>
                          <a:blip r:embed="rId3"/>
                          <a:stretch>
                            <a:fillRect l="-165848" t="-725000" r="-113022" b="-48077"/>
                          </a:stretch>
                        </a:blipFill>
                      </a:tcPr>
                    </a:tc>
                    <a:tc>
                      <a:txBody>
                        <a:bodyPr/>
                        <a:lstStyle/>
                        <a:p>
                          <a:endParaRPr lang="it-IT"/>
                        </a:p>
                      </a:txBody>
                      <a:tcPr marL="12700" marR="12700" marT="12700" marB="0" anchor="ctr">
                        <a:blipFill>
                          <a:blip r:embed="rId3"/>
                          <a:stretch>
                            <a:fillRect l="-235730" t="-725000" r="-218" b="-48077"/>
                          </a:stretch>
                        </a:blipFill>
                      </a:tcPr>
                    </a:tc>
                    <a:extLst>
                      <a:ext uri="{0D108BD9-81ED-4DB2-BD59-A6C34878D82A}">
                        <a16:rowId xmlns:a16="http://schemas.microsoft.com/office/drawing/2014/main" val="10008"/>
                      </a:ext>
                    </a:extLst>
                  </a:tr>
                </a:tbl>
              </a:graphicData>
            </a:graphic>
          </p:graphicFrame>
        </mc:Fallback>
      </mc:AlternateContent>
      <p:sp>
        <p:nvSpPr>
          <p:cNvPr id="2" name="Rettangolo 1"/>
          <p:cNvSpPr/>
          <p:nvPr/>
        </p:nvSpPr>
        <p:spPr>
          <a:xfrm>
            <a:off x="1371600" y="1108983"/>
            <a:ext cx="10658474" cy="369332"/>
          </a:xfrm>
          <a:prstGeom prst="rect">
            <a:avLst/>
          </a:prstGeom>
        </p:spPr>
        <p:txBody>
          <a:bodyPr wrap="square">
            <a:spAutoFit/>
          </a:bodyPr>
          <a:lstStyle/>
          <a:p>
            <a:r>
              <a:rPr lang="en-AU" dirty="0"/>
              <a:t>From these raw data we tried to derive formulas for the relevant probabilities with the following </a:t>
            </a:r>
            <a:r>
              <a:rPr lang="en-AU" dirty="0" err="1"/>
              <a:t>reasonings</a:t>
            </a:r>
            <a:r>
              <a:rPr lang="en-AU" dirty="0"/>
              <a:t>.</a:t>
            </a:r>
          </a:p>
        </p:txBody>
      </p:sp>
      <mc:AlternateContent xmlns:mc="http://schemas.openxmlformats.org/markup-compatibility/2006" xmlns:a14="http://schemas.microsoft.com/office/drawing/2010/main">
        <mc:Choice Requires="a14">
          <p:sp>
            <p:nvSpPr>
              <p:cNvPr id="3" name="Rettangolo 2"/>
              <p:cNvSpPr/>
              <p:nvPr/>
            </p:nvSpPr>
            <p:spPr>
              <a:xfrm>
                <a:off x="1371600" y="1788568"/>
                <a:ext cx="10229851" cy="1200329"/>
              </a:xfrm>
              <a:prstGeom prst="rect">
                <a:avLst/>
              </a:prstGeom>
            </p:spPr>
            <p:txBody>
              <a:bodyPr wrap="square">
                <a:spAutoFit/>
              </a:bodyPr>
              <a:lstStyle/>
              <a:p>
                <a:r>
                  <a:rPr lang="en-AU" b="1" dirty="0"/>
                  <a:t>Probability of infection (</a:t>
                </a:r>
                <a14:m>
                  <m:oMath xmlns:m="http://schemas.openxmlformats.org/officeDocument/2006/math">
                    <m:r>
                      <a:rPr lang="en-AU" b="1" i="1" dirty="0">
                        <a:latin typeface="Cambria Math"/>
                      </a:rPr>
                      <m:t>𝒊</m:t>
                    </m:r>
                  </m:oMath>
                </a14:m>
                <a:r>
                  <a:rPr lang="en-AU" b="1" dirty="0"/>
                  <a:t>): </a:t>
                </a:r>
                <a:r>
                  <a:rPr lang="en-AU" dirty="0"/>
                  <a:t>can be defined as the ratio between the number of new cases generated by the single patient and the maximum number of tries this could have attempted over the course of illness (the duration times the number of adjacent cells).</a:t>
                </a:r>
                <a:endParaRPr lang="en-AU" b="1" dirty="0"/>
              </a:p>
              <a:p>
                <a:pPr/>
                <a14:m>
                  <m:oMathPara xmlns:m="http://schemas.openxmlformats.org/officeDocument/2006/math">
                    <m:oMathParaPr>
                      <m:jc m:val="centerGroup"/>
                    </m:oMathParaPr>
                    <m:oMath xmlns:m="http://schemas.openxmlformats.org/officeDocument/2006/math">
                      <m:r>
                        <a:rPr lang="it-IT" b="1" i="1">
                          <a:latin typeface="Cambria Math"/>
                        </a:rPr>
                        <m:t>𝒊</m:t>
                      </m:r>
                      <m:r>
                        <a:rPr lang="it-IT" b="1" i="1">
                          <a:latin typeface="Cambria Math"/>
                        </a:rPr>
                        <m:t>=</m:t>
                      </m:r>
                      <m:sSub>
                        <m:sSubPr>
                          <m:ctrlPr>
                            <a:rPr lang="it-IT" b="1" i="1">
                              <a:latin typeface="Cambria Math" panose="02040503050406030204" pitchFamily="18" charset="0"/>
                            </a:rPr>
                          </m:ctrlPr>
                        </m:sSubPr>
                        <m:e>
                          <m:r>
                            <a:rPr lang="it-IT" b="1" i="1">
                              <a:latin typeface="Cambria Math"/>
                            </a:rPr>
                            <m:t>𝑹</m:t>
                          </m:r>
                        </m:e>
                        <m:sub>
                          <m:r>
                            <a:rPr lang="it-IT" b="1" i="1">
                              <a:latin typeface="Cambria Math"/>
                            </a:rPr>
                            <m:t>𝟎</m:t>
                          </m:r>
                        </m:sub>
                      </m:sSub>
                      <m:r>
                        <a:rPr lang="it-IT" b="1" i="1">
                          <a:latin typeface="Cambria Math"/>
                        </a:rPr>
                        <m:t>/</m:t>
                      </m:r>
                      <m:r>
                        <a:rPr lang="it-IT" b="1" i="1">
                          <a:latin typeface="Cambria Math"/>
                        </a:rPr>
                        <m:t>𝟖</m:t>
                      </m:r>
                      <m:r>
                        <a:rPr lang="it-IT" b="1" i="1">
                          <a:latin typeface="Cambria Math"/>
                        </a:rPr>
                        <m:t>𝑵</m:t>
                      </m:r>
                    </m:oMath>
                  </m:oMathPara>
                </a14:m>
                <a:endParaRPr lang="en-AU" b="1" dirty="0"/>
              </a:p>
            </p:txBody>
          </p:sp>
        </mc:Choice>
        <mc:Fallback xmlns="">
          <p:sp>
            <p:nvSpPr>
              <p:cNvPr id="3" name="Rettangolo 2"/>
              <p:cNvSpPr>
                <a:spLocks noRot="1" noChangeAspect="1" noMove="1" noResize="1" noEditPoints="1" noAdjustHandles="1" noChangeArrowheads="1" noChangeShapeType="1" noTextEdit="1"/>
              </p:cNvSpPr>
              <p:nvPr/>
            </p:nvSpPr>
            <p:spPr>
              <a:xfrm>
                <a:off x="1371600" y="1788568"/>
                <a:ext cx="10229851" cy="1200329"/>
              </a:xfrm>
              <a:prstGeom prst="rect">
                <a:avLst/>
              </a:prstGeom>
              <a:blipFill rotWithShape="1">
                <a:blip r:embed="rId4"/>
                <a:stretch>
                  <a:fillRect l="-477" t="-2538" r="-775" b="-355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Rettangolo 5"/>
              <p:cNvSpPr/>
              <p:nvPr/>
            </p:nvSpPr>
            <p:spPr>
              <a:xfrm>
                <a:off x="1371600" y="3505689"/>
                <a:ext cx="10229851" cy="955967"/>
              </a:xfrm>
              <a:prstGeom prst="rect">
                <a:avLst/>
              </a:prstGeom>
            </p:spPr>
            <p:txBody>
              <a:bodyPr wrap="square">
                <a:spAutoFit/>
              </a:bodyPr>
              <a:lstStyle/>
              <a:p>
                <a:r>
                  <a:rPr lang="en-AU" b="1" dirty="0"/>
                  <a:t>Probability of death (</a:t>
                </a:r>
                <a14:m>
                  <m:oMath xmlns:m="http://schemas.openxmlformats.org/officeDocument/2006/math">
                    <m:r>
                      <a:rPr lang="en-AU" b="1" i="1" dirty="0">
                        <a:latin typeface="Cambria Math"/>
                      </a:rPr>
                      <m:t>𝒅</m:t>
                    </m:r>
                  </m:oMath>
                </a14:m>
                <a:r>
                  <a:rPr lang="en-AU" b="1" dirty="0"/>
                  <a:t>): </a:t>
                </a:r>
                <a:r>
                  <a:rPr lang="en-AU" dirty="0"/>
                  <a:t>by reversing the reasoning shown before for the cumulative infectivity </a:t>
                </a:r>
                <a14:m>
                  <m:oMath xmlns:m="http://schemas.openxmlformats.org/officeDocument/2006/math">
                    <m:sSub>
                      <m:sSubPr>
                        <m:ctrlPr>
                          <a:rPr lang="en-AU" b="1" i="1" dirty="0">
                            <a:latin typeface="Cambria Math" panose="02040503050406030204" pitchFamily="18" charset="0"/>
                          </a:rPr>
                        </m:ctrlPr>
                      </m:sSubPr>
                      <m:e>
                        <m:r>
                          <a:rPr lang="it-IT" b="1" i="1" dirty="0">
                            <a:latin typeface="Cambria Math"/>
                          </a:rPr>
                          <m:t>𝑰</m:t>
                        </m:r>
                      </m:e>
                      <m:sub>
                        <m:r>
                          <a:rPr lang="it-IT" b="1" i="1" dirty="0">
                            <a:latin typeface="Cambria Math"/>
                          </a:rPr>
                          <m:t>𝒏</m:t>
                        </m:r>
                      </m:sub>
                    </m:sSub>
                  </m:oMath>
                </a14:m>
                <a:r>
                  <a:rPr lang="en-AU" dirty="0"/>
                  <a:t> by </a:t>
                </a:r>
                <a14:m>
                  <m:oMath xmlns:m="http://schemas.openxmlformats.org/officeDocument/2006/math">
                    <m:r>
                      <a:rPr lang="en-AU" b="1" i="1" dirty="0">
                        <a:latin typeface="Cambria Math"/>
                      </a:rPr>
                      <m:t>𝒏</m:t>
                    </m:r>
                  </m:oMath>
                </a14:m>
                <a:r>
                  <a:rPr lang="en-AU" dirty="0"/>
                  <a:t> nearby infectious patients, this probability can be derived as follows.</a:t>
                </a:r>
              </a:p>
              <a:p>
                <a:pPr algn="ctr"/>
                <a14:m>
                  <m:oMathPara xmlns:m="http://schemas.openxmlformats.org/officeDocument/2006/math">
                    <m:oMathParaPr>
                      <m:jc m:val="centerGroup"/>
                    </m:oMathParaPr>
                    <m:oMath xmlns:m="http://schemas.openxmlformats.org/officeDocument/2006/math">
                      <m:r>
                        <a:rPr lang="it-IT" b="1" i="1">
                          <a:latin typeface="Cambria Math"/>
                        </a:rPr>
                        <m:t>𝑫</m:t>
                      </m:r>
                      <m:r>
                        <a:rPr lang="it-IT" b="1" i="1">
                          <a:latin typeface="Cambria Math"/>
                        </a:rPr>
                        <m:t>=</m:t>
                      </m:r>
                      <m:r>
                        <a:rPr lang="it-IT" b="1" i="1">
                          <a:latin typeface="Cambria Math"/>
                        </a:rPr>
                        <m:t>𝟏</m:t>
                      </m:r>
                      <m:r>
                        <a:rPr lang="it-IT" b="1" i="1">
                          <a:latin typeface="Cambria Math"/>
                        </a:rPr>
                        <m:t>−</m:t>
                      </m:r>
                      <m:sSup>
                        <m:sSupPr>
                          <m:ctrlPr>
                            <a:rPr lang="it-IT" b="1" i="1">
                              <a:latin typeface="Cambria Math" panose="02040503050406030204" pitchFamily="18" charset="0"/>
                            </a:rPr>
                          </m:ctrlPr>
                        </m:sSupPr>
                        <m:e>
                          <m:d>
                            <m:dPr>
                              <m:ctrlPr>
                                <a:rPr lang="it-IT" b="1" i="1">
                                  <a:latin typeface="Cambria Math" panose="02040503050406030204" pitchFamily="18" charset="0"/>
                                </a:rPr>
                              </m:ctrlPr>
                            </m:dPr>
                            <m:e>
                              <m:r>
                                <a:rPr lang="it-IT" b="1" i="1">
                                  <a:latin typeface="Cambria Math"/>
                                </a:rPr>
                                <m:t>𝟏</m:t>
                              </m:r>
                              <m:r>
                                <a:rPr lang="it-IT" b="1" i="1">
                                  <a:latin typeface="Cambria Math"/>
                                </a:rPr>
                                <m:t>−</m:t>
                              </m:r>
                              <m:r>
                                <a:rPr lang="it-IT" b="1" i="1">
                                  <a:latin typeface="Cambria Math"/>
                                </a:rPr>
                                <m:t>𝒅</m:t>
                              </m:r>
                            </m:e>
                          </m:d>
                        </m:e>
                        <m:sup>
                          <m:r>
                            <a:rPr lang="it-IT" b="1" i="1">
                              <a:latin typeface="Cambria Math"/>
                            </a:rPr>
                            <m:t>𝑵</m:t>
                          </m:r>
                        </m:sup>
                      </m:sSup>
                      <m:r>
                        <a:rPr lang="en-AU" dirty="0">
                          <a:latin typeface="Cambria Math" panose="02040503050406030204" pitchFamily="18" charset="0"/>
                          <a:ea typeface="Cambria Math"/>
                        </a:rPr>
                        <m:t>→</m:t>
                      </m:r>
                      <m:r>
                        <a:rPr lang="it-IT" b="1" i="1">
                          <a:latin typeface="Cambria Math"/>
                        </a:rPr>
                        <m:t>𝒅</m:t>
                      </m:r>
                      <m:r>
                        <a:rPr lang="it-IT" b="1" i="1">
                          <a:latin typeface="Cambria Math"/>
                        </a:rPr>
                        <m:t>=</m:t>
                      </m:r>
                      <m:r>
                        <a:rPr lang="it-IT" b="1" i="1">
                          <a:latin typeface="Cambria Math"/>
                        </a:rPr>
                        <m:t>𝟏</m:t>
                      </m:r>
                      <m:r>
                        <a:rPr lang="it-IT" b="1" i="1">
                          <a:latin typeface="Cambria Math"/>
                        </a:rPr>
                        <m:t>−</m:t>
                      </m:r>
                      <m:rad>
                        <m:radPr>
                          <m:ctrlPr>
                            <a:rPr lang="it-IT" b="1" i="1">
                              <a:latin typeface="Cambria Math" panose="02040503050406030204" pitchFamily="18" charset="0"/>
                            </a:rPr>
                          </m:ctrlPr>
                        </m:radPr>
                        <m:deg>
                          <m:r>
                            <m:rPr>
                              <m:brk m:alnAt="7"/>
                            </m:rPr>
                            <a:rPr lang="it-IT" b="1" i="1">
                              <a:latin typeface="Cambria Math"/>
                            </a:rPr>
                            <m:t>𝑵</m:t>
                          </m:r>
                        </m:deg>
                        <m:e>
                          <m:r>
                            <a:rPr lang="it-IT" b="1" i="1">
                              <a:latin typeface="Cambria Math"/>
                            </a:rPr>
                            <m:t>𝟏</m:t>
                          </m:r>
                          <m:r>
                            <a:rPr lang="it-IT" b="1" i="1">
                              <a:latin typeface="Cambria Math"/>
                            </a:rPr>
                            <m:t>−</m:t>
                          </m:r>
                          <m:r>
                            <a:rPr lang="it-IT" b="1" i="1">
                              <a:latin typeface="Cambria Math"/>
                            </a:rPr>
                            <m:t>𝑫</m:t>
                          </m:r>
                        </m:e>
                      </m:rad>
                    </m:oMath>
                  </m:oMathPara>
                </a14:m>
                <a:endParaRPr lang="it-IT" dirty="0"/>
              </a:p>
            </p:txBody>
          </p:sp>
        </mc:Choice>
        <mc:Fallback xmlns="">
          <p:sp>
            <p:nvSpPr>
              <p:cNvPr id="6" name="Rettangolo 5"/>
              <p:cNvSpPr>
                <a:spLocks noRot="1" noChangeAspect="1" noMove="1" noResize="1" noEditPoints="1" noAdjustHandles="1" noChangeArrowheads="1" noChangeShapeType="1" noTextEdit="1"/>
              </p:cNvSpPr>
              <p:nvPr/>
            </p:nvSpPr>
            <p:spPr>
              <a:xfrm>
                <a:off x="1371600" y="3505689"/>
                <a:ext cx="10229851" cy="955967"/>
              </a:xfrm>
              <a:prstGeom prst="rect">
                <a:avLst/>
              </a:prstGeom>
              <a:blipFill rotWithShape="1">
                <a:blip r:embed="rId5"/>
                <a:stretch>
                  <a:fillRect l="-477" t="-31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Rettangolo 9"/>
              <p:cNvSpPr/>
              <p:nvPr/>
            </p:nvSpPr>
            <p:spPr>
              <a:xfrm>
                <a:off x="1371601" y="4917356"/>
                <a:ext cx="10229850" cy="950325"/>
              </a:xfrm>
              <a:prstGeom prst="rect">
                <a:avLst/>
              </a:prstGeom>
            </p:spPr>
            <p:txBody>
              <a:bodyPr wrap="square">
                <a:spAutoFit/>
              </a:bodyPr>
              <a:lstStyle/>
              <a:p>
                <a:r>
                  <a:rPr lang="en-AU" b="1" dirty="0"/>
                  <a:t>Probability of healing </a:t>
                </a:r>
                <a:r>
                  <a:rPr lang="en-AU" dirty="0"/>
                  <a:t>(</a:t>
                </a:r>
                <a14:m>
                  <m:oMath xmlns:m="http://schemas.openxmlformats.org/officeDocument/2006/math">
                    <m:r>
                      <a:rPr lang="en-AU" dirty="0">
                        <a:latin typeface="Cambria Math" panose="02040503050406030204" pitchFamily="18" charset="0"/>
                      </a:rPr>
                      <m:t>𝒉</m:t>
                    </m:r>
                  </m:oMath>
                </a14:m>
                <a:r>
                  <a:rPr lang="en-AU" dirty="0"/>
                  <a:t>): can be defined in the same way, just assuming the cumulative healing rate to be complementary to the mortality one.</a:t>
                </a:r>
              </a:p>
              <a:p>
                <a:pPr algn="ctr"/>
                <a14:m>
                  <m:oMath xmlns:m="http://schemas.openxmlformats.org/officeDocument/2006/math">
                    <m:r>
                      <a:rPr lang="it-IT">
                        <a:latin typeface="Cambria Math" panose="02040503050406030204" pitchFamily="18" charset="0"/>
                      </a:rPr>
                      <m:t>𝑯</m:t>
                    </m:r>
                    <m:r>
                      <a:rPr lang="it-IT">
                        <a:latin typeface="Cambria Math" panose="02040503050406030204" pitchFamily="18" charset="0"/>
                      </a:rPr>
                      <m:t>=</m:t>
                    </m:r>
                    <m:r>
                      <a:rPr lang="it-IT">
                        <a:latin typeface="Cambria Math" panose="02040503050406030204" pitchFamily="18" charset="0"/>
                      </a:rPr>
                      <m:t>𝟏</m:t>
                    </m:r>
                    <m:r>
                      <a:rPr lang="it-IT">
                        <a:latin typeface="Cambria Math" panose="02040503050406030204" pitchFamily="18" charset="0"/>
                      </a:rPr>
                      <m:t>−</m:t>
                    </m:r>
                    <m:r>
                      <a:rPr lang="it-IT">
                        <a:latin typeface="Cambria Math" panose="02040503050406030204" pitchFamily="18" charset="0"/>
                      </a:rPr>
                      <m:t>𝑫</m:t>
                    </m:r>
                    <m:r>
                      <a:rPr lang="it-IT">
                        <a:latin typeface="Cambria Math" panose="02040503050406030204" pitchFamily="18" charset="0"/>
                      </a:rPr>
                      <m:t>→</m:t>
                    </m:r>
                    <m:r>
                      <a:rPr lang="it-IT">
                        <a:latin typeface="Cambria Math" panose="02040503050406030204" pitchFamily="18" charset="0"/>
                      </a:rPr>
                      <m:t>𝒉</m:t>
                    </m:r>
                    <m:r>
                      <a:rPr lang="it-IT">
                        <a:latin typeface="Cambria Math" panose="02040503050406030204" pitchFamily="18" charset="0"/>
                      </a:rPr>
                      <m:t>=</m:t>
                    </m:r>
                    <m:r>
                      <a:rPr lang="it-IT">
                        <a:latin typeface="Cambria Math" panose="02040503050406030204" pitchFamily="18" charset="0"/>
                      </a:rPr>
                      <m:t>𝟏</m:t>
                    </m:r>
                    <m:r>
                      <a:rPr lang="it-IT">
                        <a:latin typeface="Cambria Math" panose="02040503050406030204" pitchFamily="18" charset="0"/>
                      </a:rPr>
                      <m:t>−</m:t>
                    </m:r>
                    <m:rad>
                      <m:radPr>
                        <m:ctrlPr>
                          <a:rPr lang="it-IT" i="1">
                            <a:latin typeface="Cambria Math" panose="02040503050406030204" pitchFamily="18" charset="0"/>
                          </a:rPr>
                        </m:ctrlPr>
                      </m:radPr>
                      <m:deg>
                        <m:r>
                          <m:rPr>
                            <m:brk m:alnAt="7"/>
                          </m:rPr>
                          <a:rPr lang="it-IT">
                            <a:latin typeface="Cambria Math" panose="02040503050406030204" pitchFamily="18" charset="0"/>
                          </a:rPr>
                          <m:t>𝑵</m:t>
                        </m:r>
                      </m:deg>
                      <m:e>
                        <m:r>
                          <a:rPr lang="it-IT">
                            <a:latin typeface="Cambria Math" panose="02040503050406030204" pitchFamily="18" charset="0"/>
                          </a:rPr>
                          <m:t>𝟏</m:t>
                        </m:r>
                        <m:r>
                          <a:rPr lang="it-IT">
                            <a:latin typeface="Cambria Math" panose="02040503050406030204" pitchFamily="18" charset="0"/>
                          </a:rPr>
                          <m:t>−</m:t>
                        </m:r>
                        <m:r>
                          <a:rPr lang="it-IT">
                            <a:latin typeface="Cambria Math" panose="02040503050406030204" pitchFamily="18" charset="0"/>
                          </a:rPr>
                          <m:t>𝑯</m:t>
                        </m:r>
                      </m:e>
                    </m:rad>
                    <m:r>
                      <a:rPr lang="it-IT">
                        <a:latin typeface="Cambria Math" panose="02040503050406030204" pitchFamily="18" charset="0"/>
                      </a:rPr>
                      <m:t>=</m:t>
                    </m:r>
                    <m:r>
                      <a:rPr lang="it-IT">
                        <a:latin typeface="Cambria Math" panose="02040503050406030204" pitchFamily="18" charset="0"/>
                      </a:rPr>
                      <m:t>𝟏</m:t>
                    </m:r>
                    <m:r>
                      <a:rPr lang="it-IT">
                        <a:latin typeface="Cambria Math" panose="02040503050406030204" pitchFamily="18" charset="0"/>
                      </a:rPr>
                      <m:t>−</m:t>
                    </m:r>
                    <m:rad>
                      <m:radPr>
                        <m:ctrlPr>
                          <a:rPr lang="it-IT" i="1">
                            <a:latin typeface="Cambria Math" panose="02040503050406030204" pitchFamily="18" charset="0"/>
                          </a:rPr>
                        </m:ctrlPr>
                      </m:radPr>
                      <m:deg>
                        <m:r>
                          <m:rPr>
                            <m:brk m:alnAt="7"/>
                          </m:rPr>
                          <a:rPr lang="it-IT">
                            <a:latin typeface="Cambria Math" panose="02040503050406030204" pitchFamily="18" charset="0"/>
                          </a:rPr>
                          <m:t>𝑵</m:t>
                        </m:r>
                      </m:deg>
                      <m:e>
                        <m:r>
                          <a:rPr lang="it-IT">
                            <a:latin typeface="Cambria Math" panose="02040503050406030204" pitchFamily="18" charset="0"/>
                          </a:rPr>
                          <m:t>𝑫</m:t>
                        </m:r>
                      </m:e>
                    </m:rad>
                  </m:oMath>
                </a14:m>
                <a:r>
                  <a:rPr lang="en-AU" dirty="0"/>
                  <a:t> </a:t>
                </a:r>
              </a:p>
            </p:txBody>
          </p:sp>
        </mc:Choice>
        <mc:Fallback xmlns="">
          <p:sp>
            <p:nvSpPr>
              <p:cNvPr id="10" name="Rettangolo 9"/>
              <p:cNvSpPr>
                <a:spLocks noRot="1" noChangeAspect="1" noMove="1" noResize="1" noEditPoints="1" noAdjustHandles="1" noChangeArrowheads="1" noChangeShapeType="1" noTextEdit="1"/>
              </p:cNvSpPr>
              <p:nvPr/>
            </p:nvSpPr>
            <p:spPr>
              <a:xfrm>
                <a:off x="1371601" y="4917356"/>
                <a:ext cx="10229850" cy="950325"/>
              </a:xfrm>
              <a:prstGeom prst="rect">
                <a:avLst/>
              </a:prstGeom>
              <a:blipFill rotWithShape="1">
                <a:blip r:embed="rId6"/>
                <a:stretch>
                  <a:fillRect l="-477" t="-3205"/>
                </a:stretch>
              </a:blipFill>
            </p:spPr>
            <p:txBody>
              <a:bodyPr/>
              <a:lstStyle/>
              <a:p>
                <a:r>
                  <a:rPr lang="it-IT">
                    <a:noFill/>
                  </a:rPr>
                  <a:t> </a:t>
                </a:r>
              </a:p>
            </p:txBody>
          </p:sp>
        </mc:Fallback>
      </mc:AlternateContent>
    </p:spTree>
    <p:extLst>
      <p:ext uri="{BB962C8B-B14F-4D97-AF65-F5344CB8AC3E}">
        <p14:creationId xmlns:p14="http://schemas.microsoft.com/office/powerpoint/2010/main" val="74189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3"/>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6"/>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10"/>
                                        </p:tgtEl>
                                        <p:attrNameLst>
                                          <p:attrName>style.visibility</p:attrName>
                                        </p:attrNameLst>
                                      </p:cBhvr>
                                      <p:to>
                                        <p:strVal val="hidden"/>
                                      </p:to>
                                    </p:set>
                                  </p:childTnLst>
                                </p:cTn>
                              </p:par>
                              <p:par>
                                <p:cTn id="26" presetID="16" presetClass="entr" presetSubtype="21"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P spid="6" grpId="1"/>
      <p:bldP spid="10" grpId="0"/>
      <p:bldP spid="1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F91A1F5C-DB74-46B6-9B63-3CE5504ADCEE}"/>
              </a:ext>
            </a:extLst>
          </p:cNvPr>
          <p:cNvSpPr>
            <a:spLocks noGrp="1"/>
          </p:cNvSpPr>
          <p:nvPr>
            <p:ph type="title"/>
          </p:nvPr>
        </p:nvSpPr>
        <p:spPr>
          <a:xfrm>
            <a:off x="928255" y="256534"/>
            <a:ext cx="9601200" cy="694426"/>
          </a:xfrm>
        </p:spPr>
        <p:txBody>
          <a:bodyPr>
            <a:normAutofit/>
          </a:bodyPr>
          <a:lstStyle/>
          <a:p>
            <a:r>
              <a:rPr lang="it-IT" sz="4000" dirty="0">
                <a:solidFill>
                  <a:srgbClr val="C00000"/>
                </a:solidFill>
              </a:rPr>
              <a:t>The </a:t>
            </a:r>
            <a:r>
              <a:rPr lang="it-IT" sz="4000" dirty="0" err="1">
                <a:solidFill>
                  <a:srgbClr val="C00000"/>
                </a:solidFill>
              </a:rPr>
              <a:t>estimated</a:t>
            </a:r>
            <a:r>
              <a:rPr lang="it-IT" sz="4000" dirty="0">
                <a:solidFill>
                  <a:srgbClr val="C00000"/>
                </a:solidFill>
              </a:rPr>
              <a:t> </a:t>
            </a:r>
            <a:r>
              <a:rPr lang="it-IT" sz="4000" dirty="0" err="1">
                <a:solidFill>
                  <a:srgbClr val="C00000"/>
                </a:solidFill>
              </a:rPr>
              <a:t>probabilities</a:t>
            </a:r>
            <a:endParaRPr lang="it-IT" sz="4000" dirty="0">
              <a:solidFill>
                <a:srgbClr val="C00000"/>
              </a:solidFill>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 xmlns:a16="http://schemas.microsoft.com/office/drawing/2014/main" id="{DB2C0F7F-74C5-4BF8-8F64-6D9C0D79ACAB}"/>
                  </a:ext>
                </a:extLst>
              </p:cNvPr>
              <p:cNvSpPr>
                <a:spLocks noGrp="1"/>
              </p:cNvSpPr>
              <p:nvPr>
                <p:ph idx="1"/>
              </p:nvPr>
            </p:nvSpPr>
            <p:spPr>
              <a:xfrm>
                <a:off x="870175" y="4856641"/>
                <a:ext cx="5244859" cy="1568542"/>
              </a:xfrm>
            </p:spPr>
            <p:txBody>
              <a:bodyPr>
                <a:normAutofit/>
              </a:bodyPr>
              <a:lstStyle/>
              <a:p>
                <a:pPr algn="just"/>
                <a:r>
                  <a:rPr lang="it-IT" dirty="0" smtClean="0"/>
                  <a:t>The </a:t>
                </a:r>
                <a:r>
                  <a:rPr lang="it-IT" dirty="0" err="1"/>
                  <a:t>values</a:t>
                </a:r>
                <a:r>
                  <a:rPr lang="it-IT" dirty="0"/>
                  <a:t> </a:t>
                </a:r>
                <a:r>
                  <a:rPr lang="it-IT" dirty="0" err="1"/>
                  <a:t>have</a:t>
                </a:r>
                <a:r>
                  <a:rPr lang="it-IT" dirty="0"/>
                  <a:t> </a:t>
                </a:r>
                <a:r>
                  <a:rPr lang="it-IT" dirty="0" err="1"/>
                  <a:t>been</a:t>
                </a:r>
                <a:r>
                  <a:rPr lang="it-IT" dirty="0"/>
                  <a:t> cross-</a:t>
                </a:r>
                <a:r>
                  <a:rPr lang="it-IT" dirty="0" err="1"/>
                  <a:t>referenced</a:t>
                </a:r>
                <a:r>
                  <a:rPr lang="it-IT" dirty="0"/>
                  <a:t> </a:t>
                </a:r>
                <a:r>
                  <a:rPr lang="it-IT" dirty="0" err="1"/>
                  <a:t>obtaining</a:t>
                </a:r>
                <a:r>
                  <a:rPr lang="it-IT" dirty="0"/>
                  <a:t>:</a:t>
                </a:r>
              </a:p>
              <a:p>
                <a:pPr marL="0" indent="0" algn="just">
                  <a:buNone/>
                </a:pPr>
                <a:r>
                  <a:rPr lang="it-IT" b="1" dirty="0"/>
                  <a:t>     </a:t>
                </a:r>
                <a14:m>
                  <m:oMath xmlns:m="http://schemas.openxmlformats.org/officeDocument/2006/math">
                    <m:r>
                      <a:rPr lang="it-IT" b="1" i="1" dirty="0" smtClean="0">
                        <a:solidFill>
                          <a:srgbClr val="FF0000"/>
                        </a:solidFill>
                        <a:latin typeface="Cambria Math"/>
                      </a:rPr>
                      <m:t>𝟕</m:t>
                    </m:r>
                    <m:r>
                      <a:rPr lang="it-IT" b="1" i="1" dirty="0" smtClean="0">
                        <a:solidFill>
                          <a:srgbClr val="FF0000"/>
                        </a:solidFill>
                        <a:latin typeface="Cambria Math"/>
                        <a:ea typeface="Cambria Math"/>
                      </a:rPr>
                      <m:t>×</m:t>
                    </m:r>
                    <m:r>
                      <a:rPr lang="it-IT" b="1" i="1" dirty="0" smtClean="0">
                        <a:solidFill>
                          <a:srgbClr val="FF0000"/>
                        </a:solidFill>
                        <a:latin typeface="Cambria Math"/>
                      </a:rPr>
                      <m:t>𝟖</m:t>
                    </m:r>
                    <m:r>
                      <a:rPr lang="it-IT" b="1" i="1" dirty="0" smtClean="0">
                        <a:solidFill>
                          <a:srgbClr val="FF0000"/>
                        </a:solidFill>
                        <a:latin typeface="Cambria Math"/>
                        <a:ea typeface="Cambria Math"/>
                      </a:rPr>
                      <m:t>×</m:t>
                    </m:r>
                    <m:r>
                      <a:rPr lang="it-IT" b="1" i="1" dirty="0" smtClean="0">
                        <a:solidFill>
                          <a:srgbClr val="FF0000"/>
                        </a:solidFill>
                        <a:latin typeface="Cambria Math"/>
                      </a:rPr>
                      <m:t>𝟕</m:t>
                    </m:r>
                    <m:r>
                      <a:rPr lang="it-IT" b="1" i="1" dirty="0" smtClean="0">
                        <a:solidFill>
                          <a:srgbClr val="FF0000"/>
                        </a:solidFill>
                        <a:latin typeface="Cambria Math"/>
                      </a:rPr>
                      <m:t>=</m:t>
                    </m:r>
                    <m:r>
                      <a:rPr lang="it-IT" b="1" i="1" dirty="0" smtClean="0">
                        <a:solidFill>
                          <a:srgbClr val="FF0000"/>
                        </a:solidFill>
                        <a:latin typeface="Cambria Math"/>
                      </a:rPr>
                      <m:t>𝟑𝟗𝟐</m:t>
                    </m:r>
                  </m:oMath>
                </a14:m>
                <a:r>
                  <a:rPr lang="it-IT" b="1" dirty="0">
                    <a:solidFill>
                      <a:srgbClr val="FF0000"/>
                    </a:solidFill>
                  </a:rPr>
                  <a:t> </a:t>
                </a:r>
                <a:r>
                  <a:rPr lang="it-IT" dirty="0">
                    <a:solidFill>
                      <a:srgbClr val="FF0000"/>
                    </a:solidFill>
                  </a:rPr>
                  <a:t>disease models to </a:t>
                </a:r>
                <a:r>
                  <a:rPr lang="it-IT" dirty="0" smtClean="0">
                    <a:solidFill>
                      <a:srgbClr val="FF0000"/>
                    </a:solidFill>
                  </a:rPr>
                  <a:t>simulate</a:t>
                </a:r>
              </a:p>
              <a:p>
                <a:pPr marL="0" indent="0" algn="just">
                  <a:buNone/>
                </a:pPr>
                <a:endParaRPr lang="it-IT" dirty="0"/>
              </a:p>
            </p:txBody>
          </p:sp>
        </mc:Choice>
        <mc:Fallback xmlns="">
          <p:sp>
            <p:nvSpPr>
              <p:cNvPr id="3" name="Segnaposto contenuto 2">
                <a:extLst>
                  <a:ext uri="{FF2B5EF4-FFF2-40B4-BE49-F238E27FC236}">
                    <a16:creationId xmlns:a16="http://schemas.microsoft.com/office/drawing/2014/main" xmlns:a14="http://schemas.microsoft.com/office/drawing/2010/main" xmlns="" id="{DB2C0F7F-74C5-4BF8-8F64-6D9C0D79ACAB}"/>
                  </a:ext>
                </a:extLst>
              </p:cNvPr>
              <p:cNvSpPr>
                <a:spLocks noGrp="1" noRot="1" noChangeAspect="1" noMove="1" noResize="1" noEditPoints="1" noAdjustHandles="1" noChangeArrowheads="1" noChangeShapeType="1" noTextEdit="1"/>
              </p:cNvSpPr>
              <p:nvPr>
                <p:ph idx="1"/>
              </p:nvPr>
            </p:nvSpPr>
            <p:spPr>
              <a:xfrm>
                <a:off x="870175" y="4856641"/>
                <a:ext cx="5244859" cy="1568542"/>
              </a:xfrm>
              <a:blipFill rotWithShape="1">
                <a:blip r:embed="rId2"/>
                <a:stretch>
                  <a:fillRect l="-1279" t="-3113" r="-1163"/>
                </a:stretch>
              </a:blipFill>
            </p:spPr>
            <p:txBody>
              <a:bodyPr/>
              <a:lstStyle/>
              <a:p>
                <a:r>
                  <a:rPr lang="it-IT">
                    <a:noFill/>
                  </a:rPr>
                  <a:t> </a:t>
                </a:r>
              </a:p>
            </p:txBody>
          </p:sp>
        </mc:Fallback>
      </mc:AlternateContent>
      <p:sp>
        <p:nvSpPr>
          <p:cNvPr id="4" name="Segnaposto piè di pagina 3">
            <a:extLst>
              <a:ext uri="{FF2B5EF4-FFF2-40B4-BE49-F238E27FC236}">
                <a16:creationId xmlns="" xmlns:a16="http://schemas.microsoft.com/office/drawing/2014/main" id="{AB2E5786-C7C5-4483-8BF4-209AE8E78CBE}"/>
              </a:ext>
            </a:extLst>
          </p:cNvPr>
          <p:cNvSpPr>
            <a:spLocks noGrp="1"/>
          </p:cNvSpPr>
          <p:nvPr>
            <p:ph type="ftr" sz="quarter" idx="11"/>
          </p:nvPr>
        </p:nvSpPr>
        <p:spPr>
          <a:xfrm>
            <a:off x="2893564" y="6487178"/>
            <a:ext cx="6280830" cy="404614"/>
          </a:xfrm>
        </p:spPr>
        <p:txBody>
          <a:bodyPr/>
          <a:lstStyle/>
          <a:p>
            <a:pPr>
              <a:defRPr/>
            </a:pPr>
            <a:r>
              <a:rPr lang="it-IT" dirty="0">
                <a:solidFill>
                  <a:srgbClr val="191B0E"/>
                </a:solidFill>
              </a:rPr>
              <a:t>I.S.I.S.S. MARCO CASAGRANDE</a:t>
            </a:r>
          </a:p>
        </p:txBody>
      </p:sp>
      <p:sp>
        <p:nvSpPr>
          <p:cNvPr id="5" name="Segnaposto numero diapositiva 4">
            <a:extLst>
              <a:ext uri="{FF2B5EF4-FFF2-40B4-BE49-F238E27FC236}">
                <a16:creationId xmlns="" xmlns:a16="http://schemas.microsoft.com/office/drawing/2014/main" id="{5C648C60-FF10-442A-8608-87CF1216C548}"/>
              </a:ext>
            </a:extLst>
          </p:cNvPr>
          <p:cNvSpPr>
            <a:spLocks noGrp="1"/>
          </p:cNvSpPr>
          <p:nvPr>
            <p:ph type="sldNum" sz="quarter" idx="12"/>
          </p:nvPr>
        </p:nvSpPr>
        <p:spPr/>
        <p:txBody>
          <a:bodyPr/>
          <a:lstStyle/>
          <a:p>
            <a:pPr>
              <a:defRPr/>
            </a:pPr>
            <a:fld id="{76345F2D-FCC9-476D-B6A7-C26EC943BE15}" type="slidenum">
              <a:rPr lang="it-IT" smtClean="0">
                <a:solidFill>
                  <a:srgbClr val="191B0E"/>
                </a:solidFill>
              </a:rPr>
              <a:pPr>
                <a:defRPr/>
              </a:pPr>
              <a:t>11</a:t>
            </a:fld>
            <a:endParaRPr lang="it-IT">
              <a:solidFill>
                <a:srgbClr val="191B0E"/>
              </a:solidFill>
            </a:endParaRPr>
          </a:p>
        </p:txBody>
      </p:sp>
      <mc:AlternateContent xmlns:mc="http://schemas.openxmlformats.org/markup-compatibility/2006" xmlns:a14="http://schemas.microsoft.com/office/drawing/2010/main">
        <mc:Choice Requires="a14">
          <p:graphicFrame>
            <p:nvGraphicFramePr>
              <p:cNvPr id="6" name="Segnaposto contenuto 6">
                <a:extLst>
                  <a:ext uri="{FF2B5EF4-FFF2-40B4-BE49-F238E27FC236}">
                    <a16:creationId xmlns="" xmlns:a16="http://schemas.microsoft.com/office/drawing/2014/main" id="{2829DC4E-43E7-4A7A-B074-EE8A8FE918DF}"/>
                  </a:ext>
                </a:extLst>
              </p:cNvPr>
              <p:cNvGraphicFramePr>
                <a:graphicFrameLocks/>
              </p:cNvGraphicFramePr>
              <p:nvPr>
                <p:extLst>
                  <p:ext uri="{D42A27DB-BD31-4B8C-83A1-F6EECF244321}">
                    <p14:modId xmlns:p14="http://schemas.microsoft.com/office/powerpoint/2010/main" val="4241372201"/>
                  </p:ext>
                </p:extLst>
              </p:nvPr>
            </p:nvGraphicFramePr>
            <p:xfrm>
              <a:off x="6880485" y="950960"/>
              <a:ext cx="4486221" cy="5159554"/>
            </p:xfrm>
            <a:graphic>
              <a:graphicData uri="http://schemas.openxmlformats.org/drawingml/2006/table">
                <a:tbl>
                  <a:tblPr firstRow="1" bandRow="1">
                    <a:tableStyleId>{9D7B26C5-4107-4FEC-AEDC-1716B250A1EF}</a:tableStyleId>
                  </a:tblPr>
                  <a:tblGrid>
                    <a:gridCol w="1495407">
                      <a:extLst>
                        <a:ext uri="{9D8B030D-6E8A-4147-A177-3AD203B41FA5}">
                          <a16:colId xmlns="" xmlns:a16="http://schemas.microsoft.com/office/drawing/2014/main" val="3549023289"/>
                        </a:ext>
                      </a:extLst>
                    </a:gridCol>
                    <a:gridCol w="1495407">
                      <a:extLst>
                        <a:ext uri="{9D8B030D-6E8A-4147-A177-3AD203B41FA5}">
                          <a16:colId xmlns="" xmlns:a16="http://schemas.microsoft.com/office/drawing/2014/main" val="3724051691"/>
                        </a:ext>
                      </a:extLst>
                    </a:gridCol>
                    <a:gridCol w="1495407">
                      <a:extLst>
                        <a:ext uri="{9D8B030D-6E8A-4147-A177-3AD203B41FA5}">
                          <a16:colId xmlns="" xmlns:a16="http://schemas.microsoft.com/office/drawing/2014/main" val="2981038827"/>
                        </a:ext>
                      </a:extLst>
                    </a:gridCol>
                  </a:tblGrid>
                  <a:tr h="459649">
                    <a:tc gridSpan="3">
                      <a:txBody>
                        <a:bodyPr/>
                        <a:lstStyle/>
                        <a:p>
                          <a:pPr algn="ctr" fontAlgn="ctr"/>
                          <a:r>
                            <a:rPr lang="en-AU" sz="2000" u="none" strike="noStrike" noProof="0" dirty="0">
                              <a:effectLst/>
                            </a:rPr>
                            <a:t>ESTIMATED</a:t>
                          </a:r>
                          <a:r>
                            <a:rPr lang="en-AU" sz="2000" u="none" strike="noStrike" baseline="0" noProof="0" dirty="0">
                              <a:effectLst/>
                            </a:rPr>
                            <a:t> </a:t>
                          </a:r>
                          <a:r>
                            <a:rPr lang="en-AU" sz="2000" u="none" strike="noStrike" noProof="0" dirty="0">
                              <a:effectLst/>
                            </a:rPr>
                            <a:t>PROBABILITIES</a:t>
                          </a:r>
                          <a:endParaRPr lang="en-AU" sz="2000" b="1" i="0" u="none" strike="noStrike" noProof="0" dirty="0">
                            <a:solidFill>
                              <a:srgbClr val="000000"/>
                            </a:solidFill>
                            <a:effectLst/>
                            <a:latin typeface="Calibri" charset="0"/>
                          </a:endParaRPr>
                        </a:p>
                      </a:txBody>
                      <a:tcPr marL="12700" marR="12700" marT="12700" marB="0" anchor="ctr"/>
                    </a:tc>
                    <a:tc hMerge="1">
                      <a:txBody>
                        <a:bodyPr/>
                        <a:lstStyle/>
                        <a:p>
                          <a:endParaRPr lang="en-AU"/>
                        </a:p>
                      </a:txBody>
                      <a:tcPr/>
                    </a:tc>
                    <a:tc hMerge="1">
                      <a:txBody>
                        <a:bodyPr/>
                        <a:lstStyle/>
                        <a:p>
                          <a:endParaRPr lang="en-AU"/>
                        </a:p>
                      </a:txBody>
                      <a:tcPr/>
                    </a:tc>
                    <a:extLst>
                      <a:ext uri="{0D108BD9-81ED-4DB2-BD59-A6C34878D82A}">
                        <a16:rowId xmlns="" xmlns:a16="http://schemas.microsoft.com/office/drawing/2014/main" val="2753970274"/>
                      </a:ext>
                    </a:extLst>
                  </a:tr>
                  <a:tr h="116635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AU" sz="2000" b="1" i="0" u="none" strike="noStrike" noProof="0">
                              <a:solidFill>
                                <a:srgbClr val="000000"/>
                              </a:solidFill>
                              <a:effectLst/>
                              <a:latin typeface="Calibri" charset="0"/>
                            </a:rPr>
                            <a:t>Probability </a:t>
                          </a:r>
                          <a:r>
                            <a:rPr lang="en-AU" sz="2000" b="1" i="0" u="none" strike="noStrike" noProof="0" dirty="0">
                              <a:solidFill>
                                <a:srgbClr val="000000"/>
                              </a:solidFill>
                              <a:effectLst/>
                              <a:latin typeface="Calibri" charset="0"/>
                            </a:rPr>
                            <a:t>of infection</a:t>
                          </a:r>
                          <a:r>
                            <a:rPr lang="en-AU" sz="2000" b="1" i="0" u="none" strike="noStrike" baseline="0" noProof="0" dirty="0">
                              <a:solidFill>
                                <a:srgbClr val="000000"/>
                              </a:solidFill>
                              <a:effectLst/>
                              <a:latin typeface="Calibri" charset="0"/>
                            </a:rPr>
                            <a:t> (</a:t>
                          </a:r>
                          <a14:m>
                            <m:oMath xmlns:m="http://schemas.openxmlformats.org/officeDocument/2006/math">
                              <m:r>
                                <a:rPr lang="it-IT" sz="2000" b="1" i="1" u="none" strike="noStrike" baseline="0" noProof="0" dirty="0" smtClean="0">
                                  <a:solidFill>
                                    <a:srgbClr val="000000"/>
                                  </a:solidFill>
                                  <a:effectLst/>
                                  <a:latin typeface="Cambria Math"/>
                                </a:rPr>
                                <m:t>𝒊</m:t>
                              </m:r>
                            </m:oMath>
                          </a14:m>
                          <a:r>
                            <a:rPr lang="en-AU" sz="2000" b="1" i="0" u="none" strike="noStrike" baseline="0" noProof="0" dirty="0">
                              <a:solidFill>
                                <a:srgbClr val="000000"/>
                              </a:solidFill>
                              <a:effectLst/>
                              <a:latin typeface="Calibri" charset="0"/>
                            </a:rPr>
                            <a:t>)</a:t>
                          </a:r>
                          <a:endParaRPr lang="en-AU" sz="2000" b="1" i="0" u="none" strike="noStrike" noProof="0" dirty="0">
                            <a:solidFill>
                              <a:srgbClr val="000000"/>
                            </a:solidFill>
                            <a:effectLst/>
                            <a:latin typeface="Calibri" charset="0"/>
                          </a:endParaRPr>
                        </a:p>
                      </a:txBody>
                      <a:tcPr marL="12700" marR="12700" marT="1270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AU" sz="2000" b="1" i="0" u="none" strike="noStrike" noProof="0" dirty="0">
                              <a:solidFill>
                                <a:srgbClr val="000000"/>
                              </a:solidFill>
                              <a:effectLst/>
                              <a:latin typeface="Calibri" charset="0"/>
                            </a:rPr>
                            <a:t>Probability of death</a:t>
                          </a:r>
                          <a:r>
                            <a:rPr lang="en-AU" sz="2000" b="1" i="0" u="none" strike="noStrike" baseline="0" noProof="0" dirty="0">
                              <a:solidFill>
                                <a:srgbClr val="000000"/>
                              </a:solidFill>
                              <a:effectLst/>
                              <a:latin typeface="Calibri" charset="0"/>
                            </a:rPr>
                            <a:t> (</a:t>
                          </a:r>
                          <a14:m>
                            <m:oMath xmlns:m="http://schemas.openxmlformats.org/officeDocument/2006/math">
                              <m:r>
                                <a:rPr lang="it-IT" sz="2000" b="1" i="1" u="none" strike="noStrike" baseline="0" noProof="0" dirty="0" smtClean="0">
                                  <a:solidFill>
                                    <a:srgbClr val="000000"/>
                                  </a:solidFill>
                                  <a:effectLst/>
                                  <a:latin typeface="Cambria Math"/>
                                </a:rPr>
                                <m:t>𝒅</m:t>
                              </m:r>
                            </m:oMath>
                          </a14:m>
                          <a:r>
                            <a:rPr lang="en-AU" sz="2000" b="1" i="0" u="none" strike="noStrike" baseline="0" noProof="0" dirty="0">
                              <a:solidFill>
                                <a:srgbClr val="000000"/>
                              </a:solidFill>
                              <a:effectLst/>
                              <a:latin typeface="Calibri" charset="0"/>
                            </a:rPr>
                            <a:t>)</a:t>
                          </a:r>
                          <a:endParaRPr lang="en-AU" sz="2000" b="1" i="0" u="none" strike="noStrike" noProof="0" dirty="0">
                            <a:solidFill>
                              <a:srgbClr val="000000"/>
                            </a:solidFill>
                            <a:effectLst/>
                            <a:latin typeface="Calibri" charset="0"/>
                          </a:endParaRPr>
                        </a:p>
                      </a:txBody>
                      <a:tcPr marL="12700" marR="12700" marT="12700" marB="0" anchor="ctr"/>
                    </a:tc>
                    <a:tc>
                      <a:txBody>
                        <a:bodyPr/>
                        <a:lstStyle/>
                        <a:p>
                          <a:pPr algn="ctr" fontAlgn="ctr"/>
                          <a:r>
                            <a:rPr lang="en-AU" sz="2000" b="1" i="0" u="none" strike="noStrike" noProof="0" dirty="0">
                              <a:solidFill>
                                <a:srgbClr val="000000"/>
                              </a:solidFill>
                              <a:effectLst/>
                              <a:latin typeface="Calibri" charset="0"/>
                            </a:rPr>
                            <a:t>Probability of healing</a:t>
                          </a:r>
                          <a:r>
                            <a:rPr lang="en-AU" sz="2000" b="1" i="0" u="none" strike="noStrike" baseline="0" noProof="0" dirty="0">
                              <a:solidFill>
                                <a:srgbClr val="000000"/>
                              </a:solidFill>
                              <a:effectLst/>
                              <a:latin typeface="Calibri" charset="0"/>
                            </a:rPr>
                            <a:t> (</a:t>
                          </a:r>
                          <a14:m>
                            <m:oMath xmlns:m="http://schemas.openxmlformats.org/officeDocument/2006/math">
                              <m:r>
                                <a:rPr lang="en-AU" sz="2000" b="1" i="1" u="none" strike="noStrike" baseline="0" noProof="0" dirty="0" smtClean="0">
                                  <a:solidFill>
                                    <a:srgbClr val="000000"/>
                                  </a:solidFill>
                                  <a:effectLst/>
                                  <a:latin typeface="Cambria Math"/>
                                </a:rPr>
                                <m:t>𝒉</m:t>
                              </m:r>
                            </m:oMath>
                          </a14:m>
                          <a:r>
                            <a:rPr lang="en-AU" sz="2000" b="1" i="0" u="none" strike="noStrike" baseline="0" noProof="0" dirty="0">
                              <a:solidFill>
                                <a:srgbClr val="000000"/>
                              </a:solidFill>
                              <a:effectLst/>
                              <a:latin typeface="Calibri" charset="0"/>
                            </a:rPr>
                            <a:t>)</a:t>
                          </a:r>
                          <a:endParaRPr lang="en-AU" sz="2000" b="1" i="0" u="none" strike="noStrike" noProof="0" dirty="0">
                            <a:solidFill>
                              <a:srgbClr val="000000"/>
                            </a:solidFill>
                            <a:effectLst/>
                            <a:latin typeface="Calibri" charset="0"/>
                          </a:endParaRPr>
                        </a:p>
                      </a:txBody>
                      <a:tcPr marL="12700" marR="12700" marT="12700" marB="0" anchor="ctr"/>
                    </a:tc>
                    <a:extLst>
                      <a:ext uri="{0D108BD9-81ED-4DB2-BD59-A6C34878D82A}">
                        <a16:rowId xmlns="" xmlns:a16="http://schemas.microsoft.com/office/drawing/2014/main" val="4098320106"/>
                      </a:ext>
                    </a:extLst>
                  </a:tr>
                  <a:tr h="430920">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0,8%</m:t>
                                </m:r>
                              </m:oMath>
                            </m:oMathPara>
                          </a14:m>
                          <a:endParaRPr lang="mr-IN" sz="1800" b="0" i="0" u="none" strike="noStrike" dirty="0">
                            <a:solidFill>
                              <a:srgbClr val="000000"/>
                            </a:solidFill>
                            <a:effectLst/>
                            <a:latin typeface="Calibri" charset="0"/>
                          </a:endParaRPr>
                        </a:p>
                      </a:txBody>
                      <a:tcPr marL="12700" marR="12700" marT="12700"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rPr>
                                  <m:t>0,0004%</m:t>
                                </m:r>
                              </m:oMath>
                            </m:oMathPara>
                          </a14:m>
                          <a:endParaRPr lang="en-US" sz="1800" b="0" i="0" u="none" strike="noStrike" dirty="0">
                            <a:solidFill>
                              <a:srgbClr val="000000"/>
                            </a:solidFill>
                            <a:effectLst/>
                            <a:latin typeface="Calibri" charset="0"/>
                          </a:endParaRPr>
                        </a:p>
                      </a:txBody>
                      <a:tcPr marL="12700" marR="12700" marT="12700" marB="0" anchor="b"/>
                    </a:tc>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2%</m:t>
                                </m:r>
                              </m:oMath>
                            </m:oMathPara>
                          </a14:m>
                          <a:endParaRPr lang="mr-IN" sz="1800" b="0" i="0" u="none" strike="noStrike" dirty="0">
                            <a:solidFill>
                              <a:srgbClr val="000000"/>
                            </a:solidFill>
                            <a:effectLst/>
                            <a:latin typeface="Calibri" charset="0"/>
                          </a:endParaRPr>
                        </a:p>
                      </a:txBody>
                      <a:tcPr marL="12700" marR="12700" marT="12700" marB="0" anchor="b"/>
                    </a:tc>
                    <a:extLst>
                      <a:ext uri="{0D108BD9-81ED-4DB2-BD59-A6C34878D82A}">
                        <a16:rowId xmlns="" xmlns:a16="http://schemas.microsoft.com/office/drawing/2014/main" val="926210538"/>
                      </a:ext>
                    </a:extLst>
                  </a:tr>
                  <a:tr h="430920">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1,2%</m:t>
                                </m:r>
                              </m:oMath>
                            </m:oMathPara>
                          </a14:m>
                          <a:endParaRPr lang="mr-IN" sz="1800" b="0" i="0" u="none" strike="noStrike" dirty="0">
                            <a:solidFill>
                              <a:srgbClr val="000000"/>
                            </a:solidFill>
                            <a:effectLst/>
                            <a:latin typeface="Calibri" charset="0"/>
                          </a:endParaRPr>
                        </a:p>
                      </a:txBody>
                      <a:tcPr marL="12700" marR="12700" marT="12700"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rPr>
                                  <m:t>0,002%</m:t>
                                </m:r>
                              </m:oMath>
                            </m:oMathPara>
                          </a14:m>
                          <a:endParaRPr lang="en-US" sz="1800" b="0" i="0" u="none" strike="noStrike" dirty="0">
                            <a:solidFill>
                              <a:srgbClr val="000000"/>
                            </a:solidFill>
                            <a:effectLst/>
                            <a:latin typeface="Calibri" charset="0"/>
                          </a:endParaRPr>
                        </a:p>
                      </a:txBody>
                      <a:tcPr marL="12700" marR="12700" marT="12700" marB="0" anchor="b"/>
                    </a:tc>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4%</m:t>
                                </m:r>
                              </m:oMath>
                            </m:oMathPara>
                          </a14:m>
                          <a:endParaRPr lang="mr-IN" sz="1800" b="0" i="0" u="none" strike="noStrike" dirty="0">
                            <a:solidFill>
                              <a:srgbClr val="000000"/>
                            </a:solidFill>
                            <a:effectLst/>
                            <a:latin typeface="Calibri" charset="0"/>
                          </a:endParaRPr>
                        </a:p>
                      </a:txBody>
                      <a:tcPr marL="12700" marR="12700" marT="12700" marB="0" anchor="b"/>
                    </a:tc>
                    <a:extLst>
                      <a:ext uri="{0D108BD9-81ED-4DB2-BD59-A6C34878D82A}">
                        <a16:rowId xmlns="" xmlns:a16="http://schemas.microsoft.com/office/drawing/2014/main" val="1811332076"/>
                      </a:ext>
                    </a:extLst>
                  </a:tr>
                  <a:tr h="430920">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1,8%</m:t>
                                </m:r>
                              </m:oMath>
                            </m:oMathPara>
                          </a14:m>
                          <a:endParaRPr lang="mr-IN" sz="1800" b="0" i="0" u="none" strike="noStrike" dirty="0">
                            <a:solidFill>
                              <a:srgbClr val="000000"/>
                            </a:solidFill>
                            <a:effectLst/>
                            <a:latin typeface="Calibri" charset="0"/>
                          </a:endParaRPr>
                        </a:p>
                      </a:txBody>
                      <a:tcPr marL="12700" marR="12700" marT="12700"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rPr>
                                  <m:t>0,008%</m:t>
                                </m:r>
                              </m:oMath>
                            </m:oMathPara>
                          </a14:m>
                          <a:endParaRPr lang="en-US" sz="1800" b="0" i="0" u="none" strike="noStrike" dirty="0">
                            <a:solidFill>
                              <a:srgbClr val="000000"/>
                            </a:solidFill>
                            <a:effectLst/>
                            <a:latin typeface="Calibri" charset="0"/>
                          </a:endParaRPr>
                        </a:p>
                      </a:txBody>
                      <a:tcPr marL="12700" marR="12700" marT="12700" marB="0" anchor="b"/>
                    </a:tc>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7%</m:t>
                                </m:r>
                              </m:oMath>
                            </m:oMathPara>
                          </a14:m>
                          <a:endParaRPr lang="mr-IN" sz="1800" b="0" i="0" u="none" strike="noStrike" dirty="0">
                            <a:solidFill>
                              <a:srgbClr val="000000"/>
                            </a:solidFill>
                            <a:effectLst/>
                            <a:latin typeface="Calibri" charset="0"/>
                          </a:endParaRPr>
                        </a:p>
                      </a:txBody>
                      <a:tcPr marL="12700" marR="12700" marT="12700" marB="0" anchor="b"/>
                    </a:tc>
                    <a:extLst>
                      <a:ext uri="{0D108BD9-81ED-4DB2-BD59-A6C34878D82A}">
                        <a16:rowId xmlns="" xmlns:a16="http://schemas.microsoft.com/office/drawing/2014/main" val="2502784480"/>
                      </a:ext>
                    </a:extLst>
                  </a:tr>
                  <a:tr h="430920">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2,7%</m:t>
                                </m:r>
                              </m:oMath>
                            </m:oMathPara>
                          </a14:m>
                          <a:endParaRPr lang="mr-IN" sz="1800" b="0" i="0" u="none" strike="noStrike" dirty="0">
                            <a:solidFill>
                              <a:srgbClr val="000000"/>
                            </a:solidFill>
                            <a:effectLst/>
                            <a:latin typeface="Calibri" charset="0"/>
                          </a:endParaRPr>
                        </a:p>
                      </a:txBody>
                      <a:tcPr marL="12700" marR="12700" marT="12700" marB="0" anchor="b"/>
                    </a:tc>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0,035%</m:t>
                                </m:r>
                              </m:oMath>
                            </m:oMathPara>
                          </a14:m>
                          <a:endParaRPr lang="mr-IN" sz="1800" b="0" i="0" u="none" strike="noStrike" dirty="0">
                            <a:solidFill>
                              <a:srgbClr val="000000"/>
                            </a:solidFill>
                            <a:effectLst/>
                            <a:latin typeface="Calibri" charset="0"/>
                          </a:endParaRPr>
                        </a:p>
                      </a:txBody>
                      <a:tcPr marL="12700" marR="12700" marT="12700" marB="0" anchor="b"/>
                    </a:tc>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13%</m:t>
                                </m:r>
                              </m:oMath>
                            </m:oMathPara>
                          </a14:m>
                          <a:endParaRPr lang="mr-IN" sz="1800" b="0" i="0" u="none" strike="noStrike" dirty="0">
                            <a:solidFill>
                              <a:srgbClr val="000000"/>
                            </a:solidFill>
                            <a:effectLst/>
                            <a:latin typeface="Calibri" charset="0"/>
                          </a:endParaRPr>
                        </a:p>
                      </a:txBody>
                      <a:tcPr marL="12700" marR="12700" marT="12700" marB="0" anchor="b"/>
                    </a:tc>
                    <a:extLst>
                      <a:ext uri="{0D108BD9-81ED-4DB2-BD59-A6C34878D82A}">
                        <a16:rowId xmlns="" xmlns:a16="http://schemas.microsoft.com/office/drawing/2014/main" val="1383342689"/>
                      </a:ext>
                    </a:extLst>
                  </a:tr>
                  <a:tr h="430920">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4,1%</m:t>
                                </m:r>
                              </m:oMath>
                            </m:oMathPara>
                          </a14:m>
                          <a:endParaRPr lang="mr-IN" sz="1800" b="0" i="0" u="none" strike="noStrike" dirty="0">
                            <a:solidFill>
                              <a:srgbClr val="000000"/>
                            </a:solidFill>
                            <a:effectLst/>
                            <a:latin typeface="Calibri" charset="0"/>
                          </a:endParaRPr>
                        </a:p>
                      </a:txBody>
                      <a:tcPr marL="12700" marR="12700" marT="12700" marB="0" anchor="b"/>
                    </a:tc>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0,15%</m:t>
                                </m:r>
                              </m:oMath>
                            </m:oMathPara>
                          </a14:m>
                          <a:endParaRPr lang="mr-IN" sz="1800" b="0" i="0" u="none" strike="noStrike" dirty="0">
                            <a:solidFill>
                              <a:srgbClr val="000000"/>
                            </a:solidFill>
                            <a:effectLst/>
                            <a:latin typeface="Calibri" charset="0"/>
                          </a:endParaRPr>
                        </a:p>
                      </a:txBody>
                      <a:tcPr marL="12700" marR="12700" marT="12700" marB="0" anchor="b"/>
                    </a:tc>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22%</m:t>
                                </m:r>
                              </m:oMath>
                            </m:oMathPara>
                          </a14:m>
                          <a:endParaRPr lang="mr-IN" sz="1800" b="0" i="0" u="none" strike="noStrike" dirty="0">
                            <a:solidFill>
                              <a:srgbClr val="000000"/>
                            </a:solidFill>
                            <a:effectLst/>
                            <a:latin typeface="Calibri" charset="0"/>
                          </a:endParaRPr>
                        </a:p>
                      </a:txBody>
                      <a:tcPr marL="12700" marR="12700" marT="12700" marB="0" anchor="b"/>
                    </a:tc>
                    <a:extLst>
                      <a:ext uri="{0D108BD9-81ED-4DB2-BD59-A6C34878D82A}">
                        <a16:rowId xmlns="" xmlns:a16="http://schemas.microsoft.com/office/drawing/2014/main" val="1982835951"/>
                      </a:ext>
                    </a:extLst>
                  </a:tr>
                  <a:tr h="459649">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6,3%</m:t>
                                </m:r>
                              </m:oMath>
                            </m:oMathPara>
                          </a14:m>
                          <a:endParaRPr lang="mr-IN" sz="1800" b="0" i="0" u="none" strike="noStrike" dirty="0">
                            <a:solidFill>
                              <a:srgbClr val="000000"/>
                            </a:solidFill>
                            <a:effectLst/>
                            <a:latin typeface="Calibri" charset="0"/>
                          </a:endParaRPr>
                        </a:p>
                      </a:txBody>
                      <a:tcPr marL="12700" marR="12700" marT="12700" marB="0" anchor="b"/>
                    </a:tc>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0,66%</m:t>
                                </m:r>
                              </m:oMath>
                            </m:oMathPara>
                          </a14:m>
                          <a:endParaRPr lang="mr-IN" sz="1800" b="0" i="0" u="none" strike="noStrike" dirty="0">
                            <a:solidFill>
                              <a:srgbClr val="000000"/>
                            </a:solidFill>
                            <a:effectLst/>
                            <a:latin typeface="Calibri" charset="0"/>
                          </a:endParaRPr>
                        </a:p>
                      </a:txBody>
                      <a:tcPr marL="12700" marR="12700" marT="12700" marB="0" anchor="b"/>
                    </a:tc>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39%</m:t>
                                </m:r>
                              </m:oMath>
                            </m:oMathPara>
                          </a14:m>
                          <a:endParaRPr lang="mr-IN" sz="1800" b="0" i="0" u="none" strike="noStrike" dirty="0">
                            <a:solidFill>
                              <a:srgbClr val="000000"/>
                            </a:solidFill>
                            <a:effectLst/>
                            <a:latin typeface="Calibri" charset="0"/>
                          </a:endParaRPr>
                        </a:p>
                      </a:txBody>
                      <a:tcPr marL="12700" marR="12700" marT="12700" marB="0" anchor="b"/>
                    </a:tc>
                    <a:extLst>
                      <a:ext uri="{0D108BD9-81ED-4DB2-BD59-A6C34878D82A}">
                        <a16:rowId xmlns="" xmlns:a16="http://schemas.microsoft.com/office/drawing/2014/main" val="1904133569"/>
                      </a:ext>
                    </a:extLst>
                  </a:tr>
                  <a:tr h="459649">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9,4%</m:t>
                                </m:r>
                              </m:oMath>
                            </m:oMathPara>
                          </a14:m>
                          <a:endParaRPr lang="mr-IN" sz="1800" b="0" i="0" u="none" strike="noStrike" dirty="0">
                            <a:solidFill>
                              <a:srgbClr val="000000"/>
                            </a:solidFill>
                            <a:effectLst/>
                            <a:latin typeface="Calibri" charset="0"/>
                          </a:endParaRPr>
                        </a:p>
                      </a:txBody>
                      <a:tcPr marL="12700" marR="12700" marT="12700" marB="0" anchor="b"/>
                    </a:tc>
                    <a:tc>
                      <a:txBody>
                        <a:bodyPr/>
                        <a:lstStyle/>
                        <a:p>
                          <a:pPr algn="ctr" fontAlgn="b"/>
                          <a14:m>
                            <m:oMathPara xmlns:m="http://schemas.openxmlformats.org/officeDocument/2006/math">
                              <m:oMathParaPr>
                                <m:jc m:val="centerGroup"/>
                              </m:oMathParaPr>
                              <m:oMath xmlns:m="http://schemas.openxmlformats.org/officeDocument/2006/math">
                                <m:r>
                                  <a:rPr lang="fi-FI" sz="1800" i="1" u="none" strike="noStrike" dirty="0" smtClean="0">
                                    <a:effectLst/>
                                    <a:latin typeface="Cambria Math"/>
                                  </a:rPr>
                                  <m:t>2,9%</m:t>
                                </m:r>
                              </m:oMath>
                            </m:oMathPara>
                          </a14:m>
                          <a:endParaRPr lang="fi-FI" sz="1800" b="0" i="0" u="none" strike="noStrike" dirty="0">
                            <a:solidFill>
                              <a:srgbClr val="000000"/>
                            </a:solidFill>
                            <a:effectLst/>
                            <a:latin typeface="Calibri" charset="0"/>
                          </a:endParaRPr>
                        </a:p>
                      </a:txBody>
                      <a:tcPr marL="12700" marR="12700" marT="12700" marB="0" anchor="b"/>
                    </a:tc>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70%</m:t>
                                </m:r>
                              </m:oMath>
                            </m:oMathPara>
                          </a14:m>
                          <a:endParaRPr lang="mr-IN" sz="1800" b="0" i="0" u="none" strike="noStrike" dirty="0">
                            <a:solidFill>
                              <a:srgbClr val="000000"/>
                            </a:solidFill>
                            <a:effectLst/>
                            <a:latin typeface="Calibri" charset="0"/>
                          </a:endParaRPr>
                        </a:p>
                      </a:txBody>
                      <a:tcPr marL="12700" marR="12700" marT="12700" marB="0" anchor="b"/>
                    </a:tc>
                    <a:extLst>
                      <a:ext uri="{0D108BD9-81ED-4DB2-BD59-A6C34878D82A}">
                        <a16:rowId xmlns="" xmlns:a16="http://schemas.microsoft.com/office/drawing/2014/main" val="185204367"/>
                      </a:ext>
                    </a:extLst>
                  </a:tr>
                  <a:tr h="459649">
                    <a:tc>
                      <a:txBody>
                        <a:bodyPr/>
                        <a:lstStyle/>
                        <a:p>
                          <a:pPr algn="ctr" fontAlgn="b"/>
                          <a:endParaRPr lang="it-IT" sz="1800" b="0" i="0" u="none" strike="noStrike" dirty="0">
                            <a:solidFill>
                              <a:srgbClr val="000000"/>
                            </a:solidFill>
                            <a:effectLst/>
                            <a:latin typeface="Calibri" charset="0"/>
                          </a:endParaRPr>
                        </a:p>
                      </a:txBody>
                      <a:tcPr marL="12700" marR="12700" marT="12700" marB="0" anchor="b"/>
                    </a:tc>
                    <a:tc>
                      <a:txBody>
                        <a:bodyPr/>
                        <a:lstStyle/>
                        <a:p>
                          <a:pPr algn="ctr" fontAlgn="b"/>
                          <a14:m>
                            <m:oMathPara xmlns:m="http://schemas.openxmlformats.org/officeDocument/2006/math">
                              <m:oMathParaPr>
                                <m:jc m:val="centerGroup"/>
                              </m:oMathParaPr>
                              <m:oMath xmlns:m="http://schemas.openxmlformats.org/officeDocument/2006/math">
                                <m:r>
                                  <a:rPr lang="it-IT" sz="1800" i="1" u="none" strike="noStrike" dirty="0" smtClean="0">
                                    <a:effectLst/>
                                    <a:latin typeface="Cambria Math"/>
                                  </a:rPr>
                                  <m:t>12,5%</m:t>
                                </m:r>
                              </m:oMath>
                            </m:oMathPara>
                          </a14:m>
                          <a:endParaRPr lang="mr-IN" sz="1800" b="0" i="0" u="none" strike="noStrike" dirty="0">
                            <a:solidFill>
                              <a:srgbClr val="000000"/>
                            </a:solidFill>
                            <a:effectLst/>
                            <a:latin typeface="Calibri" charset="0"/>
                          </a:endParaRPr>
                        </a:p>
                      </a:txBody>
                      <a:tcPr marL="12700" marR="12700" marT="12700" marB="0" anchor="b"/>
                    </a:tc>
                    <a:tc>
                      <a:txBody>
                        <a:bodyPr/>
                        <a:lstStyle/>
                        <a:p>
                          <a:pPr algn="ctr" fontAlgn="b"/>
                          <a:endParaRPr lang="it-IT" sz="1800" b="0" i="0" u="none" strike="noStrike" dirty="0">
                            <a:solidFill>
                              <a:srgbClr val="000000"/>
                            </a:solidFill>
                            <a:effectLst/>
                            <a:latin typeface="Calibri" charset="0"/>
                          </a:endParaRPr>
                        </a:p>
                      </a:txBody>
                      <a:tcPr marL="12700" marR="12700" marT="12700" marB="0" anchor="b"/>
                    </a:tc>
                    <a:extLst>
                      <a:ext uri="{0D108BD9-81ED-4DB2-BD59-A6C34878D82A}">
                        <a16:rowId xmlns="" xmlns:a16="http://schemas.microsoft.com/office/drawing/2014/main" val="3821635597"/>
                      </a:ext>
                    </a:extLst>
                  </a:tr>
                </a:tbl>
              </a:graphicData>
            </a:graphic>
          </p:graphicFrame>
        </mc:Choice>
        <mc:Fallback xmlns="">
          <p:graphicFrame>
            <p:nvGraphicFramePr>
              <p:cNvPr id="6" name="Segnaposto contenuto 6">
                <a:extLst>
                  <a:ext uri="{FF2B5EF4-FFF2-40B4-BE49-F238E27FC236}">
                    <a16:creationId xmlns:a16="http://schemas.microsoft.com/office/drawing/2014/main" xmlns:a14="http://schemas.microsoft.com/office/drawing/2010/main" xmlns="" id="{2829DC4E-43E7-4A7A-B074-EE8A8FE918DF}"/>
                  </a:ext>
                </a:extLst>
              </p:cNvPr>
              <p:cNvGraphicFramePr>
                <a:graphicFrameLocks/>
              </p:cNvGraphicFramePr>
              <p:nvPr>
                <p:extLst>
                  <p:ext uri="{D42A27DB-BD31-4B8C-83A1-F6EECF244321}">
                    <p14:modId xmlns:p14="http://schemas.microsoft.com/office/powerpoint/2010/main" val="4241372201"/>
                  </p:ext>
                </p:extLst>
              </p:nvPr>
            </p:nvGraphicFramePr>
            <p:xfrm>
              <a:off x="6880485" y="950960"/>
              <a:ext cx="4486221" cy="5159554"/>
            </p:xfrm>
            <a:graphic>
              <a:graphicData uri="http://schemas.openxmlformats.org/drawingml/2006/table">
                <a:tbl>
                  <a:tblPr firstRow="1" bandRow="1">
                    <a:tableStyleId>{9D7B26C5-4107-4FEC-AEDC-1716B250A1EF}</a:tableStyleId>
                  </a:tblPr>
                  <a:tblGrid>
                    <a:gridCol w="1495407">
                      <a:extLst>
                        <a:ext uri="{9D8B030D-6E8A-4147-A177-3AD203B41FA5}">
                          <a16:colId xmlns:a16="http://schemas.microsoft.com/office/drawing/2014/main" xmlns:a14="http://schemas.microsoft.com/office/drawing/2010/main" xmlns="" val="3549023289"/>
                        </a:ext>
                      </a:extLst>
                    </a:gridCol>
                    <a:gridCol w="1495407">
                      <a:extLst>
                        <a:ext uri="{9D8B030D-6E8A-4147-A177-3AD203B41FA5}">
                          <a16:colId xmlns:a16="http://schemas.microsoft.com/office/drawing/2014/main" xmlns:a14="http://schemas.microsoft.com/office/drawing/2010/main" xmlns="" val="3724051691"/>
                        </a:ext>
                      </a:extLst>
                    </a:gridCol>
                    <a:gridCol w="1495407">
                      <a:extLst>
                        <a:ext uri="{9D8B030D-6E8A-4147-A177-3AD203B41FA5}">
                          <a16:colId xmlns:a16="http://schemas.microsoft.com/office/drawing/2014/main" xmlns:a14="http://schemas.microsoft.com/office/drawing/2010/main" xmlns="" val="2981038827"/>
                        </a:ext>
                      </a:extLst>
                    </a:gridCol>
                  </a:tblGrid>
                  <a:tr h="459649">
                    <a:tc gridSpan="3">
                      <a:txBody>
                        <a:bodyPr/>
                        <a:lstStyle/>
                        <a:p>
                          <a:pPr algn="ctr" fontAlgn="ctr"/>
                          <a:r>
                            <a:rPr lang="en-AU" sz="2000" u="none" strike="noStrike" noProof="0" dirty="0">
                              <a:effectLst/>
                            </a:rPr>
                            <a:t>ESTIMATED</a:t>
                          </a:r>
                          <a:r>
                            <a:rPr lang="en-AU" sz="2000" u="none" strike="noStrike" baseline="0" noProof="0" dirty="0">
                              <a:effectLst/>
                            </a:rPr>
                            <a:t> </a:t>
                          </a:r>
                          <a:r>
                            <a:rPr lang="en-AU" sz="2000" u="none" strike="noStrike" noProof="0" dirty="0">
                              <a:effectLst/>
                            </a:rPr>
                            <a:t>PROBABILITIES</a:t>
                          </a:r>
                          <a:endParaRPr lang="en-AU" sz="2000" b="1" i="0" u="none" strike="noStrike" noProof="0" dirty="0">
                            <a:solidFill>
                              <a:srgbClr val="000000"/>
                            </a:solidFill>
                            <a:effectLst/>
                            <a:latin typeface="Calibri" charset="0"/>
                          </a:endParaRPr>
                        </a:p>
                      </a:txBody>
                      <a:tcPr marL="12700" marR="12700" marT="12700" marB="0" anchor="ct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xmlns:a14="http://schemas.microsoft.com/office/drawing/2010/main" xmlns="" val="2753970274"/>
                      </a:ext>
                    </a:extLst>
                  </a:tr>
                  <a:tr h="1166358">
                    <a:tc>
                      <a:txBody>
                        <a:bodyPr/>
                        <a:lstStyle/>
                        <a:p>
                          <a:endParaRPr lang="it-IT"/>
                        </a:p>
                      </a:txBody>
                      <a:tcPr marL="12700" marR="12700" marT="12700" marB="0" anchor="ctr">
                        <a:blipFill rotWithShape="1">
                          <a:blip r:embed="rId3"/>
                          <a:stretch>
                            <a:fillRect l="-408" t="-39583" r="-200408" b="-306250"/>
                          </a:stretch>
                        </a:blipFill>
                      </a:tcPr>
                    </a:tc>
                    <a:tc>
                      <a:txBody>
                        <a:bodyPr/>
                        <a:lstStyle/>
                        <a:p>
                          <a:endParaRPr lang="it-IT"/>
                        </a:p>
                      </a:txBody>
                      <a:tcPr marL="12700" marR="12700" marT="12700" marB="0" anchor="ctr">
                        <a:blipFill rotWithShape="1">
                          <a:blip r:embed="rId3"/>
                          <a:stretch>
                            <a:fillRect l="-100000" t="-39583" r="-99593" b="-306250"/>
                          </a:stretch>
                        </a:blipFill>
                      </a:tcPr>
                    </a:tc>
                    <a:tc>
                      <a:txBody>
                        <a:bodyPr/>
                        <a:lstStyle/>
                        <a:p>
                          <a:endParaRPr lang="it-IT"/>
                        </a:p>
                      </a:txBody>
                      <a:tcPr marL="12700" marR="12700" marT="12700" marB="0" anchor="ctr">
                        <a:blipFill rotWithShape="1">
                          <a:blip r:embed="rId3"/>
                          <a:stretch>
                            <a:fillRect l="-200816" t="-39583" b="-306250"/>
                          </a:stretch>
                        </a:blipFill>
                      </a:tcPr>
                    </a:tc>
                    <a:extLst>
                      <a:ext uri="{0D108BD9-81ED-4DB2-BD59-A6C34878D82A}">
                        <a16:rowId xmlns:a16="http://schemas.microsoft.com/office/drawing/2014/main" xmlns:a14="http://schemas.microsoft.com/office/drawing/2010/main" xmlns="" val="4098320106"/>
                      </a:ext>
                    </a:extLst>
                  </a:tr>
                  <a:tr h="430920">
                    <a:tc>
                      <a:txBody>
                        <a:bodyPr/>
                        <a:lstStyle/>
                        <a:p>
                          <a:endParaRPr lang="it-IT"/>
                        </a:p>
                      </a:txBody>
                      <a:tcPr marL="12700" marR="12700" marT="12700" marB="0" anchor="b">
                        <a:blipFill rotWithShape="1">
                          <a:blip r:embed="rId3"/>
                          <a:stretch>
                            <a:fillRect l="-408" t="-382857" r="-200408" b="-740000"/>
                          </a:stretch>
                        </a:blipFill>
                      </a:tcPr>
                    </a:tc>
                    <a:tc>
                      <a:txBody>
                        <a:bodyPr/>
                        <a:lstStyle/>
                        <a:p>
                          <a:endParaRPr lang="it-IT"/>
                        </a:p>
                      </a:txBody>
                      <a:tcPr marL="12700" marR="12700" marT="12700" marB="0" anchor="b">
                        <a:blipFill rotWithShape="1">
                          <a:blip r:embed="rId3"/>
                          <a:stretch>
                            <a:fillRect l="-100000" t="-382857" r="-99593" b="-740000"/>
                          </a:stretch>
                        </a:blipFill>
                      </a:tcPr>
                    </a:tc>
                    <a:tc>
                      <a:txBody>
                        <a:bodyPr/>
                        <a:lstStyle/>
                        <a:p>
                          <a:endParaRPr lang="it-IT"/>
                        </a:p>
                      </a:txBody>
                      <a:tcPr marL="12700" marR="12700" marT="12700" marB="0" anchor="b">
                        <a:blipFill rotWithShape="1">
                          <a:blip r:embed="rId3"/>
                          <a:stretch>
                            <a:fillRect l="-200816" t="-382857" b="-740000"/>
                          </a:stretch>
                        </a:blipFill>
                      </a:tcPr>
                    </a:tc>
                    <a:extLst>
                      <a:ext uri="{0D108BD9-81ED-4DB2-BD59-A6C34878D82A}">
                        <a16:rowId xmlns:a16="http://schemas.microsoft.com/office/drawing/2014/main" xmlns:a14="http://schemas.microsoft.com/office/drawing/2010/main" xmlns="" val="926210538"/>
                      </a:ext>
                    </a:extLst>
                  </a:tr>
                  <a:tr h="430920">
                    <a:tc>
                      <a:txBody>
                        <a:bodyPr/>
                        <a:lstStyle/>
                        <a:p>
                          <a:endParaRPr lang="it-IT"/>
                        </a:p>
                      </a:txBody>
                      <a:tcPr marL="12700" marR="12700" marT="12700" marB="0" anchor="b">
                        <a:blipFill rotWithShape="1">
                          <a:blip r:embed="rId3"/>
                          <a:stretch>
                            <a:fillRect l="-408" t="-476056" r="-200408" b="-629577"/>
                          </a:stretch>
                        </a:blipFill>
                      </a:tcPr>
                    </a:tc>
                    <a:tc>
                      <a:txBody>
                        <a:bodyPr/>
                        <a:lstStyle/>
                        <a:p>
                          <a:endParaRPr lang="it-IT"/>
                        </a:p>
                      </a:txBody>
                      <a:tcPr marL="12700" marR="12700" marT="12700" marB="0" anchor="b">
                        <a:blipFill rotWithShape="1">
                          <a:blip r:embed="rId3"/>
                          <a:stretch>
                            <a:fillRect l="-100000" t="-476056" r="-99593" b="-629577"/>
                          </a:stretch>
                        </a:blipFill>
                      </a:tcPr>
                    </a:tc>
                    <a:tc>
                      <a:txBody>
                        <a:bodyPr/>
                        <a:lstStyle/>
                        <a:p>
                          <a:endParaRPr lang="it-IT"/>
                        </a:p>
                      </a:txBody>
                      <a:tcPr marL="12700" marR="12700" marT="12700" marB="0" anchor="b">
                        <a:blipFill rotWithShape="1">
                          <a:blip r:embed="rId3"/>
                          <a:stretch>
                            <a:fillRect l="-200816" t="-476056" b="-629577"/>
                          </a:stretch>
                        </a:blipFill>
                      </a:tcPr>
                    </a:tc>
                    <a:extLst>
                      <a:ext uri="{0D108BD9-81ED-4DB2-BD59-A6C34878D82A}">
                        <a16:rowId xmlns:a16="http://schemas.microsoft.com/office/drawing/2014/main" xmlns:a14="http://schemas.microsoft.com/office/drawing/2010/main" xmlns="" val="1811332076"/>
                      </a:ext>
                    </a:extLst>
                  </a:tr>
                  <a:tr h="430920">
                    <a:tc>
                      <a:txBody>
                        <a:bodyPr/>
                        <a:lstStyle/>
                        <a:p>
                          <a:endParaRPr lang="it-IT"/>
                        </a:p>
                      </a:txBody>
                      <a:tcPr marL="12700" marR="12700" marT="12700" marB="0" anchor="b">
                        <a:blipFill rotWithShape="1">
                          <a:blip r:embed="rId3"/>
                          <a:stretch>
                            <a:fillRect l="-408" t="-576056" r="-200408" b="-529577"/>
                          </a:stretch>
                        </a:blipFill>
                      </a:tcPr>
                    </a:tc>
                    <a:tc>
                      <a:txBody>
                        <a:bodyPr/>
                        <a:lstStyle/>
                        <a:p>
                          <a:endParaRPr lang="it-IT"/>
                        </a:p>
                      </a:txBody>
                      <a:tcPr marL="12700" marR="12700" marT="12700" marB="0" anchor="b">
                        <a:blipFill rotWithShape="1">
                          <a:blip r:embed="rId3"/>
                          <a:stretch>
                            <a:fillRect l="-100000" t="-576056" r="-99593" b="-529577"/>
                          </a:stretch>
                        </a:blipFill>
                      </a:tcPr>
                    </a:tc>
                    <a:tc>
                      <a:txBody>
                        <a:bodyPr/>
                        <a:lstStyle/>
                        <a:p>
                          <a:endParaRPr lang="it-IT"/>
                        </a:p>
                      </a:txBody>
                      <a:tcPr marL="12700" marR="12700" marT="12700" marB="0" anchor="b">
                        <a:blipFill rotWithShape="1">
                          <a:blip r:embed="rId3"/>
                          <a:stretch>
                            <a:fillRect l="-200816" t="-576056" b="-529577"/>
                          </a:stretch>
                        </a:blipFill>
                      </a:tcPr>
                    </a:tc>
                    <a:extLst>
                      <a:ext uri="{0D108BD9-81ED-4DB2-BD59-A6C34878D82A}">
                        <a16:rowId xmlns:a16="http://schemas.microsoft.com/office/drawing/2014/main" xmlns:a14="http://schemas.microsoft.com/office/drawing/2010/main" xmlns="" val="2502784480"/>
                      </a:ext>
                    </a:extLst>
                  </a:tr>
                  <a:tr h="430920">
                    <a:tc>
                      <a:txBody>
                        <a:bodyPr/>
                        <a:lstStyle/>
                        <a:p>
                          <a:endParaRPr lang="it-IT"/>
                        </a:p>
                      </a:txBody>
                      <a:tcPr marL="12700" marR="12700" marT="12700" marB="0" anchor="b">
                        <a:blipFill rotWithShape="1">
                          <a:blip r:embed="rId3"/>
                          <a:stretch>
                            <a:fillRect l="-408" t="-685714" r="-200408" b="-437143"/>
                          </a:stretch>
                        </a:blipFill>
                      </a:tcPr>
                    </a:tc>
                    <a:tc>
                      <a:txBody>
                        <a:bodyPr/>
                        <a:lstStyle/>
                        <a:p>
                          <a:endParaRPr lang="it-IT"/>
                        </a:p>
                      </a:txBody>
                      <a:tcPr marL="12700" marR="12700" marT="12700" marB="0" anchor="b">
                        <a:blipFill rotWithShape="1">
                          <a:blip r:embed="rId3"/>
                          <a:stretch>
                            <a:fillRect l="-100000" t="-685714" r="-99593" b="-437143"/>
                          </a:stretch>
                        </a:blipFill>
                      </a:tcPr>
                    </a:tc>
                    <a:tc>
                      <a:txBody>
                        <a:bodyPr/>
                        <a:lstStyle/>
                        <a:p>
                          <a:endParaRPr lang="it-IT"/>
                        </a:p>
                      </a:txBody>
                      <a:tcPr marL="12700" marR="12700" marT="12700" marB="0" anchor="b">
                        <a:blipFill rotWithShape="1">
                          <a:blip r:embed="rId3"/>
                          <a:stretch>
                            <a:fillRect l="-200816" t="-685714" b="-437143"/>
                          </a:stretch>
                        </a:blipFill>
                      </a:tcPr>
                    </a:tc>
                    <a:extLst>
                      <a:ext uri="{0D108BD9-81ED-4DB2-BD59-A6C34878D82A}">
                        <a16:rowId xmlns:a16="http://schemas.microsoft.com/office/drawing/2014/main" xmlns:a14="http://schemas.microsoft.com/office/drawing/2010/main" xmlns="" val="1383342689"/>
                      </a:ext>
                    </a:extLst>
                  </a:tr>
                  <a:tr h="430920">
                    <a:tc>
                      <a:txBody>
                        <a:bodyPr/>
                        <a:lstStyle/>
                        <a:p>
                          <a:endParaRPr lang="it-IT"/>
                        </a:p>
                      </a:txBody>
                      <a:tcPr marL="12700" marR="12700" marT="12700" marB="0" anchor="b">
                        <a:blipFill rotWithShape="1">
                          <a:blip r:embed="rId3"/>
                          <a:stretch>
                            <a:fillRect l="-408" t="-774648" r="-200408" b="-330986"/>
                          </a:stretch>
                        </a:blipFill>
                      </a:tcPr>
                    </a:tc>
                    <a:tc>
                      <a:txBody>
                        <a:bodyPr/>
                        <a:lstStyle/>
                        <a:p>
                          <a:endParaRPr lang="it-IT"/>
                        </a:p>
                      </a:txBody>
                      <a:tcPr marL="12700" marR="12700" marT="12700" marB="0" anchor="b">
                        <a:blipFill rotWithShape="1">
                          <a:blip r:embed="rId3"/>
                          <a:stretch>
                            <a:fillRect l="-100000" t="-774648" r="-99593" b="-330986"/>
                          </a:stretch>
                        </a:blipFill>
                      </a:tcPr>
                    </a:tc>
                    <a:tc>
                      <a:txBody>
                        <a:bodyPr/>
                        <a:lstStyle/>
                        <a:p>
                          <a:endParaRPr lang="it-IT"/>
                        </a:p>
                      </a:txBody>
                      <a:tcPr marL="12700" marR="12700" marT="12700" marB="0" anchor="b">
                        <a:blipFill rotWithShape="1">
                          <a:blip r:embed="rId3"/>
                          <a:stretch>
                            <a:fillRect l="-200816" t="-774648" b="-330986"/>
                          </a:stretch>
                        </a:blipFill>
                      </a:tcPr>
                    </a:tc>
                    <a:extLst>
                      <a:ext uri="{0D108BD9-81ED-4DB2-BD59-A6C34878D82A}">
                        <a16:rowId xmlns:a16="http://schemas.microsoft.com/office/drawing/2014/main" xmlns:a14="http://schemas.microsoft.com/office/drawing/2010/main" xmlns="" val="1982835951"/>
                      </a:ext>
                    </a:extLst>
                  </a:tr>
                  <a:tr h="459649">
                    <a:tc>
                      <a:txBody>
                        <a:bodyPr/>
                        <a:lstStyle/>
                        <a:p>
                          <a:endParaRPr lang="it-IT"/>
                        </a:p>
                      </a:txBody>
                      <a:tcPr marL="12700" marR="12700" marT="12700" marB="0" anchor="b">
                        <a:blipFill rotWithShape="1">
                          <a:blip r:embed="rId3"/>
                          <a:stretch>
                            <a:fillRect l="-408" t="-828000" r="-200408" b="-213333"/>
                          </a:stretch>
                        </a:blipFill>
                      </a:tcPr>
                    </a:tc>
                    <a:tc>
                      <a:txBody>
                        <a:bodyPr/>
                        <a:lstStyle/>
                        <a:p>
                          <a:endParaRPr lang="it-IT"/>
                        </a:p>
                      </a:txBody>
                      <a:tcPr marL="12700" marR="12700" marT="12700" marB="0" anchor="b">
                        <a:blipFill rotWithShape="1">
                          <a:blip r:embed="rId3"/>
                          <a:stretch>
                            <a:fillRect l="-100000" t="-828000" r="-99593" b="-213333"/>
                          </a:stretch>
                        </a:blipFill>
                      </a:tcPr>
                    </a:tc>
                    <a:tc>
                      <a:txBody>
                        <a:bodyPr/>
                        <a:lstStyle/>
                        <a:p>
                          <a:endParaRPr lang="it-IT"/>
                        </a:p>
                      </a:txBody>
                      <a:tcPr marL="12700" marR="12700" marT="12700" marB="0" anchor="b">
                        <a:blipFill rotWithShape="1">
                          <a:blip r:embed="rId3"/>
                          <a:stretch>
                            <a:fillRect l="-200816" t="-828000" b="-213333"/>
                          </a:stretch>
                        </a:blipFill>
                      </a:tcPr>
                    </a:tc>
                    <a:extLst>
                      <a:ext uri="{0D108BD9-81ED-4DB2-BD59-A6C34878D82A}">
                        <a16:rowId xmlns:a16="http://schemas.microsoft.com/office/drawing/2014/main" xmlns:a14="http://schemas.microsoft.com/office/drawing/2010/main" xmlns="" val="1904133569"/>
                      </a:ext>
                    </a:extLst>
                  </a:tr>
                  <a:tr h="459649">
                    <a:tc>
                      <a:txBody>
                        <a:bodyPr/>
                        <a:lstStyle/>
                        <a:p>
                          <a:endParaRPr lang="it-IT"/>
                        </a:p>
                      </a:txBody>
                      <a:tcPr marL="12700" marR="12700" marT="12700" marB="0" anchor="b">
                        <a:blipFill rotWithShape="1">
                          <a:blip r:embed="rId3"/>
                          <a:stretch>
                            <a:fillRect l="-408" t="-915789" r="-200408" b="-110526"/>
                          </a:stretch>
                        </a:blipFill>
                      </a:tcPr>
                    </a:tc>
                    <a:tc>
                      <a:txBody>
                        <a:bodyPr/>
                        <a:lstStyle/>
                        <a:p>
                          <a:endParaRPr lang="it-IT"/>
                        </a:p>
                      </a:txBody>
                      <a:tcPr marL="12700" marR="12700" marT="12700" marB="0" anchor="b">
                        <a:blipFill rotWithShape="1">
                          <a:blip r:embed="rId3"/>
                          <a:stretch>
                            <a:fillRect l="-100000" t="-915789" r="-99593" b="-110526"/>
                          </a:stretch>
                        </a:blipFill>
                      </a:tcPr>
                    </a:tc>
                    <a:tc>
                      <a:txBody>
                        <a:bodyPr/>
                        <a:lstStyle/>
                        <a:p>
                          <a:endParaRPr lang="it-IT"/>
                        </a:p>
                      </a:txBody>
                      <a:tcPr marL="12700" marR="12700" marT="12700" marB="0" anchor="b">
                        <a:blipFill rotWithShape="1">
                          <a:blip r:embed="rId3"/>
                          <a:stretch>
                            <a:fillRect l="-200816" t="-915789" b="-110526"/>
                          </a:stretch>
                        </a:blipFill>
                      </a:tcPr>
                    </a:tc>
                    <a:extLst>
                      <a:ext uri="{0D108BD9-81ED-4DB2-BD59-A6C34878D82A}">
                        <a16:rowId xmlns:a16="http://schemas.microsoft.com/office/drawing/2014/main" xmlns:a14="http://schemas.microsoft.com/office/drawing/2010/main" xmlns="" val="185204367"/>
                      </a:ext>
                    </a:extLst>
                  </a:tr>
                  <a:tr h="459649">
                    <a:tc>
                      <a:txBody>
                        <a:bodyPr/>
                        <a:lstStyle/>
                        <a:p>
                          <a:pPr algn="ctr" fontAlgn="b"/>
                          <a:endParaRPr lang="it-IT" sz="1800" b="0" i="0" u="none" strike="noStrike" dirty="0">
                            <a:solidFill>
                              <a:srgbClr val="000000"/>
                            </a:solidFill>
                            <a:effectLst/>
                            <a:latin typeface="Calibri" charset="0"/>
                          </a:endParaRPr>
                        </a:p>
                      </a:txBody>
                      <a:tcPr marL="12700" marR="12700" marT="12700" marB="0" anchor="b"/>
                    </a:tc>
                    <a:tc>
                      <a:txBody>
                        <a:bodyPr/>
                        <a:lstStyle/>
                        <a:p>
                          <a:endParaRPr lang="it-IT"/>
                        </a:p>
                      </a:txBody>
                      <a:tcPr marL="12700" marR="12700" marT="12700" marB="0" anchor="b">
                        <a:blipFill rotWithShape="1">
                          <a:blip r:embed="rId3"/>
                          <a:stretch>
                            <a:fillRect l="-100000" t="-1029333" r="-99593" b="-12000"/>
                          </a:stretch>
                        </a:blipFill>
                      </a:tcPr>
                    </a:tc>
                    <a:tc>
                      <a:txBody>
                        <a:bodyPr/>
                        <a:lstStyle/>
                        <a:p>
                          <a:pPr algn="ctr" fontAlgn="b"/>
                          <a:endParaRPr lang="it-IT" sz="1800" b="0" i="0" u="none" strike="noStrike" dirty="0">
                            <a:solidFill>
                              <a:srgbClr val="000000"/>
                            </a:solidFill>
                            <a:effectLst/>
                            <a:latin typeface="Calibri" charset="0"/>
                          </a:endParaRPr>
                        </a:p>
                      </a:txBody>
                      <a:tcPr marL="12700" marR="12700" marT="12700" marB="0" anchor="b"/>
                    </a:tc>
                    <a:extLst>
                      <a:ext uri="{0D108BD9-81ED-4DB2-BD59-A6C34878D82A}">
                        <a16:rowId xmlns:a16="http://schemas.microsoft.com/office/drawing/2014/main" xmlns:a14="http://schemas.microsoft.com/office/drawing/2010/main" xmlns="" val="3821635597"/>
                      </a:ext>
                    </a:extLst>
                  </a:tr>
                </a:tbl>
              </a:graphicData>
            </a:graphic>
          </p:graphicFrame>
        </mc:Fallback>
      </mc:AlternateContent>
      <mc:AlternateContent xmlns:mc="http://schemas.openxmlformats.org/markup-compatibility/2006" xmlns:a14="http://schemas.microsoft.com/office/drawing/2010/main">
        <mc:Choice Requires="a14">
          <p:sp>
            <p:nvSpPr>
              <p:cNvPr id="7" name="Rettangolo 6"/>
              <p:cNvSpPr/>
              <p:nvPr/>
            </p:nvSpPr>
            <p:spPr>
              <a:xfrm>
                <a:off x="870175" y="950960"/>
                <a:ext cx="5375488" cy="2386807"/>
              </a:xfrm>
              <a:prstGeom prst="rect">
                <a:avLst/>
              </a:prstGeom>
            </p:spPr>
            <p:txBody>
              <a:bodyPr wrap="square">
                <a:spAutoFit/>
              </a:bodyPr>
              <a:lstStyle/>
              <a:p>
                <a:pPr marL="384048" lvl="0" indent="-384048" algn="just">
                  <a:lnSpc>
                    <a:spcPct val="94000"/>
                  </a:lnSpc>
                  <a:spcBef>
                    <a:spcPts val="1000"/>
                  </a:spcBef>
                  <a:spcAft>
                    <a:spcPts val="200"/>
                  </a:spcAft>
                  <a:buFont typeface="Franklin Gothic Book" panose="020B0503020102020204" pitchFamily="34" charset="0"/>
                  <a:buChar char="■"/>
                </a:pPr>
                <a:r>
                  <a:rPr lang="it-IT" sz="2000" dirty="0">
                    <a:solidFill>
                      <a:srgbClr val="191B0E"/>
                    </a:solidFill>
                  </a:rPr>
                  <a:t>As </a:t>
                </a:r>
                <a:r>
                  <a:rPr lang="it-IT" sz="2000" dirty="0" err="1">
                    <a:solidFill>
                      <a:srgbClr val="191B0E"/>
                    </a:solidFill>
                  </a:rPr>
                  <a:t>shown</a:t>
                </a:r>
                <a:r>
                  <a:rPr lang="it-IT" sz="2000" dirty="0">
                    <a:solidFill>
                      <a:srgbClr val="191B0E"/>
                    </a:solidFill>
                  </a:rPr>
                  <a:t> in </a:t>
                </a:r>
                <a:r>
                  <a:rPr lang="it-IT" sz="2000" dirty="0" err="1">
                    <a:solidFill>
                      <a:srgbClr val="191B0E"/>
                    </a:solidFill>
                  </a:rPr>
                  <a:t>table</a:t>
                </a:r>
                <a:r>
                  <a:rPr lang="it-IT" sz="2000" dirty="0">
                    <a:solidFill>
                      <a:srgbClr val="191B0E"/>
                    </a:solidFill>
                  </a:rPr>
                  <a:t> on the side, for </a:t>
                </a:r>
                <a:r>
                  <a:rPr lang="it-IT" sz="2000" dirty="0" err="1">
                    <a:solidFill>
                      <a:srgbClr val="191B0E"/>
                    </a:solidFill>
                  </a:rPr>
                  <a:t>each</a:t>
                </a:r>
                <a:r>
                  <a:rPr lang="it-IT" sz="2000" dirty="0">
                    <a:solidFill>
                      <a:srgbClr val="191B0E"/>
                    </a:solidFill>
                  </a:rPr>
                  <a:t> of the 3 </a:t>
                </a:r>
                <a:r>
                  <a:rPr lang="it-IT" sz="2000" dirty="0" err="1">
                    <a:solidFill>
                      <a:srgbClr val="191B0E"/>
                    </a:solidFill>
                  </a:rPr>
                  <a:t>parameters</a:t>
                </a:r>
                <a:r>
                  <a:rPr lang="it-IT" sz="2000" dirty="0">
                    <a:solidFill>
                      <a:srgbClr val="191B0E"/>
                    </a:solidFill>
                  </a:rPr>
                  <a:t> </a:t>
                </a:r>
                <a14:m>
                  <m:oMath xmlns:m="http://schemas.openxmlformats.org/officeDocument/2006/math">
                    <m:r>
                      <a:rPr lang="it-IT" sz="2000" i="1" dirty="0">
                        <a:solidFill>
                          <a:srgbClr val="191B0E"/>
                        </a:solidFill>
                        <a:latin typeface="Cambria Math"/>
                      </a:rPr>
                      <m:t>𝑖</m:t>
                    </m:r>
                  </m:oMath>
                </a14:m>
                <a:r>
                  <a:rPr lang="it-IT" sz="2000" dirty="0">
                    <a:solidFill>
                      <a:srgbClr val="191B0E"/>
                    </a:solidFill>
                  </a:rPr>
                  <a:t>, </a:t>
                </a:r>
                <a14:m>
                  <m:oMath xmlns:m="http://schemas.openxmlformats.org/officeDocument/2006/math">
                    <m:r>
                      <a:rPr lang="it-IT" sz="2000" i="1" dirty="0">
                        <a:solidFill>
                          <a:srgbClr val="191B0E"/>
                        </a:solidFill>
                        <a:latin typeface="Cambria Math"/>
                      </a:rPr>
                      <m:t>𝑑</m:t>
                    </m:r>
                  </m:oMath>
                </a14:m>
                <a:r>
                  <a:rPr lang="it-IT" sz="2000" dirty="0">
                    <a:solidFill>
                      <a:srgbClr val="191B0E"/>
                    </a:solidFill>
                  </a:rPr>
                  <a:t> and </a:t>
                </a:r>
                <a14:m>
                  <m:oMath xmlns:m="http://schemas.openxmlformats.org/officeDocument/2006/math">
                    <m:r>
                      <a:rPr lang="it-IT" sz="2000" i="1" dirty="0">
                        <a:solidFill>
                          <a:srgbClr val="191B0E"/>
                        </a:solidFill>
                        <a:latin typeface="Cambria Math"/>
                      </a:rPr>
                      <m:t>h</m:t>
                    </m:r>
                  </m:oMath>
                </a14:m>
                <a:r>
                  <a:rPr lang="it-IT" sz="2000" dirty="0">
                    <a:solidFill>
                      <a:srgbClr val="191B0E"/>
                    </a:solidFill>
                  </a:rPr>
                  <a:t> some </a:t>
                </a:r>
                <a:r>
                  <a:rPr lang="it-IT" sz="2000" dirty="0" err="1">
                    <a:solidFill>
                      <a:srgbClr val="191B0E"/>
                    </a:solidFill>
                  </a:rPr>
                  <a:t>values</a:t>
                </a:r>
                <a:r>
                  <a:rPr lang="it-IT" sz="2000" dirty="0">
                    <a:solidFill>
                      <a:srgbClr val="191B0E"/>
                    </a:solidFill>
                  </a:rPr>
                  <a:t> </a:t>
                </a:r>
                <a:r>
                  <a:rPr lang="it-IT" sz="2000" dirty="0" err="1">
                    <a:solidFill>
                      <a:srgbClr val="191B0E"/>
                    </a:solidFill>
                  </a:rPr>
                  <a:t>have</a:t>
                </a:r>
                <a:r>
                  <a:rPr lang="it-IT" sz="2000" dirty="0">
                    <a:solidFill>
                      <a:srgbClr val="191B0E"/>
                    </a:solidFill>
                  </a:rPr>
                  <a:t> </a:t>
                </a:r>
                <a:r>
                  <a:rPr lang="it-IT" sz="2000" dirty="0" err="1">
                    <a:solidFill>
                      <a:srgbClr val="191B0E"/>
                    </a:solidFill>
                  </a:rPr>
                  <a:t>been</a:t>
                </a:r>
                <a:r>
                  <a:rPr lang="it-IT" sz="2000" dirty="0">
                    <a:solidFill>
                      <a:srgbClr val="191B0E"/>
                    </a:solidFill>
                  </a:rPr>
                  <a:t> </a:t>
                </a:r>
                <a:r>
                  <a:rPr lang="it-IT" sz="2000" dirty="0" err="1">
                    <a:solidFill>
                      <a:srgbClr val="191B0E"/>
                    </a:solidFill>
                  </a:rPr>
                  <a:t>calculated</a:t>
                </a:r>
                <a:r>
                  <a:rPr lang="it-IT" sz="2000" dirty="0">
                    <a:solidFill>
                      <a:srgbClr val="191B0E"/>
                    </a:solidFill>
                  </a:rPr>
                  <a:t> with the </a:t>
                </a:r>
                <a:r>
                  <a:rPr lang="it-IT" sz="2000" dirty="0" err="1">
                    <a:solidFill>
                      <a:srgbClr val="191B0E"/>
                    </a:solidFill>
                  </a:rPr>
                  <a:t>obtained</a:t>
                </a:r>
                <a:r>
                  <a:rPr lang="it-IT" sz="2000" dirty="0">
                    <a:solidFill>
                      <a:srgbClr val="191B0E"/>
                    </a:solidFill>
                  </a:rPr>
                  <a:t> </a:t>
                </a:r>
                <a:r>
                  <a:rPr lang="it-IT" sz="2000" dirty="0" err="1">
                    <a:solidFill>
                      <a:srgbClr val="191B0E"/>
                    </a:solidFill>
                  </a:rPr>
                  <a:t>exponential</a:t>
                </a:r>
                <a:r>
                  <a:rPr lang="it-IT" sz="2000" dirty="0">
                    <a:solidFill>
                      <a:srgbClr val="191B0E"/>
                    </a:solidFill>
                  </a:rPr>
                  <a:t> </a:t>
                </a:r>
                <a:r>
                  <a:rPr lang="it-IT" sz="2000" dirty="0" err="1">
                    <a:solidFill>
                      <a:srgbClr val="191B0E"/>
                    </a:solidFill>
                  </a:rPr>
                  <a:t>functions</a:t>
                </a:r>
                <a:r>
                  <a:rPr lang="it-IT" sz="2000" dirty="0">
                    <a:solidFill>
                      <a:srgbClr val="191B0E"/>
                    </a:solidFill>
                  </a:rPr>
                  <a:t>:</a:t>
                </a:r>
              </a:p>
              <a:p>
                <a:pPr marL="633413" lvl="1" indent="-271463" algn="just">
                  <a:lnSpc>
                    <a:spcPct val="94000"/>
                  </a:lnSpc>
                  <a:spcBef>
                    <a:spcPts val="500"/>
                  </a:spcBef>
                  <a:spcAft>
                    <a:spcPts val="200"/>
                  </a:spcAft>
                  <a:buFont typeface="Franklin Gothic Book" panose="020B0503020102020204" pitchFamily="34" charset="0"/>
                  <a:buChar char="–"/>
                </a:pPr>
                <a:r>
                  <a:rPr lang="it-IT" sz="2000" dirty="0">
                    <a:solidFill>
                      <a:srgbClr val="191B0E"/>
                    </a:solidFill>
                  </a:rPr>
                  <a:t>7 </a:t>
                </a:r>
                <a:r>
                  <a:rPr lang="it-IT" sz="2000" dirty="0" err="1">
                    <a:solidFill>
                      <a:srgbClr val="191B0E"/>
                    </a:solidFill>
                  </a:rPr>
                  <a:t>values</a:t>
                </a:r>
                <a:r>
                  <a:rPr lang="it-IT" sz="2000" dirty="0">
                    <a:solidFill>
                      <a:srgbClr val="191B0E"/>
                    </a:solidFill>
                  </a:rPr>
                  <a:t> for </a:t>
                </a:r>
                <a14:m>
                  <m:oMath xmlns:m="http://schemas.openxmlformats.org/officeDocument/2006/math">
                    <m:r>
                      <a:rPr lang="it-IT" sz="2000" i="1" dirty="0">
                        <a:solidFill>
                          <a:srgbClr val="191B0E"/>
                        </a:solidFill>
                        <a:latin typeface="Cambria Math"/>
                      </a:rPr>
                      <m:t>𝑖</m:t>
                    </m:r>
                  </m:oMath>
                </a14:m>
                <a:r>
                  <a:rPr lang="it-IT" sz="2000" dirty="0">
                    <a:solidFill>
                      <a:srgbClr val="191B0E"/>
                    </a:solidFill>
                  </a:rPr>
                  <a:t> </a:t>
                </a:r>
              </a:p>
              <a:p>
                <a:pPr marL="633413" lvl="1" indent="-271463" algn="just">
                  <a:lnSpc>
                    <a:spcPct val="94000"/>
                  </a:lnSpc>
                  <a:spcBef>
                    <a:spcPts val="500"/>
                  </a:spcBef>
                  <a:spcAft>
                    <a:spcPts val="200"/>
                  </a:spcAft>
                  <a:buFont typeface="Franklin Gothic Book" panose="020B0503020102020204" pitchFamily="34" charset="0"/>
                  <a:buChar char="–"/>
                </a:pPr>
                <a:r>
                  <a:rPr lang="it-IT" sz="2000" dirty="0">
                    <a:solidFill>
                      <a:srgbClr val="191B0E"/>
                    </a:solidFill>
                  </a:rPr>
                  <a:t>8 </a:t>
                </a:r>
                <a:r>
                  <a:rPr lang="it-IT" sz="2000" dirty="0" err="1">
                    <a:solidFill>
                      <a:srgbClr val="191B0E"/>
                    </a:solidFill>
                  </a:rPr>
                  <a:t>values</a:t>
                </a:r>
                <a:r>
                  <a:rPr lang="it-IT" sz="2000" dirty="0">
                    <a:solidFill>
                      <a:srgbClr val="191B0E"/>
                    </a:solidFill>
                  </a:rPr>
                  <a:t> for </a:t>
                </a:r>
                <a14:m>
                  <m:oMath xmlns:m="http://schemas.openxmlformats.org/officeDocument/2006/math">
                    <m:r>
                      <a:rPr lang="it-IT" sz="2000" i="1" dirty="0">
                        <a:solidFill>
                          <a:srgbClr val="191B0E"/>
                        </a:solidFill>
                        <a:latin typeface="Cambria Math"/>
                      </a:rPr>
                      <m:t>𝑑</m:t>
                    </m:r>
                  </m:oMath>
                </a14:m>
                <a:endParaRPr lang="it-IT" sz="2000" dirty="0">
                  <a:solidFill>
                    <a:srgbClr val="191B0E"/>
                  </a:solidFill>
                </a:endParaRPr>
              </a:p>
              <a:p>
                <a:pPr marL="633413" lvl="1" indent="-271463" algn="just">
                  <a:lnSpc>
                    <a:spcPct val="94000"/>
                  </a:lnSpc>
                  <a:spcBef>
                    <a:spcPts val="500"/>
                  </a:spcBef>
                  <a:spcAft>
                    <a:spcPts val="200"/>
                  </a:spcAft>
                  <a:buFont typeface="Franklin Gothic Book" panose="020B0503020102020204" pitchFamily="34" charset="0"/>
                  <a:buChar char="–"/>
                </a:pPr>
                <a:r>
                  <a:rPr lang="it-IT" sz="2000" dirty="0">
                    <a:solidFill>
                      <a:srgbClr val="191B0E"/>
                    </a:solidFill>
                  </a:rPr>
                  <a:t>7 </a:t>
                </a:r>
                <a:r>
                  <a:rPr lang="it-IT" sz="2000" dirty="0" err="1">
                    <a:solidFill>
                      <a:srgbClr val="191B0E"/>
                    </a:solidFill>
                  </a:rPr>
                  <a:t>values</a:t>
                </a:r>
                <a:r>
                  <a:rPr lang="it-IT" sz="2000" dirty="0">
                    <a:solidFill>
                      <a:srgbClr val="191B0E"/>
                    </a:solidFill>
                  </a:rPr>
                  <a:t> for </a:t>
                </a:r>
                <a14:m>
                  <m:oMath xmlns:m="http://schemas.openxmlformats.org/officeDocument/2006/math">
                    <m:r>
                      <a:rPr lang="it-IT" sz="2000" i="1" dirty="0">
                        <a:solidFill>
                          <a:srgbClr val="191B0E"/>
                        </a:solidFill>
                        <a:latin typeface="Cambria Math"/>
                      </a:rPr>
                      <m:t>h</m:t>
                    </m:r>
                  </m:oMath>
                </a14:m>
                <a:endParaRPr lang="it-IT" sz="2000" dirty="0">
                  <a:solidFill>
                    <a:srgbClr val="191B0E"/>
                  </a:solidFill>
                </a:endParaRPr>
              </a:p>
            </p:txBody>
          </p:sp>
        </mc:Choice>
        <mc:Fallback xmlns="">
          <p:sp>
            <p:nvSpPr>
              <p:cNvPr id="7" name="Rettangolo 6"/>
              <p:cNvSpPr>
                <a:spLocks noRot="1" noChangeAspect="1" noMove="1" noResize="1" noEditPoints="1" noAdjustHandles="1" noChangeArrowheads="1" noChangeShapeType="1" noTextEdit="1"/>
              </p:cNvSpPr>
              <p:nvPr/>
            </p:nvSpPr>
            <p:spPr>
              <a:xfrm>
                <a:off x="870175" y="950960"/>
                <a:ext cx="5375488" cy="2386807"/>
              </a:xfrm>
              <a:prstGeom prst="rect">
                <a:avLst/>
              </a:prstGeom>
              <a:blipFill rotWithShape="1">
                <a:blip r:embed="rId4"/>
                <a:stretch>
                  <a:fillRect l="-1020" t="-2041" r="-1134" b="-3571"/>
                </a:stretch>
              </a:blipFill>
            </p:spPr>
            <p:txBody>
              <a:bodyPr/>
              <a:lstStyle/>
              <a:p>
                <a:r>
                  <a:rPr lang="it-IT">
                    <a:noFill/>
                  </a:rPr>
                  <a:t> </a:t>
                </a:r>
              </a:p>
            </p:txBody>
          </p:sp>
        </mc:Fallback>
      </mc:AlternateContent>
      <p:sp>
        <p:nvSpPr>
          <p:cNvPr id="8" name="Rettangolo 7"/>
          <p:cNvSpPr/>
          <p:nvPr/>
        </p:nvSpPr>
        <p:spPr>
          <a:xfrm>
            <a:off x="870175" y="3453882"/>
            <a:ext cx="5458053" cy="1249573"/>
          </a:xfrm>
          <a:prstGeom prst="rect">
            <a:avLst/>
          </a:prstGeom>
        </p:spPr>
        <p:txBody>
          <a:bodyPr wrap="square">
            <a:spAutoFit/>
          </a:bodyPr>
          <a:lstStyle/>
          <a:p>
            <a:pPr marL="384048" lvl="0" indent="-384048" algn="just">
              <a:lnSpc>
                <a:spcPct val="94000"/>
              </a:lnSpc>
              <a:spcBef>
                <a:spcPts val="1000"/>
              </a:spcBef>
              <a:spcAft>
                <a:spcPts val="200"/>
              </a:spcAft>
              <a:buFont typeface="Franklin Gothic Book" panose="020B0503020102020204" pitchFamily="34" charset="0"/>
              <a:buChar char="■"/>
            </a:pPr>
            <a:r>
              <a:rPr lang="it-IT" sz="2000" dirty="0" err="1" smtClean="0">
                <a:solidFill>
                  <a:srgbClr val="191B0E"/>
                </a:solidFill>
              </a:rPr>
              <a:t>Despite</a:t>
            </a:r>
            <a:r>
              <a:rPr lang="it-IT" sz="2000" dirty="0" smtClean="0">
                <a:solidFill>
                  <a:srgbClr val="191B0E"/>
                </a:solidFill>
              </a:rPr>
              <a:t> </a:t>
            </a:r>
            <a:r>
              <a:rPr lang="it-IT" sz="2000" dirty="0" err="1">
                <a:solidFill>
                  <a:srgbClr val="191B0E"/>
                </a:solidFill>
              </a:rPr>
              <a:t>these</a:t>
            </a:r>
            <a:r>
              <a:rPr lang="it-IT" sz="2000" dirty="0">
                <a:solidFill>
                  <a:srgbClr val="191B0E"/>
                </a:solidFill>
              </a:rPr>
              <a:t> </a:t>
            </a:r>
            <a:r>
              <a:rPr lang="it-IT" sz="2000" dirty="0" err="1" smtClean="0">
                <a:solidFill>
                  <a:srgbClr val="191B0E"/>
                </a:solidFill>
              </a:rPr>
              <a:t>values</a:t>
            </a:r>
            <a:r>
              <a:rPr lang="it-IT" sz="2000" dirty="0" smtClean="0">
                <a:solidFill>
                  <a:srgbClr val="191B0E"/>
                </a:solidFill>
              </a:rPr>
              <a:t> are </a:t>
            </a:r>
            <a:r>
              <a:rPr lang="it-IT" sz="2000" dirty="0" err="1" smtClean="0">
                <a:solidFill>
                  <a:srgbClr val="191B0E"/>
                </a:solidFill>
              </a:rPr>
              <a:t>arbitrary</a:t>
            </a:r>
            <a:r>
              <a:rPr lang="it-IT" sz="2000" dirty="0" smtClean="0">
                <a:solidFill>
                  <a:srgbClr val="191B0E"/>
                </a:solidFill>
              </a:rPr>
              <a:t> </a:t>
            </a:r>
            <a:r>
              <a:rPr lang="it-IT" sz="2000" dirty="0" err="1" smtClean="0">
                <a:solidFill>
                  <a:srgbClr val="191B0E"/>
                </a:solidFill>
              </a:rPr>
              <a:t>they</a:t>
            </a:r>
            <a:r>
              <a:rPr lang="it-IT" sz="2000" dirty="0" smtClean="0">
                <a:solidFill>
                  <a:srgbClr val="191B0E"/>
                </a:solidFill>
              </a:rPr>
              <a:t> cover </a:t>
            </a:r>
            <a:r>
              <a:rPr lang="it-IT" sz="2000" dirty="0">
                <a:solidFill>
                  <a:srgbClr val="191B0E"/>
                </a:solidFill>
              </a:rPr>
              <a:t>with </a:t>
            </a:r>
            <a:r>
              <a:rPr lang="it-IT" sz="2000" dirty="0" err="1">
                <a:solidFill>
                  <a:srgbClr val="191B0E"/>
                </a:solidFill>
              </a:rPr>
              <a:t>greater</a:t>
            </a:r>
            <a:r>
              <a:rPr lang="it-IT" sz="2000" dirty="0">
                <a:solidFill>
                  <a:srgbClr val="191B0E"/>
                </a:solidFill>
              </a:rPr>
              <a:t> </a:t>
            </a:r>
            <a:r>
              <a:rPr lang="it-IT" sz="2000" dirty="0" err="1">
                <a:solidFill>
                  <a:srgbClr val="191B0E"/>
                </a:solidFill>
              </a:rPr>
              <a:t>density</a:t>
            </a:r>
            <a:r>
              <a:rPr lang="it-IT" sz="2000" dirty="0">
                <a:solidFill>
                  <a:srgbClr val="191B0E"/>
                </a:solidFill>
              </a:rPr>
              <a:t> the «</a:t>
            </a:r>
            <a:r>
              <a:rPr lang="it-IT" sz="2000" i="1" dirty="0" err="1">
                <a:solidFill>
                  <a:srgbClr val="191B0E"/>
                </a:solidFill>
              </a:rPr>
              <a:t>low</a:t>
            </a:r>
            <a:r>
              <a:rPr lang="it-IT" sz="2000" i="1" dirty="0">
                <a:solidFill>
                  <a:srgbClr val="191B0E"/>
                </a:solidFill>
              </a:rPr>
              <a:t> </a:t>
            </a:r>
            <a:r>
              <a:rPr lang="it-IT" sz="2000" i="1" dirty="0" err="1">
                <a:solidFill>
                  <a:srgbClr val="191B0E"/>
                </a:solidFill>
              </a:rPr>
              <a:t>value</a:t>
            </a:r>
            <a:r>
              <a:rPr lang="it-IT" sz="2000" i="1" dirty="0">
                <a:solidFill>
                  <a:srgbClr val="191B0E"/>
                </a:solidFill>
              </a:rPr>
              <a:t>»</a:t>
            </a:r>
            <a:r>
              <a:rPr lang="it-IT" sz="2000" dirty="0">
                <a:solidFill>
                  <a:srgbClr val="191B0E"/>
                </a:solidFill>
              </a:rPr>
              <a:t> </a:t>
            </a:r>
            <a:r>
              <a:rPr lang="it-IT" sz="2000" dirty="0" err="1">
                <a:solidFill>
                  <a:srgbClr val="191B0E"/>
                </a:solidFill>
              </a:rPr>
              <a:t>zones</a:t>
            </a:r>
            <a:r>
              <a:rPr lang="it-IT" sz="2000" dirty="0">
                <a:solidFill>
                  <a:srgbClr val="191B0E"/>
                </a:solidFill>
              </a:rPr>
              <a:t> of the </a:t>
            </a:r>
            <a:r>
              <a:rPr lang="it-IT" sz="2000" dirty="0" err="1">
                <a:solidFill>
                  <a:srgbClr val="191B0E"/>
                </a:solidFill>
              </a:rPr>
              <a:t>parameter</a:t>
            </a:r>
            <a:r>
              <a:rPr lang="it-IT" sz="2000" dirty="0">
                <a:solidFill>
                  <a:srgbClr val="191B0E"/>
                </a:solidFill>
              </a:rPr>
              <a:t> </a:t>
            </a:r>
            <a:r>
              <a:rPr lang="it-IT" sz="2000" dirty="0" err="1">
                <a:solidFill>
                  <a:srgbClr val="191B0E"/>
                </a:solidFill>
              </a:rPr>
              <a:t>space</a:t>
            </a:r>
            <a:r>
              <a:rPr lang="it-IT" sz="2000" dirty="0">
                <a:solidFill>
                  <a:srgbClr val="191B0E"/>
                </a:solidFill>
              </a:rPr>
              <a:t>, </a:t>
            </a:r>
            <a:r>
              <a:rPr lang="it-IT" sz="2000" dirty="0" err="1">
                <a:solidFill>
                  <a:srgbClr val="191B0E"/>
                </a:solidFill>
              </a:rPr>
              <a:t>where</a:t>
            </a:r>
            <a:r>
              <a:rPr lang="it-IT" sz="2000" dirty="0">
                <a:solidFill>
                  <a:srgbClr val="191B0E"/>
                </a:solidFill>
              </a:rPr>
              <a:t> </a:t>
            </a:r>
            <a:r>
              <a:rPr lang="it-IT" sz="2000" dirty="0" err="1">
                <a:solidFill>
                  <a:srgbClr val="191B0E"/>
                </a:solidFill>
              </a:rPr>
              <a:t>most</a:t>
            </a:r>
            <a:r>
              <a:rPr lang="it-IT" sz="2000" dirty="0">
                <a:solidFill>
                  <a:srgbClr val="191B0E"/>
                </a:solidFill>
              </a:rPr>
              <a:t> </a:t>
            </a:r>
            <a:r>
              <a:rPr lang="it-IT" sz="2000" dirty="0" err="1">
                <a:solidFill>
                  <a:srgbClr val="191B0E"/>
                </a:solidFill>
              </a:rPr>
              <a:t>real</a:t>
            </a:r>
            <a:r>
              <a:rPr lang="it-IT" sz="2000" dirty="0">
                <a:solidFill>
                  <a:srgbClr val="191B0E"/>
                </a:solidFill>
              </a:rPr>
              <a:t> </a:t>
            </a:r>
            <a:r>
              <a:rPr lang="it-IT" sz="2000" dirty="0" err="1">
                <a:solidFill>
                  <a:srgbClr val="191B0E"/>
                </a:solidFill>
              </a:rPr>
              <a:t>diseases</a:t>
            </a:r>
            <a:r>
              <a:rPr lang="it-IT" sz="2000" dirty="0">
                <a:solidFill>
                  <a:srgbClr val="191B0E"/>
                </a:solidFill>
              </a:rPr>
              <a:t> are </a:t>
            </a:r>
            <a:r>
              <a:rPr lang="it-IT" sz="2000" dirty="0" err="1">
                <a:solidFill>
                  <a:srgbClr val="191B0E"/>
                </a:solidFill>
              </a:rPr>
              <a:t>expected</a:t>
            </a:r>
            <a:r>
              <a:rPr lang="it-IT" sz="2000" dirty="0">
                <a:solidFill>
                  <a:srgbClr val="191B0E"/>
                </a:solidFill>
              </a:rPr>
              <a:t> to be </a:t>
            </a:r>
            <a:r>
              <a:rPr lang="it-IT" sz="2000" dirty="0" err="1">
                <a:solidFill>
                  <a:srgbClr val="191B0E"/>
                </a:solidFill>
              </a:rPr>
              <a:t>found</a:t>
            </a:r>
            <a:endParaRPr lang="it-IT" sz="2000" dirty="0">
              <a:solidFill>
                <a:srgbClr val="191B0E"/>
              </a:solidFill>
            </a:endParaRPr>
          </a:p>
        </p:txBody>
      </p:sp>
    </p:spTree>
    <p:extLst>
      <p:ext uri="{BB962C8B-B14F-4D97-AF65-F5344CB8AC3E}">
        <p14:creationId xmlns:p14="http://schemas.microsoft.com/office/powerpoint/2010/main" val="256273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11382" y="150329"/>
            <a:ext cx="9601200" cy="711679"/>
          </a:xfrm>
        </p:spPr>
        <p:txBody>
          <a:bodyPr>
            <a:normAutofit/>
          </a:bodyPr>
          <a:lstStyle/>
          <a:p>
            <a:r>
              <a:rPr lang="en-GB" sz="4000" dirty="0" smtClean="0">
                <a:solidFill>
                  <a:srgbClr val="C00000"/>
                </a:solidFill>
              </a:rPr>
              <a:t>The data collection</a:t>
            </a:r>
            <a:endParaRPr lang="en-GB" sz="4000" dirty="0">
              <a:solidFill>
                <a:srgbClr val="C00000"/>
              </a:solidFill>
            </a:endParaRPr>
          </a:p>
        </p:txBody>
      </p:sp>
      <p:sp>
        <p:nvSpPr>
          <p:cNvPr id="4" name="Segnaposto piè di pagina 3"/>
          <p:cNvSpPr>
            <a:spLocks noGrp="1"/>
          </p:cNvSpPr>
          <p:nvPr>
            <p:ph type="ftr" sz="quarter" idx="11"/>
          </p:nvPr>
        </p:nvSpPr>
        <p:spPr/>
        <p:txBody>
          <a:bodyPr/>
          <a:lstStyle/>
          <a:p>
            <a:pPr>
              <a:defRPr/>
            </a:pPr>
            <a:r>
              <a:rPr lang="it-IT" dirty="0">
                <a:solidFill>
                  <a:srgbClr val="191B0E"/>
                </a:solidFill>
              </a:rPr>
              <a:t>I.S.I.S.S. MARCO CASAGRANDE</a:t>
            </a:r>
          </a:p>
        </p:txBody>
      </p:sp>
      <p:sp>
        <p:nvSpPr>
          <p:cNvPr id="5" name="Segnaposto numero diapositiva 4"/>
          <p:cNvSpPr>
            <a:spLocks noGrp="1"/>
          </p:cNvSpPr>
          <p:nvPr>
            <p:ph type="sldNum" sz="quarter" idx="12"/>
          </p:nvPr>
        </p:nvSpPr>
        <p:spPr/>
        <p:txBody>
          <a:bodyPr/>
          <a:lstStyle/>
          <a:p>
            <a:pPr>
              <a:defRPr/>
            </a:pPr>
            <a:fld id="{76345F2D-FCC9-476D-B6A7-C26EC943BE15}" type="slidenum">
              <a:rPr lang="it-IT" smtClean="0">
                <a:solidFill>
                  <a:srgbClr val="191B0E"/>
                </a:solidFill>
              </a:rPr>
              <a:pPr>
                <a:defRPr/>
              </a:pPr>
              <a:t>12</a:t>
            </a:fld>
            <a:endParaRPr lang="it-IT" dirty="0">
              <a:solidFill>
                <a:srgbClr val="191B0E"/>
              </a:solidFill>
            </a:endParaRPr>
          </a:p>
        </p:txBody>
      </p:sp>
      <mc:AlternateContent xmlns:mc="http://schemas.openxmlformats.org/markup-compatibility/2006" xmlns:a14="http://schemas.microsoft.com/office/drawing/2010/main">
        <mc:Choice Requires="a14">
          <p:sp>
            <p:nvSpPr>
              <p:cNvPr id="8" name="Rettangolo 7"/>
              <p:cNvSpPr/>
              <p:nvPr/>
            </p:nvSpPr>
            <p:spPr>
              <a:xfrm>
                <a:off x="1101144" y="1108223"/>
                <a:ext cx="10706100" cy="923330"/>
              </a:xfrm>
              <a:prstGeom prst="rect">
                <a:avLst/>
              </a:prstGeom>
            </p:spPr>
            <p:txBody>
              <a:bodyPr wrap="square">
                <a:spAutoFit/>
              </a:bodyPr>
              <a:lstStyle/>
              <a:p>
                <a:pPr algn="just"/>
                <a:r>
                  <a:rPr lang="en-AU" dirty="0">
                    <a:sym typeface="Wingdings"/>
                  </a:rPr>
                  <a:t>Given the random nature of the phenomenon, in order to get a </a:t>
                </a:r>
                <a:r>
                  <a:rPr lang="en-AU" dirty="0">
                    <a:solidFill>
                      <a:srgbClr val="FF0000"/>
                    </a:solidFill>
                    <a:sym typeface="Wingdings"/>
                  </a:rPr>
                  <a:t>significative statistics </a:t>
                </a:r>
                <a:r>
                  <a:rPr lang="en-AU" dirty="0">
                    <a:sym typeface="Wingdings"/>
                  </a:rPr>
                  <a:t>with fairly stable behaviours, the simulation has been ran </a:t>
                </a:r>
                <a14:m>
                  <m:oMath xmlns:m="http://schemas.openxmlformats.org/officeDocument/2006/math">
                    <m:r>
                      <a:rPr lang="en-AU" i="1" dirty="0">
                        <a:solidFill>
                          <a:srgbClr val="FF0000"/>
                        </a:solidFill>
                        <a:latin typeface="Cambria Math"/>
                        <a:sym typeface="Wingdings"/>
                      </a:rPr>
                      <m:t>100</m:t>
                    </m:r>
                  </m:oMath>
                </a14:m>
                <a:r>
                  <a:rPr lang="en-AU" dirty="0">
                    <a:solidFill>
                      <a:srgbClr val="FF0000"/>
                    </a:solidFill>
                    <a:sym typeface="Wingdings"/>
                  </a:rPr>
                  <a:t> times </a:t>
                </a:r>
                <a:r>
                  <a:rPr lang="en-AU" dirty="0">
                    <a:sym typeface="Wingdings"/>
                  </a:rPr>
                  <a:t>over a </a:t>
                </a:r>
                <a14:m>
                  <m:oMath xmlns:m="http://schemas.openxmlformats.org/officeDocument/2006/math">
                    <m:r>
                      <a:rPr lang="en-AU" i="1" dirty="0">
                        <a:solidFill>
                          <a:srgbClr val="FF0000"/>
                        </a:solidFill>
                        <a:latin typeface="Cambria Math"/>
                        <a:sym typeface="Wingdings"/>
                      </a:rPr>
                      <m:t>501</m:t>
                    </m:r>
                    <m:r>
                      <a:rPr lang="en-AU" i="1" dirty="0">
                        <a:solidFill>
                          <a:srgbClr val="FF0000"/>
                        </a:solidFill>
                        <a:latin typeface="Cambria Math"/>
                        <a:ea typeface="Cambria Math"/>
                        <a:sym typeface="Wingdings"/>
                      </a:rPr>
                      <m:t>×</m:t>
                    </m:r>
                    <m:r>
                      <a:rPr lang="en-AU" i="1" dirty="0">
                        <a:solidFill>
                          <a:srgbClr val="FF0000"/>
                        </a:solidFill>
                        <a:latin typeface="Cambria Math"/>
                        <a:sym typeface="Wingdings"/>
                      </a:rPr>
                      <m:t>501</m:t>
                    </m:r>
                  </m:oMath>
                </a14:m>
                <a:r>
                  <a:rPr lang="en-AU" dirty="0">
                    <a:solidFill>
                      <a:srgbClr val="FF0000"/>
                    </a:solidFill>
                    <a:sym typeface="Wingdings"/>
                  </a:rPr>
                  <a:t> cells matrix,</a:t>
                </a:r>
                <a:r>
                  <a:rPr lang="en-AU" dirty="0">
                    <a:sym typeface="Wingdings"/>
                  </a:rPr>
                  <a:t> for </a:t>
                </a:r>
                <a:r>
                  <a:rPr lang="en-AU" dirty="0">
                    <a:solidFill>
                      <a:srgbClr val="FF0000"/>
                    </a:solidFill>
                    <a:sym typeface="Wingdings"/>
                  </a:rPr>
                  <a:t>each disease model</a:t>
                </a:r>
                <a:r>
                  <a:rPr lang="en-AU" dirty="0">
                    <a:sym typeface="Wingdings"/>
                  </a:rPr>
                  <a:t>. After each run, the following </a:t>
                </a:r>
                <a14:m>
                  <m:oMath xmlns:m="http://schemas.openxmlformats.org/officeDocument/2006/math">
                    <m:r>
                      <a:rPr lang="en-AU" i="1" dirty="0">
                        <a:latin typeface="Cambria Math"/>
                        <a:sym typeface="Wingdings"/>
                      </a:rPr>
                      <m:t>4</m:t>
                    </m:r>
                  </m:oMath>
                </a14:m>
                <a:r>
                  <a:rPr lang="en-AU" dirty="0">
                    <a:sym typeface="Wingdings"/>
                  </a:rPr>
                  <a:t> data have been extracted:</a:t>
                </a:r>
              </a:p>
            </p:txBody>
          </p:sp>
        </mc:Choice>
        <mc:Fallback xmlns="">
          <p:sp>
            <p:nvSpPr>
              <p:cNvPr id="8" name="Rettangolo 7"/>
              <p:cNvSpPr>
                <a:spLocks noRot="1" noChangeAspect="1" noMove="1" noResize="1" noEditPoints="1" noAdjustHandles="1" noChangeArrowheads="1" noChangeShapeType="1" noTextEdit="1"/>
              </p:cNvSpPr>
              <p:nvPr/>
            </p:nvSpPr>
            <p:spPr>
              <a:xfrm>
                <a:off x="1101144" y="1108223"/>
                <a:ext cx="10706100" cy="923330"/>
              </a:xfrm>
              <a:prstGeom prst="rect">
                <a:avLst/>
              </a:prstGeom>
              <a:blipFill rotWithShape="1">
                <a:blip r:embed="rId3"/>
                <a:stretch>
                  <a:fillRect l="-513" t="-3311" r="-456" b="-9934"/>
                </a:stretch>
              </a:blipFill>
            </p:spPr>
            <p:txBody>
              <a:bodyPr/>
              <a:lstStyle/>
              <a:p>
                <a:r>
                  <a:rPr lang="it-IT">
                    <a:noFill/>
                  </a:rPr>
                  <a:t> </a:t>
                </a:r>
              </a:p>
            </p:txBody>
          </p:sp>
        </mc:Fallback>
      </mc:AlternateContent>
      <p:grpSp>
        <p:nvGrpSpPr>
          <p:cNvPr id="10" name="Gruppo 9"/>
          <p:cNvGrpSpPr/>
          <p:nvPr/>
        </p:nvGrpSpPr>
        <p:grpSpPr>
          <a:xfrm>
            <a:off x="1599247" y="2474074"/>
            <a:ext cx="8288904" cy="1302328"/>
            <a:chOff x="1599247" y="2474074"/>
            <a:chExt cx="8288904" cy="1302328"/>
          </a:xfrm>
        </p:grpSpPr>
        <p:sp>
          <p:nvSpPr>
            <p:cNvPr id="6" name="Freccia a destra 5"/>
            <p:cNvSpPr/>
            <p:nvPr/>
          </p:nvSpPr>
          <p:spPr>
            <a:xfrm flipH="1">
              <a:off x="8225605" y="2889711"/>
              <a:ext cx="1662546" cy="471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Parentesi graffa chiusa 6"/>
            <p:cNvSpPr/>
            <p:nvPr/>
          </p:nvSpPr>
          <p:spPr>
            <a:xfrm>
              <a:off x="7592291" y="2474074"/>
              <a:ext cx="415636" cy="13023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Rettangolo 8"/>
            <p:cNvSpPr/>
            <p:nvPr/>
          </p:nvSpPr>
          <p:spPr>
            <a:xfrm>
              <a:off x="1599247" y="3360765"/>
              <a:ext cx="6200862" cy="369332"/>
            </a:xfrm>
            <a:prstGeom prst="rect">
              <a:avLst/>
            </a:prstGeom>
          </p:spPr>
          <p:txBody>
            <a:bodyPr wrap="square">
              <a:spAutoFit/>
            </a:bodyPr>
            <a:lstStyle/>
            <a:p>
              <a:pPr marL="633413" lvl="1" indent="-271463" algn="just"/>
              <a:endParaRPr lang="it-IT" dirty="0">
                <a:sym typeface="Wingdings"/>
              </a:endParaRPr>
            </a:p>
          </p:txBody>
        </p:sp>
      </p:grpSp>
      <mc:AlternateContent xmlns:mc="http://schemas.openxmlformats.org/markup-compatibility/2006" xmlns:a14="http://schemas.microsoft.com/office/drawing/2010/main">
        <mc:Choice Requires="a14">
          <p:sp>
            <p:nvSpPr>
              <p:cNvPr id="11" name="Rettangolo 10"/>
              <p:cNvSpPr/>
              <p:nvPr/>
            </p:nvSpPr>
            <p:spPr>
              <a:xfrm>
                <a:off x="1101144" y="4227612"/>
                <a:ext cx="10706100" cy="646331"/>
              </a:xfrm>
              <a:prstGeom prst="rect">
                <a:avLst/>
              </a:prstGeom>
            </p:spPr>
            <p:txBody>
              <a:bodyPr wrap="square">
                <a:spAutoFit/>
              </a:bodyPr>
              <a:lstStyle/>
              <a:p>
                <a:pPr algn="just"/>
                <a:r>
                  <a:rPr lang="it-IT" dirty="0">
                    <a:sym typeface="Wingdings"/>
                  </a:rPr>
                  <a:t>For </a:t>
                </a:r>
                <a:r>
                  <a:rPr lang="it-IT" dirty="0" err="1">
                    <a:sym typeface="Wingdings"/>
                  </a:rPr>
                  <a:t>each</a:t>
                </a:r>
                <a:r>
                  <a:rPr lang="it-IT" dirty="0">
                    <a:sym typeface="Wingdings"/>
                  </a:rPr>
                  <a:t> </a:t>
                </a:r>
                <a:r>
                  <a:rPr lang="it-IT" dirty="0" err="1">
                    <a:sym typeface="Wingdings"/>
                  </a:rPr>
                  <a:t>simulated</a:t>
                </a:r>
                <a:r>
                  <a:rPr lang="it-IT" dirty="0">
                    <a:sym typeface="Wingdings"/>
                  </a:rPr>
                  <a:t> </a:t>
                </a:r>
                <a:r>
                  <a:rPr lang="it-IT" dirty="0" smtClean="0">
                    <a:sym typeface="Wingdings"/>
                  </a:rPr>
                  <a:t>model </a:t>
                </a:r>
                <a:r>
                  <a:rPr lang="it-IT" dirty="0">
                    <a:sym typeface="Wingdings"/>
                  </a:rPr>
                  <a:t>the </a:t>
                </a:r>
                <a14:m>
                  <m:oMath xmlns:m="http://schemas.openxmlformats.org/officeDocument/2006/math">
                    <m:r>
                      <a:rPr lang="it-IT" i="1" dirty="0">
                        <a:latin typeface="Cambria Math"/>
                        <a:sym typeface="Wingdings"/>
                      </a:rPr>
                      <m:t>100</m:t>
                    </m:r>
                  </m:oMath>
                </a14:m>
                <a:r>
                  <a:rPr lang="it-IT" dirty="0">
                    <a:sym typeface="Wingdings"/>
                  </a:rPr>
                  <a:t> </a:t>
                </a:r>
                <a:r>
                  <a:rPr lang="it-IT" dirty="0" err="1">
                    <a:sym typeface="Wingdings"/>
                  </a:rPr>
                  <a:t>values</a:t>
                </a:r>
                <a:r>
                  <a:rPr lang="it-IT" dirty="0">
                    <a:sym typeface="Wingdings"/>
                  </a:rPr>
                  <a:t> </a:t>
                </a:r>
                <a:r>
                  <a:rPr lang="it-IT" dirty="0" err="1">
                    <a:sym typeface="Wingdings"/>
                  </a:rPr>
                  <a:t>obtained</a:t>
                </a:r>
                <a:r>
                  <a:rPr lang="it-IT" dirty="0">
                    <a:sym typeface="Wingdings"/>
                  </a:rPr>
                  <a:t> for </a:t>
                </a:r>
                <a:r>
                  <a:rPr lang="it-IT" dirty="0" err="1">
                    <a:sym typeface="Wingdings"/>
                  </a:rPr>
                  <a:t>each</a:t>
                </a:r>
                <a:r>
                  <a:rPr lang="it-IT" dirty="0">
                    <a:sym typeface="Wingdings"/>
                  </a:rPr>
                  <a:t> of the </a:t>
                </a:r>
                <a:r>
                  <a:rPr lang="it-IT" dirty="0" err="1">
                    <a:sym typeface="Wingdings"/>
                  </a:rPr>
                  <a:t>aforesaid</a:t>
                </a:r>
                <a:r>
                  <a:rPr lang="it-IT" dirty="0">
                    <a:sym typeface="Wingdings"/>
                  </a:rPr>
                  <a:t> </a:t>
                </a:r>
                <a:r>
                  <a:rPr lang="it-IT" dirty="0" err="1">
                    <a:sym typeface="Wingdings"/>
                  </a:rPr>
                  <a:t>parameters</a:t>
                </a:r>
                <a:r>
                  <a:rPr lang="it-IT" dirty="0">
                    <a:sym typeface="Wingdings"/>
                  </a:rPr>
                  <a:t> </a:t>
                </a:r>
                <a:r>
                  <a:rPr lang="it-IT" dirty="0" err="1">
                    <a:sym typeface="Wingdings"/>
                  </a:rPr>
                  <a:t>have</a:t>
                </a:r>
                <a:r>
                  <a:rPr lang="it-IT" dirty="0">
                    <a:sym typeface="Wingdings"/>
                  </a:rPr>
                  <a:t> </a:t>
                </a:r>
                <a:r>
                  <a:rPr lang="it-IT" dirty="0" err="1">
                    <a:sym typeface="Wingdings"/>
                  </a:rPr>
                  <a:t>been</a:t>
                </a:r>
                <a:r>
                  <a:rPr lang="it-IT" dirty="0">
                    <a:sym typeface="Wingdings"/>
                  </a:rPr>
                  <a:t> </a:t>
                </a:r>
                <a:r>
                  <a:rPr lang="it-IT" dirty="0" err="1">
                    <a:sym typeface="Wingdings"/>
                  </a:rPr>
                  <a:t>used</a:t>
                </a:r>
                <a:r>
                  <a:rPr lang="it-IT" dirty="0">
                    <a:sym typeface="Wingdings"/>
                  </a:rPr>
                  <a:t> to </a:t>
                </a:r>
                <a:r>
                  <a:rPr lang="it-IT" dirty="0" err="1">
                    <a:sym typeface="Wingdings"/>
                  </a:rPr>
                  <a:t>calculate</a:t>
                </a:r>
                <a:r>
                  <a:rPr lang="it-IT" dirty="0">
                    <a:sym typeface="Wingdings"/>
                  </a:rPr>
                  <a:t> an </a:t>
                </a:r>
                <a:r>
                  <a:rPr lang="it-IT" b="1" dirty="0" err="1">
                    <a:sym typeface="Wingdings"/>
                  </a:rPr>
                  <a:t>average</a:t>
                </a:r>
                <a:r>
                  <a:rPr lang="it-IT" b="1" dirty="0">
                    <a:sym typeface="Wingdings"/>
                  </a:rPr>
                  <a:t> </a:t>
                </a:r>
                <a:r>
                  <a:rPr lang="it-IT" b="1" dirty="0" err="1">
                    <a:sym typeface="Wingdings"/>
                  </a:rPr>
                  <a:t>value</a:t>
                </a:r>
                <a:r>
                  <a:rPr lang="it-IT" b="1" dirty="0">
                    <a:sym typeface="Wingdings"/>
                  </a:rPr>
                  <a:t> </a:t>
                </a:r>
                <a:r>
                  <a:rPr lang="it-IT" dirty="0">
                    <a:sym typeface="Wingdings"/>
                  </a:rPr>
                  <a:t>and the </a:t>
                </a:r>
                <a:r>
                  <a:rPr lang="it-IT" dirty="0" err="1">
                    <a:sym typeface="Wingdings"/>
                  </a:rPr>
                  <a:t>corresponding</a:t>
                </a:r>
                <a:r>
                  <a:rPr lang="it-IT" dirty="0">
                    <a:sym typeface="Wingdings"/>
                  </a:rPr>
                  <a:t> </a:t>
                </a:r>
                <a:r>
                  <a:rPr lang="it-IT" b="1" i="1" dirty="0">
                    <a:sym typeface="Wingdings"/>
                  </a:rPr>
                  <a:t>standard </a:t>
                </a:r>
                <a:r>
                  <a:rPr lang="it-IT" b="1" i="1" dirty="0" err="1">
                    <a:sym typeface="Wingdings"/>
                  </a:rPr>
                  <a:t>deviation</a:t>
                </a:r>
                <a:r>
                  <a:rPr lang="it-IT" b="1" i="1" dirty="0">
                    <a:sym typeface="Wingdings"/>
                  </a:rPr>
                  <a:t> </a:t>
                </a:r>
                <a14:m>
                  <m:oMath xmlns:m="http://schemas.openxmlformats.org/officeDocument/2006/math">
                    <m:r>
                      <a:rPr lang="it-IT" i="1">
                        <a:latin typeface="Cambria Math"/>
                        <a:ea typeface="Cambria Math"/>
                        <a:sym typeface="Wingdings"/>
                      </a:rPr>
                      <m:t>𝜎</m:t>
                    </m:r>
                  </m:oMath>
                </a14:m>
                <a:endParaRPr lang="it-IT" dirty="0">
                  <a:sym typeface="Wingdings"/>
                </a:endParaRPr>
              </a:p>
            </p:txBody>
          </p:sp>
        </mc:Choice>
        <mc:Fallback xmlns="">
          <p:sp>
            <p:nvSpPr>
              <p:cNvPr id="11" name="Rettangolo 10"/>
              <p:cNvSpPr>
                <a:spLocks noRot="1" noChangeAspect="1" noMove="1" noResize="1" noEditPoints="1" noAdjustHandles="1" noChangeArrowheads="1" noChangeShapeType="1" noTextEdit="1"/>
              </p:cNvSpPr>
              <p:nvPr/>
            </p:nvSpPr>
            <p:spPr>
              <a:xfrm>
                <a:off x="1101144" y="4227612"/>
                <a:ext cx="10706100" cy="646331"/>
              </a:xfrm>
              <a:prstGeom prst="rect">
                <a:avLst/>
              </a:prstGeom>
              <a:blipFill rotWithShape="1">
                <a:blip r:embed="rId4"/>
                <a:stretch>
                  <a:fillRect l="-513" t="-4717" r="-456" b="-14151"/>
                </a:stretch>
              </a:blipFill>
            </p:spPr>
            <p:txBody>
              <a:bodyPr/>
              <a:lstStyle/>
              <a:p>
                <a:r>
                  <a:rPr lang="it-IT">
                    <a:noFill/>
                  </a:rPr>
                  <a:t> </a:t>
                </a:r>
              </a:p>
            </p:txBody>
          </p:sp>
        </mc:Fallback>
      </mc:AlternateContent>
      <p:sp>
        <p:nvSpPr>
          <p:cNvPr id="12" name="Rettangolo 11"/>
          <p:cNvSpPr/>
          <p:nvPr/>
        </p:nvSpPr>
        <p:spPr>
          <a:xfrm>
            <a:off x="1101143" y="5267053"/>
            <a:ext cx="10706100" cy="646331"/>
          </a:xfrm>
          <a:prstGeom prst="rect">
            <a:avLst/>
          </a:prstGeom>
        </p:spPr>
        <p:txBody>
          <a:bodyPr wrap="square">
            <a:spAutoFit/>
          </a:bodyPr>
          <a:lstStyle/>
          <a:p>
            <a:pPr algn="just"/>
            <a:r>
              <a:rPr lang="it-IT" dirty="0" err="1">
                <a:sym typeface="Wingdings"/>
              </a:rPr>
              <a:t>Given</a:t>
            </a:r>
            <a:r>
              <a:rPr lang="it-IT" dirty="0">
                <a:sym typeface="Wingdings"/>
              </a:rPr>
              <a:t> the </a:t>
            </a:r>
            <a:r>
              <a:rPr lang="it-IT" dirty="0" err="1">
                <a:sym typeface="Wingdings"/>
              </a:rPr>
              <a:t>great</a:t>
            </a:r>
            <a:r>
              <a:rPr lang="it-IT" dirty="0">
                <a:sym typeface="Wingdings"/>
              </a:rPr>
              <a:t> </a:t>
            </a:r>
            <a:r>
              <a:rPr lang="it-IT" dirty="0" err="1">
                <a:sym typeface="Wingdings"/>
              </a:rPr>
              <a:t>number</a:t>
            </a:r>
            <a:r>
              <a:rPr lang="it-IT" dirty="0">
                <a:sym typeface="Wingdings"/>
              </a:rPr>
              <a:t> of </a:t>
            </a:r>
            <a:r>
              <a:rPr lang="it-IT" dirty="0" err="1">
                <a:sym typeface="Wingdings"/>
              </a:rPr>
              <a:t>parameters</a:t>
            </a:r>
            <a:r>
              <a:rPr lang="it-IT" dirty="0">
                <a:sym typeface="Wingdings"/>
              </a:rPr>
              <a:t> </a:t>
            </a:r>
            <a:r>
              <a:rPr lang="it-IT" dirty="0" err="1">
                <a:sym typeface="Wingdings"/>
              </a:rPr>
              <a:t>involved</a:t>
            </a:r>
            <a:r>
              <a:rPr lang="it-IT" dirty="0">
                <a:sym typeface="Wingdings"/>
              </a:rPr>
              <a:t>, in </a:t>
            </a:r>
            <a:r>
              <a:rPr lang="it-IT" dirty="0" err="1">
                <a:sym typeface="Wingdings"/>
              </a:rPr>
              <a:t>order</a:t>
            </a:r>
            <a:r>
              <a:rPr lang="it-IT" dirty="0">
                <a:sym typeface="Wingdings"/>
              </a:rPr>
              <a:t> to compare the data output with the input </a:t>
            </a:r>
            <a:r>
              <a:rPr lang="it-IT" dirty="0" err="1">
                <a:sym typeface="Wingdings"/>
              </a:rPr>
              <a:t>probabilities</a:t>
            </a:r>
            <a:r>
              <a:rPr lang="it-IT" dirty="0">
                <a:sym typeface="Wingdings"/>
              </a:rPr>
              <a:t>, the </a:t>
            </a:r>
            <a:r>
              <a:rPr lang="it-IT" dirty="0" err="1">
                <a:sym typeface="Wingdings"/>
              </a:rPr>
              <a:t>resulting</a:t>
            </a:r>
            <a:r>
              <a:rPr lang="it-IT" dirty="0">
                <a:sym typeface="Wingdings"/>
              </a:rPr>
              <a:t> data </a:t>
            </a:r>
            <a:r>
              <a:rPr lang="it-IT" dirty="0" err="1">
                <a:sym typeface="Wingdings"/>
              </a:rPr>
              <a:t>have</a:t>
            </a:r>
            <a:r>
              <a:rPr lang="it-IT" dirty="0">
                <a:sym typeface="Wingdings"/>
              </a:rPr>
              <a:t> </a:t>
            </a:r>
            <a:r>
              <a:rPr lang="it-IT" dirty="0" err="1">
                <a:sym typeface="Wingdings"/>
              </a:rPr>
              <a:t>been</a:t>
            </a:r>
            <a:r>
              <a:rPr lang="it-IT" dirty="0">
                <a:sym typeface="Wingdings"/>
              </a:rPr>
              <a:t> </a:t>
            </a:r>
            <a:r>
              <a:rPr lang="it-IT" dirty="0" err="1">
                <a:sym typeface="Wingdings"/>
              </a:rPr>
              <a:t>analysed</a:t>
            </a:r>
            <a:r>
              <a:rPr lang="it-IT" dirty="0">
                <a:sym typeface="Wingdings"/>
              </a:rPr>
              <a:t> </a:t>
            </a:r>
            <a:r>
              <a:rPr lang="it-IT" dirty="0" err="1">
                <a:sym typeface="Wingdings"/>
              </a:rPr>
              <a:t>using</a:t>
            </a:r>
            <a:r>
              <a:rPr lang="it-IT" dirty="0">
                <a:sym typeface="Wingdings"/>
              </a:rPr>
              <a:t> </a:t>
            </a:r>
            <a:r>
              <a:rPr lang="it-IT" b="1" i="1" dirty="0">
                <a:sym typeface="Wingdings"/>
              </a:rPr>
              <a:t>pivot </a:t>
            </a:r>
            <a:r>
              <a:rPr lang="it-IT" b="1" i="1" dirty="0" err="1">
                <a:sym typeface="Wingdings"/>
              </a:rPr>
              <a:t>tables</a:t>
            </a:r>
            <a:r>
              <a:rPr lang="it-IT" dirty="0">
                <a:sym typeface="Wingdings"/>
              </a:rPr>
              <a:t>.</a:t>
            </a:r>
            <a:endParaRPr lang="en-AU" dirty="0"/>
          </a:p>
        </p:txBody>
      </p:sp>
      <mc:AlternateContent xmlns:mc="http://schemas.openxmlformats.org/markup-compatibility/2006" xmlns:a14="http://schemas.microsoft.com/office/drawing/2010/main">
        <mc:Choice Requires="a14">
          <p:sp>
            <p:nvSpPr>
              <p:cNvPr id="3" name="Rettangolo 2"/>
              <p:cNvSpPr/>
              <p:nvPr/>
            </p:nvSpPr>
            <p:spPr>
              <a:xfrm>
                <a:off x="1599247" y="2423274"/>
                <a:ext cx="6695209" cy="369332"/>
              </a:xfrm>
              <a:prstGeom prst="rect">
                <a:avLst/>
              </a:prstGeom>
            </p:spPr>
            <p:txBody>
              <a:bodyPr wrap="square">
                <a:spAutoFit/>
              </a:bodyPr>
              <a:lstStyle/>
              <a:p>
                <a:pPr marL="633413" lvl="1" indent="-271463" algn="just"/>
                <a:r>
                  <a:rPr lang="en-AU" dirty="0">
                    <a:solidFill>
                      <a:prstClr val="black"/>
                    </a:solidFill>
                    <a:sym typeface="Wingdings"/>
                  </a:rPr>
                  <a:t>The percentage of </a:t>
                </a:r>
                <a:r>
                  <a:rPr lang="en-AU" b="1" dirty="0">
                    <a:solidFill>
                      <a:prstClr val="black"/>
                    </a:solidFill>
                    <a:sym typeface="Wingdings"/>
                  </a:rPr>
                  <a:t>not-infected patients </a:t>
                </a:r>
                <a:r>
                  <a:rPr lang="en-AU" dirty="0">
                    <a:solidFill>
                      <a:prstClr val="black"/>
                    </a:solidFill>
                    <a:sym typeface="Wingdings"/>
                  </a:rPr>
                  <a:t>(</a:t>
                </a:r>
                <a14:m>
                  <m:oMath xmlns:m="http://schemas.openxmlformats.org/officeDocument/2006/math">
                    <m:r>
                      <a:rPr lang="it-IT" b="1" i="1" dirty="0">
                        <a:solidFill>
                          <a:prstClr val="black"/>
                        </a:solidFill>
                        <a:latin typeface="Cambria Math"/>
                        <a:sym typeface="Wingdings"/>
                      </a:rPr>
                      <m:t>𝑵𝑰</m:t>
                    </m:r>
                  </m:oMath>
                </a14:m>
                <a:r>
                  <a:rPr lang="en-AU" dirty="0">
                    <a:solidFill>
                      <a:prstClr val="black"/>
                    </a:solidFill>
                    <a:sym typeface="Wingdings"/>
                  </a:rPr>
                  <a:t>)</a:t>
                </a:r>
              </a:p>
            </p:txBody>
          </p:sp>
        </mc:Choice>
        <mc:Fallback xmlns="">
          <p:sp>
            <p:nvSpPr>
              <p:cNvPr id="3" name="Rettangolo 2"/>
              <p:cNvSpPr>
                <a:spLocks noRot="1" noChangeAspect="1" noMove="1" noResize="1" noEditPoints="1" noAdjustHandles="1" noChangeArrowheads="1" noChangeShapeType="1" noTextEdit="1"/>
              </p:cNvSpPr>
              <p:nvPr/>
            </p:nvSpPr>
            <p:spPr>
              <a:xfrm>
                <a:off x="1599247" y="2423274"/>
                <a:ext cx="6695209" cy="369332"/>
              </a:xfrm>
              <a:prstGeom prst="rect">
                <a:avLst/>
              </a:prstGeom>
              <a:blipFill rotWithShape="1">
                <a:blip r:embed="rId6"/>
                <a:stretch>
                  <a:fillRect t="-8333" b="-2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Rettangolo 12"/>
              <p:cNvSpPr/>
              <p:nvPr/>
            </p:nvSpPr>
            <p:spPr>
              <a:xfrm>
                <a:off x="1599247" y="2755845"/>
                <a:ext cx="4660900" cy="369332"/>
              </a:xfrm>
              <a:prstGeom prst="rect">
                <a:avLst/>
              </a:prstGeom>
            </p:spPr>
            <p:txBody>
              <a:bodyPr wrap="square">
                <a:spAutoFit/>
              </a:bodyPr>
              <a:lstStyle/>
              <a:p>
                <a:pPr marL="633413" lvl="1" indent="-271463" algn="just"/>
                <a:r>
                  <a:rPr lang="en-AU" dirty="0">
                    <a:solidFill>
                      <a:prstClr val="black"/>
                    </a:solidFill>
                    <a:sym typeface="Wingdings"/>
                  </a:rPr>
                  <a:t>The percentage of </a:t>
                </a:r>
                <a:r>
                  <a:rPr lang="en-AU" b="1" dirty="0">
                    <a:solidFill>
                      <a:prstClr val="black"/>
                    </a:solidFill>
                    <a:sym typeface="Wingdings"/>
                  </a:rPr>
                  <a:t>dead patients </a:t>
                </a:r>
                <a:r>
                  <a:rPr lang="en-AU" dirty="0">
                    <a:solidFill>
                      <a:prstClr val="black"/>
                    </a:solidFill>
                    <a:sym typeface="Wingdings"/>
                  </a:rPr>
                  <a:t>(</a:t>
                </a:r>
                <a14:m>
                  <m:oMath xmlns:m="http://schemas.openxmlformats.org/officeDocument/2006/math">
                    <m:r>
                      <a:rPr lang="it-IT" b="1" i="1" dirty="0">
                        <a:solidFill>
                          <a:prstClr val="black"/>
                        </a:solidFill>
                        <a:latin typeface="Cambria Math"/>
                        <a:sym typeface="Wingdings"/>
                      </a:rPr>
                      <m:t>𝑫</m:t>
                    </m:r>
                  </m:oMath>
                </a14:m>
                <a:r>
                  <a:rPr lang="en-AU" dirty="0">
                    <a:solidFill>
                      <a:prstClr val="black"/>
                    </a:solidFill>
                    <a:sym typeface="Wingdings"/>
                  </a:rPr>
                  <a:t>)</a:t>
                </a:r>
              </a:p>
            </p:txBody>
          </p:sp>
        </mc:Choice>
        <mc:Fallback xmlns="">
          <p:sp>
            <p:nvSpPr>
              <p:cNvPr id="13" name="Rettangolo 12"/>
              <p:cNvSpPr>
                <a:spLocks noRot="1" noChangeAspect="1" noMove="1" noResize="1" noEditPoints="1" noAdjustHandles="1" noChangeArrowheads="1" noChangeShapeType="1" noTextEdit="1"/>
              </p:cNvSpPr>
              <p:nvPr/>
            </p:nvSpPr>
            <p:spPr>
              <a:xfrm>
                <a:off x="1599247" y="2755845"/>
                <a:ext cx="4660900" cy="369332"/>
              </a:xfrm>
              <a:prstGeom prst="rect">
                <a:avLst/>
              </a:prstGeom>
              <a:blipFill rotWithShape="1">
                <a:blip r:embed="rId7"/>
                <a:stretch>
                  <a:fillRect t="-8197" b="-245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Rettangolo 13"/>
              <p:cNvSpPr/>
              <p:nvPr/>
            </p:nvSpPr>
            <p:spPr>
              <a:xfrm>
                <a:off x="1602725" y="3106771"/>
                <a:ext cx="4826000" cy="369332"/>
              </a:xfrm>
              <a:prstGeom prst="rect">
                <a:avLst/>
              </a:prstGeom>
            </p:spPr>
            <p:txBody>
              <a:bodyPr wrap="square">
                <a:spAutoFit/>
              </a:bodyPr>
              <a:lstStyle/>
              <a:p>
                <a:pPr marL="633413" lvl="1" indent="-271463" algn="just"/>
                <a:r>
                  <a:rPr lang="en-AU" dirty="0">
                    <a:solidFill>
                      <a:prstClr val="black"/>
                    </a:solidFill>
                    <a:sym typeface="Wingdings"/>
                  </a:rPr>
                  <a:t>The percentage of </a:t>
                </a:r>
                <a:r>
                  <a:rPr lang="en-AU" b="1" dirty="0">
                    <a:solidFill>
                      <a:prstClr val="black"/>
                    </a:solidFill>
                    <a:sym typeface="Wingdings"/>
                  </a:rPr>
                  <a:t>healed patients </a:t>
                </a:r>
                <a:r>
                  <a:rPr lang="en-AU" dirty="0">
                    <a:solidFill>
                      <a:prstClr val="black"/>
                    </a:solidFill>
                    <a:sym typeface="Wingdings"/>
                  </a:rPr>
                  <a:t>(</a:t>
                </a:r>
                <a14:m>
                  <m:oMath xmlns:m="http://schemas.openxmlformats.org/officeDocument/2006/math">
                    <m:r>
                      <a:rPr lang="it-IT" b="1" i="1" dirty="0">
                        <a:solidFill>
                          <a:prstClr val="black"/>
                        </a:solidFill>
                        <a:latin typeface="Cambria Math"/>
                        <a:sym typeface="Wingdings"/>
                      </a:rPr>
                      <m:t>𝑯</m:t>
                    </m:r>
                  </m:oMath>
                </a14:m>
                <a:r>
                  <a:rPr lang="en-AU" dirty="0">
                    <a:solidFill>
                      <a:prstClr val="black"/>
                    </a:solidFill>
                    <a:sym typeface="Wingdings"/>
                  </a:rPr>
                  <a:t>)</a:t>
                </a:r>
                <a:endParaRPr lang="it-IT" dirty="0">
                  <a:solidFill>
                    <a:prstClr val="black"/>
                  </a:solidFill>
                  <a:sym typeface="Wingdings"/>
                </a:endParaRPr>
              </a:p>
            </p:txBody>
          </p:sp>
        </mc:Choice>
        <mc:Fallback xmlns="">
          <p:sp>
            <p:nvSpPr>
              <p:cNvPr id="14" name="Rettangolo 13"/>
              <p:cNvSpPr>
                <a:spLocks noRot="1" noChangeAspect="1" noMove="1" noResize="1" noEditPoints="1" noAdjustHandles="1" noChangeArrowheads="1" noChangeShapeType="1" noTextEdit="1"/>
              </p:cNvSpPr>
              <p:nvPr/>
            </p:nvSpPr>
            <p:spPr>
              <a:xfrm>
                <a:off x="1602725" y="3106771"/>
                <a:ext cx="4826000" cy="369332"/>
              </a:xfrm>
              <a:prstGeom prst="rect">
                <a:avLst/>
              </a:prstGeom>
              <a:blipFill rotWithShape="1">
                <a:blip r:embed="rId8"/>
                <a:stretch>
                  <a:fillRect t="-8333" b="-2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Rettangolo 14"/>
              <p:cNvSpPr/>
              <p:nvPr/>
            </p:nvSpPr>
            <p:spPr>
              <a:xfrm>
                <a:off x="1602725" y="3447301"/>
                <a:ext cx="6083300" cy="369332"/>
              </a:xfrm>
              <a:prstGeom prst="rect">
                <a:avLst/>
              </a:prstGeom>
            </p:spPr>
            <p:txBody>
              <a:bodyPr wrap="square">
                <a:spAutoFit/>
              </a:bodyPr>
              <a:lstStyle/>
              <a:p>
                <a:pPr marL="633413" lvl="1" indent="-271463" algn="just"/>
                <a:r>
                  <a:rPr lang="en-AU" dirty="0">
                    <a:solidFill>
                      <a:prstClr val="black"/>
                    </a:solidFill>
                    <a:sym typeface="Wingdings"/>
                  </a:rPr>
                  <a:t>The number of </a:t>
                </a:r>
                <a:r>
                  <a:rPr lang="en-AU" b="1" dirty="0">
                    <a:solidFill>
                      <a:prstClr val="black"/>
                    </a:solidFill>
                    <a:sym typeface="Wingdings"/>
                  </a:rPr>
                  <a:t>days spent </a:t>
                </a:r>
                <a:r>
                  <a:rPr lang="en-AU" dirty="0">
                    <a:solidFill>
                      <a:prstClr val="black"/>
                    </a:solidFill>
                    <a:sym typeface="Wingdings"/>
                  </a:rPr>
                  <a:t>(cycles ran) before stability (</a:t>
                </a:r>
                <a14:m>
                  <m:oMath xmlns:m="http://schemas.openxmlformats.org/officeDocument/2006/math">
                    <m:r>
                      <a:rPr lang="en-AU" b="1" i="1" dirty="0">
                        <a:solidFill>
                          <a:prstClr val="black"/>
                        </a:solidFill>
                        <a:latin typeface="Cambria Math"/>
                        <a:sym typeface="Wingdings"/>
                      </a:rPr>
                      <m:t>𝑵</m:t>
                    </m:r>
                  </m:oMath>
                </a14:m>
                <a:r>
                  <a:rPr lang="en-AU" dirty="0" smtClean="0">
                    <a:solidFill>
                      <a:prstClr val="black"/>
                    </a:solidFill>
                    <a:sym typeface="Wingdings"/>
                  </a:rPr>
                  <a:t>)                            </a:t>
                </a:r>
                <a:endParaRPr lang="it-IT" dirty="0">
                  <a:solidFill>
                    <a:prstClr val="black"/>
                  </a:solidFill>
                  <a:sym typeface="Wingdings"/>
                </a:endParaRPr>
              </a:p>
            </p:txBody>
          </p:sp>
        </mc:Choice>
        <mc:Fallback xmlns="">
          <p:sp>
            <p:nvSpPr>
              <p:cNvPr id="15" name="Rettangolo 14"/>
              <p:cNvSpPr>
                <a:spLocks noRot="1" noChangeAspect="1" noMove="1" noResize="1" noEditPoints="1" noAdjustHandles="1" noChangeArrowheads="1" noChangeShapeType="1" noTextEdit="1"/>
              </p:cNvSpPr>
              <p:nvPr/>
            </p:nvSpPr>
            <p:spPr>
              <a:xfrm>
                <a:off x="1602725" y="3447301"/>
                <a:ext cx="6083300" cy="369332"/>
              </a:xfrm>
              <a:prstGeom prst="rect">
                <a:avLst/>
              </a:prstGeom>
              <a:blipFill rotWithShape="1">
                <a:blip r:embed="rId9"/>
                <a:stretch>
                  <a:fillRect t="-8333" b="-26667"/>
                </a:stretch>
              </a:blipFill>
            </p:spPr>
            <p:txBody>
              <a:bodyPr/>
              <a:lstStyle/>
              <a:p>
                <a:r>
                  <a:rPr lang="it-IT">
                    <a:noFill/>
                  </a:rPr>
                  <a:t> </a:t>
                </a:r>
              </a:p>
            </p:txBody>
          </p:sp>
        </mc:Fallback>
      </mc:AlternateContent>
    </p:spTree>
    <p:extLst>
      <p:ext uri="{BB962C8B-B14F-4D97-AF65-F5344CB8AC3E}">
        <p14:creationId xmlns:p14="http://schemas.microsoft.com/office/powerpoint/2010/main" val="192322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 xmlns:a16="http://schemas.microsoft.com/office/drawing/2014/main" id="{F80763E7-2396-4E34-AE47-FB804C5973DB}"/>
              </a:ext>
            </a:extLst>
          </p:cNvPr>
          <p:cNvSpPr>
            <a:spLocks noGrp="1"/>
          </p:cNvSpPr>
          <p:nvPr>
            <p:ph type="ftr" sz="quarter" idx="11"/>
          </p:nvPr>
        </p:nvSpPr>
        <p:spPr/>
        <p:txBody>
          <a:bodyPr/>
          <a:lstStyle/>
          <a:p>
            <a:pPr>
              <a:defRPr/>
            </a:pPr>
            <a:r>
              <a:rPr lang="it-IT">
                <a:solidFill>
                  <a:srgbClr val="191B0E"/>
                </a:solidFill>
              </a:rPr>
              <a:t>I.S.I.S.S. MARCO CASAGRANDE</a:t>
            </a:r>
          </a:p>
        </p:txBody>
      </p:sp>
      <p:sp>
        <p:nvSpPr>
          <p:cNvPr id="5" name="Segnaposto numero diapositiva 4">
            <a:extLst>
              <a:ext uri="{FF2B5EF4-FFF2-40B4-BE49-F238E27FC236}">
                <a16:creationId xmlns="" xmlns:a16="http://schemas.microsoft.com/office/drawing/2014/main" id="{E813A214-A988-406E-89E7-53D486A7F1F8}"/>
              </a:ext>
            </a:extLst>
          </p:cNvPr>
          <p:cNvSpPr>
            <a:spLocks noGrp="1"/>
          </p:cNvSpPr>
          <p:nvPr>
            <p:ph type="sldNum" sz="quarter" idx="12"/>
          </p:nvPr>
        </p:nvSpPr>
        <p:spPr/>
        <p:txBody>
          <a:bodyPr/>
          <a:lstStyle/>
          <a:p>
            <a:pPr>
              <a:defRPr/>
            </a:pPr>
            <a:fld id="{76345F2D-FCC9-476D-B6A7-C26EC943BE15}" type="slidenum">
              <a:rPr lang="it-IT" smtClean="0">
                <a:solidFill>
                  <a:srgbClr val="191B0E"/>
                </a:solidFill>
              </a:rPr>
              <a:pPr>
                <a:defRPr/>
              </a:pPr>
              <a:t>13</a:t>
            </a:fld>
            <a:endParaRPr lang="it-IT">
              <a:solidFill>
                <a:srgbClr val="191B0E"/>
              </a:solidFill>
            </a:endParaRPr>
          </a:p>
        </p:txBody>
      </p:sp>
      <p:graphicFrame>
        <p:nvGraphicFramePr>
          <p:cNvPr id="6" name="Grafico 5">
            <a:extLst>
              <a:ext uri="{FF2B5EF4-FFF2-40B4-BE49-F238E27FC236}">
                <a16:creationId xmlns="" xmlns:a16="http://schemas.microsoft.com/office/drawing/2014/main" id="{00000000-0008-0000-0200-000002000000}"/>
              </a:ext>
            </a:extLst>
          </p:cNvPr>
          <p:cNvGraphicFramePr>
            <a:graphicFrameLocks/>
          </p:cNvGraphicFramePr>
          <p:nvPr>
            <p:extLst>
              <p:ext uri="{D42A27DB-BD31-4B8C-83A1-F6EECF244321}">
                <p14:modId xmlns:p14="http://schemas.microsoft.com/office/powerpoint/2010/main" val="1413072949"/>
              </p:ext>
            </p:extLst>
          </p:nvPr>
        </p:nvGraphicFramePr>
        <p:xfrm>
          <a:off x="1419225" y="857250"/>
          <a:ext cx="9353550" cy="5143500"/>
        </p:xfrm>
        <a:graphic>
          <a:graphicData uri="http://schemas.openxmlformats.org/drawingml/2006/chart">
            <c:chart xmlns:c="http://schemas.openxmlformats.org/drawingml/2006/chart" xmlns:r="http://schemas.openxmlformats.org/officeDocument/2006/relationships" r:id="rId2"/>
          </a:graphicData>
        </a:graphic>
      </p:graphicFrame>
      <p:sp>
        <p:nvSpPr>
          <p:cNvPr id="9" name="Titolo 7">
            <a:extLst>
              <a:ext uri="{FF2B5EF4-FFF2-40B4-BE49-F238E27FC236}">
                <a16:creationId xmlns="" xmlns:a16="http://schemas.microsoft.com/office/drawing/2014/main" id="{3A3C9F39-A1F6-4111-877A-D063F3C8BAD2}"/>
              </a:ext>
            </a:extLst>
          </p:cNvPr>
          <p:cNvSpPr txBox="1">
            <a:spLocks/>
          </p:cNvSpPr>
          <p:nvPr/>
        </p:nvSpPr>
        <p:spPr>
          <a:xfrm>
            <a:off x="1371600" y="237225"/>
            <a:ext cx="9448800" cy="772064"/>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it-IT" sz="4000" dirty="0">
                <a:solidFill>
                  <a:srgbClr val="C00000"/>
                </a:solidFill>
              </a:rPr>
              <a:t>The </a:t>
            </a:r>
            <a:r>
              <a:rPr lang="it-IT" sz="4000" dirty="0" err="1">
                <a:solidFill>
                  <a:srgbClr val="C00000"/>
                </a:solidFill>
              </a:rPr>
              <a:t>course</a:t>
            </a:r>
            <a:r>
              <a:rPr lang="it-IT" sz="4000" dirty="0">
                <a:solidFill>
                  <a:srgbClr val="C00000"/>
                </a:solidFill>
              </a:rPr>
              <a:t> of the </a:t>
            </a:r>
            <a:r>
              <a:rPr lang="it-IT" sz="4000" dirty="0" err="1">
                <a:solidFill>
                  <a:srgbClr val="C00000"/>
                </a:solidFill>
              </a:rPr>
              <a:t>pandemic</a:t>
            </a:r>
            <a:endParaRPr lang="it-IT" sz="4000" dirty="0">
              <a:solidFill>
                <a:srgbClr val="C00000"/>
              </a:solidFill>
            </a:endParaRPr>
          </a:p>
        </p:txBody>
      </p:sp>
      <p:sp>
        <p:nvSpPr>
          <p:cNvPr id="7" name="CasellaDiTesto 6">
            <a:extLst>
              <a:ext uri="{FF2B5EF4-FFF2-40B4-BE49-F238E27FC236}">
                <a16:creationId xmlns="" xmlns:a16="http://schemas.microsoft.com/office/drawing/2014/main" id="{0A916EEB-32EA-4C58-94FE-1B9313EFEB43}"/>
              </a:ext>
            </a:extLst>
          </p:cNvPr>
          <p:cNvSpPr txBox="1"/>
          <p:nvPr/>
        </p:nvSpPr>
        <p:spPr>
          <a:xfrm>
            <a:off x="9040516" y="5424717"/>
            <a:ext cx="643721" cy="338554"/>
          </a:xfrm>
          <a:prstGeom prst="rect">
            <a:avLst/>
          </a:prstGeom>
          <a:noFill/>
        </p:spPr>
        <p:txBody>
          <a:bodyPr wrap="square" rtlCol="0">
            <a:spAutoFit/>
          </a:bodyPr>
          <a:lstStyle/>
          <a:p>
            <a:r>
              <a:rPr lang="it-IT" sz="1600" b="1" i="1" dirty="0"/>
              <a:t>i</a:t>
            </a:r>
            <a:r>
              <a:rPr lang="it-IT" sz="1600" b="1" dirty="0"/>
              <a:t> (%)</a:t>
            </a:r>
          </a:p>
        </p:txBody>
      </p:sp>
    </p:spTree>
    <p:extLst>
      <p:ext uri="{BB962C8B-B14F-4D97-AF65-F5344CB8AC3E}">
        <p14:creationId xmlns:p14="http://schemas.microsoft.com/office/powerpoint/2010/main" val="2794180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 xmlns:a16="http://schemas.microsoft.com/office/drawing/2014/main" id="{3A3C9F39-A1F6-4111-877A-D063F3C8BAD2}"/>
              </a:ext>
            </a:extLst>
          </p:cNvPr>
          <p:cNvSpPr>
            <a:spLocks noGrp="1"/>
          </p:cNvSpPr>
          <p:nvPr>
            <p:ph type="title"/>
          </p:nvPr>
        </p:nvSpPr>
        <p:spPr>
          <a:xfrm>
            <a:off x="1371600" y="237225"/>
            <a:ext cx="9448800" cy="772064"/>
          </a:xfrm>
        </p:spPr>
        <p:txBody>
          <a:bodyPr/>
          <a:lstStyle/>
          <a:p>
            <a:r>
              <a:rPr lang="it-IT" dirty="0"/>
              <a:t>The </a:t>
            </a:r>
            <a:r>
              <a:rPr lang="it-IT" dirty="0" err="1"/>
              <a:t>mortality</a:t>
            </a:r>
            <a:r>
              <a:rPr lang="it-IT" dirty="0"/>
              <a:t> rate</a:t>
            </a:r>
          </a:p>
        </p:txBody>
      </p:sp>
      <p:sp>
        <p:nvSpPr>
          <p:cNvPr id="4" name="Segnaposto piè di pagina 3">
            <a:extLst>
              <a:ext uri="{FF2B5EF4-FFF2-40B4-BE49-F238E27FC236}">
                <a16:creationId xmlns="" xmlns:a16="http://schemas.microsoft.com/office/drawing/2014/main" id="{EB82301A-E234-4601-91D1-A72C295B0F55}"/>
              </a:ext>
            </a:extLst>
          </p:cNvPr>
          <p:cNvSpPr>
            <a:spLocks noGrp="1"/>
          </p:cNvSpPr>
          <p:nvPr>
            <p:ph type="ftr" sz="quarter" idx="11"/>
          </p:nvPr>
        </p:nvSpPr>
        <p:spPr/>
        <p:txBody>
          <a:bodyPr/>
          <a:lstStyle/>
          <a:p>
            <a:pPr>
              <a:defRPr/>
            </a:pPr>
            <a:r>
              <a:rPr lang="it-IT">
                <a:solidFill>
                  <a:srgbClr val="191B0E"/>
                </a:solidFill>
              </a:rPr>
              <a:t>I.S.I.S.S. MARCO CASAGRANDE</a:t>
            </a:r>
          </a:p>
        </p:txBody>
      </p:sp>
      <p:sp>
        <p:nvSpPr>
          <p:cNvPr id="5" name="Segnaposto numero diapositiva 4">
            <a:extLst>
              <a:ext uri="{FF2B5EF4-FFF2-40B4-BE49-F238E27FC236}">
                <a16:creationId xmlns="" xmlns:a16="http://schemas.microsoft.com/office/drawing/2014/main" id="{48557811-FF3E-4635-8EDD-D3D8282BF895}"/>
              </a:ext>
            </a:extLst>
          </p:cNvPr>
          <p:cNvSpPr>
            <a:spLocks noGrp="1"/>
          </p:cNvSpPr>
          <p:nvPr>
            <p:ph type="sldNum" sz="quarter" idx="12"/>
          </p:nvPr>
        </p:nvSpPr>
        <p:spPr/>
        <p:txBody>
          <a:bodyPr/>
          <a:lstStyle/>
          <a:p>
            <a:pPr>
              <a:defRPr/>
            </a:pPr>
            <a:fld id="{76345F2D-FCC9-476D-B6A7-C26EC943BE15}" type="slidenum">
              <a:rPr lang="it-IT" smtClean="0">
                <a:solidFill>
                  <a:srgbClr val="191B0E"/>
                </a:solidFill>
              </a:rPr>
              <a:pPr>
                <a:defRPr/>
              </a:pPr>
              <a:t>14</a:t>
            </a:fld>
            <a:endParaRPr lang="it-IT">
              <a:solidFill>
                <a:srgbClr val="191B0E"/>
              </a:solidFill>
            </a:endParaRPr>
          </a:p>
        </p:txBody>
      </p:sp>
      <p:graphicFrame>
        <p:nvGraphicFramePr>
          <p:cNvPr id="6" name="Grafico 5">
            <a:extLst>
              <a:ext uri="{FF2B5EF4-FFF2-40B4-BE49-F238E27FC236}">
                <a16:creationId xmlns="" xmlns:a16="http://schemas.microsoft.com/office/drawing/2014/main" id="{00000000-0008-0000-0100-000003000000}"/>
              </a:ext>
            </a:extLst>
          </p:cNvPr>
          <p:cNvGraphicFramePr>
            <a:graphicFrameLocks/>
          </p:cNvGraphicFramePr>
          <p:nvPr>
            <p:extLst>
              <p:ext uri="{D42A27DB-BD31-4B8C-83A1-F6EECF244321}">
                <p14:modId xmlns:p14="http://schemas.microsoft.com/office/powerpoint/2010/main" val="220711365"/>
              </p:ext>
            </p:extLst>
          </p:nvPr>
        </p:nvGraphicFramePr>
        <p:xfrm>
          <a:off x="1518249" y="1127904"/>
          <a:ext cx="9448800" cy="5143500"/>
        </p:xfrm>
        <a:graphic>
          <a:graphicData uri="http://schemas.openxmlformats.org/drawingml/2006/chart">
            <c:chart xmlns:c="http://schemas.openxmlformats.org/drawingml/2006/chart" xmlns:r="http://schemas.openxmlformats.org/officeDocument/2006/relationships" r:id="rId2"/>
          </a:graphicData>
        </a:graphic>
      </p:graphicFrame>
      <p:sp>
        <p:nvSpPr>
          <p:cNvPr id="7" name="CasellaDiTesto 6">
            <a:extLst>
              <a:ext uri="{FF2B5EF4-FFF2-40B4-BE49-F238E27FC236}">
                <a16:creationId xmlns="" xmlns:a16="http://schemas.microsoft.com/office/drawing/2014/main" id="{79A7AAC3-5A3A-4FB9-84BD-426F9B897C38}"/>
              </a:ext>
            </a:extLst>
          </p:cNvPr>
          <p:cNvSpPr txBox="1"/>
          <p:nvPr/>
        </p:nvSpPr>
        <p:spPr>
          <a:xfrm>
            <a:off x="9628012" y="5766895"/>
            <a:ext cx="643721" cy="338554"/>
          </a:xfrm>
          <a:prstGeom prst="rect">
            <a:avLst/>
          </a:prstGeom>
          <a:noFill/>
        </p:spPr>
        <p:txBody>
          <a:bodyPr wrap="square" rtlCol="0">
            <a:spAutoFit/>
          </a:bodyPr>
          <a:lstStyle/>
          <a:p>
            <a:r>
              <a:rPr lang="it-IT" sz="1600" b="1" i="1" dirty="0"/>
              <a:t>i</a:t>
            </a:r>
            <a:r>
              <a:rPr lang="it-IT" sz="1600" b="1" dirty="0"/>
              <a:t> (%)</a:t>
            </a:r>
          </a:p>
        </p:txBody>
      </p:sp>
      <p:graphicFrame>
        <p:nvGraphicFramePr>
          <p:cNvPr id="11" name="Grafico 10"/>
          <p:cNvGraphicFramePr>
            <a:graphicFrameLocks/>
          </p:cNvGraphicFramePr>
          <p:nvPr>
            <p:extLst>
              <p:ext uri="{D42A27DB-BD31-4B8C-83A1-F6EECF244321}">
                <p14:modId xmlns:p14="http://schemas.microsoft.com/office/powerpoint/2010/main" val="68765271"/>
              </p:ext>
            </p:extLst>
          </p:nvPr>
        </p:nvGraphicFramePr>
        <p:xfrm>
          <a:off x="2735484" y="1452259"/>
          <a:ext cx="9433560" cy="49377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7602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6"/>
                                        </p:tgtEl>
                                      </p:cBhvr>
                                    </p:animEffect>
                                    <p:set>
                                      <p:cBhvr>
                                        <p:cTn id="7" dur="1" fill="hold">
                                          <p:stCondLst>
                                            <p:cond delay="999"/>
                                          </p:stCondLst>
                                        </p:cTn>
                                        <p:tgtEl>
                                          <p:spTgt spid="6"/>
                                        </p:tgtEl>
                                        <p:attrNameLst>
                                          <p:attrName>style.visibility</p:attrName>
                                        </p:attrNameLst>
                                      </p:cBhvr>
                                      <p:to>
                                        <p:strVal val="hidden"/>
                                      </p:to>
                                    </p:set>
                                  </p:childTnLst>
                                </p:cTn>
                              </p:par>
                              <p:par>
                                <p:cTn id="8" presetID="53"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11"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43137" y="400213"/>
            <a:ext cx="9601200" cy="703385"/>
          </a:xfrm>
        </p:spPr>
        <p:txBody>
          <a:bodyPr>
            <a:noAutofit/>
          </a:bodyPr>
          <a:lstStyle/>
          <a:p>
            <a:r>
              <a:rPr lang="en-AU" dirty="0">
                <a:solidFill>
                  <a:srgbClr val="C00000"/>
                </a:solidFill>
              </a:rPr>
              <a:t>Some simple results</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080978" y="2348006"/>
                <a:ext cx="10863371" cy="845137"/>
              </a:xfrm>
            </p:spPr>
            <p:txBody>
              <a:bodyPr>
                <a:noAutofit/>
              </a:bodyPr>
              <a:lstStyle/>
              <a:p>
                <a:pPr algn="just"/>
                <a:r>
                  <a:rPr lang="en-AU" sz="2400" dirty="0"/>
                  <a:t>If </a:t>
                </a:r>
                <a14:m>
                  <m:oMath xmlns:m="http://schemas.openxmlformats.org/officeDocument/2006/math">
                    <m:r>
                      <a:rPr lang="en-AU" sz="2400" i="1" dirty="0" smtClean="0">
                        <a:latin typeface="Cambria Math"/>
                      </a:rPr>
                      <m:t>𝑖</m:t>
                    </m:r>
                  </m:oMath>
                </a14:m>
                <a:r>
                  <a:rPr lang="en-AU" sz="2400" dirty="0"/>
                  <a:t> </a:t>
                </a:r>
                <a:r>
                  <a:rPr lang="en-AU" sz="2400" dirty="0" smtClean="0"/>
                  <a:t>is high enough </a:t>
                </a:r>
                <a:r>
                  <a:rPr lang="en-AU" sz="2400" dirty="0"/>
                  <a:t>to infect </a:t>
                </a:r>
                <a:r>
                  <a:rPr lang="en-AU" sz="2400" dirty="0" smtClean="0"/>
                  <a:t>approximately </a:t>
                </a:r>
                <a:r>
                  <a:rPr lang="en-AU" sz="2400" dirty="0"/>
                  <a:t>all the population, the relation between </a:t>
                </a:r>
                <a:r>
                  <a:rPr lang="en-AU" sz="2400" i="1" dirty="0"/>
                  <a:t>H</a:t>
                </a:r>
                <a:r>
                  <a:rPr lang="en-AU" sz="2400" dirty="0"/>
                  <a:t> and </a:t>
                </a:r>
                <a:r>
                  <a:rPr lang="en-AU" sz="2400" i="1" dirty="0"/>
                  <a:t>D</a:t>
                </a:r>
                <a:r>
                  <a:rPr lang="en-AU" sz="2400" dirty="0"/>
                  <a:t> stands as</a:t>
                </a:r>
                <a:r>
                  <a:rPr lang="en-AU" sz="2400" dirty="0" smtClean="0"/>
                  <a:t>:</a:t>
                </a:r>
                <a:endParaRPr lang="en-AU" sz="24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080978" y="2348006"/>
                <a:ext cx="10863371" cy="845137"/>
              </a:xfrm>
              <a:blipFill rotWithShape="1">
                <a:blip r:embed="rId3"/>
                <a:stretch>
                  <a:fillRect l="-730" t="-7914" r="-898" b="-8633"/>
                </a:stretch>
              </a:blipFill>
            </p:spPr>
            <p:txBody>
              <a:bodyPr/>
              <a:lstStyle/>
              <a:p>
                <a:r>
                  <a:rPr lang="it-IT">
                    <a:noFill/>
                  </a:rPr>
                  <a:t> </a:t>
                </a:r>
              </a:p>
            </p:txBody>
          </p:sp>
        </mc:Fallback>
      </mc:AlternateContent>
      <p:sp>
        <p:nvSpPr>
          <p:cNvPr id="4" name="Segnaposto piè di pagina 3"/>
          <p:cNvSpPr>
            <a:spLocks noGrp="1"/>
          </p:cNvSpPr>
          <p:nvPr>
            <p:ph type="ftr" sz="quarter" idx="11"/>
          </p:nvPr>
        </p:nvSpPr>
        <p:spPr/>
        <p:txBody>
          <a:bodyPr/>
          <a:lstStyle/>
          <a:p>
            <a:pPr>
              <a:defRPr/>
            </a:pPr>
            <a:r>
              <a:rPr lang="it-IT" dirty="0">
                <a:solidFill>
                  <a:srgbClr val="191B0E"/>
                </a:solidFill>
              </a:rPr>
              <a:t>I.S.I.S.S. MARCO CASAGRANDE</a:t>
            </a:r>
          </a:p>
        </p:txBody>
      </p:sp>
      <p:sp>
        <p:nvSpPr>
          <p:cNvPr id="5" name="Segnaposto numero diapositiva 4"/>
          <p:cNvSpPr>
            <a:spLocks noGrp="1"/>
          </p:cNvSpPr>
          <p:nvPr>
            <p:ph type="sldNum" sz="quarter" idx="12"/>
          </p:nvPr>
        </p:nvSpPr>
        <p:spPr/>
        <p:txBody>
          <a:bodyPr/>
          <a:lstStyle/>
          <a:p>
            <a:pPr>
              <a:defRPr/>
            </a:pPr>
            <a:fld id="{76345F2D-FCC9-476D-B6A7-C26EC943BE15}" type="slidenum">
              <a:rPr lang="it-IT" smtClean="0">
                <a:solidFill>
                  <a:srgbClr val="191B0E"/>
                </a:solidFill>
              </a:rPr>
              <a:pPr>
                <a:defRPr/>
              </a:pPr>
              <a:t>15</a:t>
            </a:fld>
            <a:endParaRPr lang="it-IT">
              <a:solidFill>
                <a:srgbClr val="191B0E"/>
              </a:solidFill>
            </a:endParaRPr>
          </a:p>
        </p:txBody>
      </p:sp>
      <p:sp>
        <p:nvSpPr>
          <p:cNvPr id="6" name="CasellaDiTesto 5"/>
          <p:cNvSpPr txBox="1"/>
          <p:nvPr/>
        </p:nvSpPr>
        <p:spPr>
          <a:xfrm>
            <a:off x="1080978" y="1541136"/>
            <a:ext cx="2386013" cy="400110"/>
          </a:xfrm>
          <a:prstGeom prst="rect">
            <a:avLst/>
          </a:prstGeom>
          <a:noFill/>
        </p:spPr>
        <p:txBody>
          <a:bodyPr wrap="square" rtlCol="0">
            <a:spAutoFit/>
          </a:bodyPr>
          <a:lstStyle/>
          <a:p>
            <a:r>
              <a:rPr lang="it-IT" sz="2000" dirty="0" err="1"/>
              <a:t>F</a:t>
            </a:r>
            <a:r>
              <a:rPr lang="it-IT" sz="2000" dirty="0" err="1" smtClean="0"/>
              <a:t>irstly</a:t>
            </a:r>
            <a:r>
              <a:rPr lang="it-IT" sz="2000" dirty="0" smtClean="0"/>
              <a:t>…</a:t>
            </a:r>
            <a:endParaRPr lang="it-IT" sz="2000" dirty="0"/>
          </a:p>
        </p:txBody>
      </p:sp>
      <mc:AlternateContent xmlns:mc="http://schemas.openxmlformats.org/markup-compatibility/2006" xmlns:a14="http://schemas.microsoft.com/office/drawing/2010/main">
        <mc:Choice Requires="a14">
          <p:sp>
            <p:nvSpPr>
              <p:cNvPr id="7" name="Rettangolo 6"/>
              <p:cNvSpPr/>
              <p:nvPr/>
            </p:nvSpPr>
            <p:spPr>
              <a:xfrm>
                <a:off x="5397436" y="3338562"/>
                <a:ext cx="1832553" cy="1326389"/>
              </a:xfrm>
              <a:prstGeom prst="rect">
                <a:avLst/>
              </a:prstGeom>
            </p:spPr>
            <p:txBody>
              <a:bodyPr wrap="none">
                <a:spAutoFit/>
              </a:bodyPr>
              <a:lstStyle/>
              <a:p>
                <a:pPr lvl="0" algn="just">
                  <a:lnSpc>
                    <a:spcPct val="94000"/>
                  </a:lnSpc>
                  <a:spcBef>
                    <a:spcPts val="1000"/>
                  </a:spcBef>
                  <a:spcAft>
                    <a:spcPts val="200"/>
                  </a:spcAft>
                </a:pPr>
                <a14:m>
                  <m:oMathPara xmlns:m="http://schemas.openxmlformats.org/officeDocument/2006/math">
                    <m:oMathParaPr>
                      <m:jc m:val="centerGroup"/>
                    </m:oMathParaPr>
                    <m:oMath xmlns:m="http://schemas.openxmlformats.org/officeDocument/2006/math">
                      <m:f>
                        <m:fPr>
                          <m:ctrlPr>
                            <a:rPr lang="en-AU" sz="4400" i="1">
                              <a:solidFill>
                                <a:srgbClr val="191B0E"/>
                              </a:solidFill>
                              <a:latin typeface="Cambria Math" panose="02040503050406030204" pitchFamily="18" charset="0"/>
                            </a:rPr>
                          </m:ctrlPr>
                        </m:fPr>
                        <m:num>
                          <m:r>
                            <a:rPr lang="it-IT" sz="4400" i="1">
                              <a:solidFill>
                                <a:srgbClr val="191B0E"/>
                              </a:solidFill>
                              <a:latin typeface="Cambria Math" panose="02040503050406030204" pitchFamily="18" charset="0"/>
                            </a:rPr>
                            <m:t>𝐻</m:t>
                          </m:r>
                        </m:num>
                        <m:den>
                          <m:r>
                            <a:rPr lang="it-IT" sz="4400" i="1">
                              <a:solidFill>
                                <a:srgbClr val="191B0E"/>
                              </a:solidFill>
                              <a:latin typeface="Cambria Math" panose="02040503050406030204" pitchFamily="18" charset="0"/>
                            </a:rPr>
                            <m:t>𝐷</m:t>
                          </m:r>
                        </m:den>
                      </m:f>
                      <m:r>
                        <a:rPr lang="it-IT" sz="4400" i="1">
                          <a:solidFill>
                            <a:srgbClr val="191B0E"/>
                          </a:solidFill>
                          <a:latin typeface="Cambria Math" panose="02040503050406030204" pitchFamily="18" charset="0"/>
                          <a:ea typeface="Cambria Math" panose="02040503050406030204" pitchFamily="18" charset="0"/>
                        </a:rPr>
                        <m:t>≃</m:t>
                      </m:r>
                      <m:f>
                        <m:fPr>
                          <m:ctrlPr>
                            <a:rPr lang="it-IT" sz="4400" i="1">
                              <a:solidFill>
                                <a:srgbClr val="191B0E"/>
                              </a:solidFill>
                              <a:latin typeface="Cambria Math" panose="02040503050406030204" pitchFamily="18" charset="0"/>
                            </a:rPr>
                          </m:ctrlPr>
                        </m:fPr>
                        <m:num>
                          <m:r>
                            <a:rPr lang="it-IT" sz="4400" i="1">
                              <a:solidFill>
                                <a:srgbClr val="191B0E"/>
                              </a:solidFill>
                              <a:latin typeface="Cambria Math" panose="02040503050406030204" pitchFamily="18" charset="0"/>
                            </a:rPr>
                            <m:t>h</m:t>
                          </m:r>
                        </m:num>
                        <m:den>
                          <m:r>
                            <a:rPr lang="it-IT" sz="4400" i="1">
                              <a:solidFill>
                                <a:srgbClr val="191B0E"/>
                              </a:solidFill>
                              <a:latin typeface="Cambria Math" panose="02040503050406030204" pitchFamily="18" charset="0"/>
                            </a:rPr>
                            <m:t>𝑑</m:t>
                          </m:r>
                        </m:den>
                      </m:f>
                    </m:oMath>
                  </m:oMathPara>
                </a14:m>
                <a:endParaRPr lang="en-AU" sz="2400" dirty="0">
                  <a:solidFill>
                    <a:srgbClr val="191B0E"/>
                  </a:solidFill>
                </a:endParaRPr>
              </a:p>
            </p:txBody>
          </p:sp>
        </mc:Choice>
        <mc:Fallback xmlns="">
          <p:sp>
            <p:nvSpPr>
              <p:cNvPr id="7" name="Rettangolo 6"/>
              <p:cNvSpPr>
                <a:spLocks noRot="1" noChangeAspect="1" noMove="1" noResize="1" noEditPoints="1" noAdjustHandles="1" noChangeArrowheads="1" noChangeShapeType="1" noTextEdit="1"/>
              </p:cNvSpPr>
              <p:nvPr/>
            </p:nvSpPr>
            <p:spPr>
              <a:xfrm>
                <a:off x="5397436" y="3338562"/>
                <a:ext cx="1832553" cy="1326389"/>
              </a:xfrm>
              <a:prstGeom prst="rect">
                <a:avLst/>
              </a:prstGeom>
              <a:blipFill rotWithShape="1">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Rettangolo 7"/>
              <p:cNvSpPr/>
              <p:nvPr/>
            </p:nvSpPr>
            <p:spPr>
              <a:xfrm>
                <a:off x="1080978" y="5242349"/>
                <a:ext cx="10689542" cy="439479"/>
              </a:xfrm>
              <a:prstGeom prst="rect">
                <a:avLst/>
              </a:prstGeom>
            </p:spPr>
            <p:txBody>
              <a:bodyPr wrap="square">
                <a:spAutoFit/>
              </a:bodyPr>
              <a:lstStyle/>
              <a:p>
                <a:pPr marL="361950" lvl="0" algn="just">
                  <a:lnSpc>
                    <a:spcPct val="94000"/>
                  </a:lnSpc>
                  <a:spcBef>
                    <a:spcPts val="1000"/>
                  </a:spcBef>
                  <a:spcAft>
                    <a:spcPts val="200"/>
                  </a:spcAft>
                </a:pPr>
                <a:r>
                  <a:rPr lang="en-AU" sz="2400" dirty="0" smtClean="0">
                    <a:solidFill>
                      <a:srgbClr val="191B0E"/>
                    </a:solidFill>
                  </a:rPr>
                  <a:t>Decreasing </a:t>
                </a:r>
                <a14:m>
                  <m:oMath xmlns:m="http://schemas.openxmlformats.org/officeDocument/2006/math">
                    <m:r>
                      <a:rPr lang="en-AU" sz="2400" i="1" dirty="0">
                        <a:solidFill>
                          <a:srgbClr val="191B0E"/>
                        </a:solidFill>
                        <a:latin typeface="Cambria Math"/>
                      </a:rPr>
                      <m:t>𝑖</m:t>
                    </m:r>
                  </m:oMath>
                </a14:m>
                <a:r>
                  <a:rPr lang="en-AU" sz="2400" dirty="0">
                    <a:solidFill>
                      <a:srgbClr val="191B0E"/>
                    </a:solidFill>
                  </a:rPr>
                  <a:t> </a:t>
                </a:r>
                <a:r>
                  <a:rPr lang="en-AU" sz="2400" dirty="0" smtClean="0">
                    <a:solidFill>
                      <a:srgbClr val="191B0E"/>
                    </a:solidFill>
                  </a:rPr>
                  <a:t>this </a:t>
                </a:r>
                <a:r>
                  <a:rPr lang="en-AU" sz="2400" dirty="0">
                    <a:solidFill>
                      <a:srgbClr val="191B0E"/>
                    </a:solidFill>
                  </a:rPr>
                  <a:t>stable behaviour is quickly lost </a:t>
                </a:r>
                <a:r>
                  <a:rPr lang="en-AU" sz="2400" dirty="0" smtClean="0">
                    <a:solidFill>
                      <a:srgbClr val="191B0E"/>
                    </a:solidFill>
                  </a:rPr>
                  <a:t>with </a:t>
                </a:r>
                <a:r>
                  <a:rPr lang="en-AU" sz="2400" dirty="0">
                    <a:solidFill>
                      <a:srgbClr val="191B0E"/>
                    </a:solidFill>
                  </a:rPr>
                  <a:t>variable results</a:t>
                </a:r>
              </a:p>
            </p:txBody>
          </p:sp>
        </mc:Choice>
        <mc:Fallback xmlns="">
          <p:sp>
            <p:nvSpPr>
              <p:cNvPr id="8" name="Rettangolo 7"/>
              <p:cNvSpPr>
                <a:spLocks noRot="1" noChangeAspect="1" noMove="1" noResize="1" noEditPoints="1" noAdjustHandles="1" noChangeArrowheads="1" noChangeShapeType="1" noTextEdit="1"/>
              </p:cNvSpPr>
              <p:nvPr/>
            </p:nvSpPr>
            <p:spPr>
              <a:xfrm>
                <a:off x="1080978" y="5242349"/>
                <a:ext cx="10689542" cy="439479"/>
              </a:xfrm>
              <a:prstGeom prst="rect">
                <a:avLst/>
              </a:prstGeom>
              <a:blipFill rotWithShape="1">
                <a:blip r:embed="rId5"/>
                <a:stretch>
                  <a:fillRect t="-15278" b="-31944"/>
                </a:stretch>
              </a:blipFill>
            </p:spPr>
            <p:txBody>
              <a:bodyPr/>
              <a:lstStyle/>
              <a:p>
                <a:r>
                  <a:rPr lang="it-IT">
                    <a:noFill/>
                  </a:rPr>
                  <a:t> </a:t>
                </a:r>
              </a:p>
            </p:txBody>
          </p:sp>
        </mc:Fallback>
      </mc:AlternateContent>
      <p:sp>
        <p:nvSpPr>
          <p:cNvPr id="9" name="Per 8"/>
          <p:cNvSpPr/>
          <p:nvPr/>
        </p:nvSpPr>
        <p:spPr>
          <a:xfrm>
            <a:off x="5724748" y="3437693"/>
            <a:ext cx="1177927" cy="1128125"/>
          </a:xfrm>
          <a:prstGeom prst="mathMultiply">
            <a:avLst>
              <a:gd name="adj1" fmla="val 10771"/>
            </a:avLst>
          </a:prstGeom>
          <a:solidFill>
            <a:srgbClr val="FF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6828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04900" y="191944"/>
            <a:ext cx="10515600" cy="720003"/>
          </a:xfrm>
        </p:spPr>
        <p:txBody>
          <a:bodyPr>
            <a:normAutofit/>
          </a:bodyPr>
          <a:lstStyle/>
          <a:p>
            <a:r>
              <a:rPr lang="it-IT" dirty="0" smtClean="0">
                <a:solidFill>
                  <a:srgbClr val="C00000"/>
                </a:solidFill>
              </a:rPr>
              <a:t>A </a:t>
            </a:r>
            <a:r>
              <a:rPr lang="it-IT" dirty="0" err="1" smtClean="0">
                <a:solidFill>
                  <a:srgbClr val="C00000"/>
                </a:solidFill>
              </a:rPr>
              <a:t>check</a:t>
            </a:r>
            <a:r>
              <a:rPr lang="it-IT" dirty="0" smtClean="0">
                <a:solidFill>
                  <a:srgbClr val="C00000"/>
                </a:solidFill>
              </a:rPr>
              <a:t> with some </a:t>
            </a:r>
            <a:r>
              <a:rPr lang="it-IT" dirty="0" err="1" smtClean="0">
                <a:solidFill>
                  <a:srgbClr val="C00000"/>
                </a:solidFill>
              </a:rPr>
              <a:t>real</a:t>
            </a:r>
            <a:r>
              <a:rPr lang="it-IT" dirty="0" smtClean="0">
                <a:solidFill>
                  <a:srgbClr val="C00000"/>
                </a:solidFill>
              </a:rPr>
              <a:t> </a:t>
            </a:r>
            <a:r>
              <a:rPr lang="it-IT" dirty="0" err="1" smtClean="0">
                <a:solidFill>
                  <a:srgbClr val="C00000"/>
                </a:solidFill>
              </a:rPr>
              <a:t>diseases</a:t>
            </a:r>
            <a:endParaRPr lang="it-IT" dirty="0">
              <a:solidFill>
                <a:srgbClr val="C00000"/>
              </a:solidFill>
            </a:endParaRPr>
          </a:p>
        </p:txBody>
      </p:sp>
      <p:sp>
        <p:nvSpPr>
          <p:cNvPr id="3" name="Segnaposto contenuto 2"/>
          <p:cNvSpPr>
            <a:spLocks noGrp="1"/>
          </p:cNvSpPr>
          <p:nvPr>
            <p:ph idx="1"/>
          </p:nvPr>
        </p:nvSpPr>
        <p:spPr>
          <a:xfrm>
            <a:off x="1104900" y="1331496"/>
            <a:ext cx="5450457" cy="1977838"/>
          </a:xfrm>
        </p:spPr>
        <p:txBody>
          <a:bodyPr anchor="t">
            <a:normAutofit/>
          </a:bodyPr>
          <a:lstStyle/>
          <a:p>
            <a:pPr marL="0" indent="0">
              <a:buNone/>
            </a:pPr>
            <a:r>
              <a:rPr lang="it-IT" sz="2400" b="1" dirty="0" err="1" smtClean="0"/>
              <a:t>Measles</a:t>
            </a:r>
            <a:endParaRPr lang="it-IT" sz="2400" dirty="0"/>
          </a:p>
          <a:p>
            <a:pPr marL="457200" lvl="1" indent="0">
              <a:buNone/>
            </a:pPr>
            <a:endParaRPr lang="it-IT" sz="2000" dirty="0" smtClean="0"/>
          </a:p>
          <a:p>
            <a:pPr marL="0" indent="0">
              <a:buNone/>
            </a:pPr>
            <a:endParaRPr lang="it-IT" sz="2000" dirty="0" smtClean="0"/>
          </a:p>
        </p:txBody>
      </p:sp>
      <p:sp>
        <p:nvSpPr>
          <p:cNvPr id="5" name="Segnaposto contenuto 2"/>
          <p:cNvSpPr txBox="1">
            <a:spLocks/>
          </p:cNvSpPr>
          <p:nvPr/>
        </p:nvSpPr>
        <p:spPr>
          <a:xfrm>
            <a:off x="6788150" y="1331494"/>
            <a:ext cx="5257800" cy="4931194"/>
          </a:xfrm>
          <a:prstGeom prst="rect">
            <a:avLst/>
          </a:prstGeom>
          <a:ln>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2400" b="1" dirty="0" smtClean="0"/>
              <a:t>Ebola</a:t>
            </a:r>
            <a:endParaRPr lang="it-IT" sz="2400" dirty="0"/>
          </a:p>
          <a:p>
            <a:pPr marL="457200" lvl="1" indent="0">
              <a:buNone/>
            </a:pPr>
            <a:r>
              <a:rPr lang="it-IT" sz="2800" dirty="0" smtClean="0"/>
              <a:t> </a:t>
            </a:r>
          </a:p>
          <a:p>
            <a:pPr marL="0" indent="0">
              <a:buNone/>
            </a:pPr>
            <a:endParaRPr lang="it-IT" sz="2400" i="1" dirty="0"/>
          </a:p>
        </p:txBody>
      </p:sp>
      <p:sp>
        <p:nvSpPr>
          <p:cNvPr id="6" name="Segnaposto piè di pagina 3"/>
          <p:cNvSpPr>
            <a:spLocks noGrp="1"/>
          </p:cNvSpPr>
          <p:nvPr>
            <p:ph type="ftr" sz="quarter" idx="11"/>
          </p:nvPr>
        </p:nvSpPr>
        <p:spPr>
          <a:xfrm>
            <a:off x="2893564" y="6453386"/>
            <a:ext cx="6280830" cy="404614"/>
          </a:xfrm>
        </p:spPr>
        <p:txBody>
          <a:bodyPr/>
          <a:lstStyle/>
          <a:p>
            <a:pPr>
              <a:defRPr/>
            </a:pPr>
            <a:r>
              <a:rPr lang="it-IT" dirty="0" smtClean="0">
                <a:solidFill>
                  <a:srgbClr val="191B0E"/>
                </a:solidFill>
              </a:rPr>
              <a:t>I.S.I.S.S. MARCO CASAGRANDE</a:t>
            </a:r>
            <a:endParaRPr lang="it-IT" dirty="0">
              <a:solidFill>
                <a:srgbClr val="191B0E"/>
              </a:solidFill>
            </a:endParaRPr>
          </a:p>
        </p:txBody>
      </p:sp>
      <p:cxnSp>
        <p:nvCxnSpPr>
          <p:cNvPr id="7" name="Connettore diritto 6">
            <a:extLst>
              <a:ext uri="{FF2B5EF4-FFF2-40B4-BE49-F238E27FC236}">
                <a16:creationId xmlns="" xmlns:a16="http://schemas.microsoft.com/office/drawing/2014/main" id="{553D9D09-948B-48FC-B82F-419F3717CC4A}"/>
              </a:ext>
            </a:extLst>
          </p:cNvPr>
          <p:cNvCxnSpPr/>
          <p:nvPr/>
        </p:nvCxnSpPr>
        <p:spPr>
          <a:xfrm>
            <a:off x="6553605" y="1331494"/>
            <a:ext cx="0" cy="4931194"/>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 name="Rettangolo 3"/>
              <p:cNvSpPr/>
              <p:nvPr/>
            </p:nvSpPr>
            <p:spPr>
              <a:xfrm>
                <a:off x="1104899" y="1732619"/>
                <a:ext cx="5448705" cy="1576714"/>
              </a:xfrm>
              <a:prstGeom prst="rect">
                <a:avLst/>
              </a:prstGeom>
            </p:spPr>
            <p:txBody>
              <a:bodyPr wrap="square">
                <a:spAutoFit/>
              </a:bodyPr>
              <a:lstStyle/>
              <a:p>
                <a:pPr marL="384048" lvl="0" indent="-384048">
                  <a:lnSpc>
                    <a:spcPct val="94000"/>
                  </a:lnSpc>
                  <a:spcBef>
                    <a:spcPts val="1000"/>
                  </a:spcBef>
                  <a:spcAft>
                    <a:spcPts val="200"/>
                  </a:spcAft>
                  <a:buFont typeface="Wingdings" panose="05000000000000000000" pitchFamily="2" charset="2"/>
                  <a:buChar char="§"/>
                </a:pPr>
                <a:r>
                  <a:rPr lang="it-IT" sz="2400" dirty="0">
                    <a:solidFill>
                      <a:srgbClr val="191B0E"/>
                    </a:solidFill>
                  </a:rPr>
                  <a:t>Known data: </a:t>
                </a:r>
              </a:p>
              <a:p>
                <a:pPr marL="384048" lvl="1" indent="-384048">
                  <a:lnSpc>
                    <a:spcPct val="94000"/>
                  </a:lnSpc>
                  <a:spcBef>
                    <a:spcPts val="500"/>
                  </a:spcBef>
                  <a:spcAft>
                    <a:spcPts val="200"/>
                  </a:spcAft>
                  <a:buFont typeface="Franklin Gothic Book" panose="020B0503020102020204" pitchFamily="34" charset="0"/>
                  <a:buChar char="–"/>
                </a:pPr>
                <a:r>
                  <a:rPr lang="it-IT" sz="2000" i="1" dirty="0">
                    <a:solidFill>
                      <a:srgbClr val="191B0E"/>
                    </a:solidFill>
                  </a:rPr>
                  <a:t>Basic </a:t>
                </a:r>
                <a:r>
                  <a:rPr lang="it-IT" sz="2000" i="1" dirty="0" err="1">
                    <a:solidFill>
                      <a:srgbClr val="191B0E"/>
                    </a:solidFill>
                  </a:rPr>
                  <a:t>Reproductive</a:t>
                </a:r>
                <a:r>
                  <a:rPr lang="it-IT" sz="2000" i="1" dirty="0">
                    <a:solidFill>
                      <a:srgbClr val="191B0E"/>
                    </a:solidFill>
                  </a:rPr>
                  <a:t> Ratio </a:t>
                </a:r>
                <a14:m>
                  <m:oMath xmlns:m="http://schemas.openxmlformats.org/officeDocument/2006/math">
                    <m:sSub>
                      <m:sSubPr>
                        <m:ctrlPr>
                          <a:rPr lang="it-IT" sz="2000" i="1" dirty="0">
                            <a:solidFill>
                              <a:srgbClr val="191B0E"/>
                            </a:solidFill>
                            <a:latin typeface="Cambria Math" panose="02040503050406030204" pitchFamily="18" charset="0"/>
                          </a:rPr>
                        </m:ctrlPr>
                      </m:sSubPr>
                      <m:e>
                        <m:r>
                          <a:rPr lang="it-IT" sz="2000" i="1" dirty="0">
                            <a:solidFill>
                              <a:srgbClr val="191B0E"/>
                            </a:solidFill>
                            <a:latin typeface="Cambria Math"/>
                          </a:rPr>
                          <m:t>𝑅</m:t>
                        </m:r>
                      </m:e>
                      <m:sub>
                        <m:r>
                          <a:rPr lang="it-IT" sz="2000" i="1" dirty="0">
                            <a:solidFill>
                              <a:srgbClr val="191B0E"/>
                            </a:solidFill>
                            <a:latin typeface="Cambria Math"/>
                          </a:rPr>
                          <m:t>0</m:t>
                        </m:r>
                      </m:sub>
                    </m:sSub>
                    <m:r>
                      <a:rPr lang="it-IT" sz="2000" i="1" dirty="0">
                        <a:solidFill>
                          <a:srgbClr val="191B0E"/>
                        </a:solidFill>
                        <a:latin typeface="Cambria Math"/>
                      </a:rPr>
                      <m:t>=15</m:t>
                    </m:r>
                  </m:oMath>
                </a14:m>
                <a:endParaRPr lang="it-IT" sz="2000" i="1" dirty="0">
                  <a:solidFill>
                    <a:srgbClr val="191B0E"/>
                  </a:solidFill>
                </a:endParaRPr>
              </a:p>
              <a:p>
                <a:pPr marL="384048" lvl="1" indent="-384048">
                  <a:lnSpc>
                    <a:spcPct val="94000"/>
                  </a:lnSpc>
                  <a:spcBef>
                    <a:spcPts val="500"/>
                  </a:spcBef>
                  <a:spcAft>
                    <a:spcPts val="200"/>
                  </a:spcAft>
                  <a:buFont typeface="Franklin Gothic Book" panose="020B0503020102020204" pitchFamily="34" charset="0"/>
                  <a:buChar char="–"/>
                </a:pPr>
                <a:r>
                  <a:rPr lang="it-IT" sz="2000" i="1" dirty="0" err="1">
                    <a:solidFill>
                      <a:srgbClr val="191B0E"/>
                    </a:solidFill>
                  </a:rPr>
                  <a:t>Mortality</a:t>
                </a:r>
                <a:r>
                  <a:rPr lang="it-IT" sz="2000" i="1" dirty="0">
                    <a:solidFill>
                      <a:srgbClr val="191B0E"/>
                    </a:solidFill>
                  </a:rPr>
                  <a:t> Rate </a:t>
                </a:r>
                <a:endParaRPr lang="it-IT" sz="2000" i="1" dirty="0" smtClean="0">
                  <a:solidFill>
                    <a:srgbClr val="191B0E"/>
                  </a:solidFill>
                </a:endParaRPr>
              </a:p>
              <a:p>
                <a:pPr marL="384048" lvl="1" indent="-384048">
                  <a:lnSpc>
                    <a:spcPct val="94000"/>
                  </a:lnSpc>
                  <a:spcBef>
                    <a:spcPts val="500"/>
                  </a:spcBef>
                  <a:spcAft>
                    <a:spcPts val="200"/>
                  </a:spcAft>
                  <a:buFont typeface="Franklin Gothic Book" panose="020B0503020102020204" pitchFamily="34" charset="0"/>
                  <a:buChar char="–"/>
                </a:pPr>
                <a:r>
                  <a:rPr lang="it-IT" sz="2000" i="1" dirty="0" err="1" smtClean="0">
                    <a:solidFill>
                      <a:srgbClr val="191B0E"/>
                    </a:solidFill>
                  </a:rPr>
                  <a:t>Duration</a:t>
                </a:r>
                <a:r>
                  <a:rPr lang="it-IT" sz="2000" i="1" dirty="0" smtClean="0">
                    <a:solidFill>
                      <a:srgbClr val="191B0E"/>
                    </a:solidFill>
                  </a:rPr>
                  <a:t> </a:t>
                </a:r>
                <a14:m>
                  <m:oMath xmlns:m="http://schemas.openxmlformats.org/officeDocument/2006/math">
                    <m:r>
                      <a:rPr lang="it-IT" sz="2000" i="1" dirty="0">
                        <a:solidFill>
                          <a:srgbClr val="191B0E"/>
                        </a:solidFill>
                        <a:latin typeface="Cambria Math"/>
                      </a:rPr>
                      <m:t>𝑁</m:t>
                    </m:r>
                    <m:r>
                      <a:rPr lang="it-IT" sz="2000" i="1" dirty="0">
                        <a:solidFill>
                          <a:srgbClr val="191B0E"/>
                        </a:solidFill>
                        <a:latin typeface="Cambria Math"/>
                      </a:rPr>
                      <m:t>=20 </m:t>
                    </m:r>
                    <m:r>
                      <a:rPr lang="it-IT" sz="2000" i="1" dirty="0" err="1">
                        <a:solidFill>
                          <a:srgbClr val="191B0E"/>
                        </a:solidFill>
                        <a:latin typeface="Cambria Math"/>
                      </a:rPr>
                      <m:t>𝑑𝑎𝑦𝑠</m:t>
                    </m:r>
                  </m:oMath>
                </a14:m>
                <a:endParaRPr lang="it-IT" sz="2000" i="1" dirty="0">
                  <a:solidFill>
                    <a:srgbClr val="191B0E"/>
                  </a:solidFill>
                </a:endParaRPr>
              </a:p>
            </p:txBody>
          </p:sp>
        </mc:Choice>
        <mc:Fallback xmlns="">
          <p:sp>
            <p:nvSpPr>
              <p:cNvPr id="4" name="Rettangolo 3"/>
              <p:cNvSpPr>
                <a:spLocks noRot="1" noChangeAspect="1" noMove="1" noResize="1" noEditPoints="1" noAdjustHandles="1" noChangeArrowheads="1" noChangeShapeType="1" noTextEdit="1"/>
              </p:cNvSpPr>
              <p:nvPr/>
            </p:nvSpPr>
            <p:spPr>
              <a:xfrm>
                <a:off x="1104899" y="1732619"/>
                <a:ext cx="5448705" cy="1576714"/>
              </a:xfrm>
              <a:prstGeom prst="rect">
                <a:avLst/>
              </a:prstGeom>
              <a:blipFill rotWithShape="1">
                <a:blip r:embed="rId4"/>
                <a:stretch>
                  <a:fillRect l="-1454" t="-4247" b="-61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Rettangolo 7"/>
              <p:cNvSpPr/>
              <p:nvPr/>
            </p:nvSpPr>
            <p:spPr>
              <a:xfrm>
                <a:off x="1104900" y="3387812"/>
                <a:ext cx="5450458" cy="818557"/>
              </a:xfrm>
              <a:prstGeom prst="rect">
                <a:avLst/>
              </a:prstGeom>
            </p:spPr>
            <p:txBody>
              <a:bodyPr wrap="square">
                <a:spAutoFit/>
              </a:bodyPr>
              <a:lstStyle/>
              <a:p>
                <a:pPr marL="384048" lvl="0" indent="-384048">
                  <a:lnSpc>
                    <a:spcPct val="94000"/>
                  </a:lnSpc>
                  <a:spcBef>
                    <a:spcPts val="1000"/>
                  </a:spcBef>
                  <a:spcAft>
                    <a:spcPts val="200"/>
                  </a:spcAft>
                  <a:buFont typeface="Wingdings" panose="05000000000000000000" pitchFamily="2" charset="2"/>
                  <a:buChar char="§"/>
                </a:pPr>
                <a:r>
                  <a:rPr lang="it-IT" sz="2400" dirty="0" smtClean="0">
                    <a:solidFill>
                      <a:srgbClr val="191B0E"/>
                    </a:solidFill>
                  </a:rPr>
                  <a:t>Estimeted </a:t>
                </a:r>
                <a:r>
                  <a:rPr lang="it-IT" sz="2400" dirty="0" err="1">
                    <a:solidFill>
                      <a:srgbClr val="191B0E"/>
                    </a:solidFill>
                  </a:rPr>
                  <a:t>parameters</a:t>
                </a:r>
                <a:r>
                  <a:rPr lang="it-IT" sz="2400" dirty="0">
                    <a:solidFill>
                      <a:srgbClr val="191B0E"/>
                    </a:solidFill>
                  </a:rPr>
                  <a:t>:</a:t>
                </a:r>
              </a:p>
              <a:p>
                <a:pPr lvl="1">
                  <a:lnSpc>
                    <a:spcPct val="94000"/>
                  </a:lnSpc>
                  <a:spcBef>
                    <a:spcPts val="500"/>
                  </a:spcBef>
                  <a:spcAft>
                    <a:spcPts val="200"/>
                  </a:spcAft>
                </a:pPr>
                <a:r>
                  <a:rPr lang="it-IT" sz="2000" i="1" dirty="0">
                    <a:solidFill>
                      <a:srgbClr val="191B0E"/>
                    </a:solidFill>
                  </a:rPr>
                  <a:t>	</a:t>
                </a:r>
                <a14:m>
                  <m:oMath xmlns:m="http://schemas.openxmlformats.org/officeDocument/2006/math">
                    <m:r>
                      <a:rPr lang="it-IT" sz="2000" i="1" dirty="0">
                        <a:solidFill>
                          <a:srgbClr val="191B0E"/>
                        </a:solidFill>
                        <a:latin typeface="Cambria Math"/>
                      </a:rPr>
                      <m:t>𝑖</m:t>
                    </m:r>
                    <m:r>
                      <a:rPr lang="it-IT" sz="2000" i="1" dirty="0">
                        <a:solidFill>
                          <a:srgbClr val="191B0E"/>
                        </a:solidFill>
                        <a:latin typeface="Cambria Math"/>
                      </a:rPr>
                      <m:t>=9,4%,  </m:t>
                    </m:r>
                    <m:r>
                      <a:rPr lang="it-IT" sz="2000" i="1" dirty="0">
                        <a:solidFill>
                          <a:srgbClr val="191B0E"/>
                        </a:solidFill>
                        <a:latin typeface="Cambria Math"/>
                      </a:rPr>
                      <m:t>𝑑</m:t>
                    </m:r>
                    <m:r>
                      <a:rPr lang="it-IT" sz="2000" i="1" dirty="0">
                        <a:solidFill>
                          <a:srgbClr val="191B0E"/>
                        </a:solidFill>
                        <a:latin typeface="Cambria Math"/>
                      </a:rPr>
                      <m:t>=0,02%,  </m:t>
                    </m:r>
                    <m:r>
                      <a:rPr lang="it-IT" sz="2000" i="1" dirty="0">
                        <a:solidFill>
                          <a:srgbClr val="191B0E"/>
                        </a:solidFill>
                        <a:latin typeface="Cambria Math"/>
                      </a:rPr>
                      <m:t>h</m:t>
                    </m:r>
                    <m:r>
                      <a:rPr lang="it-IT" sz="2000" i="1" dirty="0">
                        <a:solidFill>
                          <a:srgbClr val="191B0E"/>
                        </a:solidFill>
                        <a:latin typeface="Cambria Math"/>
                      </a:rPr>
                      <m:t>=25%</m:t>
                    </m:r>
                  </m:oMath>
                </a14:m>
                <a:endParaRPr lang="it-IT" sz="2000" i="1" dirty="0">
                  <a:solidFill>
                    <a:srgbClr val="191B0E"/>
                  </a:solidFill>
                </a:endParaRPr>
              </a:p>
            </p:txBody>
          </p:sp>
        </mc:Choice>
        <mc:Fallback xmlns="">
          <p:sp>
            <p:nvSpPr>
              <p:cNvPr id="8" name="Rettangolo 7"/>
              <p:cNvSpPr>
                <a:spLocks noRot="1" noChangeAspect="1" noMove="1" noResize="1" noEditPoints="1" noAdjustHandles="1" noChangeArrowheads="1" noChangeShapeType="1" noTextEdit="1"/>
              </p:cNvSpPr>
              <p:nvPr/>
            </p:nvSpPr>
            <p:spPr>
              <a:xfrm>
                <a:off x="1104900" y="3387812"/>
                <a:ext cx="5450458" cy="818557"/>
              </a:xfrm>
              <a:prstGeom prst="rect">
                <a:avLst/>
              </a:prstGeom>
              <a:blipFill rotWithShape="1">
                <a:blip r:embed="rId5"/>
                <a:stretch>
                  <a:fillRect l="-1454" t="-820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Rettangolo 8"/>
              <p:cNvSpPr/>
              <p:nvPr/>
            </p:nvSpPr>
            <p:spPr>
              <a:xfrm>
                <a:off x="1103145" y="4451724"/>
                <a:ext cx="5448704" cy="940514"/>
              </a:xfrm>
              <a:prstGeom prst="rect">
                <a:avLst/>
              </a:prstGeom>
            </p:spPr>
            <p:txBody>
              <a:bodyPr wrap="square">
                <a:spAutoFit/>
              </a:bodyPr>
              <a:lstStyle/>
              <a:p>
                <a:pPr marL="384048" lvl="0" indent="-384048">
                  <a:lnSpc>
                    <a:spcPct val="94000"/>
                  </a:lnSpc>
                  <a:spcBef>
                    <a:spcPts val="1000"/>
                  </a:spcBef>
                  <a:spcAft>
                    <a:spcPts val="200"/>
                  </a:spcAft>
                  <a:buFont typeface="Wingdings" panose="05000000000000000000" pitchFamily="2" charset="2"/>
                  <a:buChar char="§"/>
                </a:pPr>
                <a:r>
                  <a:rPr lang="it-IT" sz="2400" dirty="0">
                    <a:solidFill>
                      <a:srgbClr val="191B0E"/>
                    </a:solidFill>
                  </a:rPr>
                  <a:t>The </a:t>
                </a:r>
                <a:r>
                  <a:rPr lang="it-IT" sz="2400" dirty="0" err="1">
                    <a:solidFill>
                      <a:srgbClr val="191B0E"/>
                    </a:solidFill>
                  </a:rPr>
                  <a:t>most</a:t>
                </a:r>
                <a:r>
                  <a:rPr lang="it-IT" sz="2400" dirty="0">
                    <a:solidFill>
                      <a:srgbClr val="191B0E"/>
                    </a:solidFill>
                  </a:rPr>
                  <a:t> </a:t>
                </a:r>
                <a:r>
                  <a:rPr lang="it-IT" sz="2400" dirty="0" err="1">
                    <a:solidFill>
                      <a:srgbClr val="191B0E"/>
                    </a:solidFill>
                  </a:rPr>
                  <a:t>similar</a:t>
                </a:r>
                <a:r>
                  <a:rPr lang="it-IT" sz="2400" dirty="0">
                    <a:solidFill>
                      <a:srgbClr val="191B0E"/>
                    </a:solidFill>
                  </a:rPr>
                  <a:t> </a:t>
                </a:r>
                <a:r>
                  <a:rPr lang="it-IT" sz="2400" dirty="0" err="1">
                    <a:solidFill>
                      <a:srgbClr val="191B0E"/>
                    </a:solidFill>
                  </a:rPr>
                  <a:t>simulated</a:t>
                </a:r>
                <a:r>
                  <a:rPr lang="it-IT" sz="2400" dirty="0">
                    <a:solidFill>
                      <a:srgbClr val="191B0E"/>
                    </a:solidFill>
                  </a:rPr>
                  <a:t> model:</a:t>
                </a:r>
              </a:p>
              <a:p>
                <a:pPr lvl="0">
                  <a:lnSpc>
                    <a:spcPct val="94000"/>
                  </a:lnSpc>
                  <a:spcBef>
                    <a:spcPts val="1000"/>
                  </a:spcBef>
                  <a:spcAft>
                    <a:spcPts val="200"/>
                  </a:spcAft>
                </a:pPr>
                <a:r>
                  <a:rPr lang="it-IT" sz="2400" dirty="0" smtClean="0">
                    <a:solidFill>
                      <a:srgbClr val="191B0E"/>
                    </a:solidFill>
                  </a:rPr>
                  <a:t>	</a:t>
                </a:r>
                <a14:m>
                  <m:oMath xmlns:m="http://schemas.openxmlformats.org/officeDocument/2006/math">
                    <m:r>
                      <a:rPr lang="it-IT" sz="2000" i="1" dirty="0">
                        <a:solidFill>
                          <a:srgbClr val="191B0E"/>
                        </a:solidFill>
                        <a:latin typeface="Cambria Math"/>
                      </a:rPr>
                      <m:t>𝑖</m:t>
                    </m:r>
                    <m:r>
                      <a:rPr lang="it-IT" sz="2000" i="1" dirty="0">
                        <a:solidFill>
                          <a:srgbClr val="191B0E"/>
                        </a:solidFill>
                        <a:latin typeface="Cambria Math"/>
                      </a:rPr>
                      <m:t>=9,4%, </m:t>
                    </m:r>
                    <m:r>
                      <a:rPr lang="it-IT" sz="2000" i="1" dirty="0">
                        <a:solidFill>
                          <a:srgbClr val="191B0E"/>
                        </a:solidFill>
                        <a:latin typeface="Cambria Math"/>
                      </a:rPr>
                      <m:t>𝑑</m:t>
                    </m:r>
                    <m:r>
                      <a:rPr lang="it-IT" sz="2000" i="1" dirty="0">
                        <a:solidFill>
                          <a:srgbClr val="191B0E"/>
                        </a:solidFill>
                        <a:latin typeface="Cambria Math"/>
                      </a:rPr>
                      <m:t>=0,035%,  </m:t>
                    </m:r>
                    <m:r>
                      <a:rPr lang="it-IT" sz="2000" i="1" dirty="0">
                        <a:solidFill>
                          <a:srgbClr val="191B0E"/>
                        </a:solidFill>
                        <a:latin typeface="Cambria Math"/>
                      </a:rPr>
                      <m:t>h</m:t>
                    </m:r>
                    <m:r>
                      <a:rPr lang="it-IT" sz="2000" i="1" dirty="0">
                        <a:solidFill>
                          <a:srgbClr val="191B0E"/>
                        </a:solidFill>
                        <a:latin typeface="Cambria Math"/>
                      </a:rPr>
                      <m:t>=22%</m:t>
                    </m:r>
                  </m:oMath>
                </a14:m>
                <a:endParaRPr lang="it-IT" sz="2000" i="1" dirty="0">
                  <a:solidFill>
                    <a:srgbClr val="191B0E"/>
                  </a:solidFill>
                </a:endParaRPr>
              </a:p>
            </p:txBody>
          </p:sp>
        </mc:Choice>
        <mc:Fallback xmlns="">
          <p:sp>
            <p:nvSpPr>
              <p:cNvPr id="9" name="Rettangolo 8"/>
              <p:cNvSpPr>
                <a:spLocks noRot="1" noChangeAspect="1" noMove="1" noResize="1" noEditPoints="1" noAdjustHandles="1" noChangeArrowheads="1" noChangeShapeType="1" noTextEdit="1"/>
              </p:cNvSpPr>
              <p:nvPr/>
            </p:nvSpPr>
            <p:spPr>
              <a:xfrm>
                <a:off x="1103145" y="4451724"/>
                <a:ext cx="5448704" cy="940514"/>
              </a:xfrm>
              <a:prstGeom prst="rect">
                <a:avLst/>
              </a:prstGeom>
              <a:blipFill rotWithShape="1">
                <a:blip r:embed="rId6"/>
                <a:stretch>
                  <a:fillRect l="-1566" t="-7097"/>
                </a:stretch>
              </a:blipFill>
            </p:spPr>
            <p:txBody>
              <a:bodyPr/>
              <a:lstStyle/>
              <a:p>
                <a:r>
                  <a:rPr lang="it-IT">
                    <a:noFill/>
                  </a:rPr>
                  <a:t> </a:t>
                </a:r>
              </a:p>
            </p:txBody>
          </p:sp>
        </mc:Fallback>
      </mc:AlternateContent>
      <p:sp>
        <p:nvSpPr>
          <p:cNvPr id="10" name="Rettangolo 9"/>
          <p:cNvSpPr/>
          <p:nvPr/>
        </p:nvSpPr>
        <p:spPr>
          <a:xfrm>
            <a:off x="1104898" y="5653746"/>
            <a:ext cx="5448705" cy="439479"/>
          </a:xfrm>
          <a:prstGeom prst="rect">
            <a:avLst/>
          </a:prstGeom>
        </p:spPr>
        <p:txBody>
          <a:bodyPr wrap="square">
            <a:spAutoFit/>
          </a:bodyPr>
          <a:lstStyle/>
          <a:p>
            <a:pPr lvl="0">
              <a:lnSpc>
                <a:spcPct val="94000"/>
              </a:lnSpc>
              <a:spcBef>
                <a:spcPts val="1000"/>
              </a:spcBef>
              <a:spcAft>
                <a:spcPts val="200"/>
              </a:spcAft>
            </a:pPr>
            <a:r>
              <a:rPr lang="it-IT" sz="2400" dirty="0">
                <a:solidFill>
                  <a:srgbClr val="191B0E"/>
                </a:solidFill>
                <a:latin typeface="Arial" panose="020B0604020202020204" pitchFamily="34" charset="0"/>
                <a:cs typeface="Arial" panose="020B0604020202020204" pitchFamily="34" charset="0"/>
              </a:rPr>
              <a:t>→ </a:t>
            </a:r>
            <a:r>
              <a:rPr lang="it-IT" sz="2400" dirty="0" err="1">
                <a:solidFill>
                  <a:srgbClr val="191B0E"/>
                </a:solidFill>
              </a:rPr>
              <a:t>Estimated</a:t>
            </a:r>
            <a:r>
              <a:rPr lang="it-IT" sz="2400" dirty="0">
                <a:solidFill>
                  <a:srgbClr val="191B0E"/>
                </a:solidFill>
              </a:rPr>
              <a:t> </a:t>
            </a:r>
            <a:r>
              <a:rPr lang="it-IT" sz="2400" dirty="0" err="1">
                <a:solidFill>
                  <a:srgbClr val="191B0E"/>
                </a:solidFill>
              </a:rPr>
              <a:t>mortality</a:t>
            </a:r>
            <a:r>
              <a:rPr lang="it-IT" sz="2400" dirty="0">
                <a:solidFill>
                  <a:srgbClr val="191B0E"/>
                </a:solidFill>
              </a:rPr>
              <a:t> </a:t>
            </a:r>
            <a:r>
              <a:rPr lang="it-IT" sz="2400" dirty="0" smtClean="0">
                <a:solidFill>
                  <a:srgbClr val="191B0E"/>
                </a:solidFill>
              </a:rPr>
              <a:t>rate </a:t>
            </a:r>
            <a:endParaRPr lang="it-IT" sz="2400" i="1" dirty="0">
              <a:solidFill>
                <a:srgbClr val="191B0E"/>
              </a:solidFill>
            </a:endParaRPr>
          </a:p>
        </p:txBody>
      </p:sp>
      <mc:AlternateContent xmlns:mc="http://schemas.openxmlformats.org/markup-compatibility/2006" xmlns:a14="http://schemas.microsoft.com/office/drawing/2010/main">
        <mc:Choice Requires="a14">
          <p:sp>
            <p:nvSpPr>
              <p:cNvPr id="17" name="Rettangolo 16"/>
              <p:cNvSpPr/>
              <p:nvPr/>
            </p:nvSpPr>
            <p:spPr>
              <a:xfrm>
                <a:off x="6788150" y="1796094"/>
                <a:ext cx="5448705" cy="1576714"/>
              </a:xfrm>
              <a:prstGeom prst="rect">
                <a:avLst/>
              </a:prstGeom>
            </p:spPr>
            <p:txBody>
              <a:bodyPr wrap="square">
                <a:spAutoFit/>
              </a:bodyPr>
              <a:lstStyle/>
              <a:p>
                <a:pPr marL="384048" lvl="0" indent="-384048">
                  <a:lnSpc>
                    <a:spcPct val="94000"/>
                  </a:lnSpc>
                  <a:spcBef>
                    <a:spcPts val="1000"/>
                  </a:spcBef>
                  <a:spcAft>
                    <a:spcPts val="200"/>
                  </a:spcAft>
                  <a:buFont typeface="Wingdings" panose="05000000000000000000" pitchFamily="2" charset="2"/>
                  <a:buChar char="§"/>
                </a:pPr>
                <a:r>
                  <a:rPr lang="it-IT" sz="2400" dirty="0" smtClean="0">
                    <a:solidFill>
                      <a:srgbClr val="191B0E"/>
                    </a:solidFill>
                  </a:rPr>
                  <a:t>Known data: </a:t>
                </a:r>
              </a:p>
              <a:p>
                <a:pPr marL="384048" lvl="1" indent="-384048">
                  <a:lnSpc>
                    <a:spcPct val="94000"/>
                  </a:lnSpc>
                  <a:spcBef>
                    <a:spcPts val="500"/>
                  </a:spcBef>
                  <a:spcAft>
                    <a:spcPts val="200"/>
                  </a:spcAft>
                  <a:buFont typeface="Franklin Gothic Book" panose="020B0503020102020204" pitchFamily="34" charset="0"/>
                  <a:buChar char="–"/>
                </a:pPr>
                <a:r>
                  <a:rPr lang="it-IT" sz="2000" i="1" dirty="0">
                    <a:solidFill>
                      <a:srgbClr val="191B0E"/>
                    </a:solidFill>
                  </a:rPr>
                  <a:t>Basic </a:t>
                </a:r>
                <a:r>
                  <a:rPr lang="it-IT" sz="2000" i="1" dirty="0" err="1">
                    <a:solidFill>
                      <a:srgbClr val="191B0E"/>
                    </a:solidFill>
                  </a:rPr>
                  <a:t>Reproductive</a:t>
                </a:r>
                <a:r>
                  <a:rPr lang="it-IT" sz="2000" i="1" dirty="0">
                    <a:solidFill>
                      <a:srgbClr val="191B0E"/>
                    </a:solidFill>
                  </a:rPr>
                  <a:t> Ratio </a:t>
                </a:r>
                <a14:m>
                  <m:oMath xmlns:m="http://schemas.openxmlformats.org/officeDocument/2006/math">
                    <m:sSub>
                      <m:sSubPr>
                        <m:ctrlPr>
                          <a:rPr lang="it-IT" sz="2000" i="1" dirty="0">
                            <a:solidFill>
                              <a:srgbClr val="191B0E"/>
                            </a:solidFill>
                            <a:latin typeface="Cambria Math" panose="02040503050406030204" pitchFamily="18" charset="0"/>
                          </a:rPr>
                        </m:ctrlPr>
                      </m:sSubPr>
                      <m:e>
                        <m:r>
                          <a:rPr lang="it-IT" sz="2000" i="1" dirty="0">
                            <a:solidFill>
                              <a:srgbClr val="191B0E"/>
                            </a:solidFill>
                            <a:latin typeface="Cambria Math"/>
                          </a:rPr>
                          <m:t>𝑅</m:t>
                        </m:r>
                      </m:e>
                      <m:sub>
                        <m:r>
                          <a:rPr lang="it-IT" sz="2000" i="1" dirty="0">
                            <a:solidFill>
                              <a:srgbClr val="191B0E"/>
                            </a:solidFill>
                            <a:latin typeface="Cambria Math"/>
                          </a:rPr>
                          <m:t>0</m:t>
                        </m:r>
                      </m:sub>
                    </m:sSub>
                    <m:r>
                      <a:rPr lang="it-IT" sz="2000" i="1" dirty="0">
                        <a:solidFill>
                          <a:srgbClr val="191B0E"/>
                        </a:solidFill>
                        <a:latin typeface="Cambria Math"/>
                      </a:rPr>
                      <m:t>=</m:t>
                    </m:r>
                    <m:r>
                      <a:rPr lang="it-IT" sz="2000" b="0" i="1" dirty="0" smtClean="0">
                        <a:solidFill>
                          <a:srgbClr val="191B0E"/>
                        </a:solidFill>
                        <a:latin typeface="Cambria Math"/>
                      </a:rPr>
                      <m:t>2</m:t>
                    </m:r>
                  </m:oMath>
                </a14:m>
                <a:endParaRPr lang="it-IT" sz="2000" i="1" dirty="0">
                  <a:solidFill>
                    <a:srgbClr val="191B0E"/>
                  </a:solidFill>
                </a:endParaRPr>
              </a:p>
              <a:p>
                <a:pPr marL="384048" lvl="1" indent="-384048">
                  <a:lnSpc>
                    <a:spcPct val="94000"/>
                  </a:lnSpc>
                  <a:spcBef>
                    <a:spcPts val="500"/>
                  </a:spcBef>
                  <a:spcAft>
                    <a:spcPts val="200"/>
                  </a:spcAft>
                  <a:buFont typeface="Franklin Gothic Book" panose="020B0503020102020204" pitchFamily="34" charset="0"/>
                  <a:buChar char="–"/>
                </a:pPr>
                <a:r>
                  <a:rPr lang="it-IT" sz="2000" i="1" dirty="0" err="1">
                    <a:solidFill>
                      <a:srgbClr val="191B0E"/>
                    </a:solidFill>
                  </a:rPr>
                  <a:t>Mortality</a:t>
                </a:r>
                <a:r>
                  <a:rPr lang="it-IT" sz="2000" i="1" dirty="0">
                    <a:solidFill>
                      <a:srgbClr val="191B0E"/>
                    </a:solidFill>
                  </a:rPr>
                  <a:t> Rate </a:t>
                </a:r>
                <a:endParaRPr lang="it-IT" sz="2000" i="1" dirty="0" smtClean="0">
                  <a:solidFill>
                    <a:srgbClr val="191B0E"/>
                  </a:solidFill>
                </a:endParaRPr>
              </a:p>
              <a:p>
                <a:pPr marL="384048" lvl="1" indent="-384048">
                  <a:lnSpc>
                    <a:spcPct val="94000"/>
                  </a:lnSpc>
                  <a:spcBef>
                    <a:spcPts val="500"/>
                  </a:spcBef>
                  <a:spcAft>
                    <a:spcPts val="200"/>
                  </a:spcAft>
                  <a:buFont typeface="Franklin Gothic Book" panose="020B0503020102020204" pitchFamily="34" charset="0"/>
                  <a:buChar char="–"/>
                </a:pPr>
                <a:r>
                  <a:rPr lang="it-IT" sz="2000" i="1" dirty="0" err="1" smtClean="0">
                    <a:solidFill>
                      <a:srgbClr val="191B0E"/>
                    </a:solidFill>
                  </a:rPr>
                  <a:t>Duration</a:t>
                </a:r>
                <a:r>
                  <a:rPr lang="it-IT" sz="2000" i="1" dirty="0" smtClean="0">
                    <a:solidFill>
                      <a:srgbClr val="191B0E"/>
                    </a:solidFill>
                  </a:rPr>
                  <a:t> </a:t>
                </a:r>
                <a14:m>
                  <m:oMath xmlns:m="http://schemas.openxmlformats.org/officeDocument/2006/math">
                    <m:r>
                      <a:rPr lang="it-IT" sz="2000" i="1" dirty="0">
                        <a:solidFill>
                          <a:srgbClr val="191B0E"/>
                        </a:solidFill>
                        <a:latin typeface="Cambria Math"/>
                      </a:rPr>
                      <m:t>𝑁</m:t>
                    </m:r>
                    <m:r>
                      <a:rPr lang="it-IT" sz="2000" i="1" dirty="0">
                        <a:solidFill>
                          <a:srgbClr val="191B0E"/>
                        </a:solidFill>
                        <a:latin typeface="Cambria Math"/>
                      </a:rPr>
                      <m:t>=30 </m:t>
                    </m:r>
                    <m:r>
                      <a:rPr lang="it-IT" sz="2000" i="1" dirty="0" err="1">
                        <a:solidFill>
                          <a:srgbClr val="191B0E"/>
                        </a:solidFill>
                        <a:latin typeface="Cambria Math"/>
                      </a:rPr>
                      <m:t>𝑑𝑎𝑦𝑠</m:t>
                    </m:r>
                  </m:oMath>
                </a14:m>
                <a:endParaRPr lang="it-IT" sz="2000" i="1" dirty="0">
                  <a:solidFill>
                    <a:srgbClr val="191B0E"/>
                  </a:solidFill>
                </a:endParaRPr>
              </a:p>
            </p:txBody>
          </p:sp>
        </mc:Choice>
        <mc:Fallback xmlns="">
          <p:sp>
            <p:nvSpPr>
              <p:cNvPr id="17" name="Rettangolo 16"/>
              <p:cNvSpPr>
                <a:spLocks noRot="1" noChangeAspect="1" noMove="1" noResize="1" noEditPoints="1" noAdjustHandles="1" noChangeArrowheads="1" noChangeShapeType="1" noTextEdit="1"/>
              </p:cNvSpPr>
              <p:nvPr/>
            </p:nvSpPr>
            <p:spPr>
              <a:xfrm>
                <a:off x="6788150" y="1796094"/>
                <a:ext cx="5448705" cy="1576714"/>
              </a:xfrm>
              <a:prstGeom prst="rect">
                <a:avLst/>
              </a:prstGeom>
              <a:blipFill rotWithShape="1">
                <a:blip r:embed="rId7"/>
                <a:stretch>
                  <a:fillRect l="-1568" t="-4264" b="-65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 name="Rettangolo 17"/>
              <p:cNvSpPr/>
              <p:nvPr/>
            </p:nvSpPr>
            <p:spPr>
              <a:xfrm>
                <a:off x="6788150" y="3387811"/>
                <a:ext cx="5450458" cy="818557"/>
              </a:xfrm>
              <a:prstGeom prst="rect">
                <a:avLst/>
              </a:prstGeom>
            </p:spPr>
            <p:txBody>
              <a:bodyPr wrap="square">
                <a:spAutoFit/>
              </a:bodyPr>
              <a:lstStyle/>
              <a:p>
                <a:pPr marL="384048" lvl="0" indent="-384048">
                  <a:lnSpc>
                    <a:spcPct val="94000"/>
                  </a:lnSpc>
                  <a:spcBef>
                    <a:spcPts val="1000"/>
                  </a:spcBef>
                  <a:spcAft>
                    <a:spcPts val="200"/>
                  </a:spcAft>
                  <a:buFont typeface="Wingdings" panose="05000000000000000000" pitchFamily="2" charset="2"/>
                  <a:buChar char="§"/>
                </a:pPr>
                <a:r>
                  <a:rPr lang="it-IT" sz="2400" dirty="0" smtClean="0">
                    <a:solidFill>
                      <a:srgbClr val="191B0E"/>
                    </a:solidFill>
                  </a:rPr>
                  <a:t>Estimeted </a:t>
                </a:r>
                <a:r>
                  <a:rPr lang="it-IT" sz="2400" dirty="0" err="1">
                    <a:solidFill>
                      <a:srgbClr val="191B0E"/>
                    </a:solidFill>
                  </a:rPr>
                  <a:t>parameters</a:t>
                </a:r>
                <a:r>
                  <a:rPr lang="it-IT" sz="2400" dirty="0">
                    <a:solidFill>
                      <a:srgbClr val="191B0E"/>
                    </a:solidFill>
                  </a:rPr>
                  <a:t>:</a:t>
                </a:r>
              </a:p>
              <a:p>
                <a:pPr lvl="1">
                  <a:lnSpc>
                    <a:spcPct val="94000"/>
                  </a:lnSpc>
                  <a:spcBef>
                    <a:spcPts val="500"/>
                  </a:spcBef>
                  <a:spcAft>
                    <a:spcPts val="200"/>
                  </a:spcAft>
                </a:pPr>
                <a:r>
                  <a:rPr lang="it-IT" sz="2000" i="1" dirty="0">
                    <a:solidFill>
                      <a:srgbClr val="191B0E"/>
                    </a:solidFill>
                  </a:rPr>
                  <a:t>	</a:t>
                </a:r>
                <a14:m>
                  <m:oMath xmlns:m="http://schemas.openxmlformats.org/officeDocument/2006/math">
                    <m:r>
                      <a:rPr lang="it-IT" sz="2000" i="1" dirty="0">
                        <a:solidFill>
                          <a:srgbClr val="191B0E"/>
                        </a:solidFill>
                        <a:latin typeface="Cambria Math"/>
                      </a:rPr>
                      <m:t>𝑖</m:t>
                    </m:r>
                    <m:r>
                      <a:rPr lang="it-IT" sz="2000" i="1" dirty="0">
                        <a:solidFill>
                          <a:srgbClr val="191B0E"/>
                        </a:solidFill>
                        <a:latin typeface="Cambria Math"/>
                      </a:rPr>
                      <m:t>=0,8%,  </m:t>
                    </m:r>
                    <m:r>
                      <a:rPr lang="it-IT" sz="2000" i="1" dirty="0">
                        <a:solidFill>
                          <a:srgbClr val="191B0E"/>
                        </a:solidFill>
                        <a:latin typeface="Cambria Math"/>
                      </a:rPr>
                      <m:t>𝑑</m:t>
                    </m:r>
                    <m:r>
                      <a:rPr lang="it-IT" sz="2000" i="1" dirty="0">
                        <a:solidFill>
                          <a:srgbClr val="191B0E"/>
                        </a:solidFill>
                        <a:latin typeface="Cambria Math"/>
                      </a:rPr>
                      <m:t>=2,28%,  </m:t>
                    </m:r>
                    <m:r>
                      <a:rPr lang="it-IT" sz="2000" i="1" dirty="0">
                        <a:solidFill>
                          <a:srgbClr val="191B0E"/>
                        </a:solidFill>
                        <a:latin typeface="Cambria Math"/>
                      </a:rPr>
                      <m:t>h</m:t>
                    </m:r>
                    <m:r>
                      <a:rPr lang="it-IT" sz="2000" i="1" dirty="0">
                        <a:solidFill>
                          <a:srgbClr val="191B0E"/>
                        </a:solidFill>
                        <a:latin typeface="Cambria Math"/>
                      </a:rPr>
                      <m:t>=2%</m:t>
                    </m:r>
                  </m:oMath>
                </a14:m>
                <a:endParaRPr lang="it-IT" sz="2000" i="1" dirty="0">
                  <a:solidFill>
                    <a:srgbClr val="191B0E"/>
                  </a:solidFill>
                </a:endParaRPr>
              </a:p>
            </p:txBody>
          </p:sp>
        </mc:Choice>
        <mc:Fallback xmlns="">
          <p:sp>
            <p:nvSpPr>
              <p:cNvPr id="18" name="Rettangolo 17"/>
              <p:cNvSpPr>
                <a:spLocks noRot="1" noChangeAspect="1" noMove="1" noResize="1" noEditPoints="1" noAdjustHandles="1" noChangeArrowheads="1" noChangeShapeType="1" noTextEdit="1"/>
              </p:cNvSpPr>
              <p:nvPr/>
            </p:nvSpPr>
            <p:spPr>
              <a:xfrm>
                <a:off x="6788150" y="3387811"/>
                <a:ext cx="5450458" cy="818557"/>
              </a:xfrm>
              <a:prstGeom prst="rect">
                <a:avLst/>
              </a:prstGeom>
              <a:blipFill rotWithShape="1">
                <a:blip r:embed="rId8"/>
                <a:stretch>
                  <a:fillRect l="-1566" t="-820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Rettangolo 18"/>
              <p:cNvSpPr/>
              <p:nvPr/>
            </p:nvSpPr>
            <p:spPr>
              <a:xfrm>
                <a:off x="6788150" y="4451724"/>
                <a:ext cx="5448704" cy="940514"/>
              </a:xfrm>
              <a:prstGeom prst="rect">
                <a:avLst/>
              </a:prstGeom>
            </p:spPr>
            <p:txBody>
              <a:bodyPr wrap="square">
                <a:spAutoFit/>
              </a:bodyPr>
              <a:lstStyle/>
              <a:p>
                <a:pPr marL="384048" lvl="0" indent="-384048">
                  <a:lnSpc>
                    <a:spcPct val="94000"/>
                  </a:lnSpc>
                  <a:spcBef>
                    <a:spcPts val="1000"/>
                  </a:spcBef>
                  <a:spcAft>
                    <a:spcPts val="200"/>
                  </a:spcAft>
                  <a:buFont typeface="Wingdings" panose="05000000000000000000" pitchFamily="2" charset="2"/>
                  <a:buChar char="§"/>
                </a:pPr>
                <a:r>
                  <a:rPr lang="it-IT" sz="2400" dirty="0" smtClean="0">
                    <a:solidFill>
                      <a:srgbClr val="191B0E"/>
                    </a:solidFill>
                  </a:rPr>
                  <a:t>The </a:t>
                </a:r>
                <a:r>
                  <a:rPr lang="it-IT" sz="2400" dirty="0" err="1">
                    <a:solidFill>
                      <a:srgbClr val="191B0E"/>
                    </a:solidFill>
                  </a:rPr>
                  <a:t>most</a:t>
                </a:r>
                <a:r>
                  <a:rPr lang="it-IT" sz="2400" dirty="0">
                    <a:solidFill>
                      <a:srgbClr val="191B0E"/>
                    </a:solidFill>
                  </a:rPr>
                  <a:t> </a:t>
                </a:r>
                <a:r>
                  <a:rPr lang="it-IT" sz="2400" dirty="0" err="1">
                    <a:solidFill>
                      <a:srgbClr val="191B0E"/>
                    </a:solidFill>
                  </a:rPr>
                  <a:t>similar</a:t>
                </a:r>
                <a:r>
                  <a:rPr lang="it-IT" sz="2400" dirty="0">
                    <a:solidFill>
                      <a:srgbClr val="191B0E"/>
                    </a:solidFill>
                  </a:rPr>
                  <a:t> </a:t>
                </a:r>
                <a:r>
                  <a:rPr lang="it-IT" sz="2400" dirty="0" err="1">
                    <a:solidFill>
                      <a:srgbClr val="191B0E"/>
                    </a:solidFill>
                  </a:rPr>
                  <a:t>simulated</a:t>
                </a:r>
                <a:r>
                  <a:rPr lang="it-IT" sz="2400" dirty="0">
                    <a:solidFill>
                      <a:srgbClr val="191B0E"/>
                    </a:solidFill>
                  </a:rPr>
                  <a:t> model:</a:t>
                </a:r>
              </a:p>
              <a:p>
                <a:pPr lvl="0">
                  <a:lnSpc>
                    <a:spcPct val="94000"/>
                  </a:lnSpc>
                  <a:spcBef>
                    <a:spcPts val="1000"/>
                  </a:spcBef>
                  <a:spcAft>
                    <a:spcPts val="200"/>
                  </a:spcAft>
                </a:pPr>
                <a:r>
                  <a:rPr lang="it-IT" sz="2400" dirty="0" smtClean="0">
                    <a:solidFill>
                      <a:srgbClr val="191B0E"/>
                    </a:solidFill>
                  </a:rPr>
                  <a:t>	</a:t>
                </a:r>
                <a14:m>
                  <m:oMath xmlns:m="http://schemas.openxmlformats.org/officeDocument/2006/math">
                    <m:r>
                      <a:rPr lang="it-IT" sz="2000" i="1" dirty="0">
                        <a:solidFill>
                          <a:srgbClr val="191B0E"/>
                        </a:solidFill>
                        <a:latin typeface="Cambria Math"/>
                      </a:rPr>
                      <m:t>𝑖</m:t>
                    </m:r>
                    <m:r>
                      <a:rPr lang="it-IT" sz="2000" i="1" dirty="0">
                        <a:solidFill>
                          <a:srgbClr val="191B0E"/>
                        </a:solidFill>
                        <a:latin typeface="Cambria Math"/>
                      </a:rPr>
                      <m:t>=0,8%, </m:t>
                    </m:r>
                    <m:r>
                      <a:rPr lang="it-IT" sz="2000" i="1" dirty="0">
                        <a:solidFill>
                          <a:srgbClr val="191B0E"/>
                        </a:solidFill>
                        <a:latin typeface="Cambria Math"/>
                      </a:rPr>
                      <m:t>𝑑</m:t>
                    </m:r>
                    <m:r>
                      <a:rPr lang="it-IT" sz="2000" i="1" dirty="0">
                        <a:solidFill>
                          <a:srgbClr val="191B0E"/>
                        </a:solidFill>
                        <a:latin typeface="Cambria Math"/>
                      </a:rPr>
                      <m:t>=2,9%,  </m:t>
                    </m:r>
                    <m:r>
                      <a:rPr lang="it-IT" sz="2000" i="1" dirty="0">
                        <a:solidFill>
                          <a:srgbClr val="191B0E"/>
                        </a:solidFill>
                        <a:latin typeface="Cambria Math"/>
                      </a:rPr>
                      <m:t>h</m:t>
                    </m:r>
                    <m:r>
                      <a:rPr lang="it-IT" sz="2000" i="1" dirty="0">
                        <a:solidFill>
                          <a:srgbClr val="191B0E"/>
                        </a:solidFill>
                        <a:latin typeface="Cambria Math"/>
                      </a:rPr>
                      <m:t>=2%</m:t>
                    </m:r>
                  </m:oMath>
                </a14:m>
                <a:endParaRPr lang="it-IT" sz="2000" i="1" dirty="0">
                  <a:solidFill>
                    <a:srgbClr val="191B0E"/>
                  </a:solidFill>
                </a:endParaRPr>
              </a:p>
            </p:txBody>
          </p:sp>
        </mc:Choice>
        <mc:Fallback xmlns="">
          <p:sp>
            <p:nvSpPr>
              <p:cNvPr id="19" name="Rettangolo 18"/>
              <p:cNvSpPr>
                <a:spLocks noRot="1" noChangeAspect="1" noMove="1" noResize="1" noEditPoints="1" noAdjustHandles="1" noChangeArrowheads="1" noChangeShapeType="1" noTextEdit="1"/>
              </p:cNvSpPr>
              <p:nvPr/>
            </p:nvSpPr>
            <p:spPr>
              <a:xfrm>
                <a:off x="6788150" y="4451724"/>
                <a:ext cx="5448704" cy="940514"/>
              </a:xfrm>
              <a:prstGeom prst="rect">
                <a:avLst/>
              </a:prstGeom>
              <a:blipFill rotWithShape="1">
                <a:blip r:embed="rId9"/>
                <a:stretch>
                  <a:fillRect l="-1568" t="-7097"/>
                </a:stretch>
              </a:blipFill>
            </p:spPr>
            <p:txBody>
              <a:bodyPr/>
              <a:lstStyle/>
              <a:p>
                <a:r>
                  <a:rPr lang="it-IT">
                    <a:noFill/>
                  </a:rPr>
                  <a:t> </a:t>
                </a:r>
              </a:p>
            </p:txBody>
          </p:sp>
        </mc:Fallback>
      </mc:AlternateContent>
      <p:sp>
        <p:nvSpPr>
          <p:cNvPr id="20" name="Rettangolo 19"/>
          <p:cNvSpPr/>
          <p:nvPr/>
        </p:nvSpPr>
        <p:spPr>
          <a:xfrm>
            <a:off x="6788149" y="5653747"/>
            <a:ext cx="5448705" cy="439479"/>
          </a:xfrm>
          <a:prstGeom prst="rect">
            <a:avLst/>
          </a:prstGeom>
        </p:spPr>
        <p:txBody>
          <a:bodyPr wrap="square">
            <a:spAutoFit/>
          </a:bodyPr>
          <a:lstStyle/>
          <a:p>
            <a:pPr lvl="0">
              <a:lnSpc>
                <a:spcPct val="94000"/>
              </a:lnSpc>
              <a:spcBef>
                <a:spcPts val="1000"/>
              </a:spcBef>
              <a:spcAft>
                <a:spcPts val="200"/>
              </a:spcAft>
            </a:pPr>
            <a:r>
              <a:rPr lang="it-IT" sz="2400" dirty="0" smtClean="0">
                <a:solidFill>
                  <a:srgbClr val="191B0E"/>
                </a:solidFill>
                <a:latin typeface="Arial" panose="020B0604020202020204" pitchFamily="34" charset="0"/>
                <a:cs typeface="Arial" panose="020B0604020202020204" pitchFamily="34" charset="0"/>
              </a:rPr>
              <a:t>→ </a:t>
            </a:r>
            <a:r>
              <a:rPr lang="it-IT" sz="2400" dirty="0" err="1">
                <a:solidFill>
                  <a:srgbClr val="191B0E"/>
                </a:solidFill>
              </a:rPr>
              <a:t>Estimated</a:t>
            </a:r>
            <a:r>
              <a:rPr lang="it-IT" sz="2400" dirty="0">
                <a:solidFill>
                  <a:srgbClr val="191B0E"/>
                </a:solidFill>
              </a:rPr>
              <a:t> </a:t>
            </a:r>
            <a:r>
              <a:rPr lang="it-IT" sz="2400" dirty="0" err="1">
                <a:solidFill>
                  <a:srgbClr val="191B0E"/>
                </a:solidFill>
              </a:rPr>
              <a:t>mortality</a:t>
            </a:r>
            <a:r>
              <a:rPr lang="it-IT" sz="2400" dirty="0">
                <a:solidFill>
                  <a:srgbClr val="191B0E"/>
                </a:solidFill>
              </a:rPr>
              <a:t> rate </a:t>
            </a:r>
            <a:endParaRPr lang="it-IT" sz="2400" i="1" dirty="0">
              <a:solidFill>
                <a:srgbClr val="191B0E"/>
              </a:solidFill>
            </a:endParaRPr>
          </a:p>
        </p:txBody>
      </p:sp>
      <mc:AlternateContent xmlns:mc="http://schemas.openxmlformats.org/markup-compatibility/2006" xmlns:a14="http://schemas.microsoft.com/office/drawing/2010/main">
        <mc:Choice Requires="a14">
          <p:sp>
            <p:nvSpPr>
              <p:cNvPr id="15" name="Rettangolo 14"/>
              <p:cNvSpPr/>
              <p:nvPr/>
            </p:nvSpPr>
            <p:spPr>
              <a:xfrm>
                <a:off x="4616731" y="5655435"/>
                <a:ext cx="1967655" cy="465127"/>
              </a:xfrm>
              <a:prstGeom prst="rect">
                <a:avLst/>
              </a:prstGeom>
            </p:spPr>
            <p:txBody>
              <a:bodyPr wrap="none">
                <a:spAutoFit/>
              </a:bodyPr>
              <a:lstStyle/>
              <a:p>
                <a:pPr lvl="0">
                  <a:lnSpc>
                    <a:spcPct val="94000"/>
                  </a:lnSpc>
                  <a:spcBef>
                    <a:spcPts val="1000"/>
                  </a:spcBef>
                  <a:spcAft>
                    <a:spcPts val="200"/>
                  </a:spcAft>
                </a:pPr>
                <a14:m>
                  <m:oMathPara xmlns:m="http://schemas.openxmlformats.org/officeDocument/2006/math">
                    <m:oMathParaPr>
                      <m:jc m:val="centerGroup"/>
                    </m:oMathParaPr>
                    <m:oMath xmlns:m="http://schemas.openxmlformats.org/officeDocument/2006/math">
                      <m:r>
                        <a:rPr lang="it-IT" sz="2400" i="1" dirty="0">
                          <a:solidFill>
                            <a:srgbClr val="191B0E"/>
                          </a:solidFill>
                          <a:latin typeface="Cambria Math"/>
                        </a:rPr>
                        <m:t>𝐷</m:t>
                      </m:r>
                      <m:r>
                        <a:rPr lang="it-IT" sz="2400" i="1" dirty="0">
                          <a:solidFill>
                            <a:srgbClr val="191B0E"/>
                          </a:solidFill>
                          <a:latin typeface="Cambria Math"/>
                        </a:rPr>
                        <m:t>= 0,157%</m:t>
                      </m:r>
                    </m:oMath>
                  </m:oMathPara>
                </a14:m>
                <a:endParaRPr lang="it-IT" sz="2400" i="1" dirty="0">
                  <a:solidFill>
                    <a:srgbClr val="191B0E"/>
                  </a:solidFill>
                </a:endParaRPr>
              </a:p>
            </p:txBody>
          </p:sp>
        </mc:Choice>
        <mc:Fallback xmlns="">
          <p:sp>
            <p:nvSpPr>
              <p:cNvPr id="15" name="Rettangolo 14"/>
              <p:cNvSpPr>
                <a:spLocks noRot="1" noChangeAspect="1" noMove="1" noResize="1" noEditPoints="1" noAdjustHandles="1" noChangeArrowheads="1" noChangeShapeType="1" noTextEdit="1"/>
              </p:cNvSpPr>
              <p:nvPr/>
            </p:nvSpPr>
            <p:spPr>
              <a:xfrm>
                <a:off x="4616731" y="5655435"/>
                <a:ext cx="1967655" cy="465127"/>
              </a:xfrm>
              <a:prstGeom prst="rect">
                <a:avLst/>
              </a:prstGeom>
              <a:blipFill rotWithShape="1">
                <a:blip r:embed="rId1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Rettangolo 20"/>
              <p:cNvSpPr/>
              <p:nvPr/>
            </p:nvSpPr>
            <p:spPr>
              <a:xfrm>
                <a:off x="10315540" y="5655435"/>
                <a:ext cx="1730410" cy="465127"/>
              </a:xfrm>
              <a:prstGeom prst="rect">
                <a:avLst/>
              </a:prstGeom>
            </p:spPr>
            <p:txBody>
              <a:bodyPr wrap="none">
                <a:spAutoFit/>
              </a:bodyPr>
              <a:lstStyle/>
              <a:p>
                <a:pPr lvl="0">
                  <a:lnSpc>
                    <a:spcPct val="94000"/>
                  </a:lnSpc>
                  <a:spcBef>
                    <a:spcPts val="1000"/>
                  </a:spcBef>
                  <a:spcAft>
                    <a:spcPts val="200"/>
                  </a:spcAft>
                </a:pPr>
                <a14:m>
                  <m:oMathPara xmlns:m="http://schemas.openxmlformats.org/officeDocument/2006/math">
                    <m:oMathParaPr>
                      <m:jc m:val="centerGroup"/>
                    </m:oMathParaPr>
                    <m:oMath xmlns:m="http://schemas.openxmlformats.org/officeDocument/2006/math">
                      <m:r>
                        <a:rPr lang="it-IT" sz="2400" i="1" dirty="0">
                          <a:solidFill>
                            <a:srgbClr val="191B0E"/>
                          </a:solidFill>
                          <a:latin typeface="Cambria Math"/>
                        </a:rPr>
                        <m:t>𝐷</m:t>
                      </m:r>
                      <m:r>
                        <a:rPr lang="it-IT" sz="2400" i="1" dirty="0">
                          <a:solidFill>
                            <a:srgbClr val="191B0E"/>
                          </a:solidFill>
                          <a:latin typeface="Cambria Math"/>
                        </a:rPr>
                        <m:t>=67,5%</m:t>
                      </m:r>
                    </m:oMath>
                  </m:oMathPara>
                </a14:m>
                <a:endParaRPr lang="it-IT" sz="2400" i="1" dirty="0">
                  <a:solidFill>
                    <a:srgbClr val="191B0E"/>
                  </a:solidFill>
                </a:endParaRPr>
              </a:p>
            </p:txBody>
          </p:sp>
        </mc:Choice>
        <mc:Fallback xmlns="">
          <p:sp>
            <p:nvSpPr>
              <p:cNvPr id="21" name="Rettangolo 20"/>
              <p:cNvSpPr>
                <a:spLocks noRot="1" noChangeAspect="1" noMove="1" noResize="1" noEditPoints="1" noAdjustHandles="1" noChangeArrowheads="1" noChangeShapeType="1" noTextEdit="1"/>
              </p:cNvSpPr>
              <p:nvPr/>
            </p:nvSpPr>
            <p:spPr>
              <a:xfrm>
                <a:off x="10315540" y="5655435"/>
                <a:ext cx="1730410" cy="465127"/>
              </a:xfrm>
              <a:prstGeom prst="rect">
                <a:avLst/>
              </a:prstGeom>
              <a:blipFill rotWithShape="1">
                <a:blip r:embed="rId11"/>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Rettangolo 21"/>
              <p:cNvSpPr/>
              <p:nvPr/>
            </p:nvSpPr>
            <p:spPr>
              <a:xfrm>
                <a:off x="3121603" y="2535489"/>
                <a:ext cx="1620252" cy="407291"/>
              </a:xfrm>
              <a:prstGeom prst="rect">
                <a:avLst/>
              </a:prstGeom>
            </p:spPr>
            <p:txBody>
              <a:bodyPr wrap="none">
                <a:spAutoFit/>
              </a:bodyPr>
              <a:lstStyle/>
              <a:p>
                <a:pPr marL="0" lvl="1">
                  <a:lnSpc>
                    <a:spcPct val="94000"/>
                  </a:lnSpc>
                  <a:spcBef>
                    <a:spcPts val="500"/>
                  </a:spcBef>
                  <a:spcAft>
                    <a:spcPts val="200"/>
                  </a:spcAft>
                </a:pPr>
                <a14:m>
                  <m:oMathPara xmlns:m="http://schemas.openxmlformats.org/officeDocument/2006/math">
                    <m:oMathParaPr>
                      <m:jc m:val="centerGroup"/>
                    </m:oMathParaPr>
                    <m:oMath xmlns:m="http://schemas.openxmlformats.org/officeDocument/2006/math">
                      <m:r>
                        <a:rPr lang="it-IT" sz="2000" i="1" dirty="0">
                          <a:solidFill>
                            <a:srgbClr val="191B0E"/>
                          </a:solidFill>
                          <a:latin typeface="Cambria Math"/>
                        </a:rPr>
                        <m:t>𝐷</m:t>
                      </m:r>
                      <m:r>
                        <a:rPr lang="it-IT" sz="2000" i="1" dirty="0">
                          <a:solidFill>
                            <a:srgbClr val="191B0E"/>
                          </a:solidFill>
                          <a:latin typeface="Cambria Math"/>
                        </a:rPr>
                        <m:t>=0,035%</m:t>
                      </m:r>
                    </m:oMath>
                  </m:oMathPara>
                </a14:m>
                <a:endParaRPr lang="it-IT" sz="2000" i="1" dirty="0">
                  <a:solidFill>
                    <a:srgbClr val="191B0E"/>
                  </a:solidFill>
                </a:endParaRPr>
              </a:p>
            </p:txBody>
          </p:sp>
        </mc:Choice>
        <mc:Fallback xmlns="">
          <p:sp>
            <p:nvSpPr>
              <p:cNvPr id="22" name="Rettangolo 21"/>
              <p:cNvSpPr>
                <a:spLocks noRot="1" noChangeAspect="1" noMove="1" noResize="1" noEditPoints="1" noAdjustHandles="1" noChangeArrowheads="1" noChangeShapeType="1" noTextEdit="1"/>
              </p:cNvSpPr>
              <p:nvPr/>
            </p:nvSpPr>
            <p:spPr>
              <a:xfrm>
                <a:off x="3121603" y="2535489"/>
                <a:ext cx="1620252" cy="407291"/>
              </a:xfrm>
              <a:prstGeom prst="rect">
                <a:avLst/>
              </a:prstGeom>
              <a:blipFill rotWithShape="1">
                <a:blip r:embed="rId1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3" name="Rettangolo 22"/>
              <p:cNvSpPr/>
              <p:nvPr/>
            </p:nvSpPr>
            <p:spPr>
              <a:xfrm>
                <a:off x="8805069" y="2591659"/>
                <a:ext cx="1282018" cy="407291"/>
              </a:xfrm>
              <a:prstGeom prst="rect">
                <a:avLst/>
              </a:prstGeom>
            </p:spPr>
            <p:txBody>
              <a:bodyPr wrap="none">
                <a:spAutoFit/>
              </a:bodyPr>
              <a:lstStyle/>
              <a:p>
                <a:pPr marL="0" lvl="1">
                  <a:lnSpc>
                    <a:spcPct val="94000"/>
                  </a:lnSpc>
                  <a:spcBef>
                    <a:spcPts val="500"/>
                  </a:spcBef>
                  <a:spcAft>
                    <a:spcPts val="200"/>
                  </a:spcAft>
                </a:pPr>
                <a14:m>
                  <m:oMathPara xmlns:m="http://schemas.openxmlformats.org/officeDocument/2006/math">
                    <m:oMathParaPr>
                      <m:jc m:val="centerGroup"/>
                    </m:oMathParaPr>
                    <m:oMath xmlns:m="http://schemas.openxmlformats.org/officeDocument/2006/math">
                      <m:r>
                        <a:rPr lang="it-IT" sz="2000" i="1" dirty="0">
                          <a:solidFill>
                            <a:srgbClr val="191B0E"/>
                          </a:solidFill>
                          <a:latin typeface="Cambria Math"/>
                        </a:rPr>
                        <m:t>𝐷</m:t>
                      </m:r>
                      <m:r>
                        <a:rPr lang="it-IT" sz="2000" i="1" dirty="0">
                          <a:solidFill>
                            <a:srgbClr val="191B0E"/>
                          </a:solidFill>
                          <a:latin typeface="Cambria Math"/>
                        </a:rPr>
                        <m:t>=50%</m:t>
                      </m:r>
                    </m:oMath>
                  </m:oMathPara>
                </a14:m>
                <a:endParaRPr lang="it-IT" sz="2000" i="1" dirty="0">
                  <a:solidFill>
                    <a:srgbClr val="191B0E"/>
                  </a:solidFill>
                </a:endParaRPr>
              </a:p>
            </p:txBody>
          </p:sp>
        </mc:Choice>
        <mc:Fallback xmlns="">
          <p:sp>
            <p:nvSpPr>
              <p:cNvPr id="23" name="Rettangolo 22"/>
              <p:cNvSpPr>
                <a:spLocks noRot="1" noChangeAspect="1" noMove="1" noResize="1" noEditPoints="1" noAdjustHandles="1" noChangeArrowheads="1" noChangeShapeType="1" noTextEdit="1"/>
              </p:cNvSpPr>
              <p:nvPr/>
            </p:nvSpPr>
            <p:spPr>
              <a:xfrm>
                <a:off x="8805069" y="2591659"/>
                <a:ext cx="1282018" cy="407291"/>
              </a:xfrm>
              <a:prstGeom prst="rect">
                <a:avLst/>
              </a:prstGeom>
              <a:blipFill rotWithShape="1">
                <a:blip r:embed="rId13"/>
                <a:stretch>
                  <a:fillRect/>
                </a:stretch>
              </a:blipFill>
            </p:spPr>
            <p:txBody>
              <a:bodyPr/>
              <a:lstStyle/>
              <a:p>
                <a:r>
                  <a:rPr lang="it-IT">
                    <a:noFill/>
                  </a:rPr>
                  <a:t> </a:t>
                </a:r>
              </a:p>
            </p:txBody>
          </p:sp>
        </mc:Fallback>
      </mc:AlternateContent>
      <p:sp>
        <p:nvSpPr>
          <p:cNvPr id="24" name="Segnaposto numero diapositiva 3"/>
          <p:cNvSpPr>
            <a:spLocks noGrp="1"/>
          </p:cNvSpPr>
          <p:nvPr>
            <p:ph type="sldNum" sz="quarter" idx="12"/>
          </p:nvPr>
        </p:nvSpPr>
        <p:spPr>
          <a:xfrm>
            <a:off x="9472736" y="6453386"/>
            <a:ext cx="1596292" cy="404614"/>
          </a:xfrm>
        </p:spPr>
        <p:txBody>
          <a:bodyPr/>
          <a:lstStyle/>
          <a:p>
            <a:pPr>
              <a:defRPr/>
            </a:pPr>
            <a:fld id="{F2487767-9CD9-40EE-BC22-A9420DEE35F1}" type="slidenum">
              <a:rPr lang="it-IT" smtClean="0">
                <a:solidFill>
                  <a:srgbClr val="191B0E"/>
                </a:solidFill>
              </a:rPr>
              <a:pPr>
                <a:defRPr/>
              </a:pPr>
              <a:t>16</a:t>
            </a:fld>
            <a:endParaRPr lang="it-IT">
              <a:solidFill>
                <a:srgbClr val="191B0E"/>
              </a:solidFill>
            </a:endParaRPr>
          </a:p>
        </p:txBody>
      </p:sp>
    </p:spTree>
    <p:extLst>
      <p:ext uri="{BB962C8B-B14F-4D97-AF65-F5344CB8AC3E}">
        <p14:creationId xmlns:p14="http://schemas.microsoft.com/office/powerpoint/2010/main" val="145428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iterate type="lt">
                                    <p:tmPct val="0"/>
                                  </p:iterate>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iterate type="lt">
                                    <p:tmPct val="0"/>
                                  </p:iterate>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iterate type="lt">
                                    <p:tmPct val="0"/>
                                  </p:iterate>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iterate type="lt">
                                    <p:tmPct val="0"/>
                                  </p:iterate>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mph" presetSubtype="0" fill="hold" grpId="1" nodeType="clickEffect">
                                  <p:stCondLst>
                                    <p:cond delay="0"/>
                                  </p:stCondLst>
                                  <p:iterate type="lt">
                                    <p:tmPct val="4000"/>
                                  </p:iterate>
                                  <p:childTnLst>
                                    <p:set>
                                      <p:cBhvr override="childStyle">
                                        <p:cTn id="50" dur="10" fill="hold"/>
                                        <p:tgtEl>
                                          <p:spTgt spid="15"/>
                                        </p:tgtEl>
                                        <p:attrNameLst>
                                          <p:attrName>style.textDecorationUnderline</p:attrName>
                                        </p:attrNameLst>
                                      </p:cBhvr>
                                      <p:to>
                                        <p:strVal val="true"/>
                                      </p:to>
                                    </p:set>
                                  </p:childTnLst>
                                </p:cTn>
                              </p:par>
                              <p:par>
                                <p:cTn id="51" presetID="3" presetClass="emph" presetSubtype="2" fill="hold" grpId="2" nodeType="withEffect">
                                  <p:stCondLst>
                                    <p:cond delay="0"/>
                                  </p:stCondLst>
                                  <p:iterate type="lt">
                                    <p:tmPct val="0"/>
                                  </p:iterate>
                                  <p:childTnLst>
                                    <p:animClr clrSpc="rgb" dir="cw">
                                      <p:cBhvr override="childStyle">
                                        <p:cTn id="52" dur="10" fill="hold"/>
                                        <p:tgtEl>
                                          <p:spTgt spid="15"/>
                                        </p:tgtEl>
                                        <p:attrNameLst>
                                          <p:attrName>style.color</p:attrName>
                                        </p:attrNameLst>
                                      </p:cBhvr>
                                      <p:to>
                                        <a:srgbClr val="FF0000"/>
                                      </p:to>
                                    </p:animClr>
                                  </p:childTnLst>
                                </p:cTn>
                              </p:par>
                              <p:par>
                                <p:cTn id="53" presetID="18" presetClass="emph" presetSubtype="0" fill="hold" grpId="1" nodeType="withEffect">
                                  <p:stCondLst>
                                    <p:cond delay="0"/>
                                  </p:stCondLst>
                                  <p:iterate type="lt">
                                    <p:tmPct val="4000"/>
                                  </p:iterate>
                                  <p:childTnLst>
                                    <p:set>
                                      <p:cBhvr override="childStyle">
                                        <p:cTn id="54" dur="10" fill="hold"/>
                                        <p:tgtEl>
                                          <p:spTgt spid="22"/>
                                        </p:tgtEl>
                                        <p:attrNameLst>
                                          <p:attrName>style.textDecorationUnderline</p:attrName>
                                        </p:attrNameLst>
                                      </p:cBhvr>
                                      <p:to>
                                        <p:strVal val="true"/>
                                      </p:to>
                                    </p:set>
                                  </p:childTnLst>
                                </p:cTn>
                              </p:par>
                              <p:par>
                                <p:cTn id="55" presetID="3" presetClass="emph" presetSubtype="2" fill="hold" grpId="2" nodeType="withEffect">
                                  <p:stCondLst>
                                    <p:cond delay="0"/>
                                  </p:stCondLst>
                                  <p:iterate type="lt">
                                    <p:tmPct val="0"/>
                                  </p:iterate>
                                  <p:childTnLst>
                                    <p:animClr clrSpc="rgb" dir="cw">
                                      <p:cBhvr override="childStyle">
                                        <p:cTn id="56" dur="10" fill="hold"/>
                                        <p:tgtEl>
                                          <p:spTgt spid="22"/>
                                        </p:tgtEl>
                                        <p:attrNameLst>
                                          <p:attrName>style.color</p:attrName>
                                        </p:attrNameLst>
                                      </p:cBhvr>
                                      <p:to>
                                        <a:srgbClr val="FF0000"/>
                                      </p:to>
                                    </p:animClr>
                                  </p:childTnLst>
                                </p:cTn>
                              </p:par>
                            </p:childTnLst>
                          </p:cTn>
                        </p:par>
                      </p:childTnLst>
                    </p:cTn>
                  </p:par>
                  <p:par>
                    <p:cTn id="57" fill="hold">
                      <p:stCondLst>
                        <p:cond delay="indefinite"/>
                      </p:stCondLst>
                      <p:childTnLst>
                        <p:par>
                          <p:cTn id="58" fill="hold">
                            <p:stCondLst>
                              <p:cond delay="0"/>
                            </p:stCondLst>
                            <p:childTnLst>
                              <p:par>
                                <p:cTn id="59" presetID="18" presetClass="emph" presetSubtype="0" fill="hold" grpId="1" nodeType="clickEffect">
                                  <p:stCondLst>
                                    <p:cond delay="0"/>
                                  </p:stCondLst>
                                  <p:iterate type="lt">
                                    <p:tmPct val="4000"/>
                                  </p:iterate>
                                  <p:childTnLst>
                                    <p:set>
                                      <p:cBhvr override="childStyle">
                                        <p:cTn id="60" dur="10" fill="hold"/>
                                        <p:tgtEl>
                                          <p:spTgt spid="21"/>
                                        </p:tgtEl>
                                        <p:attrNameLst>
                                          <p:attrName>style.textDecorationUnderline</p:attrName>
                                        </p:attrNameLst>
                                      </p:cBhvr>
                                      <p:to>
                                        <p:strVal val="true"/>
                                      </p:to>
                                    </p:set>
                                  </p:childTnLst>
                                </p:cTn>
                              </p:par>
                              <p:par>
                                <p:cTn id="61" presetID="3" presetClass="emph" presetSubtype="2" fill="hold" grpId="2" nodeType="withEffect">
                                  <p:stCondLst>
                                    <p:cond delay="0"/>
                                  </p:stCondLst>
                                  <p:iterate type="lt">
                                    <p:tmPct val="0"/>
                                  </p:iterate>
                                  <p:childTnLst>
                                    <p:animClr clrSpc="rgb" dir="cw">
                                      <p:cBhvr override="childStyle">
                                        <p:cTn id="62" dur="10" fill="hold"/>
                                        <p:tgtEl>
                                          <p:spTgt spid="21"/>
                                        </p:tgtEl>
                                        <p:attrNameLst>
                                          <p:attrName>style.color</p:attrName>
                                        </p:attrNameLst>
                                      </p:cBhvr>
                                      <p:to>
                                        <a:srgbClr val="FF0000"/>
                                      </p:to>
                                    </p:animClr>
                                  </p:childTnLst>
                                </p:cTn>
                              </p:par>
                              <p:par>
                                <p:cTn id="63" presetID="18" presetClass="emph" presetSubtype="0" fill="hold" grpId="1" nodeType="withEffect">
                                  <p:stCondLst>
                                    <p:cond delay="0"/>
                                  </p:stCondLst>
                                  <p:iterate type="lt">
                                    <p:tmPct val="4000"/>
                                  </p:iterate>
                                  <p:childTnLst>
                                    <p:set>
                                      <p:cBhvr override="childStyle">
                                        <p:cTn id="64" dur="10" fill="hold"/>
                                        <p:tgtEl>
                                          <p:spTgt spid="23"/>
                                        </p:tgtEl>
                                        <p:attrNameLst>
                                          <p:attrName>style.textDecorationUnderline</p:attrName>
                                        </p:attrNameLst>
                                      </p:cBhvr>
                                      <p:to>
                                        <p:strVal val="true"/>
                                      </p:to>
                                    </p:set>
                                  </p:childTnLst>
                                </p:cTn>
                              </p:par>
                              <p:par>
                                <p:cTn id="65" presetID="3" presetClass="emph" presetSubtype="2" fill="hold" grpId="2" nodeType="withEffect">
                                  <p:stCondLst>
                                    <p:cond delay="0"/>
                                  </p:stCondLst>
                                  <p:iterate type="lt">
                                    <p:tmPct val="0"/>
                                  </p:iterate>
                                  <p:childTnLst>
                                    <p:animClr clrSpc="rgb" dir="cw">
                                      <p:cBhvr override="childStyle">
                                        <p:cTn id="66" dur="10" fill="hold"/>
                                        <p:tgtEl>
                                          <p:spTgt spid="23"/>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17" grpId="0"/>
      <p:bldP spid="18" grpId="0"/>
      <p:bldP spid="19" grpId="0"/>
      <p:bldP spid="20" grpId="0"/>
      <p:bldP spid="15" grpId="0"/>
      <p:bldP spid="15" grpId="1"/>
      <p:bldP spid="15" grpId="2"/>
      <p:bldP spid="21" grpId="0"/>
      <p:bldP spid="21" grpId="1"/>
      <p:bldP spid="21" grpId="2"/>
      <p:bldP spid="22" grpId="0"/>
      <p:bldP spid="22" grpId="1"/>
      <p:bldP spid="22" grpId="2"/>
      <p:bldP spid="23" grpId="0"/>
      <p:bldP spid="23" grpId="1"/>
      <p:bldP spid="23"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pPr>
              <a:defRPr/>
            </a:pPr>
            <a:r>
              <a:rPr lang="it-IT" smtClean="0">
                <a:solidFill>
                  <a:srgbClr val="191B0E"/>
                </a:solidFill>
              </a:rPr>
              <a:t>I.S.I.S.S. MARCO CASAGRANDE</a:t>
            </a:r>
            <a:endParaRPr lang="it-IT">
              <a:solidFill>
                <a:srgbClr val="191B0E"/>
              </a:solidFill>
            </a:endParaRPr>
          </a:p>
        </p:txBody>
      </p:sp>
      <p:sp>
        <p:nvSpPr>
          <p:cNvPr id="5" name="Segnaposto numero diapositiva 4"/>
          <p:cNvSpPr>
            <a:spLocks noGrp="1"/>
          </p:cNvSpPr>
          <p:nvPr>
            <p:ph type="sldNum" sz="quarter" idx="12"/>
          </p:nvPr>
        </p:nvSpPr>
        <p:spPr/>
        <p:txBody>
          <a:bodyPr/>
          <a:lstStyle/>
          <a:p>
            <a:pPr>
              <a:defRPr/>
            </a:pPr>
            <a:fld id="{76345F2D-FCC9-476D-B6A7-C26EC943BE15}" type="slidenum">
              <a:rPr lang="it-IT" smtClean="0">
                <a:solidFill>
                  <a:srgbClr val="191B0E"/>
                </a:solidFill>
              </a:rPr>
              <a:pPr>
                <a:defRPr/>
              </a:pPr>
              <a:t>17</a:t>
            </a:fld>
            <a:endParaRPr lang="it-IT" dirty="0">
              <a:solidFill>
                <a:srgbClr val="191B0E"/>
              </a:solidFill>
            </a:endParaRPr>
          </a:p>
        </p:txBody>
      </p:sp>
      <p:sp>
        <p:nvSpPr>
          <p:cNvPr id="6" name="Rettangolo 5"/>
          <p:cNvSpPr/>
          <p:nvPr/>
        </p:nvSpPr>
        <p:spPr>
          <a:xfrm>
            <a:off x="8710175" y="2986896"/>
            <a:ext cx="10280073" cy="2123658"/>
          </a:xfrm>
          <a:prstGeom prst="rect">
            <a:avLst/>
          </a:prstGeom>
        </p:spPr>
        <p:txBody>
          <a:bodyPr wrap="square">
            <a:spAutoFit/>
          </a:bodyPr>
          <a:lstStyle/>
          <a:p>
            <a:pPr algn="just"/>
            <a:endParaRPr lang="en-AU" dirty="0"/>
          </a:p>
          <a:p>
            <a:pPr algn="just"/>
            <a:endParaRPr lang="en-AU" dirty="0" smtClean="0"/>
          </a:p>
          <a:p>
            <a:pPr algn="just"/>
            <a:endParaRPr lang="en-AU" dirty="0"/>
          </a:p>
          <a:p>
            <a:pPr marL="360363" lvl="1" algn="just"/>
            <a:endParaRPr lang="en-AU" sz="2000" dirty="0" smtClean="0"/>
          </a:p>
          <a:p>
            <a:pPr marL="360363" lvl="1" algn="just"/>
            <a:endParaRPr lang="en-AU" sz="2000" dirty="0" smtClean="0"/>
          </a:p>
          <a:p>
            <a:pPr marL="360363" lvl="1" algn="just"/>
            <a:endParaRPr lang="en-AU" sz="2000" dirty="0" smtClean="0"/>
          </a:p>
          <a:p>
            <a:pPr marL="703263" lvl="1" indent="-342900" algn="just">
              <a:buAutoNum type="arabicParenR"/>
            </a:pPr>
            <a:endParaRPr lang="en-AU" dirty="0"/>
          </a:p>
        </p:txBody>
      </p:sp>
      <p:sp>
        <p:nvSpPr>
          <p:cNvPr id="2" name="Rettangolo 1"/>
          <p:cNvSpPr/>
          <p:nvPr/>
        </p:nvSpPr>
        <p:spPr>
          <a:xfrm>
            <a:off x="976204" y="1381301"/>
            <a:ext cx="10626639" cy="1015663"/>
          </a:xfrm>
          <a:prstGeom prst="rect">
            <a:avLst/>
          </a:prstGeom>
        </p:spPr>
        <p:txBody>
          <a:bodyPr wrap="square">
            <a:spAutoFit/>
          </a:bodyPr>
          <a:lstStyle/>
          <a:p>
            <a:pPr algn="just"/>
            <a:r>
              <a:rPr lang="en-AU" sz="2000" dirty="0" smtClean="0"/>
              <a:t>The mortality rate graphs have been analysed fixing 2 of the 3 input probabilities each time, and studying the obtained data as a function of the third one. </a:t>
            </a:r>
          </a:p>
          <a:p>
            <a:pPr algn="just"/>
            <a:r>
              <a:rPr lang="en-AU" sz="2000" dirty="0" smtClean="0">
                <a:solidFill>
                  <a:srgbClr val="FF0000"/>
                </a:solidFill>
              </a:rPr>
              <a:t>Two </a:t>
            </a:r>
            <a:r>
              <a:rPr lang="en-AU" sz="2000" dirty="0">
                <a:solidFill>
                  <a:srgbClr val="FF0000"/>
                </a:solidFill>
              </a:rPr>
              <a:t>different kind </a:t>
            </a:r>
            <a:r>
              <a:rPr lang="en-AU" sz="2000" dirty="0"/>
              <a:t>of results have been obtained.</a:t>
            </a:r>
          </a:p>
        </p:txBody>
      </p:sp>
      <p:sp>
        <p:nvSpPr>
          <p:cNvPr id="10" name="Titolo 1"/>
          <p:cNvSpPr txBox="1">
            <a:spLocks/>
          </p:cNvSpPr>
          <p:nvPr/>
        </p:nvSpPr>
        <p:spPr>
          <a:xfrm>
            <a:off x="976204" y="261257"/>
            <a:ext cx="10515600" cy="720003"/>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it-IT" dirty="0" smtClean="0">
                <a:solidFill>
                  <a:srgbClr val="C00000"/>
                </a:solidFill>
              </a:rPr>
              <a:t>Some </a:t>
            </a:r>
            <a:r>
              <a:rPr lang="it-IT" dirty="0" err="1" smtClean="0">
                <a:solidFill>
                  <a:srgbClr val="C00000"/>
                </a:solidFill>
              </a:rPr>
              <a:t>simple</a:t>
            </a:r>
            <a:r>
              <a:rPr lang="it-IT" dirty="0" smtClean="0">
                <a:solidFill>
                  <a:srgbClr val="C00000"/>
                </a:solidFill>
              </a:rPr>
              <a:t> </a:t>
            </a:r>
            <a:r>
              <a:rPr lang="it-IT" dirty="0" err="1" smtClean="0">
                <a:solidFill>
                  <a:srgbClr val="C00000"/>
                </a:solidFill>
              </a:rPr>
              <a:t>results</a:t>
            </a:r>
            <a:endParaRPr lang="it-IT" dirty="0" smtClean="0">
              <a:solidFill>
                <a:srgbClr val="C00000"/>
              </a:solidFill>
            </a:endParaRPr>
          </a:p>
        </p:txBody>
      </p:sp>
      <p:grpSp>
        <p:nvGrpSpPr>
          <p:cNvPr id="7" name="Gruppo 6"/>
          <p:cNvGrpSpPr/>
          <p:nvPr/>
        </p:nvGrpSpPr>
        <p:grpSpPr>
          <a:xfrm>
            <a:off x="1042902" y="2860837"/>
            <a:ext cx="10852455" cy="830997"/>
            <a:chOff x="1042901" y="2744726"/>
            <a:chExt cx="10852455" cy="830997"/>
          </a:xfrm>
        </p:grpSpPr>
        <mc:AlternateContent xmlns:mc="http://schemas.openxmlformats.org/markup-compatibility/2006" xmlns:a14="http://schemas.microsoft.com/office/drawing/2010/main">
          <mc:Choice Requires="a14">
            <p:sp>
              <p:nvSpPr>
                <p:cNvPr id="3" name="Rettangolo 2"/>
                <p:cNvSpPr/>
                <p:nvPr/>
              </p:nvSpPr>
              <p:spPr>
                <a:xfrm>
                  <a:off x="1558053" y="2744726"/>
                  <a:ext cx="10337303" cy="830997"/>
                </a:xfrm>
                <a:prstGeom prst="rect">
                  <a:avLst/>
                </a:prstGeom>
              </p:spPr>
              <p:txBody>
                <a:bodyPr wrap="square">
                  <a:spAutoFit/>
                </a:bodyPr>
                <a:lstStyle/>
                <a:p>
                  <a:pPr marL="360363" lvl="1" algn="just"/>
                  <a:r>
                    <a:rPr lang="en-AU" sz="2400" b="1" dirty="0"/>
                    <a:t>For fixed </a:t>
                  </a:r>
                  <a14:m>
                    <m:oMath xmlns:m="http://schemas.openxmlformats.org/officeDocument/2006/math">
                      <m:r>
                        <a:rPr lang="en-AU" sz="2400" b="1" i="1" dirty="0">
                          <a:latin typeface="Cambria Math"/>
                        </a:rPr>
                        <m:t>𝒊</m:t>
                      </m:r>
                    </m:oMath>
                  </a14:m>
                  <a:r>
                    <a:rPr lang="en-AU" sz="2400" b="1" dirty="0"/>
                    <a:t> and </a:t>
                  </a:r>
                  <a14:m>
                    <m:oMath xmlns:m="http://schemas.openxmlformats.org/officeDocument/2006/math">
                      <m:r>
                        <a:rPr lang="en-AU" sz="2400" b="1" i="1" dirty="0">
                          <a:latin typeface="Cambria Math"/>
                        </a:rPr>
                        <m:t>𝒅</m:t>
                      </m:r>
                    </m:oMath>
                  </a14:m>
                  <a:r>
                    <a:rPr lang="en-AU" sz="2400" b="1" dirty="0"/>
                    <a:t>, the mortality rate </a:t>
                  </a:r>
                  <a14:m>
                    <m:oMath xmlns:m="http://schemas.openxmlformats.org/officeDocument/2006/math">
                      <m:r>
                        <a:rPr lang="en-AU" sz="2400" b="1" i="1" dirty="0">
                          <a:latin typeface="Cambria Math"/>
                        </a:rPr>
                        <m:t>𝑫</m:t>
                      </m:r>
                    </m:oMath>
                  </a14:m>
                  <a:r>
                    <a:rPr lang="en-AU" sz="2400" b="1" dirty="0"/>
                    <a:t> decreases monotonically with increasing </a:t>
                  </a:r>
                  <a14:m>
                    <m:oMath xmlns:m="http://schemas.openxmlformats.org/officeDocument/2006/math">
                      <m:r>
                        <a:rPr lang="en-AU" sz="2400" b="1" i="1" dirty="0">
                          <a:latin typeface="Cambria Math"/>
                        </a:rPr>
                        <m:t>𝒉</m:t>
                      </m:r>
                    </m:oMath>
                  </a14:m>
                  <a:endParaRPr lang="en-AU" sz="2400" b="1" dirty="0"/>
                </a:p>
              </p:txBody>
            </p:sp>
          </mc:Choice>
          <mc:Fallback xmlns="">
            <p:sp>
              <p:nvSpPr>
                <p:cNvPr id="3" name="Rettangolo 2"/>
                <p:cNvSpPr>
                  <a:spLocks noRot="1" noChangeAspect="1" noMove="1" noResize="1" noEditPoints="1" noAdjustHandles="1" noChangeArrowheads="1" noChangeShapeType="1" noTextEdit="1"/>
                </p:cNvSpPr>
                <p:nvPr/>
              </p:nvSpPr>
              <p:spPr>
                <a:xfrm>
                  <a:off x="1558053" y="2744726"/>
                  <a:ext cx="10337303" cy="830997"/>
                </a:xfrm>
                <a:prstGeom prst="rect">
                  <a:avLst/>
                </a:prstGeom>
                <a:blipFill rotWithShape="1">
                  <a:blip r:embed="rId2"/>
                  <a:stretch>
                    <a:fillRect t="-5109" r="-944" b="-16058"/>
                  </a:stretch>
                </a:blipFill>
              </p:spPr>
              <p:txBody>
                <a:bodyPr/>
                <a:lstStyle/>
                <a:p>
                  <a:r>
                    <a:rPr lang="it-IT">
                      <a:noFill/>
                    </a:rPr>
                    <a:t> </a:t>
                  </a:r>
                </a:p>
              </p:txBody>
            </p:sp>
          </mc:Fallback>
        </mc:AlternateContent>
        <p:sp>
          <p:nvSpPr>
            <p:cNvPr id="16" name="Freccia a destra 15"/>
            <p:cNvSpPr/>
            <p:nvPr/>
          </p:nvSpPr>
          <p:spPr>
            <a:xfrm>
              <a:off x="1042901" y="2986896"/>
              <a:ext cx="521284" cy="381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 name="Gruppo 7"/>
          <p:cNvGrpSpPr/>
          <p:nvPr/>
        </p:nvGrpSpPr>
        <p:grpSpPr>
          <a:xfrm>
            <a:off x="1042901" y="4237874"/>
            <a:ext cx="10852456" cy="1569660"/>
            <a:chOff x="1042901" y="4034678"/>
            <a:chExt cx="10852456" cy="1569660"/>
          </a:xfrm>
        </p:grpSpPr>
        <mc:AlternateContent xmlns:mc="http://schemas.openxmlformats.org/markup-compatibility/2006" xmlns:a14="http://schemas.microsoft.com/office/drawing/2010/main">
          <mc:Choice Requires="a14">
            <p:sp>
              <p:nvSpPr>
                <p:cNvPr id="12" name="Rettangolo 11"/>
                <p:cNvSpPr/>
                <p:nvPr/>
              </p:nvSpPr>
              <p:spPr>
                <a:xfrm>
                  <a:off x="1564185" y="4034678"/>
                  <a:ext cx="10331172" cy="1569660"/>
                </a:xfrm>
                <a:prstGeom prst="rect">
                  <a:avLst/>
                </a:prstGeom>
              </p:spPr>
              <p:txBody>
                <a:bodyPr wrap="square">
                  <a:spAutoFit/>
                </a:bodyPr>
                <a:lstStyle/>
                <a:p>
                  <a:pPr marL="360363" lvl="1" algn="just"/>
                  <a:r>
                    <a:rPr lang="en-AU" sz="2400" b="1" dirty="0"/>
                    <a:t>For fixed </a:t>
                  </a:r>
                  <a14:m>
                    <m:oMath xmlns:m="http://schemas.openxmlformats.org/officeDocument/2006/math">
                      <m:r>
                        <a:rPr lang="en-AU" sz="2400" b="1" i="1" dirty="0">
                          <a:latin typeface="Cambria Math"/>
                        </a:rPr>
                        <m:t>𝒊</m:t>
                      </m:r>
                    </m:oMath>
                  </a14:m>
                  <a:r>
                    <a:rPr lang="en-AU" sz="2400" b="1" dirty="0"/>
                    <a:t> and </a:t>
                  </a:r>
                  <a14:m>
                    <m:oMath xmlns:m="http://schemas.openxmlformats.org/officeDocument/2006/math">
                      <m:r>
                        <a:rPr lang="en-AU" sz="2400" b="1" i="1" dirty="0">
                          <a:latin typeface="Cambria Math"/>
                        </a:rPr>
                        <m:t>𝒉</m:t>
                      </m:r>
                    </m:oMath>
                  </a14:m>
                  <a:r>
                    <a:rPr lang="en-AU" sz="2400" b="1" dirty="0"/>
                    <a:t>, the mortality rate </a:t>
                  </a:r>
                  <a14:m>
                    <m:oMath xmlns:m="http://schemas.openxmlformats.org/officeDocument/2006/math">
                      <m:r>
                        <a:rPr lang="en-AU" sz="2400" b="1" i="1" dirty="0">
                          <a:latin typeface="Cambria Math"/>
                        </a:rPr>
                        <m:t>𝑫</m:t>
                      </m:r>
                    </m:oMath>
                  </a14:m>
                  <a:r>
                    <a:rPr lang="en-AU" sz="2400" b="1" dirty="0"/>
                    <a:t> often shows absolute maxima for </a:t>
                  </a:r>
                  <a14:m>
                    <m:oMath xmlns:m="http://schemas.openxmlformats.org/officeDocument/2006/math">
                      <m:r>
                        <a:rPr lang="it-IT" sz="2400" b="1" i="1">
                          <a:latin typeface="Cambria Math"/>
                        </a:rPr>
                        <m:t>𝒅</m:t>
                      </m:r>
                      <m:r>
                        <a:rPr lang="it-IT" sz="2400" b="1">
                          <a:latin typeface="Cambria Math"/>
                          <a:ea typeface="Cambria Math"/>
                        </a:rPr>
                        <m:t>≠</m:t>
                      </m:r>
                      <m:sSub>
                        <m:sSubPr>
                          <m:ctrlPr>
                            <a:rPr lang="it-IT" sz="2400" b="1" i="1">
                              <a:latin typeface="Cambria Math" panose="02040503050406030204" pitchFamily="18" charset="0"/>
                              <a:ea typeface="Cambria Math"/>
                            </a:rPr>
                          </m:ctrlPr>
                        </m:sSubPr>
                        <m:e>
                          <m:r>
                            <a:rPr lang="it-IT" sz="2400" b="1" i="1">
                              <a:latin typeface="Cambria Math"/>
                              <a:ea typeface="Cambria Math"/>
                            </a:rPr>
                            <m:t>𝒅</m:t>
                          </m:r>
                        </m:e>
                        <m:sub>
                          <m:r>
                            <a:rPr lang="it-IT" sz="2400" b="1" i="1">
                              <a:latin typeface="Cambria Math"/>
                              <a:ea typeface="Cambria Math"/>
                            </a:rPr>
                            <m:t>𝐌𝐀𝐗</m:t>
                          </m:r>
                        </m:sub>
                      </m:sSub>
                    </m:oMath>
                  </a14:m>
                  <a:r>
                    <a:rPr lang="en-AU" sz="2400" b="1" dirty="0"/>
                    <a:t> (this behaviour results reasonable if one thinks that a too much murderous disease can experience difficulties to infect enough people to spread</a:t>
                  </a:r>
                  <a:r>
                    <a:rPr lang="en-AU" sz="2400" b="1" dirty="0" smtClean="0"/>
                    <a:t>…)</a:t>
                  </a:r>
                  <a:endParaRPr lang="en-AU" sz="2400" b="1" dirty="0"/>
                </a:p>
              </p:txBody>
            </p:sp>
          </mc:Choice>
          <mc:Fallback xmlns="">
            <p:sp>
              <p:nvSpPr>
                <p:cNvPr id="12" name="Rettangolo 11"/>
                <p:cNvSpPr>
                  <a:spLocks noRot="1" noChangeAspect="1" noMove="1" noResize="1" noEditPoints="1" noAdjustHandles="1" noChangeArrowheads="1" noChangeShapeType="1" noTextEdit="1"/>
                </p:cNvSpPr>
                <p:nvPr/>
              </p:nvSpPr>
              <p:spPr>
                <a:xfrm>
                  <a:off x="1564185" y="4034678"/>
                  <a:ext cx="10331172" cy="1569660"/>
                </a:xfrm>
                <a:prstGeom prst="rect">
                  <a:avLst/>
                </a:prstGeom>
                <a:blipFill rotWithShape="1">
                  <a:blip r:embed="rId3"/>
                  <a:stretch>
                    <a:fillRect t="-2724" r="-945" b="-8560"/>
                  </a:stretch>
                </a:blipFill>
              </p:spPr>
              <p:txBody>
                <a:bodyPr/>
                <a:lstStyle/>
                <a:p>
                  <a:r>
                    <a:rPr lang="it-IT">
                      <a:noFill/>
                    </a:rPr>
                    <a:t> </a:t>
                  </a:r>
                </a:p>
              </p:txBody>
            </p:sp>
          </mc:Fallback>
        </mc:AlternateContent>
        <p:sp>
          <p:nvSpPr>
            <p:cNvPr id="18" name="Freccia a destra 17"/>
            <p:cNvSpPr/>
            <p:nvPr/>
          </p:nvSpPr>
          <p:spPr>
            <a:xfrm>
              <a:off x="1042901" y="4629008"/>
              <a:ext cx="521284" cy="381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838816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fette di morte\image007.png">
            <a:extLst>
              <a:ext uri="{FF2B5EF4-FFF2-40B4-BE49-F238E27FC236}">
                <a16:creationId xmlns="" xmlns:a16="http://schemas.microsoft.com/office/drawing/2014/main" id="{1FED59CA-BCB0-40F5-B422-C7F9F7899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666" y="899925"/>
            <a:ext cx="8912671" cy="53219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Administrator\Desktop\fette di morte\image008.png">
            <a:extLst>
              <a:ext uri="{FF2B5EF4-FFF2-40B4-BE49-F238E27FC236}">
                <a16:creationId xmlns="" xmlns:a16="http://schemas.microsoft.com/office/drawing/2014/main" id="{9581F053-7A40-4D2D-B582-93D212079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666" y="899927"/>
            <a:ext cx="8912671" cy="53219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Users\Administrator\Desktop\fette di morte\image011.png">
            <a:extLst>
              <a:ext uri="{FF2B5EF4-FFF2-40B4-BE49-F238E27FC236}">
                <a16:creationId xmlns="" xmlns:a16="http://schemas.microsoft.com/office/drawing/2014/main" id="{47F46C5C-71B3-44D8-94FD-8736271174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666" y="899925"/>
            <a:ext cx="8912671" cy="53219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Administrator\Desktop\fette di morte\image012.png">
            <a:extLst>
              <a:ext uri="{FF2B5EF4-FFF2-40B4-BE49-F238E27FC236}">
                <a16:creationId xmlns="" xmlns:a16="http://schemas.microsoft.com/office/drawing/2014/main" id="{E445A80F-C7B4-4846-B664-4AE65741B2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9666" y="899927"/>
            <a:ext cx="8912671" cy="53219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Administrator\Desktop\fette di morte\image015.png">
            <a:extLst>
              <a:ext uri="{FF2B5EF4-FFF2-40B4-BE49-F238E27FC236}">
                <a16:creationId xmlns="" xmlns:a16="http://schemas.microsoft.com/office/drawing/2014/main" id="{295C357F-A9F1-4F3A-8701-978C6A9191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9666" y="899925"/>
            <a:ext cx="8912671" cy="532191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C:\Users\Administrator\Desktop\fette di morte\image016.png">
            <a:extLst>
              <a:ext uri="{FF2B5EF4-FFF2-40B4-BE49-F238E27FC236}">
                <a16:creationId xmlns="" xmlns:a16="http://schemas.microsoft.com/office/drawing/2014/main" id="{F35C90EE-5081-4815-9A6E-DC59AABDB9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9666" y="899925"/>
            <a:ext cx="8912671" cy="5321910"/>
          </a:xfrm>
          <a:prstGeom prst="rect">
            <a:avLst/>
          </a:prstGeom>
          <a:noFill/>
          <a:extLst>
            <a:ext uri="{909E8E84-426E-40DD-AFC4-6F175D3DCCD1}">
              <a14:hiddenFill xmlns:a14="http://schemas.microsoft.com/office/drawing/2010/main">
                <a:solidFill>
                  <a:srgbClr val="FFFFFF"/>
                </a:solidFill>
              </a14:hiddenFill>
            </a:ext>
          </a:extLst>
        </p:spPr>
      </p:pic>
      <p:sp>
        <p:nvSpPr>
          <p:cNvPr id="14" name="Segnaposto piè di pagina 3"/>
          <p:cNvSpPr>
            <a:spLocks noGrp="1"/>
          </p:cNvSpPr>
          <p:nvPr>
            <p:ph type="ftr" sz="quarter" idx="11"/>
          </p:nvPr>
        </p:nvSpPr>
        <p:spPr>
          <a:xfrm>
            <a:off x="2893564" y="6453386"/>
            <a:ext cx="6280830" cy="404614"/>
          </a:xfrm>
        </p:spPr>
        <p:txBody>
          <a:bodyPr/>
          <a:lstStyle/>
          <a:p>
            <a:pPr>
              <a:defRPr/>
            </a:pPr>
            <a:r>
              <a:rPr lang="it-IT">
                <a:solidFill>
                  <a:srgbClr val="191B0E"/>
                </a:solidFill>
              </a:rPr>
              <a:t>I.S.I.S.S. MARCO CASAGRANDE</a:t>
            </a:r>
          </a:p>
        </p:txBody>
      </p:sp>
      <mc:AlternateContent xmlns:mc="http://schemas.openxmlformats.org/markup-compatibility/2006" xmlns:a14="http://schemas.microsoft.com/office/drawing/2010/main">
        <mc:Choice Requires="a14">
          <p:sp>
            <p:nvSpPr>
              <p:cNvPr id="15" name="Titolo 1"/>
              <p:cNvSpPr>
                <a:spLocks noGrp="1"/>
              </p:cNvSpPr>
              <p:nvPr>
                <p:ph type="title"/>
              </p:nvPr>
            </p:nvSpPr>
            <p:spPr>
              <a:xfrm>
                <a:off x="1371600" y="70336"/>
                <a:ext cx="9601200" cy="703385"/>
              </a:xfrm>
            </p:spPr>
            <p:txBody>
              <a:bodyPr>
                <a:normAutofit/>
              </a:bodyPr>
              <a:lstStyle/>
              <a:p>
                <a14:m>
                  <m:oMath xmlns:m="http://schemas.openxmlformats.org/officeDocument/2006/math">
                    <m:r>
                      <a:rPr lang="en-AU" dirty="0">
                        <a:solidFill>
                          <a:srgbClr val="C00000"/>
                        </a:solidFill>
                        <a:latin typeface="Cambria Math" panose="02040503050406030204" pitchFamily="18" charset="0"/>
                      </a:rPr>
                      <m:t>𝐷</m:t>
                    </m:r>
                  </m:oMath>
                </a14:m>
                <a:r>
                  <a:rPr lang="en-AU" dirty="0">
                    <a:solidFill>
                      <a:srgbClr val="C00000"/>
                    </a:solidFill>
                  </a:rPr>
                  <a:t> vs </a:t>
                </a:r>
                <a14:m>
                  <m:oMath xmlns:m="http://schemas.openxmlformats.org/officeDocument/2006/math">
                    <m:r>
                      <a:rPr lang="en-AU" dirty="0">
                        <a:solidFill>
                          <a:srgbClr val="C00000"/>
                        </a:solidFill>
                        <a:latin typeface="Cambria Math" panose="02040503050406030204" pitchFamily="18" charset="0"/>
                      </a:rPr>
                      <m:t>𝑑</m:t>
                    </m:r>
                  </m:oMath>
                </a14:m>
                <a:r>
                  <a:rPr lang="en-AU" dirty="0">
                    <a:solidFill>
                      <a:srgbClr val="C00000"/>
                    </a:solidFill>
                  </a:rPr>
                  <a:t> for fixed </a:t>
                </a:r>
                <a14:m>
                  <m:oMath xmlns:m="http://schemas.openxmlformats.org/officeDocument/2006/math">
                    <m:r>
                      <a:rPr lang="en-AU" dirty="0">
                        <a:solidFill>
                          <a:srgbClr val="C00000"/>
                        </a:solidFill>
                        <a:latin typeface="Cambria Math" panose="02040503050406030204" pitchFamily="18" charset="0"/>
                      </a:rPr>
                      <m:t>h</m:t>
                    </m:r>
                  </m:oMath>
                </a14:m>
                <a:r>
                  <a:rPr lang="en-AU" dirty="0">
                    <a:solidFill>
                      <a:srgbClr val="C00000"/>
                    </a:solidFill>
                  </a:rPr>
                  <a:t> and various </a:t>
                </a:r>
                <a14:m>
                  <m:oMath xmlns:m="http://schemas.openxmlformats.org/officeDocument/2006/math">
                    <m:r>
                      <a:rPr lang="en-AU" dirty="0">
                        <a:solidFill>
                          <a:srgbClr val="C00000"/>
                        </a:solidFill>
                        <a:latin typeface="Cambria Math" panose="02040503050406030204" pitchFamily="18" charset="0"/>
                      </a:rPr>
                      <m:t>𝑖</m:t>
                    </m:r>
                  </m:oMath>
                </a14:m>
                <a:endParaRPr lang="en-AU" dirty="0">
                  <a:solidFill>
                    <a:srgbClr val="C00000"/>
                  </a:solidFill>
                </a:endParaRPr>
              </a:p>
            </p:txBody>
          </p:sp>
        </mc:Choice>
        <mc:Fallback xmlns="">
          <p:sp>
            <p:nvSpPr>
              <p:cNvPr id="15" name="Titolo 1"/>
              <p:cNvSpPr>
                <a:spLocks noGrp="1" noRot="1" noChangeAspect="1" noMove="1" noResize="1" noEditPoints="1" noAdjustHandles="1" noChangeArrowheads="1" noChangeShapeType="1" noTextEdit="1"/>
              </p:cNvSpPr>
              <p:nvPr>
                <p:ph type="title"/>
              </p:nvPr>
            </p:nvSpPr>
            <p:spPr>
              <a:xfrm>
                <a:off x="1371600" y="70336"/>
                <a:ext cx="9601200" cy="703385"/>
              </a:xfrm>
              <a:blipFill>
                <a:blip r:embed="rId8"/>
                <a:stretch>
                  <a:fillRect t="-28696" b="-40000"/>
                </a:stretch>
              </a:blipFill>
            </p:spPr>
            <p:txBody>
              <a:bodyPr/>
              <a:lstStyle/>
              <a:p>
                <a:r>
                  <a:rPr lang="it-IT">
                    <a:noFill/>
                  </a:rPr>
                  <a:t> </a:t>
                </a:r>
              </a:p>
            </p:txBody>
          </p:sp>
        </mc:Fallback>
      </mc:AlternateContent>
      <p:sp>
        <p:nvSpPr>
          <p:cNvPr id="16" name="Segnaposto numero diapositiva 3"/>
          <p:cNvSpPr>
            <a:spLocks noGrp="1"/>
          </p:cNvSpPr>
          <p:nvPr>
            <p:ph type="sldNum" sz="quarter" idx="12"/>
          </p:nvPr>
        </p:nvSpPr>
        <p:spPr>
          <a:xfrm>
            <a:off x="9472736" y="6453386"/>
            <a:ext cx="1596292" cy="404614"/>
          </a:xfrm>
        </p:spPr>
        <p:txBody>
          <a:bodyPr/>
          <a:lstStyle/>
          <a:p>
            <a:pPr>
              <a:defRPr/>
            </a:pPr>
            <a:fld id="{F2487767-9CD9-40EE-BC22-A9420DEE35F1}" type="slidenum">
              <a:rPr lang="it-IT" smtClean="0">
                <a:solidFill>
                  <a:srgbClr val="191B0E"/>
                </a:solidFill>
              </a:rPr>
              <a:pPr>
                <a:defRPr/>
              </a:pPr>
              <a:t>18</a:t>
            </a:fld>
            <a:endParaRPr lang="it-IT">
              <a:solidFill>
                <a:srgbClr val="191B0E"/>
              </a:solidFill>
            </a:endParaRPr>
          </a:p>
        </p:txBody>
      </p:sp>
    </p:spTree>
    <p:extLst>
      <p:ext uri="{BB962C8B-B14F-4D97-AF65-F5344CB8AC3E}">
        <p14:creationId xmlns:p14="http://schemas.microsoft.com/office/powerpoint/2010/main" val="77729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14413" y="256173"/>
            <a:ext cx="9601200" cy="742950"/>
          </a:xfrm>
        </p:spPr>
        <p:txBody>
          <a:bodyPr>
            <a:normAutofit/>
          </a:bodyPr>
          <a:lstStyle/>
          <a:p>
            <a:r>
              <a:rPr lang="it-IT" dirty="0">
                <a:solidFill>
                  <a:srgbClr val="C00000"/>
                </a:solidFill>
              </a:rPr>
              <a:t>S</a:t>
            </a:r>
            <a:r>
              <a:rPr lang="it-IT" dirty="0" smtClean="0">
                <a:solidFill>
                  <a:srgbClr val="C00000"/>
                </a:solidFill>
              </a:rPr>
              <a:t>ome </a:t>
            </a:r>
            <a:r>
              <a:rPr lang="it-IT" dirty="0" err="1" smtClean="0">
                <a:solidFill>
                  <a:srgbClr val="C00000"/>
                </a:solidFill>
              </a:rPr>
              <a:t>interesting</a:t>
            </a:r>
            <a:r>
              <a:rPr lang="it-IT" dirty="0" smtClean="0">
                <a:solidFill>
                  <a:srgbClr val="C00000"/>
                </a:solidFill>
              </a:rPr>
              <a:t> </a:t>
            </a:r>
            <a:r>
              <a:rPr lang="it-IT" dirty="0" err="1" smtClean="0">
                <a:solidFill>
                  <a:srgbClr val="C00000"/>
                </a:solidFill>
              </a:rPr>
              <a:t>fits</a:t>
            </a:r>
            <a:r>
              <a:rPr lang="it-IT" dirty="0" smtClean="0">
                <a:solidFill>
                  <a:srgbClr val="C00000"/>
                </a:solidFill>
              </a:rPr>
              <a:t> </a:t>
            </a:r>
            <a:r>
              <a:rPr lang="it-IT" sz="3600" dirty="0" smtClean="0">
                <a:solidFill>
                  <a:srgbClr val="C00000"/>
                </a:solidFill>
              </a:rPr>
              <a:t>I</a:t>
            </a:r>
            <a:endParaRPr lang="it-IT" sz="3600" dirty="0">
              <a:solidFill>
                <a:srgbClr val="C00000"/>
              </a:solidFill>
            </a:endParaRPr>
          </a:p>
        </p:txBody>
      </p:sp>
      <p:sp>
        <p:nvSpPr>
          <p:cNvPr id="4" name="Segnaposto piè di pagina 3"/>
          <p:cNvSpPr>
            <a:spLocks noGrp="1"/>
          </p:cNvSpPr>
          <p:nvPr>
            <p:ph type="ftr" sz="quarter" idx="11"/>
          </p:nvPr>
        </p:nvSpPr>
        <p:spPr/>
        <p:txBody>
          <a:bodyPr/>
          <a:lstStyle/>
          <a:p>
            <a:pPr>
              <a:defRPr/>
            </a:pPr>
            <a:r>
              <a:rPr lang="it-IT" smtClean="0">
                <a:solidFill>
                  <a:srgbClr val="191B0E"/>
                </a:solidFill>
              </a:rPr>
              <a:t>I.S.I.S.S. MARCO CASAGRANDE</a:t>
            </a:r>
            <a:endParaRPr lang="it-IT">
              <a:solidFill>
                <a:srgbClr val="191B0E"/>
              </a:solidFill>
            </a:endParaRPr>
          </a:p>
        </p:txBody>
      </p:sp>
      <p:sp>
        <p:nvSpPr>
          <p:cNvPr id="5" name="Segnaposto numero diapositiva 4"/>
          <p:cNvSpPr>
            <a:spLocks noGrp="1"/>
          </p:cNvSpPr>
          <p:nvPr>
            <p:ph type="sldNum" sz="quarter" idx="12"/>
          </p:nvPr>
        </p:nvSpPr>
        <p:spPr/>
        <p:txBody>
          <a:bodyPr/>
          <a:lstStyle/>
          <a:p>
            <a:pPr>
              <a:defRPr/>
            </a:pPr>
            <a:fld id="{76345F2D-FCC9-476D-B6A7-C26EC943BE15}" type="slidenum">
              <a:rPr lang="it-IT" smtClean="0">
                <a:solidFill>
                  <a:srgbClr val="191B0E"/>
                </a:solidFill>
              </a:rPr>
              <a:pPr>
                <a:defRPr/>
              </a:pPr>
              <a:t>19</a:t>
            </a:fld>
            <a:endParaRPr lang="it-IT">
              <a:solidFill>
                <a:srgbClr val="191B0E"/>
              </a:solidFill>
            </a:endParaRPr>
          </a:p>
        </p:txBody>
      </p:sp>
      <mc:AlternateContent xmlns:mc="http://schemas.openxmlformats.org/markup-compatibility/2006" xmlns:a14="http://schemas.microsoft.com/office/drawing/2010/main">
        <mc:Choice Requires="a14">
          <p:sp>
            <p:nvSpPr>
              <p:cNvPr id="6" name="Rettangolo 5"/>
              <p:cNvSpPr/>
              <p:nvPr/>
            </p:nvSpPr>
            <p:spPr>
              <a:xfrm>
                <a:off x="1014413" y="1636884"/>
                <a:ext cx="4856456" cy="646331"/>
              </a:xfrm>
              <a:prstGeom prst="rect">
                <a:avLst/>
              </a:prstGeom>
            </p:spPr>
            <p:txBody>
              <a:bodyPr wrap="square">
                <a:spAutoFit/>
              </a:bodyPr>
              <a:lstStyle/>
              <a:p>
                <a:pPr marL="0" lvl="1"/>
                <a14:m>
                  <m:oMath xmlns:m="http://schemas.openxmlformats.org/officeDocument/2006/math">
                    <m:r>
                      <a:rPr lang="en-AU" sz="3600" b="1" i="1" dirty="0" smtClean="0">
                        <a:latin typeface="Cambria Math"/>
                      </a:rPr>
                      <m:t>𝑫</m:t>
                    </m:r>
                    <m:r>
                      <a:rPr lang="it-IT" sz="3600" b="0" i="0" dirty="0" smtClean="0">
                        <a:latin typeface="Cambria Math"/>
                      </a:rPr>
                      <m:t> </m:t>
                    </m:r>
                  </m:oMath>
                </a14:m>
                <a:r>
                  <a:rPr lang="it-IT" sz="3600" dirty="0" smtClean="0"/>
                  <a:t>vs </a:t>
                </a:r>
                <a14:m>
                  <m:oMath xmlns:m="http://schemas.openxmlformats.org/officeDocument/2006/math">
                    <m:r>
                      <a:rPr lang="en-AU" sz="3600" b="1" i="1" dirty="0">
                        <a:latin typeface="Cambria Math"/>
                      </a:rPr>
                      <m:t>𝒊</m:t>
                    </m:r>
                    <m:r>
                      <a:rPr lang="en-AU" sz="3600" b="1" i="1" dirty="0">
                        <a:latin typeface="Cambria Math"/>
                      </a:rPr>
                      <m:t> </m:t>
                    </m:r>
                  </m:oMath>
                </a14:m>
                <a:r>
                  <a:rPr lang="it-IT" sz="3600" dirty="0" smtClean="0"/>
                  <a:t> for </a:t>
                </a:r>
                <a:r>
                  <a:rPr lang="it-IT" sz="3600" dirty="0" err="1" smtClean="0"/>
                  <a:t>fixed</a:t>
                </a:r>
                <a:r>
                  <a:rPr lang="it-IT" sz="3600" dirty="0"/>
                  <a:t> </a:t>
                </a:r>
                <a14:m>
                  <m:oMath xmlns:m="http://schemas.openxmlformats.org/officeDocument/2006/math">
                    <m:r>
                      <a:rPr lang="en-AU" sz="3600" b="1" i="1" dirty="0">
                        <a:latin typeface="Cambria Math"/>
                      </a:rPr>
                      <m:t>𝒉</m:t>
                    </m:r>
                  </m:oMath>
                </a14:m>
                <a:r>
                  <a:rPr lang="it-IT" sz="3600" dirty="0" smtClean="0"/>
                  <a:t> and </a:t>
                </a:r>
                <a14:m>
                  <m:oMath xmlns:m="http://schemas.openxmlformats.org/officeDocument/2006/math">
                    <m:r>
                      <a:rPr lang="en-AU" sz="3600" b="1" i="1" dirty="0">
                        <a:latin typeface="Cambria Math"/>
                      </a:rPr>
                      <m:t>𝒅</m:t>
                    </m:r>
                  </m:oMath>
                </a14:m>
                <a:endParaRPr lang="it-IT" sz="3600" dirty="0"/>
              </a:p>
            </p:txBody>
          </p:sp>
        </mc:Choice>
        <mc:Fallback xmlns="">
          <p:sp>
            <p:nvSpPr>
              <p:cNvPr id="6" name="Rettangolo 5"/>
              <p:cNvSpPr>
                <a:spLocks noRot="1" noChangeAspect="1" noMove="1" noResize="1" noEditPoints="1" noAdjustHandles="1" noChangeArrowheads="1" noChangeShapeType="1" noTextEdit="1"/>
              </p:cNvSpPr>
              <p:nvPr/>
            </p:nvSpPr>
            <p:spPr>
              <a:xfrm>
                <a:off x="1014413" y="1636884"/>
                <a:ext cx="4856456" cy="646331"/>
              </a:xfrm>
              <a:prstGeom prst="rect">
                <a:avLst/>
              </a:prstGeom>
              <a:blipFill rotWithShape="1">
                <a:blip r:embed="rId2"/>
                <a:stretch>
                  <a:fillRect t="-14151" b="-34906"/>
                </a:stretch>
              </a:blipFill>
            </p:spPr>
            <p:txBody>
              <a:bodyPr/>
              <a:lstStyle/>
              <a:p>
                <a:r>
                  <a:rPr lang="it-IT">
                    <a:noFill/>
                  </a:rPr>
                  <a:t> </a:t>
                </a:r>
              </a:p>
            </p:txBody>
          </p:sp>
        </mc:Fallback>
      </mc:AlternateContent>
      <p:pic>
        <p:nvPicPr>
          <p:cNvPr id="9" name="Picture 2" descr="C:\Users\Administrator\Dropbox\Archimede 2017-18\Pandemia\fette di morte\fit zampieri.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979" y="1066581"/>
            <a:ext cx="5777138" cy="531934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o 11"/>
          <p:cNvGrpSpPr/>
          <p:nvPr/>
        </p:nvGrpSpPr>
        <p:grpSpPr>
          <a:xfrm>
            <a:off x="967372" y="2908052"/>
            <a:ext cx="4564215" cy="3477875"/>
            <a:chOff x="789708" y="2429458"/>
            <a:chExt cx="4564215" cy="3477875"/>
          </a:xfrm>
        </p:grpSpPr>
        <mc:AlternateContent xmlns:mc="http://schemas.openxmlformats.org/markup-compatibility/2006" xmlns:a14="http://schemas.microsoft.com/office/drawing/2010/main">
          <mc:Choice Requires="a14">
            <p:sp>
              <p:nvSpPr>
                <p:cNvPr id="13" name="Rettangolo 12">
                  <a:extLst>
                    <a:ext uri="{FF2B5EF4-FFF2-40B4-BE49-F238E27FC236}">
                      <a16:creationId xmlns="" xmlns:a16="http://schemas.microsoft.com/office/drawing/2014/main" id="{7E85A73E-7848-4159-B680-632B69C9C4EE}"/>
                    </a:ext>
                  </a:extLst>
                </p:cNvPr>
                <p:cNvSpPr/>
                <p:nvPr/>
              </p:nvSpPr>
              <p:spPr>
                <a:xfrm>
                  <a:off x="789708" y="2429458"/>
                  <a:ext cx="4564215" cy="3477875"/>
                </a:xfrm>
                <a:prstGeom prst="rect">
                  <a:avLst/>
                </a:prstGeom>
              </p:spPr>
              <p:txBody>
                <a:bodyPr wrap="square">
                  <a:spAutoFit/>
                </a:bodyPr>
                <a:lstStyle/>
                <a:p>
                  <a:pPr algn="just"/>
                  <a:r>
                    <a:rPr lang="it-IT" sz="2000" dirty="0" err="1" smtClean="0">
                      <a:solidFill>
                        <a:srgbClr val="000000"/>
                      </a:solidFill>
                      <a:latin typeface="+mj-lt"/>
                    </a:rPr>
                    <a:t>This</a:t>
                  </a:r>
                  <a:r>
                    <a:rPr lang="it-IT" sz="2000" dirty="0" smtClean="0">
                      <a:solidFill>
                        <a:srgbClr val="000000"/>
                      </a:solidFill>
                      <a:latin typeface="+mj-lt"/>
                    </a:rPr>
                    <a:t> </a:t>
                  </a:r>
                  <a:r>
                    <a:rPr lang="it-IT" sz="2000" dirty="0" err="1" smtClean="0">
                      <a:solidFill>
                        <a:srgbClr val="000000"/>
                      </a:solidFill>
                      <a:latin typeface="+mj-lt"/>
                    </a:rPr>
                    <a:t>is</a:t>
                  </a:r>
                  <a:r>
                    <a:rPr lang="it-IT" sz="2000" dirty="0" smtClean="0">
                      <a:solidFill>
                        <a:srgbClr val="000000"/>
                      </a:solidFill>
                      <a:latin typeface="+mj-lt"/>
                    </a:rPr>
                    <a:t> </a:t>
                  </a:r>
                  <a:r>
                    <a:rPr lang="it-IT" sz="2000" dirty="0" err="1" smtClean="0">
                      <a:solidFill>
                        <a:srgbClr val="000000"/>
                      </a:solidFill>
                      <a:latin typeface="+mj-lt"/>
                    </a:rPr>
                    <a:t>logarithmic</a:t>
                  </a:r>
                  <a:r>
                    <a:rPr lang="it-IT" sz="2000" dirty="0" smtClean="0">
                      <a:solidFill>
                        <a:srgbClr val="000000"/>
                      </a:solidFill>
                      <a:latin typeface="+mj-lt"/>
                    </a:rPr>
                    <a:t> model for the </a:t>
                  </a:r>
                  <a:r>
                    <a:rPr lang="it-IT" sz="2000" dirty="0" err="1" smtClean="0">
                      <a:solidFill>
                        <a:srgbClr val="000000"/>
                      </a:solidFill>
                      <a:latin typeface="+mj-lt"/>
                    </a:rPr>
                    <a:t>increasing</a:t>
                  </a:r>
                  <a:r>
                    <a:rPr lang="it-IT" sz="2000" dirty="0" smtClean="0">
                      <a:solidFill>
                        <a:srgbClr val="000000"/>
                      </a:solidFill>
                      <a:latin typeface="+mj-lt"/>
                    </a:rPr>
                    <a:t> part of the </a:t>
                  </a:r>
                  <a:r>
                    <a:rPr lang="it-IT" sz="2000" dirty="0" err="1" smtClean="0">
                      <a:solidFill>
                        <a:srgbClr val="000000"/>
                      </a:solidFill>
                      <a:latin typeface="+mj-lt"/>
                    </a:rPr>
                    <a:t>graph</a:t>
                  </a:r>
                  <a:endParaRPr lang="it-IT" sz="2000" dirty="0" smtClean="0">
                    <a:solidFill>
                      <a:srgbClr val="000000"/>
                    </a:solidFill>
                    <a:latin typeface="+mj-lt"/>
                  </a:endParaRPr>
                </a:p>
                <a:p>
                  <a:pPr algn="just"/>
                  <a:endParaRPr lang="it-IT" sz="2000" dirty="0">
                    <a:solidFill>
                      <a:srgbClr val="000000"/>
                    </a:solidFill>
                    <a:latin typeface="+mj-lt"/>
                  </a:endParaRPr>
                </a:p>
                <a:p>
                  <a:pPr algn="just"/>
                  <a14:m>
                    <m:oMathPara xmlns:m="http://schemas.openxmlformats.org/officeDocument/2006/math">
                      <m:oMathParaPr>
                        <m:jc m:val="centerGroup"/>
                      </m:oMathParaPr>
                      <m:oMath xmlns:m="http://schemas.openxmlformats.org/officeDocument/2006/math">
                        <m:r>
                          <a:rPr lang="it-IT" sz="2000" b="0" i="1" smtClean="0">
                            <a:latin typeface="Cambria Math" panose="02040503050406030204" pitchFamily="18" charset="0"/>
                          </a:rPr>
                          <m:t>𝑦</m:t>
                        </m:r>
                        <m:r>
                          <a:rPr lang="it-IT" sz="2000" b="0" i="1" smtClean="0">
                            <a:latin typeface="Cambria Math" panose="02040503050406030204" pitchFamily="18" charset="0"/>
                          </a:rPr>
                          <m:t>=</m:t>
                        </m:r>
                        <m:r>
                          <a:rPr lang="it-IT" sz="2000" b="0" i="1" smtClean="0">
                            <a:latin typeface="Cambria Math" panose="02040503050406030204" pitchFamily="18" charset="0"/>
                          </a:rPr>
                          <m:t>𝑎</m:t>
                        </m:r>
                        <m:r>
                          <a:rPr lang="it-IT" sz="2000" b="0" i="1" smtClean="0">
                            <a:latin typeface="Cambria Math" panose="02040503050406030204" pitchFamily="18" charset="0"/>
                          </a:rPr>
                          <m:t>⋅</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ln</m:t>
                            </m:r>
                          </m:fName>
                          <m:e>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𝑏</m:t>
                                </m:r>
                              </m:e>
                            </m:d>
                          </m:e>
                        </m:func>
                        <m:r>
                          <a:rPr lang="it-IT" sz="2000" b="0" i="1" smtClean="0">
                            <a:latin typeface="Cambria Math" panose="02040503050406030204" pitchFamily="18" charset="0"/>
                          </a:rPr>
                          <m:t>+</m:t>
                        </m:r>
                        <m:r>
                          <a:rPr lang="it-IT" sz="2000" b="0" i="1" smtClean="0">
                            <a:latin typeface="Cambria Math" panose="02040503050406030204" pitchFamily="18" charset="0"/>
                          </a:rPr>
                          <m:t>𝑐</m:t>
                        </m:r>
                      </m:oMath>
                    </m:oMathPara>
                  </a14:m>
                  <a:endParaRPr lang="it-IT" sz="2000" b="0" i="1" dirty="0">
                    <a:latin typeface="+mj-lt"/>
                  </a:endParaRPr>
                </a:p>
                <a:p>
                  <a:pPr algn="just"/>
                  <a:r>
                    <a:rPr lang="it-IT" sz="2000" dirty="0">
                      <a:solidFill>
                        <a:srgbClr val="000000"/>
                      </a:solidFill>
                    </a:rPr>
                    <a:t>	</a:t>
                  </a:r>
                </a:p>
                <a:p>
                  <a:pPr algn="just"/>
                  <a:r>
                    <a:rPr lang="it-IT" sz="2000" dirty="0">
                      <a:solidFill>
                        <a:srgbClr val="000000"/>
                      </a:solidFill>
                    </a:rPr>
                    <a:t>	</a:t>
                  </a:r>
                  <a14:m>
                    <m:oMath xmlns:m="http://schemas.openxmlformats.org/officeDocument/2006/math">
                      <m:r>
                        <m:rPr>
                          <m:nor/>
                        </m:rPr>
                        <a:rPr lang="it-IT" sz="2000" dirty="0">
                          <a:solidFill>
                            <a:srgbClr val="000000"/>
                          </a:solidFill>
                          <a:latin typeface="Cambria Math" panose="02040503050406030204" pitchFamily="18" charset="0"/>
                        </a:rPr>
                        <m:t>D</m:t>
                      </m:r>
                      <m:r>
                        <m:rPr>
                          <m:nor/>
                        </m:rPr>
                        <a:rPr lang="it-IT" sz="2000" dirty="0">
                          <a:solidFill>
                            <a:srgbClr val="000000"/>
                          </a:solidFill>
                        </a:rPr>
                        <m:t>(%)</m:t>
                      </m:r>
                      <m:r>
                        <a:rPr lang="it-IT" sz="2000" b="0" i="1" dirty="0" smtClean="0">
                          <a:solidFill>
                            <a:srgbClr val="000000"/>
                          </a:solidFill>
                          <a:latin typeface="Cambria Math" panose="02040503050406030204" pitchFamily="18" charset="0"/>
                        </a:rPr>
                        <m:t>              </m:t>
                      </m:r>
                      <m:r>
                        <a:rPr lang="it-IT" sz="2000" b="0" i="1" smtClean="0">
                          <a:solidFill>
                            <a:srgbClr val="000000"/>
                          </a:solidFill>
                          <a:latin typeface="Cambria Math" panose="02040503050406030204" pitchFamily="18" charset="0"/>
                        </a:rPr>
                        <m:t>𝑖</m:t>
                      </m:r>
                      <m:r>
                        <a:rPr lang="it-IT" sz="2000" b="0" i="1" smtClean="0">
                          <a:solidFill>
                            <a:srgbClr val="000000"/>
                          </a:solidFill>
                          <a:latin typeface="Cambria Math" panose="02040503050406030204" pitchFamily="18" charset="0"/>
                        </a:rPr>
                        <m:t>(%)</m:t>
                      </m:r>
                    </m:oMath>
                  </a14:m>
                  <a:endParaRPr lang="it-IT" sz="2000" dirty="0">
                    <a:solidFill>
                      <a:srgbClr val="000000"/>
                    </a:solidFill>
                    <a:latin typeface="+mj-lt"/>
                  </a:endParaRPr>
                </a:p>
                <a:p>
                  <a:pPr algn="just"/>
                  <a:r>
                    <a:rPr lang="it-IT" sz="2000" dirty="0">
                      <a:latin typeface="+mj-lt"/>
                    </a:rPr>
                    <a:t/>
                  </a:r>
                  <a:br>
                    <a:rPr lang="it-IT" sz="2000" dirty="0">
                      <a:latin typeface="+mj-lt"/>
                    </a:rPr>
                  </a:br>
                  <a:r>
                    <a:rPr lang="it-IT" sz="2000" dirty="0">
                      <a:solidFill>
                        <a:srgbClr val="000000"/>
                      </a:solidFill>
                      <a:latin typeface="+mj-lt"/>
                    </a:rPr>
                    <a:t>The model </a:t>
                  </a:r>
                  <a:r>
                    <a:rPr lang="it-IT" sz="2000" dirty="0" err="1">
                      <a:solidFill>
                        <a:srgbClr val="000000"/>
                      </a:solidFill>
                      <a:latin typeface="+mj-lt"/>
                    </a:rPr>
                    <a:t>has</a:t>
                  </a:r>
                  <a:r>
                    <a:rPr lang="it-IT" sz="2000" dirty="0">
                      <a:solidFill>
                        <a:srgbClr val="000000"/>
                      </a:solidFill>
                      <a:latin typeface="+mj-lt"/>
                    </a:rPr>
                    <a:t> </a:t>
                  </a:r>
                  <a:r>
                    <a:rPr lang="it-IT" sz="2000" dirty="0" err="1">
                      <a:solidFill>
                        <a:srgbClr val="000000"/>
                      </a:solidFill>
                      <a:latin typeface="+mj-lt"/>
                    </a:rPr>
                    <a:t>been</a:t>
                  </a:r>
                  <a:r>
                    <a:rPr lang="it-IT" sz="2000" dirty="0">
                      <a:solidFill>
                        <a:srgbClr val="000000"/>
                      </a:solidFill>
                      <a:latin typeface="+mj-lt"/>
                    </a:rPr>
                    <a:t> </a:t>
                  </a:r>
                  <a:r>
                    <a:rPr lang="it-IT" sz="2000" dirty="0" err="1">
                      <a:solidFill>
                        <a:srgbClr val="000000"/>
                      </a:solidFill>
                      <a:latin typeface="+mj-lt"/>
                    </a:rPr>
                    <a:t>attempted</a:t>
                  </a:r>
                  <a:r>
                    <a:rPr lang="it-IT" sz="2000" dirty="0">
                      <a:solidFill>
                        <a:srgbClr val="000000"/>
                      </a:solidFill>
                      <a:latin typeface="+mj-lt"/>
                    </a:rPr>
                    <a:t> with set </a:t>
                  </a:r>
                  <a:r>
                    <a:rPr lang="it-IT" sz="2000" b="1" i="1" dirty="0">
                      <a:solidFill>
                        <a:srgbClr val="000000"/>
                      </a:solidFill>
                      <a:latin typeface="+mj-lt"/>
                    </a:rPr>
                    <a:t>d </a:t>
                  </a:r>
                  <a:r>
                    <a:rPr lang="it-IT" sz="2000" dirty="0">
                      <a:solidFill>
                        <a:srgbClr val="000000"/>
                      </a:solidFill>
                      <a:latin typeface="+mj-lt"/>
                    </a:rPr>
                    <a:t>and </a:t>
                  </a:r>
                  <a:r>
                    <a:rPr lang="it-IT" sz="2000" b="1" i="1" dirty="0">
                      <a:solidFill>
                        <a:srgbClr val="000000"/>
                      </a:solidFill>
                      <a:latin typeface="+mj-lt"/>
                    </a:rPr>
                    <a:t>h </a:t>
                  </a:r>
                  <a:endParaRPr lang="it-IT" sz="2000" dirty="0">
                    <a:solidFill>
                      <a:srgbClr val="000000"/>
                    </a:solidFill>
                    <a:latin typeface="+mj-lt"/>
                  </a:endParaRPr>
                </a:p>
                <a:p>
                  <a:r>
                    <a:rPr lang="it-IT" sz="2000" dirty="0">
                      <a:latin typeface="+mj-lt"/>
                    </a:rPr>
                    <a:t/>
                  </a:r>
                  <a:br>
                    <a:rPr lang="it-IT" sz="2000" dirty="0">
                      <a:latin typeface="+mj-lt"/>
                    </a:rPr>
                  </a:br>
                  <a:endParaRPr lang="it-IT" sz="2000" dirty="0">
                    <a:latin typeface="+mj-lt"/>
                  </a:endParaRPr>
                </a:p>
              </p:txBody>
            </p:sp>
          </mc:Choice>
          <mc:Fallback xmlns="">
            <p:sp>
              <p:nvSpPr>
                <p:cNvPr id="13" name="Rettangolo 12">
                  <a:extLst>
                    <a:ext uri="{FF2B5EF4-FFF2-40B4-BE49-F238E27FC236}">
                      <a16:creationId xmlns="" xmlns:a16="http://schemas.microsoft.com/office/drawing/2014/main" xmlns:a14="http://schemas.microsoft.com/office/drawing/2010/main" id="{7E85A73E-7848-4159-B680-632B69C9C4EE}"/>
                    </a:ext>
                  </a:extLst>
                </p:cNvPr>
                <p:cNvSpPr>
                  <a:spLocks noRot="1" noChangeAspect="1" noMove="1" noResize="1" noEditPoints="1" noAdjustHandles="1" noChangeArrowheads="1" noChangeShapeType="1" noTextEdit="1"/>
                </p:cNvSpPr>
                <p:nvPr/>
              </p:nvSpPr>
              <p:spPr>
                <a:xfrm>
                  <a:off x="789708" y="2429458"/>
                  <a:ext cx="4564215" cy="3477875"/>
                </a:xfrm>
                <a:prstGeom prst="rect">
                  <a:avLst/>
                </a:prstGeom>
                <a:blipFill rotWithShape="1">
                  <a:blip r:embed="rId4"/>
                  <a:stretch>
                    <a:fillRect l="-1471" t="-876" r="-1471"/>
                  </a:stretch>
                </a:blipFill>
              </p:spPr>
              <p:txBody>
                <a:bodyPr/>
                <a:lstStyle/>
                <a:p>
                  <a:r>
                    <a:rPr lang="it-IT">
                      <a:noFill/>
                    </a:rPr>
                    <a:t> </a:t>
                  </a:r>
                </a:p>
              </p:txBody>
            </p:sp>
          </mc:Fallback>
        </mc:AlternateContent>
        <p:grpSp>
          <p:nvGrpSpPr>
            <p:cNvPr id="14" name="Gruppo 13"/>
            <p:cNvGrpSpPr/>
            <p:nvPr/>
          </p:nvGrpSpPr>
          <p:grpSpPr>
            <a:xfrm>
              <a:off x="1857515" y="3414524"/>
              <a:ext cx="277445" cy="544244"/>
              <a:chOff x="2196634" y="2662155"/>
              <a:chExt cx="277445" cy="544244"/>
            </a:xfrm>
          </p:grpSpPr>
          <p:sp>
            <p:nvSpPr>
              <p:cNvPr id="18" name="Ovale 17">
                <a:extLst>
                  <a:ext uri="{FF2B5EF4-FFF2-40B4-BE49-F238E27FC236}">
                    <a16:creationId xmlns="" xmlns:a16="http://schemas.microsoft.com/office/drawing/2014/main" id="{FE8D2FDA-C9D3-4511-8967-68AA927662D7}"/>
                  </a:ext>
                </a:extLst>
              </p:cNvPr>
              <p:cNvSpPr/>
              <p:nvPr/>
            </p:nvSpPr>
            <p:spPr>
              <a:xfrm>
                <a:off x="2196634" y="2662155"/>
                <a:ext cx="277445" cy="279176"/>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9" name="Connettore 2 18">
                <a:extLst>
                  <a:ext uri="{FF2B5EF4-FFF2-40B4-BE49-F238E27FC236}">
                    <a16:creationId xmlns="" xmlns:a16="http://schemas.microsoft.com/office/drawing/2014/main" id="{1A130DDE-B76D-4EB9-84DF-F8BB25EFA272}"/>
                  </a:ext>
                </a:extLst>
              </p:cNvPr>
              <p:cNvCxnSpPr>
                <a:cxnSpLocks/>
                <a:stCxn id="18" idx="4"/>
              </p:cNvCxnSpPr>
              <p:nvPr/>
            </p:nvCxnSpPr>
            <p:spPr>
              <a:xfrm>
                <a:off x="2335357" y="2941331"/>
                <a:ext cx="75518" cy="265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 name="Gruppo 14"/>
            <p:cNvGrpSpPr/>
            <p:nvPr/>
          </p:nvGrpSpPr>
          <p:grpSpPr>
            <a:xfrm>
              <a:off x="3000696" y="3414524"/>
              <a:ext cx="277445" cy="525448"/>
              <a:chOff x="3303912" y="2713112"/>
              <a:chExt cx="277445" cy="525448"/>
            </a:xfrm>
          </p:grpSpPr>
          <p:sp>
            <p:nvSpPr>
              <p:cNvPr id="16" name="Ovale 15">
                <a:extLst>
                  <a:ext uri="{FF2B5EF4-FFF2-40B4-BE49-F238E27FC236}">
                    <a16:creationId xmlns="" xmlns:a16="http://schemas.microsoft.com/office/drawing/2014/main" id="{5B9D16EB-D29E-4E8B-B957-9E62328FE34B}"/>
                  </a:ext>
                </a:extLst>
              </p:cNvPr>
              <p:cNvSpPr/>
              <p:nvPr/>
            </p:nvSpPr>
            <p:spPr>
              <a:xfrm>
                <a:off x="3303912" y="2713112"/>
                <a:ext cx="277445" cy="279176"/>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7" name="Connettore 2 16">
                <a:extLst>
                  <a:ext uri="{FF2B5EF4-FFF2-40B4-BE49-F238E27FC236}">
                    <a16:creationId xmlns="" xmlns:a16="http://schemas.microsoft.com/office/drawing/2014/main" id="{0E4D42D0-2EE6-4623-B371-C2A60DF96120}"/>
                  </a:ext>
                </a:extLst>
              </p:cNvPr>
              <p:cNvCxnSpPr>
                <a:cxnSpLocks/>
                <a:stCxn id="16" idx="4"/>
              </p:cNvCxnSpPr>
              <p:nvPr/>
            </p:nvCxnSpPr>
            <p:spPr>
              <a:xfrm>
                <a:off x="3442635" y="2992288"/>
                <a:ext cx="92168" cy="24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3" name="Rettangolo 2"/>
              <p:cNvSpPr/>
              <p:nvPr/>
            </p:nvSpPr>
            <p:spPr>
              <a:xfrm>
                <a:off x="6303749" y="1088744"/>
                <a:ext cx="4154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dirty="0">
                          <a:latin typeface="Cambria Math"/>
                        </a:rPr>
                        <m:t>𝑫</m:t>
                      </m:r>
                    </m:oMath>
                  </m:oMathPara>
                </a14:m>
                <a:endParaRPr lang="it-IT" dirty="0"/>
              </a:p>
            </p:txBody>
          </p:sp>
        </mc:Choice>
        <mc:Fallback xmlns="">
          <p:sp>
            <p:nvSpPr>
              <p:cNvPr id="3" name="Rettangolo 2"/>
              <p:cNvSpPr>
                <a:spLocks noRot="1" noChangeAspect="1" noMove="1" noResize="1" noEditPoints="1" noAdjustHandles="1" noChangeArrowheads="1" noChangeShapeType="1" noTextEdit="1"/>
              </p:cNvSpPr>
              <p:nvPr/>
            </p:nvSpPr>
            <p:spPr>
              <a:xfrm>
                <a:off x="6303749" y="1088744"/>
                <a:ext cx="415498" cy="369332"/>
              </a:xfrm>
              <a:prstGeom prst="rect">
                <a:avLst/>
              </a:prstGeom>
              <a:blipFill rotWithShape="1">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Rettangolo 6"/>
              <p:cNvSpPr/>
              <p:nvPr/>
            </p:nvSpPr>
            <p:spPr>
              <a:xfrm>
                <a:off x="11273590" y="6016595"/>
                <a:ext cx="3273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dirty="0">
                          <a:latin typeface="Cambria Math"/>
                        </a:rPr>
                        <m:t>𝒊</m:t>
                      </m:r>
                    </m:oMath>
                  </m:oMathPara>
                </a14:m>
                <a:endParaRPr lang="it-IT" dirty="0"/>
              </a:p>
            </p:txBody>
          </p:sp>
        </mc:Choice>
        <mc:Fallback xmlns="">
          <p:sp>
            <p:nvSpPr>
              <p:cNvPr id="7" name="Rettangolo 6"/>
              <p:cNvSpPr>
                <a:spLocks noRot="1" noChangeAspect="1" noMove="1" noResize="1" noEditPoints="1" noAdjustHandles="1" noChangeArrowheads="1" noChangeShapeType="1" noTextEdit="1"/>
              </p:cNvSpPr>
              <p:nvPr/>
            </p:nvSpPr>
            <p:spPr>
              <a:xfrm>
                <a:off x="11273590" y="6016595"/>
                <a:ext cx="327333" cy="369332"/>
              </a:xfrm>
              <a:prstGeom prst="rect">
                <a:avLst/>
              </a:prstGeom>
              <a:blipFill rotWithShape="1">
                <a:blip r:embed="rId6"/>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422092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The </a:t>
            </a:r>
            <a:r>
              <a:rPr lang="en-AU" dirty="0"/>
              <a:t>problem</a:t>
            </a:r>
            <a:r>
              <a:rPr lang="it-IT" dirty="0"/>
              <a:t> </a:t>
            </a:r>
            <a:r>
              <a:rPr lang="it-IT" dirty="0" smtClean="0"/>
              <a:t>statement</a:t>
            </a:r>
            <a:endParaRPr lang="it-IT" dirty="0"/>
          </a:p>
        </p:txBody>
      </p:sp>
      <p:sp>
        <p:nvSpPr>
          <p:cNvPr id="3" name="Segnaposto piè di pagina 2"/>
          <p:cNvSpPr>
            <a:spLocks noGrp="1"/>
          </p:cNvSpPr>
          <p:nvPr>
            <p:ph type="ftr" sz="quarter" idx="11"/>
          </p:nvPr>
        </p:nvSpPr>
        <p:spPr/>
        <p:txBody>
          <a:bodyPr/>
          <a:lstStyle/>
          <a:p>
            <a:pPr>
              <a:defRPr/>
            </a:pPr>
            <a:r>
              <a:rPr lang="it-IT" smtClean="0">
                <a:solidFill>
                  <a:srgbClr val="191B0E"/>
                </a:solidFill>
              </a:rPr>
              <a:t>I.S.I.S.S. MARCO CASAGRANDE</a:t>
            </a:r>
            <a:endParaRPr lang="it-IT">
              <a:solidFill>
                <a:srgbClr val="191B0E"/>
              </a:solidFill>
            </a:endParaRPr>
          </a:p>
        </p:txBody>
      </p:sp>
      <p:sp>
        <p:nvSpPr>
          <p:cNvPr id="4" name="Segnaposto numero diapositiva 3"/>
          <p:cNvSpPr>
            <a:spLocks noGrp="1"/>
          </p:cNvSpPr>
          <p:nvPr>
            <p:ph type="sldNum" sz="quarter" idx="12"/>
          </p:nvPr>
        </p:nvSpPr>
        <p:spPr/>
        <p:txBody>
          <a:bodyPr/>
          <a:lstStyle/>
          <a:p>
            <a:pPr>
              <a:defRPr/>
            </a:pPr>
            <a:fld id="{F2487767-9CD9-40EE-BC22-A9420DEE35F1}" type="slidenum">
              <a:rPr lang="it-IT" smtClean="0">
                <a:solidFill>
                  <a:srgbClr val="191B0E"/>
                </a:solidFill>
              </a:rPr>
              <a:pPr>
                <a:defRPr/>
              </a:pPr>
              <a:t>2</a:t>
            </a:fld>
            <a:endParaRPr lang="it-IT">
              <a:solidFill>
                <a:srgbClr val="191B0E"/>
              </a:solidFill>
            </a:endParaRPr>
          </a:p>
        </p:txBody>
      </p:sp>
      <p:sp>
        <p:nvSpPr>
          <p:cNvPr id="5" name="Rettangolo 4"/>
          <p:cNvSpPr/>
          <p:nvPr/>
        </p:nvSpPr>
        <p:spPr>
          <a:xfrm>
            <a:off x="1482436" y="1831317"/>
            <a:ext cx="8312728" cy="369332"/>
          </a:xfrm>
          <a:prstGeom prst="rect">
            <a:avLst/>
          </a:prstGeom>
        </p:spPr>
        <p:txBody>
          <a:bodyPr wrap="square">
            <a:spAutoFit/>
          </a:bodyPr>
          <a:lstStyle/>
          <a:p>
            <a:r>
              <a:rPr lang="en-AU" u="sng" dirty="0"/>
              <a:t>A </a:t>
            </a:r>
            <a:r>
              <a:rPr lang="en-AU" u="sng" dirty="0">
                <a:solidFill>
                  <a:srgbClr val="FF0000"/>
                </a:solidFill>
              </a:rPr>
              <a:t>disease </a:t>
            </a:r>
            <a:r>
              <a:rPr lang="en-AU" u="sng" dirty="0"/>
              <a:t>is </a:t>
            </a:r>
            <a:r>
              <a:rPr lang="en-AU" u="sng" dirty="0" smtClean="0"/>
              <a:t>spreading  </a:t>
            </a:r>
            <a:r>
              <a:rPr lang="en-AU" dirty="0" smtClean="0"/>
              <a:t>At </a:t>
            </a:r>
            <a:r>
              <a:rPr lang="en-AU" dirty="0"/>
              <a:t>every moment for each patient occurs that: </a:t>
            </a:r>
          </a:p>
        </p:txBody>
      </p:sp>
      <p:sp>
        <p:nvSpPr>
          <p:cNvPr id="11" name="Rettangolo 10"/>
          <p:cNvSpPr/>
          <p:nvPr/>
        </p:nvSpPr>
        <p:spPr>
          <a:xfrm>
            <a:off x="1482435" y="5228260"/>
            <a:ext cx="10183091" cy="646331"/>
          </a:xfrm>
          <a:prstGeom prst="rect">
            <a:avLst/>
          </a:prstGeom>
        </p:spPr>
        <p:txBody>
          <a:bodyPr wrap="square">
            <a:spAutoFit/>
          </a:bodyPr>
          <a:lstStyle/>
          <a:p>
            <a:pPr algn="just"/>
            <a:r>
              <a:rPr lang="en-AU" dirty="0"/>
              <a:t>What could happen considering different probabilities? Is it better to vaccinate a part of the population or to isolate the population in small groups?</a:t>
            </a:r>
            <a:endParaRPr lang="it-IT" dirty="0"/>
          </a:p>
        </p:txBody>
      </p:sp>
      <p:sp>
        <p:nvSpPr>
          <p:cNvPr id="12" name="CasellaDiTesto 11"/>
          <p:cNvSpPr txBox="1"/>
          <p:nvPr/>
        </p:nvSpPr>
        <p:spPr>
          <a:xfrm>
            <a:off x="819479" y="1831317"/>
            <a:ext cx="10922571" cy="369332"/>
          </a:xfrm>
          <a:prstGeom prst="rect">
            <a:avLst/>
          </a:prstGeom>
          <a:noFill/>
          <a:ln>
            <a:solidFill>
              <a:srgbClr val="FF0000"/>
            </a:solidFill>
          </a:ln>
        </p:spPr>
        <p:txBody>
          <a:bodyPr wrap="square" rtlCol="0">
            <a:spAutoFit/>
          </a:bodyPr>
          <a:lstStyle/>
          <a:p>
            <a:endParaRPr lang="it-IT" dirty="0"/>
          </a:p>
        </p:txBody>
      </p:sp>
      <p:grpSp>
        <p:nvGrpSpPr>
          <p:cNvPr id="7" name="Gruppo 6"/>
          <p:cNvGrpSpPr/>
          <p:nvPr/>
        </p:nvGrpSpPr>
        <p:grpSpPr>
          <a:xfrm>
            <a:off x="961152" y="2728031"/>
            <a:ext cx="7990920" cy="381000"/>
            <a:chOff x="961152" y="2728031"/>
            <a:chExt cx="7990920" cy="381000"/>
          </a:xfrm>
        </p:grpSpPr>
        <p:sp>
          <p:nvSpPr>
            <p:cNvPr id="8" name="Rettangolo 7"/>
            <p:cNvSpPr/>
            <p:nvPr/>
          </p:nvSpPr>
          <p:spPr>
            <a:xfrm>
              <a:off x="1482436" y="2728031"/>
              <a:ext cx="7469636" cy="369332"/>
            </a:xfrm>
            <a:prstGeom prst="rect">
              <a:avLst/>
            </a:prstGeom>
          </p:spPr>
          <p:txBody>
            <a:bodyPr wrap="square">
              <a:spAutoFit/>
            </a:bodyPr>
            <a:lstStyle/>
            <a:p>
              <a:pPr algn="just"/>
              <a:r>
                <a:rPr lang="en-AU" dirty="0" smtClean="0"/>
                <a:t>1) The </a:t>
              </a:r>
              <a:r>
                <a:rPr lang="en-AU" dirty="0"/>
                <a:t>patient could infect another entity with a certain probability</a:t>
              </a:r>
            </a:p>
          </p:txBody>
        </p:sp>
        <p:sp>
          <p:nvSpPr>
            <p:cNvPr id="6" name="Freccia a destra 5"/>
            <p:cNvSpPr/>
            <p:nvPr/>
          </p:nvSpPr>
          <p:spPr>
            <a:xfrm>
              <a:off x="961152" y="2728031"/>
              <a:ext cx="521283" cy="381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5" name="Gruppo 14"/>
          <p:cNvGrpSpPr/>
          <p:nvPr/>
        </p:nvGrpSpPr>
        <p:grpSpPr>
          <a:xfrm>
            <a:off x="961152" y="3551670"/>
            <a:ext cx="5633902" cy="381000"/>
            <a:chOff x="961152" y="3522642"/>
            <a:chExt cx="5633902" cy="381000"/>
          </a:xfrm>
        </p:grpSpPr>
        <p:sp>
          <p:nvSpPr>
            <p:cNvPr id="9" name="Rettangolo 8"/>
            <p:cNvSpPr/>
            <p:nvPr/>
          </p:nvSpPr>
          <p:spPr>
            <a:xfrm>
              <a:off x="1482436" y="3522642"/>
              <a:ext cx="5112618" cy="369332"/>
            </a:xfrm>
            <a:prstGeom prst="rect">
              <a:avLst/>
            </a:prstGeom>
          </p:spPr>
          <p:txBody>
            <a:bodyPr wrap="none">
              <a:spAutoFit/>
            </a:bodyPr>
            <a:lstStyle/>
            <a:p>
              <a:r>
                <a:rPr lang="en-AU" dirty="0" smtClean="0"/>
                <a:t>2) The </a:t>
              </a:r>
              <a:r>
                <a:rPr lang="en-AU" dirty="0"/>
                <a:t>patient could heal with a certain probability </a:t>
              </a:r>
              <a:endParaRPr lang="it-IT" dirty="0"/>
            </a:p>
          </p:txBody>
        </p:sp>
        <p:sp>
          <p:nvSpPr>
            <p:cNvPr id="13" name="Freccia a destra 12"/>
            <p:cNvSpPr/>
            <p:nvPr/>
          </p:nvSpPr>
          <p:spPr>
            <a:xfrm>
              <a:off x="961152" y="3522642"/>
              <a:ext cx="521284" cy="381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6" name="Gruppo 15"/>
          <p:cNvGrpSpPr/>
          <p:nvPr/>
        </p:nvGrpSpPr>
        <p:grpSpPr>
          <a:xfrm>
            <a:off x="961152" y="4397475"/>
            <a:ext cx="5560292" cy="381000"/>
            <a:chOff x="961152" y="4382961"/>
            <a:chExt cx="5560292" cy="381000"/>
          </a:xfrm>
        </p:grpSpPr>
        <p:sp>
          <p:nvSpPr>
            <p:cNvPr id="10" name="Rettangolo 9"/>
            <p:cNvSpPr/>
            <p:nvPr/>
          </p:nvSpPr>
          <p:spPr>
            <a:xfrm>
              <a:off x="1482436" y="4382961"/>
              <a:ext cx="5039008" cy="369332"/>
            </a:xfrm>
            <a:prstGeom prst="rect">
              <a:avLst/>
            </a:prstGeom>
          </p:spPr>
          <p:txBody>
            <a:bodyPr wrap="none">
              <a:spAutoFit/>
            </a:bodyPr>
            <a:lstStyle/>
            <a:p>
              <a:pPr algn="just"/>
              <a:r>
                <a:rPr lang="en-AU" dirty="0"/>
                <a:t>3) The patient could die with a certain probability. </a:t>
              </a:r>
            </a:p>
          </p:txBody>
        </p:sp>
        <p:sp>
          <p:nvSpPr>
            <p:cNvPr id="14" name="Freccia a destra 13"/>
            <p:cNvSpPr/>
            <p:nvPr/>
          </p:nvSpPr>
          <p:spPr>
            <a:xfrm>
              <a:off x="961152" y="4382961"/>
              <a:ext cx="521284" cy="381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94820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egnaposto piè di pagina 3"/>
          <p:cNvSpPr>
            <a:spLocks noGrp="1"/>
          </p:cNvSpPr>
          <p:nvPr>
            <p:ph type="ftr" sz="quarter" idx="11"/>
          </p:nvPr>
        </p:nvSpPr>
        <p:spPr>
          <a:xfrm>
            <a:off x="2893564" y="6453386"/>
            <a:ext cx="6280830" cy="40461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191B0E"/>
                </a:solidFill>
                <a:effectLst/>
                <a:uLnTx/>
                <a:uFillTx/>
                <a:latin typeface="Franklin Gothic Book" panose="020B0503020102020204"/>
                <a:ea typeface="+mn-ea"/>
                <a:cs typeface="+mn-cs"/>
              </a:rPr>
              <a:t>I.S.I.S.S. MARCO CASAGRANDE</a:t>
            </a:r>
          </a:p>
        </p:txBody>
      </p:sp>
      <mc:AlternateContent xmlns:mc="http://schemas.openxmlformats.org/markup-compatibility/2006" xmlns:a14="http://schemas.microsoft.com/office/drawing/2010/main">
        <mc:Choice Requires="a14">
          <p:sp>
            <p:nvSpPr>
              <p:cNvPr id="15" name="Titolo 1"/>
              <p:cNvSpPr>
                <a:spLocks noGrp="1"/>
              </p:cNvSpPr>
              <p:nvPr>
                <p:ph type="title"/>
              </p:nvPr>
            </p:nvSpPr>
            <p:spPr>
              <a:xfrm>
                <a:off x="933886" y="1508489"/>
                <a:ext cx="4943472" cy="703385"/>
              </a:xfrm>
            </p:spPr>
            <p:txBody>
              <a:bodyPr>
                <a:normAutofit fontScale="90000"/>
              </a:bodyPr>
              <a:lstStyle/>
              <a:p>
                <a14:m>
                  <m:oMath xmlns:m="http://schemas.openxmlformats.org/officeDocument/2006/math">
                    <m:r>
                      <a:rPr lang="it-IT" sz="4000" b="1" i="1" smtClean="0">
                        <a:latin typeface="Cambria Math"/>
                      </a:rPr>
                      <m:t>𝑵</m:t>
                    </m:r>
                    <m:r>
                      <a:rPr lang="it-IT" sz="4000" b="1" i="1" smtClean="0">
                        <a:latin typeface="Cambria Math"/>
                      </a:rPr>
                      <m:t> </m:t>
                    </m:r>
                  </m:oMath>
                </a14:m>
                <a:r>
                  <a:rPr lang="en-AU" sz="4000" dirty="0" smtClean="0"/>
                  <a:t>vs </a:t>
                </a:r>
                <a14:m>
                  <m:oMath xmlns:m="http://schemas.openxmlformats.org/officeDocument/2006/math">
                    <m:r>
                      <a:rPr lang="en-AU" sz="4000" b="1" i="1" dirty="0">
                        <a:latin typeface="Cambria Math"/>
                      </a:rPr>
                      <m:t>𝒉</m:t>
                    </m:r>
                  </m:oMath>
                </a14:m>
                <a:r>
                  <a:rPr lang="en-AU" sz="4000" b="1" i="1" dirty="0" smtClean="0">
                    <a:latin typeface="+mn-lt"/>
                  </a:rPr>
                  <a:t> </a:t>
                </a:r>
                <a:r>
                  <a:rPr lang="en-AU" sz="4000" dirty="0" smtClean="0"/>
                  <a:t>for </a:t>
                </a:r>
                <a:r>
                  <a:rPr lang="en-AU" sz="4000" dirty="0"/>
                  <a:t>fixed</a:t>
                </a:r>
                <a:r>
                  <a:rPr lang="en-AU" sz="4000" dirty="0" smtClean="0"/>
                  <a:t> </a:t>
                </a:r>
                <a14:m>
                  <m:oMath xmlns:m="http://schemas.openxmlformats.org/officeDocument/2006/math">
                    <m:r>
                      <a:rPr lang="en-AU" sz="4000" b="1" i="1" dirty="0">
                        <a:latin typeface="Cambria Math"/>
                      </a:rPr>
                      <m:t>𝒊</m:t>
                    </m:r>
                    <m:r>
                      <a:rPr lang="en-AU" sz="4000" b="1" i="1" dirty="0">
                        <a:latin typeface="Cambria Math"/>
                      </a:rPr>
                      <m:t> </m:t>
                    </m:r>
                  </m:oMath>
                </a14:m>
                <a:r>
                  <a:rPr lang="en-AU" sz="4000" dirty="0" smtClean="0"/>
                  <a:t>and </a:t>
                </a:r>
                <a14:m>
                  <m:oMath xmlns:m="http://schemas.openxmlformats.org/officeDocument/2006/math">
                    <m:r>
                      <a:rPr lang="en-AU" sz="4000" b="1" i="1" dirty="0">
                        <a:latin typeface="Cambria Math"/>
                      </a:rPr>
                      <m:t>𝒅</m:t>
                    </m:r>
                  </m:oMath>
                </a14:m>
                <a:endParaRPr lang="en-AU" sz="4000" dirty="0"/>
              </a:p>
            </p:txBody>
          </p:sp>
        </mc:Choice>
        <mc:Fallback xmlns="">
          <p:sp>
            <p:nvSpPr>
              <p:cNvPr id="15" name="Titolo 1"/>
              <p:cNvSpPr>
                <a:spLocks noGrp="1" noRot="1" noChangeAspect="1" noMove="1" noResize="1" noEditPoints="1" noAdjustHandles="1" noChangeArrowheads="1" noChangeShapeType="1" noTextEdit="1"/>
              </p:cNvSpPr>
              <p:nvPr>
                <p:ph type="title"/>
              </p:nvPr>
            </p:nvSpPr>
            <p:spPr>
              <a:xfrm>
                <a:off x="933886" y="1508489"/>
                <a:ext cx="4943472" cy="703385"/>
              </a:xfrm>
              <a:blipFill rotWithShape="1">
                <a:blip r:embed="rId2"/>
                <a:stretch>
                  <a:fillRect t="-21552" b="-146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 name="Rettangolo 1">
                <a:extLst>
                  <a:ext uri="{FF2B5EF4-FFF2-40B4-BE49-F238E27FC236}">
                    <a16:creationId xmlns="" xmlns:a16="http://schemas.microsoft.com/office/drawing/2014/main" id="{7E85A73E-7848-4159-B680-632B69C9C4EE}"/>
                  </a:ext>
                </a:extLst>
              </p:cNvPr>
              <p:cNvSpPr/>
              <p:nvPr/>
            </p:nvSpPr>
            <p:spPr>
              <a:xfrm>
                <a:off x="889722" y="2517397"/>
                <a:ext cx="4987636" cy="347787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Franklin Gothic Book" panose="020B0503020102020204"/>
                    <a:ea typeface="+mn-ea"/>
                    <a:cs typeface="+mn-cs"/>
                  </a:rPr>
                  <a:t>This </a:t>
                </a:r>
                <a:r>
                  <a:rPr kumimoji="0" lang="it-IT" sz="2000" b="0" i="0" u="none" strike="noStrike" kern="1200" cap="none" spc="0" normalizeH="0" baseline="0" noProof="0" dirty="0" err="1" smtClean="0">
                    <a:ln>
                      <a:noFill/>
                    </a:ln>
                    <a:solidFill>
                      <a:srgbClr val="000000"/>
                    </a:solidFill>
                    <a:effectLst/>
                    <a:uLnTx/>
                    <a:uFillTx/>
                    <a:latin typeface="Franklin Gothic Book" panose="020B0503020102020204"/>
                    <a:ea typeface="+mn-ea"/>
                    <a:cs typeface="+mn-cs"/>
                  </a:rPr>
                  <a:t>is</a:t>
                </a:r>
                <a:r>
                  <a:rPr kumimoji="0" lang="it-IT" sz="2000" b="0" i="0" u="none" strike="noStrike" kern="1200" cap="none" spc="0" normalizeH="0" baseline="0" noProof="0" dirty="0" smtClean="0">
                    <a:ln>
                      <a:noFill/>
                    </a:ln>
                    <a:solidFill>
                      <a:srgbClr val="000000"/>
                    </a:solidFill>
                    <a:effectLst/>
                    <a:uLnTx/>
                    <a:uFillTx/>
                    <a:latin typeface="Franklin Gothic Book" panose="020B0503020102020204"/>
                    <a:ea typeface="+mn-ea"/>
                    <a:cs typeface="+mn-cs"/>
                  </a:rPr>
                  <a:t> the </a:t>
                </a:r>
                <a:r>
                  <a:rPr kumimoji="0" lang="it-IT" sz="2000" b="0" i="0" u="none" strike="noStrike" kern="1200" cap="none" spc="0" normalizeH="0" baseline="0" noProof="0" dirty="0" err="1" smtClean="0">
                    <a:ln>
                      <a:noFill/>
                    </a:ln>
                    <a:solidFill>
                      <a:srgbClr val="000000"/>
                    </a:solidFill>
                    <a:effectLst/>
                    <a:uLnTx/>
                    <a:uFillTx/>
                    <a:latin typeface="Franklin Gothic Book" panose="020B0503020102020204"/>
                    <a:ea typeface="+mn-ea"/>
                    <a:cs typeface="+mn-cs"/>
                  </a:rPr>
                  <a:t>power</a:t>
                </a:r>
                <a:r>
                  <a:rPr kumimoji="0" lang="it-IT" sz="2000" b="0" i="0" u="none" strike="noStrike" kern="1200" cap="none" spc="0" normalizeH="0" baseline="0" noProof="0" dirty="0" smtClean="0">
                    <a:ln>
                      <a:noFill/>
                    </a:ln>
                    <a:solidFill>
                      <a:srgbClr val="000000"/>
                    </a:solidFill>
                    <a:effectLst/>
                    <a:uLnTx/>
                    <a:uFillTx/>
                    <a:latin typeface="Franklin Gothic Book" panose="020B0503020102020204"/>
                    <a:ea typeface="+mn-ea"/>
                    <a:cs typeface="+mn-cs"/>
                  </a:rPr>
                  <a:t> law model</a:t>
                </a:r>
                <a:r>
                  <a:rPr lang="it-IT" sz="2000" dirty="0" smtClean="0">
                    <a:solidFill>
                      <a:srgbClr val="000000"/>
                    </a:solidFill>
                    <a:latin typeface="Franklin Gothic Book" panose="020B0503020102020204"/>
                  </a:rPr>
                  <a:t>:</a:t>
                </a:r>
                <a:endParaRPr kumimoji="0" lang="it-IT" sz="2000" b="0" i="0" u="none" strike="noStrike" kern="1200" cap="none" spc="0" normalizeH="0" baseline="0" noProof="0" dirty="0" smtClean="0">
                  <a:ln>
                    <a:noFill/>
                  </a:ln>
                  <a:solidFill>
                    <a:srgbClr val="000000"/>
                  </a:solidFill>
                  <a:effectLst/>
                  <a:uLnTx/>
                  <a:uFillTx/>
                  <a:latin typeface="Franklin Gothic Book" panose="020B050302010202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smtClean="0">
                    <a:ln>
                      <a:noFill/>
                    </a:ln>
                    <a:solidFill>
                      <a:prstClr val="black"/>
                    </a:solidFill>
                    <a:effectLst/>
                    <a:uLnTx/>
                    <a:uFillTx/>
                    <a:latin typeface="Franklin Gothic Book" panose="020B0503020102020204"/>
                    <a:ea typeface="+mn-ea"/>
                    <a:cs typeface="+mn-cs"/>
                  </a:rPr>
                  <a:t/>
                </a:r>
                <a:br>
                  <a:rPr kumimoji="0" lang="it-IT" sz="2000" b="0" i="0" u="none" strike="noStrike" kern="1200" cap="none" spc="0" normalizeH="0" baseline="0" noProof="0" dirty="0" smtClean="0">
                    <a:ln>
                      <a:noFill/>
                    </a:ln>
                    <a:solidFill>
                      <a:prstClr val="black"/>
                    </a:solidFill>
                    <a:effectLst/>
                    <a:uLnTx/>
                    <a:uFillTx/>
                    <a:latin typeface="Franklin Gothic Book" panose="020B0503020102020204"/>
                    <a:ea typeface="+mn-ea"/>
                    <a:cs typeface="+mn-cs"/>
                  </a:rPr>
                </a:br>
                <a:endParaRPr kumimoji="0" lang="it-IT" sz="2000" b="0" i="0" u="none" strike="noStrike" kern="1200" cap="none" spc="0" normalizeH="0" baseline="0" noProof="0" dirty="0" smtClean="0">
                  <a:ln>
                    <a:noFill/>
                  </a:ln>
                  <a:solidFill>
                    <a:prstClr val="black"/>
                  </a:solidFill>
                  <a:effectLst/>
                  <a:uLnTx/>
                  <a:uFillTx/>
                  <a:latin typeface="Franklin Gothic Book" panose="020B050302010202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it-IT" sz="2000" dirty="0">
                  <a:solidFill>
                    <a:prstClr val="black"/>
                  </a:solidFill>
                  <a:latin typeface="Franklin Gothic Book" panose="020B0503020102020204"/>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it-IT" sz="2000" dirty="0" smtClean="0">
                  <a:solidFill>
                    <a:srgbClr val="000000"/>
                  </a:solidFill>
                  <a:latin typeface="Franklin Gothic Book" panose="020B0503020102020204"/>
                </a:endParaRPr>
              </a:p>
              <a:p>
                <a:pPr lvl="0" algn="just">
                  <a:defRPr/>
                </a:pPr>
                <a:r>
                  <a:rPr lang="it-IT" sz="2000" dirty="0" smtClean="0">
                    <a:solidFill>
                      <a:srgbClr val="000000"/>
                    </a:solidFill>
                    <a:latin typeface="Franklin Gothic Book" panose="020B0503020102020204"/>
                  </a:rPr>
                  <a:t>w</a:t>
                </a:r>
                <a:r>
                  <a:rPr kumimoji="0" lang="it-IT" sz="2000" b="0" i="0" u="none" strike="noStrike" kern="1200" cap="none" spc="0" normalizeH="0" baseline="0" noProof="0" dirty="0" err="1" smtClean="0">
                    <a:ln>
                      <a:noFill/>
                    </a:ln>
                    <a:solidFill>
                      <a:srgbClr val="000000"/>
                    </a:solidFill>
                    <a:effectLst/>
                    <a:uLnTx/>
                    <a:uFillTx/>
                    <a:latin typeface="Franklin Gothic Book" panose="020B0503020102020204"/>
                    <a:ea typeface="+mn-ea"/>
                    <a:cs typeface="+mn-cs"/>
                  </a:rPr>
                  <a:t>here</a:t>
                </a:r>
                <a:r>
                  <a:rPr kumimoji="0" lang="it-IT" sz="2000" b="0" i="0" u="none" strike="noStrike" kern="1200" cap="none" spc="0" normalizeH="0" baseline="0" noProof="0" dirty="0" smtClean="0">
                    <a:ln>
                      <a:noFill/>
                    </a:ln>
                    <a:solidFill>
                      <a:srgbClr val="000000"/>
                    </a:solidFill>
                    <a:effectLst/>
                    <a:uLnTx/>
                    <a:uFillTx/>
                    <a:latin typeface="Franklin Gothic Book" panose="020B0503020102020204"/>
                    <a:ea typeface="+mn-ea"/>
                    <a:cs typeface="+mn-cs"/>
                  </a:rPr>
                  <a:t> </a:t>
                </a:r>
                <a14:m>
                  <m:oMath xmlns:m="http://schemas.openxmlformats.org/officeDocument/2006/math">
                    <m:r>
                      <a:rPr lang="it-IT" sz="2000" b="0" i="0" smtClean="0">
                        <a:latin typeface="Cambria Math"/>
                        <a:ea typeface="Cambria Math" panose="02040503050406030204" pitchFamily="18" charset="0"/>
                      </a:rPr>
                      <m:t> </m:t>
                    </m:r>
                    <m:r>
                      <m:rPr>
                        <m:sty m:val="p"/>
                      </m:rPr>
                      <a:rPr lang="it-IT" sz="2000" b="0" i="0" smtClean="0">
                        <a:latin typeface="Cambria Math"/>
                        <a:ea typeface="Cambria Math" panose="02040503050406030204" pitchFamily="18" charset="0"/>
                      </a:rPr>
                      <m:t>b</m:t>
                    </m:r>
                    <m:r>
                      <a:rPr lang="it-IT" sz="2000" b="0" i="1" smtClean="0">
                        <a:latin typeface="Cambria Math"/>
                        <a:ea typeface="Cambria Math"/>
                      </a:rPr>
                      <m:t>&lt;0 </m:t>
                    </m:r>
                    <m:r>
                      <m:rPr>
                        <m:sty m:val="p"/>
                      </m:rPr>
                      <a:rPr lang="it-IT" sz="2000" b="0" i="0" smtClean="0">
                        <a:latin typeface="Cambria Math"/>
                        <a:ea typeface="Cambria Math"/>
                      </a:rPr>
                      <m:t>and</m:t>
                    </m:r>
                    <m:r>
                      <a:rPr lang="it-IT" sz="2000" b="0" i="0" smtClean="0">
                        <a:latin typeface="Cambria Math"/>
                        <a:ea typeface="Cambria Math"/>
                      </a:rPr>
                      <m:t> </m:t>
                    </m:r>
                    <m:r>
                      <a:rPr lang="it-IT" sz="2000" b="0" i="1" smtClean="0">
                        <a:latin typeface="Cambria Math"/>
                        <a:ea typeface="Cambria Math" panose="02040503050406030204" pitchFamily="18" charset="0"/>
                      </a:rPr>
                      <m:t>𝑎</m:t>
                    </m:r>
                    <m:r>
                      <a:rPr lang="it-IT" sz="2000" b="0" i="1" smtClean="0">
                        <a:latin typeface="Cambria Math"/>
                        <a:ea typeface="Cambria Math"/>
                      </a:rPr>
                      <m:t>&gt;0</m:t>
                    </m:r>
                  </m:oMath>
                </a14:m>
                <a:r>
                  <a:rPr lang="it-IT" sz="2000" b="0" i="0" dirty="0" smtClean="0">
                    <a:latin typeface="Franklin Gothic Book" panose="020B0503020102020204"/>
                    <a:ea typeface="Cambria Math" panose="02040503050406030204" pitchFamily="18" charset="0"/>
                  </a:rPr>
                  <a:t>.</a:t>
                </a:r>
              </a:p>
              <a:p>
                <a:pPr lvl="0" algn="just">
                  <a:defRPr/>
                </a:pPr>
                <a:endParaRPr lang="it-IT" sz="2000" b="0" i="0" dirty="0" smtClean="0">
                  <a:latin typeface="Franklin Gothic Book" panose="020B0503020102020204"/>
                  <a:ea typeface="Cambria Math" panose="02040503050406030204" pitchFamily="18" charset="0"/>
                </a:endParaRPr>
              </a:p>
              <a:p>
                <a:pPr lvl="0" algn="just">
                  <a:defRPr/>
                </a:pPr>
                <a:r>
                  <a:rPr kumimoji="0" lang="it-IT" sz="2000" b="0" i="0" u="none" strike="noStrike" kern="1200" cap="none" spc="0" normalizeH="0" baseline="0" noProof="0" dirty="0" smtClean="0">
                    <a:ln>
                      <a:noFill/>
                    </a:ln>
                    <a:solidFill>
                      <a:srgbClr val="000000"/>
                    </a:solidFill>
                    <a:effectLst/>
                    <a:uLnTx/>
                    <a:uFillTx/>
                    <a:latin typeface="Franklin Gothic Book" panose="020B0503020102020204"/>
                    <a:ea typeface="+mn-ea"/>
                    <a:cs typeface="+mn-cs"/>
                  </a:rPr>
                  <a:t>The </a:t>
                </a:r>
                <a:r>
                  <a:rPr kumimoji="0" lang="it-IT" sz="2000" b="0" i="0" u="none" strike="noStrike" kern="1200" cap="none" spc="0" normalizeH="0" baseline="0" noProof="0" dirty="0">
                    <a:ln>
                      <a:noFill/>
                    </a:ln>
                    <a:solidFill>
                      <a:srgbClr val="000000"/>
                    </a:solidFill>
                    <a:effectLst/>
                    <a:uLnTx/>
                    <a:uFillTx/>
                    <a:latin typeface="Franklin Gothic Book" panose="020B0503020102020204"/>
                    <a:ea typeface="+mn-ea"/>
                    <a:cs typeface="+mn-cs"/>
                  </a:rPr>
                  <a:t>model </a:t>
                </a:r>
                <a:r>
                  <a:rPr kumimoji="0" lang="it-IT" sz="2000" b="0" i="0" u="none" strike="noStrike" kern="1200" cap="none" spc="0" normalizeH="0" baseline="0" noProof="0" dirty="0" err="1">
                    <a:ln>
                      <a:noFill/>
                    </a:ln>
                    <a:solidFill>
                      <a:srgbClr val="000000"/>
                    </a:solidFill>
                    <a:effectLst/>
                    <a:uLnTx/>
                    <a:uFillTx/>
                    <a:latin typeface="Franklin Gothic Book" panose="020B0503020102020204"/>
                    <a:ea typeface="+mn-ea"/>
                    <a:cs typeface="+mn-cs"/>
                  </a:rPr>
                  <a:t>has</a:t>
                </a:r>
                <a:r>
                  <a:rPr kumimoji="0" lang="it-IT" sz="2000" b="0" i="0" u="none" strike="noStrike" kern="1200" cap="none" spc="0" normalizeH="0" baseline="0" noProof="0" dirty="0">
                    <a:ln>
                      <a:noFill/>
                    </a:ln>
                    <a:solidFill>
                      <a:srgbClr val="000000"/>
                    </a:solidFill>
                    <a:effectLst/>
                    <a:uLnTx/>
                    <a:uFillTx/>
                    <a:latin typeface="Franklin Gothic Book" panose="020B0503020102020204"/>
                    <a:ea typeface="+mn-ea"/>
                    <a:cs typeface="+mn-cs"/>
                  </a:rPr>
                  <a:t> </a:t>
                </a:r>
                <a:r>
                  <a:rPr kumimoji="0" lang="it-IT" sz="2000" b="0" i="0" u="none" strike="noStrike" kern="1200" cap="none" spc="0" normalizeH="0" baseline="0" noProof="0" dirty="0" err="1">
                    <a:ln>
                      <a:noFill/>
                    </a:ln>
                    <a:solidFill>
                      <a:srgbClr val="000000"/>
                    </a:solidFill>
                    <a:effectLst/>
                    <a:uLnTx/>
                    <a:uFillTx/>
                    <a:latin typeface="Franklin Gothic Book" panose="020B0503020102020204"/>
                    <a:ea typeface="+mn-ea"/>
                    <a:cs typeface="+mn-cs"/>
                  </a:rPr>
                  <a:t>been</a:t>
                </a:r>
                <a:r>
                  <a:rPr kumimoji="0" lang="it-IT" sz="2000" b="0" i="0" u="none" strike="noStrike" kern="1200" cap="none" spc="0" normalizeH="0" baseline="0" noProof="0" dirty="0">
                    <a:ln>
                      <a:noFill/>
                    </a:ln>
                    <a:solidFill>
                      <a:srgbClr val="000000"/>
                    </a:solidFill>
                    <a:effectLst/>
                    <a:uLnTx/>
                    <a:uFillTx/>
                    <a:latin typeface="Franklin Gothic Book" panose="020B0503020102020204"/>
                    <a:ea typeface="+mn-ea"/>
                    <a:cs typeface="+mn-cs"/>
                  </a:rPr>
                  <a:t> </a:t>
                </a:r>
                <a:r>
                  <a:rPr kumimoji="0" lang="it-IT" sz="2000" b="0" i="0" u="none" strike="noStrike" kern="1200" cap="none" spc="0" normalizeH="0" baseline="0" noProof="0" dirty="0" err="1">
                    <a:ln>
                      <a:noFill/>
                    </a:ln>
                    <a:solidFill>
                      <a:srgbClr val="000000"/>
                    </a:solidFill>
                    <a:effectLst/>
                    <a:uLnTx/>
                    <a:uFillTx/>
                    <a:latin typeface="Franklin Gothic Book" panose="020B0503020102020204"/>
                    <a:ea typeface="+mn-ea"/>
                    <a:cs typeface="+mn-cs"/>
                  </a:rPr>
                  <a:t>attempted</a:t>
                </a:r>
                <a:r>
                  <a:rPr kumimoji="0" lang="it-IT" sz="2000" b="0" i="0" u="none" strike="noStrike" kern="1200" cap="none" spc="0" normalizeH="0" baseline="0" noProof="0" dirty="0">
                    <a:ln>
                      <a:noFill/>
                    </a:ln>
                    <a:solidFill>
                      <a:srgbClr val="000000"/>
                    </a:solidFill>
                    <a:effectLst/>
                    <a:uLnTx/>
                    <a:uFillTx/>
                    <a:latin typeface="Franklin Gothic Book" panose="020B0503020102020204"/>
                    <a:ea typeface="+mn-ea"/>
                    <a:cs typeface="+mn-cs"/>
                  </a:rPr>
                  <a:t> with set </a:t>
                </a:r>
                <a:r>
                  <a:rPr kumimoji="0" lang="it-IT" sz="2000" b="1" i="1" u="none" strike="noStrike" kern="1200" cap="none" spc="0" normalizeH="0" baseline="0" noProof="0" dirty="0" smtClean="0">
                    <a:ln>
                      <a:noFill/>
                    </a:ln>
                    <a:solidFill>
                      <a:srgbClr val="000000"/>
                    </a:solidFill>
                    <a:effectLst/>
                    <a:uLnTx/>
                    <a:uFillTx/>
                    <a:latin typeface="Franklin Gothic Book" panose="020B0503020102020204"/>
                    <a:ea typeface="+mn-ea"/>
                    <a:cs typeface="+mn-cs"/>
                  </a:rPr>
                  <a:t>i </a:t>
                </a:r>
                <a:r>
                  <a:rPr kumimoji="0" lang="it-IT" sz="2000" b="0" i="0" u="none" strike="noStrike" kern="1200" cap="none" spc="0" normalizeH="0" baseline="0" noProof="0" dirty="0">
                    <a:ln>
                      <a:noFill/>
                    </a:ln>
                    <a:solidFill>
                      <a:srgbClr val="000000"/>
                    </a:solidFill>
                    <a:effectLst/>
                    <a:uLnTx/>
                    <a:uFillTx/>
                    <a:latin typeface="Franklin Gothic Book" panose="020B0503020102020204"/>
                    <a:ea typeface="+mn-ea"/>
                    <a:cs typeface="+mn-cs"/>
                  </a:rPr>
                  <a:t>and </a:t>
                </a:r>
                <a:r>
                  <a:rPr kumimoji="0" lang="it-IT" sz="2000" b="1" i="1" u="none" strike="noStrike" kern="1200" cap="none" spc="0" normalizeH="0" baseline="0" noProof="0" dirty="0" smtClean="0">
                    <a:ln>
                      <a:noFill/>
                    </a:ln>
                    <a:solidFill>
                      <a:srgbClr val="000000"/>
                    </a:solidFill>
                    <a:effectLst/>
                    <a:uLnTx/>
                    <a:uFillTx/>
                    <a:latin typeface="Franklin Gothic Book" panose="020B0503020102020204"/>
                    <a:ea typeface="+mn-ea"/>
                    <a:cs typeface="+mn-cs"/>
                  </a:rPr>
                  <a:t>d</a:t>
                </a:r>
                <a:endParaRPr kumimoji="0" lang="it-IT" sz="2000" b="0" i="0" u="none" strike="noStrike" kern="1200" cap="none" spc="0" normalizeH="0" baseline="0" noProof="0" dirty="0">
                  <a:ln>
                    <a:noFill/>
                  </a:ln>
                  <a:solidFill>
                    <a:srgbClr val="000000"/>
                  </a:solidFill>
                  <a:effectLst/>
                  <a:uLnTx/>
                  <a:uFillTx/>
                  <a:latin typeface="Franklin Gothic Book" panose="020B05030201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prstClr val="black"/>
                    </a:solidFill>
                    <a:effectLst/>
                    <a:uLnTx/>
                    <a:uFillTx/>
                    <a:latin typeface="Franklin Gothic Book" panose="020B0503020102020204"/>
                    <a:ea typeface="+mn-ea"/>
                    <a:cs typeface="+mn-cs"/>
                  </a:rPr>
                  <a:t/>
                </a:r>
                <a:br>
                  <a:rPr kumimoji="0" lang="it-IT" sz="2000" b="0" i="0" u="none" strike="noStrike" kern="1200" cap="none" spc="0" normalizeH="0" baseline="0" noProof="0" dirty="0">
                    <a:ln>
                      <a:noFill/>
                    </a:ln>
                    <a:solidFill>
                      <a:prstClr val="black"/>
                    </a:solidFill>
                    <a:effectLst/>
                    <a:uLnTx/>
                    <a:uFillTx/>
                    <a:latin typeface="Franklin Gothic Book" panose="020B0503020102020204"/>
                    <a:ea typeface="+mn-ea"/>
                    <a:cs typeface="+mn-cs"/>
                  </a:rPr>
                </a:br>
                <a:endParaRPr kumimoji="0" lang="it-IT" sz="2000" b="0" i="0" u="none" strike="noStrike" kern="1200" cap="none" spc="0" normalizeH="0" baseline="0" noProof="0" dirty="0">
                  <a:ln>
                    <a:noFill/>
                  </a:ln>
                  <a:solidFill>
                    <a:prstClr val="black"/>
                  </a:solidFill>
                  <a:effectLst/>
                  <a:uLnTx/>
                  <a:uFillTx/>
                  <a:latin typeface="Franklin Gothic Book" panose="020B0503020102020204"/>
                  <a:ea typeface="+mn-ea"/>
                  <a:cs typeface="+mn-cs"/>
                </a:endParaRPr>
              </a:p>
            </p:txBody>
          </p:sp>
        </mc:Choice>
        <mc:Fallback xmlns="">
          <p:sp>
            <p:nvSpPr>
              <p:cNvPr id="2" name="Rettangolo 1">
                <a:extLst>
                  <a:ext uri="{FF2B5EF4-FFF2-40B4-BE49-F238E27FC236}">
                    <a16:creationId xmlns="" xmlns:a16="http://schemas.microsoft.com/office/drawing/2014/main" id="{7E85A73E-7848-4159-B680-632B69C9C4EE}"/>
                  </a:ext>
                </a:extLst>
              </p:cNvPr>
              <p:cNvSpPr>
                <a:spLocks noRot="1" noChangeAspect="1" noMove="1" noResize="1" noEditPoints="1" noAdjustHandles="1" noChangeArrowheads="1" noChangeShapeType="1" noTextEdit="1"/>
              </p:cNvSpPr>
              <p:nvPr/>
            </p:nvSpPr>
            <p:spPr>
              <a:xfrm>
                <a:off x="889722" y="2517397"/>
                <a:ext cx="4987636" cy="3477875"/>
              </a:xfrm>
              <a:prstGeom prst="rect">
                <a:avLst/>
              </a:prstGeom>
              <a:blipFill rotWithShape="1">
                <a:blip r:embed="rId3"/>
                <a:stretch>
                  <a:fillRect l="-1345" t="-877" r="-122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p:cNvSpPr txBox="1"/>
              <p:nvPr/>
            </p:nvSpPr>
            <p:spPr>
              <a:xfrm>
                <a:off x="1699163" y="3142700"/>
                <a:ext cx="2629631" cy="563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it-IT" sz="3600" b="0" i="1" smtClean="0">
                              <a:latin typeface="Cambria Math" panose="02040503050406030204" pitchFamily="18" charset="0"/>
                            </a:rPr>
                          </m:ctrlPr>
                        </m:funcPr>
                        <m:fName>
                          <m:r>
                            <m:rPr>
                              <m:sty m:val="p"/>
                            </m:rPr>
                            <a:rPr lang="it-IT" sz="3600" b="0" i="0" smtClean="0">
                              <a:latin typeface="Cambria Math" panose="02040503050406030204" pitchFamily="18" charset="0"/>
                            </a:rPr>
                            <m:t>ln</m:t>
                          </m:r>
                        </m:fName>
                        <m:e>
                          <m:r>
                            <a:rPr lang="it-IT" sz="3600" b="0" i="1" smtClean="0">
                              <a:latin typeface="Cambria Math" panose="02040503050406030204" pitchFamily="18" charset="0"/>
                            </a:rPr>
                            <m:t>𝑁</m:t>
                          </m:r>
                          <m:r>
                            <a:rPr lang="it-IT" sz="3600" b="0" i="1" smtClean="0">
                              <a:latin typeface="Cambria Math" panose="02040503050406030204" pitchFamily="18" charset="0"/>
                            </a:rPr>
                            <m:t>=</m:t>
                          </m:r>
                          <m:r>
                            <a:rPr lang="it-IT" sz="3600" b="0" i="1" smtClean="0">
                              <a:latin typeface="Cambria Math" panose="02040503050406030204" pitchFamily="18" charset="0"/>
                            </a:rPr>
                            <m:t>𝑎</m:t>
                          </m:r>
                          <m:r>
                            <a:rPr lang="it-IT" sz="3600" b="0" i="1" smtClean="0">
                              <a:latin typeface="Cambria Math" panose="02040503050406030204" pitchFamily="18" charset="0"/>
                              <a:ea typeface="Cambria Math" panose="02040503050406030204" pitchFamily="18" charset="0"/>
                            </a:rPr>
                            <m:t>∙</m:t>
                          </m:r>
                          <m:sSup>
                            <m:sSupPr>
                              <m:ctrlPr>
                                <a:rPr lang="it-IT" sz="3600" b="0" i="1" smtClean="0">
                                  <a:latin typeface="Cambria Math" panose="02040503050406030204" pitchFamily="18" charset="0"/>
                                  <a:ea typeface="Cambria Math" panose="02040503050406030204" pitchFamily="18" charset="0"/>
                                </a:rPr>
                              </m:ctrlPr>
                            </m:sSupPr>
                            <m:e>
                              <m:r>
                                <a:rPr lang="it-IT" sz="3600" b="0" i="1" smtClean="0">
                                  <a:latin typeface="Cambria Math" panose="02040503050406030204" pitchFamily="18" charset="0"/>
                                  <a:ea typeface="Cambria Math" panose="02040503050406030204" pitchFamily="18" charset="0"/>
                                </a:rPr>
                                <m:t>h</m:t>
                              </m:r>
                            </m:e>
                            <m:sup>
                              <m:r>
                                <a:rPr lang="it-IT" sz="3600" b="0" i="1" smtClean="0">
                                  <a:latin typeface="Cambria Math" panose="02040503050406030204" pitchFamily="18" charset="0"/>
                                  <a:ea typeface="Cambria Math" panose="02040503050406030204" pitchFamily="18" charset="0"/>
                                </a:rPr>
                                <m:t>𝑏</m:t>
                              </m:r>
                            </m:sup>
                          </m:sSup>
                        </m:e>
                      </m:func>
                    </m:oMath>
                  </m:oMathPara>
                </a14:m>
                <a:endParaRPr lang="it-IT" sz="3600" dirty="0"/>
              </a:p>
            </p:txBody>
          </p:sp>
        </mc:Choice>
        <mc:Fallback xmlns="">
          <p:sp>
            <p:nvSpPr>
              <p:cNvPr id="6" name="CasellaDiTesto 5"/>
              <p:cNvSpPr txBox="1">
                <a:spLocks noRot="1" noChangeAspect="1" noMove="1" noResize="1" noEditPoints="1" noAdjustHandles="1" noChangeArrowheads="1" noChangeShapeType="1" noTextEdit="1"/>
              </p:cNvSpPr>
              <p:nvPr/>
            </p:nvSpPr>
            <p:spPr>
              <a:xfrm>
                <a:off x="1699163" y="3142700"/>
                <a:ext cx="2629631" cy="563937"/>
              </a:xfrm>
              <a:prstGeom prst="rect">
                <a:avLst/>
              </a:prstGeom>
              <a:blipFill rotWithShape="1">
                <a:blip r:embed="rId4"/>
                <a:stretch>
                  <a:fillRect/>
                </a:stretch>
              </a:blipFill>
            </p:spPr>
            <p:txBody>
              <a:bodyPr/>
              <a:lstStyle/>
              <a:p>
                <a:r>
                  <a:rPr lang="it-IT">
                    <a:noFill/>
                  </a:rPr>
                  <a:t> </a:t>
                </a:r>
              </a:p>
            </p:txBody>
          </p:sp>
        </mc:Fallback>
      </mc:AlternateContent>
      <p:pic>
        <p:nvPicPr>
          <p:cNvPr id="3" name="Immagine 2"/>
          <p:cNvPicPr>
            <a:picLocks noChangeAspect="1"/>
          </p:cNvPicPr>
          <p:nvPr/>
        </p:nvPicPr>
        <p:blipFill>
          <a:blip r:embed="rId5"/>
          <a:stretch>
            <a:fillRect/>
          </a:stretch>
        </p:blipFill>
        <p:spPr>
          <a:xfrm>
            <a:off x="6136425" y="1190171"/>
            <a:ext cx="5889425" cy="4673600"/>
          </a:xfrm>
          <a:prstGeom prst="rect">
            <a:avLst/>
          </a:prstGeom>
        </p:spPr>
      </p:pic>
      <p:sp>
        <p:nvSpPr>
          <p:cNvPr id="4" name="Rettangolo 3"/>
          <p:cNvSpPr/>
          <p:nvPr/>
        </p:nvSpPr>
        <p:spPr>
          <a:xfrm>
            <a:off x="889722" y="349009"/>
            <a:ext cx="8193337" cy="694934"/>
          </a:xfrm>
          <a:prstGeom prst="rect">
            <a:avLst/>
          </a:prstGeom>
        </p:spPr>
        <p:txBody>
          <a:bodyPr wrap="square">
            <a:spAutoFit/>
          </a:bodyPr>
          <a:lstStyle/>
          <a:p>
            <a:pPr>
              <a:lnSpc>
                <a:spcPct val="89000"/>
              </a:lnSpc>
              <a:spcBef>
                <a:spcPct val="0"/>
              </a:spcBef>
            </a:pPr>
            <a:r>
              <a:rPr lang="it-IT" sz="4400" dirty="0">
                <a:solidFill>
                  <a:srgbClr val="C00000"/>
                </a:solidFill>
              </a:rPr>
              <a:t>S</a:t>
            </a:r>
            <a:r>
              <a:rPr lang="it-IT" sz="4400" dirty="0" smtClean="0">
                <a:solidFill>
                  <a:srgbClr val="C00000"/>
                </a:solidFill>
              </a:rPr>
              <a:t>ome </a:t>
            </a:r>
            <a:r>
              <a:rPr lang="it-IT" sz="4400" dirty="0" err="1" smtClean="0">
                <a:solidFill>
                  <a:srgbClr val="C00000"/>
                </a:solidFill>
              </a:rPr>
              <a:t>interesting</a:t>
            </a:r>
            <a:r>
              <a:rPr lang="it-IT" sz="4400" dirty="0" smtClean="0">
                <a:solidFill>
                  <a:srgbClr val="C00000"/>
                </a:solidFill>
              </a:rPr>
              <a:t> </a:t>
            </a:r>
            <a:r>
              <a:rPr lang="it-IT" sz="4400" dirty="0" err="1" smtClean="0">
                <a:solidFill>
                  <a:srgbClr val="C00000"/>
                </a:solidFill>
              </a:rPr>
              <a:t>fits</a:t>
            </a:r>
            <a:r>
              <a:rPr lang="it-IT" sz="4400" dirty="0" smtClean="0">
                <a:solidFill>
                  <a:srgbClr val="C00000"/>
                </a:solidFill>
              </a:rPr>
              <a:t> </a:t>
            </a:r>
            <a:r>
              <a:rPr lang="it-IT" sz="3600" dirty="0" smtClean="0">
                <a:solidFill>
                  <a:srgbClr val="C00000"/>
                </a:solidFill>
              </a:rPr>
              <a:t>II</a:t>
            </a:r>
            <a:endParaRPr lang="it-IT" sz="3600" dirty="0">
              <a:solidFill>
                <a:srgbClr val="C00000"/>
              </a:solidFill>
              <a:latin typeface="+mj-lt"/>
              <a:ea typeface="+mj-ea"/>
              <a:cs typeface="+mj-cs"/>
            </a:endParaRPr>
          </a:p>
        </p:txBody>
      </p:sp>
      <mc:AlternateContent xmlns:mc="http://schemas.openxmlformats.org/markup-compatibility/2006" xmlns:a14="http://schemas.microsoft.com/office/drawing/2010/main">
        <mc:Choice Requires="a14">
          <p:sp>
            <p:nvSpPr>
              <p:cNvPr id="5" name="Rettangolo 4"/>
              <p:cNvSpPr/>
              <p:nvPr/>
            </p:nvSpPr>
            <p:spPr>
              <a:xfrm>
                <a:off x="6304550" y="1323823"/>
                <a:ext cx="4171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b="1" i="1">
                          <a:latin typeface="Cambria Math"/>
                        </a:rPr>
                        <m:t>𝑵</m:t>
                      </m:r>
                    </m:oMath>
                  </m:oMathPara>
                </a14:m>
                <a:endParaRPr lang="it-IT" dirty="0"/>
              </a:p>
            </p:txBody>
          </p:sp>
        </mc:Choice>
        <mc:Fallback xmlns="">
          <p:sp>
            <p:nvSpPr>
              <p:cNvPr id="5" name="Rettangolo 4"/>
              <p:cNvSpPr>
                <a:spLocks noRot="1" noChangeAspect="1" noMove="1" noResize="1" noEditPoints="1" noAdjustHandles="1" noChangeArrowheads="1" noChangeShapeType="1" noTextEdit="1"/>
              </p:cNvSpPr>
              <p:nvPr/>
            </p:nvSpPr>
            <p:spPr>
              <a:xfrm>
                <a:off x="6304550" y="1323823"/>
                <a:ext cx="417101" cy="369332"/>
              </a:xfrm>
              <a:prstGeom prst="rect">
                <a:avLst/>
              </a:prstGeom>
              <a:blipFill rotWithShape="1">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Rettangolo 6"/>
              <p:cNvSpPr/>
              <p:nvPr/>
            </p:nvSpPr>
            <p:spPr>
              <a:xfrm>
                <a:off x="11446334" y="5276334"/>
                <a:ext cx="3882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dirty="0">
                          <a:latin typeface="Cambria Math"/>
                        </a:rPr>
                        <m:t>𝒉</m:t>
                      </m:r>
                    </m:oMath>
                  </m:oMathPara>
                </a14:m>
                <a:endParaRPr lang="it-IT" dirty="0"/>
              </a:p>
            </p:txBody>
          </p:sp>
        </mc:Choice>
        <mc:Fallback xmlns="">
          <p:sp>
            <p:nvSpPr>
              <p:cNvPr id="7" name="Rettangolo 6"/>
              <p:cNvSpPr>
                <a:spLocks noRot="1" noChangeAspect="1" noMove="1" noResize="1" noEditPoints="1" noAdjustHandles="1" noChangeArrowheads="1" noChangeShapeType="1" noTextEdit="1"/>
              </p:cNvSpPr>
              <p:nvPr/>
            </p:nvSpPr>
            <p:spPr>
              <a:xfrm>
                <a:off x="11446334" y="5276334"/>
                <a:ext cx="388248" cy="369332"/>
              </a:xfrm>
              <a:prstGeom prst="rect">
                <a:avLst/>
              </a:prstGeom>
              <a:blipFill rotWithShape="1">
                <a:blip r:embed="rId7"/>
                <a:stretch>
                  <a:fillRect/>
                </a:stretch>
              </a:blipFill>
            </p:spPr>
            <p:txBody>
              <a:bodyPr/>
              <a:lstStyle/>
              <a:p>
                <a:r>
                  <a:rPr lang="it-IT">
                    <a:noFill/>
                  </a:rPr>
                  <a:t> </a:t>
                </a:r>
              </a:p>
            </p:txBody>
          </p:sp>
        </mc:Fallback>
      </mc:AlternateContent>
      <p:sp>
        <p:nvSpPr>
          <p:cNvPr id="10" name="Segnaposto numero diapositiva 3"/>
          <p:cNvSpPr>
            <a:spLocks noGrp="1"/>
          </p:cNvSpPr>
          <p:nvPr>
            <p:ph type="sldNum" sz="quarter" idx="12"/>
          </p:nvPr>
        </p:nvSpPr>
        <p:spPr>
          <a:xfrm>
            <a:off x="9472736" y="6453386"/>
            <a:ext cx="1596292" cy="404614"/>
          </a:xfrm>
        </p:spPr>
        <p:txBody>
          <a:bodyPr/>
          <a:lstStyle/>
          <a:p>
            <a:pPr>
              <a:defRPr/>
            </a:pPr>
            <a:fld id="{F2487767-9CD9-40EE-BC22-A9420DEE35F1}" type="slidenum">
              <a:rPr lang="it-IT" smtClean="0">
                <a:solidFill>
                  <a:srgbClr val="191B0E"/>
                </a:solidFill>
              </a:rPr>
              <a:pPr>
                <a:defRPr/>
              </a:pPr>
              <a:t>20</a:t>
            </a:fld>
            <a:endParaRPr lang="it-IT">
              <a:solidFill>
                <a:srgbClr val="191B0E"/>
              </a:solidFill>
            </a:endParaRPr>
          </a:p>
        </p:txBody>
      </p:sp>
    </p:spTree>
    <p:extLst>
      <p:ext uri="{BB962C8B-B14F-4D97-AF65-F5344CB8AC3E}">
        <p14:creationId xmlns:p14="http://schemas.microsoft.com/office/powerpoint/2010/main" val="343185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28700" y="406196"/>
            <a:ext cx="9601200" cy="756634"/>
          </a:xfrm>
        </p:spPr>
        <p:txBody>
          <a:bodyPr/>
          <a:lstStyle/>
          <a:p>
            <a:r>
              <a:rPr lang="it-IT" dirty="0" err="1" smtClean="0"/>
              <a:t>Vaccination</a:t>
            </a:r>
            <a:endParaRPr lang="it-IT" dirty="0"/>
          </a:p>
        </p:txBody>
      </p:sp>
      <p:sp>
        <p:nvSpPr>
          <p:cNvPr id="3" name="Segnaposto piè di pagina 2"/>
          <p:cNvSpPr>
            <a:spLocks noGrp="1"/>
          </p:cNvSpPr>
          <p:nvPr>
            <p:ph type="ftr" sz="quarter" idx="11"/>
          </p:nvPr>
        </p:nvSpPr>
        <p:spPr/>
        <p:txBody>
          <a:bodyPr/>
          <a:lstStyle/>
          <a:p>
            <a:pPr>
              <a:defRPr/>
            </a:pPr>
            <a:r>
              <a:rPr lang="it-IT" smtClean="0">
                <a:solidFill>
                  <a:srgbClr val="191B0E"/>
                </a:solidFill>
              </a:rPr>
              <a:t>I.S.I.S.S. MARCO CASAGRANDE</a:t>
            </a:r>
            <a:endParaRPr lang="it-IT">
              <a:solidFill>
                <a:srgbClr val="191B0E"/>
              </a:solidFill>
            </a:endParaRPr>
          </a:p>
        </p:txBody>
      </p:sp>
      <p:sp>
        <p:nvSpPr>
          <p:cNvPr id="4" name="Segnaposto numero diapositiva 3"/>
          <p:cNvSpPr>
            <a:spLocks noGrp="1"/>
          </p:cNvSpPr>
          <p:nvPr>
            <p:ph type="sldNum" sz="quarter" idx="12"/>
          </p:nvPr>
        </p:nvSpPr>
        <p:spPr/>
        <p:txBody>
          <a:bodyPr/>
          <a:lstStyle/>
          <a:p>
            <a:pPr>
              <a:defRPr/>
            </a:pPr>
            <a:fld id="{F2487767-9CD9-40EE-BC22-A9420DEE35F1}" type="slidenum">
              <a:rPr lang="it-IT" smtClean="0">
                <a:solidFill>
                  <a:srgbClr val="191B0E"/>
                </a:solidFill>
              </a:rPr>
              <a:pPr>
                <a:defRPr/>
              </a:pPr>
              <a:t>21</a:t>
            </a:fld>
            <a:endParaRPr lang="it-IT">
              <a:solidFill>
                <a:srgbClr val="191B0E"/>
              </a:solidFill>
            </a:endParaRPr>
          </a:p>
        </p:txBody>
      </p:sp>
      <p:sp>
        <p:nvSpPr>
          <p:cNvPr id="6" name="CasellaDiTesto 5"/>
          <p:cNvSpPr txBox="1"/>
          <p:nvPr/>
        </p:nvSpPr>
        <p:spPr>
          <a:xfrm>
            <a:off x="1028700" y="1347000"/>
            <a:ext cx="10706207" cy="1200329"/>
          </a:xfrm>
          <a:prstGeom prst="rect">
            <a:avLst/>
          </a:prstGeom>
          <a:noFill/>
        </p:spPr>
        <p:txBody>
          <a:bodyPr wrap="square" rtlCol="0">
            <a:spAutoFit/>
          </a:bodyPr>
          <a:lstStyle/>
          <a:p>
            <a:pPr algn="just"/>
            <a:r>
              <a:rPr lang="it-IT" sz="2400" dirty="0" smtClean="0"/>
              <a:t>For </a:t>
            </a:r>
            <a:r>
              <a:rPr lang="it-IT" sz="2400" dirty="0" err="1" smtClean="0"/>
              <a:t>simulating</a:t>
            </a:r>
            <a:r>
              <a:rPr lang="it-IT" sz="2400" dirty="0"/>
              <a:t> </a:t>
            </a:r>
            <a:r>
              <a:rPr lang="it-IT" sz="2400" dirty="0" smtClean="0"/>
              <a:t>the </a:t>
            </a:r>
            <a:r>
              <a:rPr lang="it-IT" sz="2400" dirty="0" err="1" smtClean="0"/>
              <a:t>effect</a:t>
            </a:r>
            <a:r>
              <a:rPr lang="it-IT" sz="2400" dirty="0" smtClean="0"/>
              <a:t> of a </a:t>
            </a:r>
            <a:r>
              <a:rPr lang="it-IT" sz="2400" dirty="0" err="1" smtClean="0"/>
              <a:t>vaccination</a:t>
            </a:r>
            <a:r>
              <a:rPr lang="it-IT" sz="2400" dirty="0" smtClean="0"/>
              <a:t> </a:t>
            </a:r>
            <a:r>
              <a:rPr lang="it-IT" sz="2400" dirty="0" err="1" smtClean="0"/>
              <a:t>we</a:t>
            </a:r>
            <a:r>
              <a:rPr lang="it-IT" sz="2400" dirty="0" smtClean="0"/>
              <a:t> can </a:t>
            </a:r>
            <a:r>
              <a:rPr lang="it-IT" sz="2400" dirty="0" err="1" smtClean="0"/>
              <a:t>choose</a:t>
            </a:r>
            <a:r>
              <a:rPr lang="it-IT" sz="2400" dirty="0" smtClean="0"/>
              <a:t> a </a:t>
            </a:r>
            <a:r>
              <a:rPr lang="it-IT" sz="2400" b="1" i="1" dirty="0" smtClean="0"/>
              <a:t>%V</a:t>
            </a:r>
            <a:r>
              <a:rPr lang="it-IT" sz="2400" dirty="0" smtClean="0"/>
              <a:t> (</a:t>
            </a:r>
            <a:r>
              <a:rPr lang="it-IT" sz="2400" dirty="0" err="1" smtClean="0"/>
              <a:t>vaccination</a:t>
            </a:r>
            <a:r>
              <a:rPr lang="it-IT" sz="2400" dirty="0" smtClean="0"/>
              <a:t> </a:t>
            </a:r>
            <a:r>
              <a:rPr lang="it-IT" sz="2400" dirty="0" err="1" smtClean="0"/>
              <a:t>percentage</a:t>
            </a:r>
            <a:r>
              <a:rPr lang="it-IT" sz="2400" dirty="0" smtClean="0"/>
              <a:t>) </a:t>
            </a:r>
            <a:r>
              <a:rPr lang="it-IT" sz="2400" dirty="0" err="1" smtClean="0"/>
              <a:t>which</a:t>
            </a:r>
            <a:r>
              <a:rPr lang="it-IT" sz="2400" dirty="0" smtClean="0"/>
              <a:t> </a:t>
            </a:r>
            <a:r>
              <a:rPr lang="it-IT" sz="2400" dirty="0" err="1" smtClean="0"/>
              <a:t>describe</a:t>
            </a:r>
            <a:r>
              <a:rPr lang="it-IT" sz="2400" dirty="0" smtClean="0"/>
              <a:t> the </a:t>
            </a:r>
            <a:r>
              <a:rPr lang="it-IT" sz="2400" dirty="0" err="1" smtClean="0"/>
              <a:t>density</a:t>
            </a:r>
            <a:r>
              <a:rPr lang="it-IT" sz="2400" dirty="0" smtClean="0"/>
              <a:t> of </a:t>
            </a:r>
            <a:r>
              <a:rPr lang="it-IT" sz="2400" dirty="0" err="1" smtClean="0"/>
              <a:t>vaccinated</a:t>
            </a:r>
            <a:r>
              <a:rPr lang="it-IT" sz="2400" dirty="0" smtClean="0"/>
              <a:t> </a:t>
            </a:r>
            <a:r>
              <a:rPr lang="it-IT" sz="2400" dirty="0" err="1" smtClean="0"/>
              <a:t>people</a:t>
            </a:r>
            <a:r>
              <a:rPr lang="it-IT" sz="2400" dirty="0" smtClean="0"/>
              <a:t> inside the </a:t>
            </a:r>
            <a:r>
              <a:rPr lang="it-IT" sz="2400" dirty="0" err="1" smtClean="0"/>
              <a:t>matrix</a:t>
            </a:r>
            <a:r>
              <a:rPr lang="it-IT" sz="2400" dirty="0" smtClean="0"/>
              <a:t> </a:t>
            </a:r>
            <a:r>
              <a:rPr lang="it-IT" sz="2400" dirty="0" err="1" smtClean="0"/>
              <a:t>allocated</a:t>
            </a:r>
            <a:r>
              <a:rPr lang="it-IT" sz="2400" dirty="0" smtClean="0"/>
              <a:t> with a random </a:t>
            </a:r>
            <a:r>
              <a:rPr lang="it-IT" sz="2400" dirty="0" err="1" smtClean="0"/>
              <a:t>distribution</a:t>
            </a:r>
            <a:endParaRPr lang="it-IT" sz="2400" dirty="0" smtClean="0"/>
          </a:p>
        </p:txBody>
      </p:sp>
      <p:sp>
        <p:nvSpPr>
          <p:cNvPr id="7" name="CasellaDiTesto 6"/>
          <p:cNvSpPr txBox="1"/>
          <p:nvPr/>
        </p:nvSpPr>
        <p:spPr>
          <a:xfrm>
            <a:off x="1028700" y="4987076"/>
            <a:ext cx="10706207" cy="830997"/>
          </a:xfrm>
          <a:prstGeom prst="rect">
            <a:avLst/>
          </a:prstGeom>
          <a:noFill/>
        </p:spPr>
        <p:txBody>
          <a:bodyPr wrap="square" rtlCol="0">
            <a:spAutoFit/>
          </a:bodyPr>
          <a:lstStyle/>
          <a:p>
            <a:pPr algn="just"/>
            <a:r>
              <a:rPr lang="it-IT" sz="2400" dirty="0" err="1" smtClean="0"/>
              <a:t>We</a:t>
            </a:r>
            <a:r>
              <a:rPr lang="it-IT" sz="2400" dirty="0"/>
              <a:t> </a:t>
            </a:r>
            <a:r>
              <a:rPr lang="it-IT" sz="2400" dirty="0" err="1" smtClean="0"/>
              <a:t>simulated</a:t>
            </a:r>
            <a:r>
              <a:rPr lang="it-IT" sz="2400" dirty="0" smtClean="0"/>
              <a:t> a «</a:t>
            </a:r>
            <a:r>
              <a:rPr lang="it-IT" sz="2400" dirty="0" err="1" smtClean="0"/>
              <a:t>measles-like</a:t>
            </a:r>
            <a:r>
              <a:rPr lang="it-IT" sz="2400" dirty="0" smtClean="0"/>
              <a:t>» </a:t>
            </a:r>
            <a:r>
              <a:rPr lang="it-IT" sz="2400" dirty="0" err="1" smtClean="0"/>
              <a:t>disease</a:t>
            </a:r>
            <a:r>
              <a:rPr lang="it-IT" sz="2400" dirty="0" smtClean="0"/>
              <a:t> (i=10</a:t>
            </a:r>
            <a:r>
              <a:rPr lang="it-IT" sz="2400" dirty="0"/>
              <a:t>%, </a:t>
            </a:r>
            <a:r>
              <a:rPr lang="it-IT" sz="2400" dirty="0" smtClean="0"/>
              <a:t>d=0,1% </a:t>
            </a:r>
            <a:r>
              <a:rPr lang="it-IT" sz="2400" dirty="0"/>
              <a:t>e h=25</a:t>
            </a:r>
            <a:r>
              <a:rPr lang="it-IT" sz="2400" dirty="0" smtClean="0"/>
              <a:t>%) with </a:t>
            </a:r>
            <a:r>
              <a:rPr lang="it-IT" sz="2400" dirty="0" err="1" smtClean="0"/>
              <a:t>increasing</a:t>
            </a:r>
            <a:r>
              <a:rPr lang="it-IT" sz="2400" dirty="0" smtClean="0"/>
              <a:t> </a:t>
            </a:r>
            <a:r>
              <a:rPr lang="it-IT" sz="2400" dirty="0" err="1" smtClean="0"/>
              <a:t>percentages</a:t>
            </a:r>
            <a:r>
              <a:rPr lang="it-IT" sz="2400" dirty="0" smtClean="0"/>
              <a:t> of </a:t>
            </a:r>
            <a:r>
              <a:rPr lang="it-IT" sz="2400" dirty="0" err="1" smtClean="0"/>
              <a:t>immunized</a:t>
            </a:r>
            <a:r>
              <a:rPr lang="it-IT" sz="2400" dirty="0" smtClean="0"/>
              <a:t> </a:t>
            </a:r>
            <a:r>
              <a:rPr lang="it-IT" sz="2400" dirty="0" err="1" smtClean="0"/>
              <a:t>people</a:t>
            </a:r>
            <a:r>
              <a:rPr lang="it-IT" sz="2400" dirty="0" smtClean="0"/>
              <a:t> (0 to 99%) </a:t>
            </a:r>
            <a:r>
              <a:rPr lang="it-IT" sz="2400" dirty="0" err="1" smtClean="0"/>
              <a:t>each</a:t>
            </a:r>
            <a:r>
              <a:rPr lang="it-IT" sz="2400" dirty="0" smtClean="0"/>
              <a:t> </a:t>
            </a:r>
            <a:r>
              <a:rPr lang="it-IT" sz="2400" dirty="0" err="1" smtClean="0"/>
              <a:t>run</a:t>
            </a:r>
            <a:r>
              <a:rPr lang="it-IT" sz="2400" dirty="0" smtClean="0"/>
              <a:t> 100 </a:t>
            </a:r>
            <a:r>
              <a:rPr lang="it-IT" sz="2400" dirty="0" err="1" smtClean="0"/>
              <a:t>times</a:t>
            </a:r>
            <a:endParaRPr lang="it-IT" sz="2400" dirty="0"/>
          </a:p>
        </p:txBody>
      </p:sp>
      <p:sp>
        <p:nvSpPr>
          <p:cNvPr id="9" name="AutoShape 4"/>
          <p:cNvSpPr>
            <a:spLocks noChangeAspect="1" noChangeArrowheads="1" noTextEdit="1"/>
          </p:cNvSpPr>
          <p:nvPr/>
        </p:nvSpPr>
        <p:spPr bwMode="auto">
          <a:xfrm>
            <a:off x="4176765" y="2931320"/>
            <a:ext cx="44100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0" name="Rectangle 6"/>
          <p:cNvSpPr>
            <a:spLocks noChangeArrowheads="1"/>
          </p:cNvSpPr>
          <p:nvPr/>
        </p:nvSpPr>
        <p:spPr bwMode="auto">
          <a:xfrm>
            <a:off x="4176765" y="2993233"/>
            <a:ext cx="1462088"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1" name="Rectangle 7"/>
          <p:cNvSpPr>
            <a:spLocks noChangeArrowheads="1"/>
          </p:cNvSpPr>
          <p:nvPr/>
        </p:nvSpPr>
        <p:spPr bwMode="auto">
          <a:xfrm>
            <a:off x="5638853" y="2993233"/>
            <a:ext cx="1463675"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2" name="Rectangle 8"/>
          <p:cNvSpPr>
            <a:spLocks noChangeArrowheads="1"/>
          </p:cNvSpPr>
          <p:nvPr/>
        </p:nvSpPr>
        <p:spPr bwMode="auto">
          <a:xfrm>
            <a:off x="7102528" y="2993233"/>
            <a:ext cx="1484313"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3" name="Rectangle 9"/>
          <p:cNvSpPr>
            <a:spLocks noChangeArrowheads="1"/>
          </p:cNvSpPr>
          <p:nvPr/>
        </p:nvSpPr>
        <p:spPr bwMode="auto">
          <a:xfrm>
            <a:off x="4176765" y="3290095"/>
            <a:ext cx="1462088" cy="295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4" name="Rectangle 10"/>
          <p:cNvSpPr>
            <a:spLocks noChangeArrowheads="1"/>
          </p:cNvSpPr>
          <p:nvPr/>
        </p:nvSpPr>
        <p:spPr bwMode="auto">
          <a:xfrm>
            <a:off x="5638853" y="3290095"/>
            <a:ext cx="1463675" cy="295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5" name="Rectangle 11"/>
          <p:cNvSpPr>
            <a:spLocks noChangeArrowheads="1"/>
          </p:cNvSpPr>
          <p:nvPr/>
        </p:nvSpPr>
        <p:spPr bwMode="auto">
          <a:xfrm>
            <a:off x="7102528" y="3290095"/>
            <a:ext cx="1484313" cy="295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6" name="Rectangle 12"/>
          <p:cNvSpPr>
            <a:spLocks noChangeArrowheads="1"/>
          </p:cNvSpPr>
          <p:nvPr/>
        </p:nvSpPr>
        <p:spPr bwMode="auto">
          <a:xfrm>
            <a:off x="4176765" y="3585370"/>
            <a:ext cx="1462088" cy="29686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7" name="Rectangle 13"/>
          <p:cNvSpPr>
            <a:spLocks noChangeArrowheads="1"/>
          </p:cNvSpPr>
          <p:nvPr/>
        </p:nvSpPr>
        <p:spPr bwMode="auto">
          <a:xfrm>
            <a:off x="5638853" y="3585370"/>
            <a:ext cx="1463675" cy="29686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8" name="Rectangle 14"/>
          <p:cNvSpPr>
            <a:spLocks noChangeArrowheads="1"/>
          </p:cNvSpPr>
          <p:nvPr/>
        </p:nvSpPr>
        <p:spPr bwMode="auto">
          <a:xfrm>
            <a:off x="7102528" y="3585370"/>
            <a:ext cx="1484313" cy="29686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9" name="Rectangle 15"/>
          <p:cNvSpPr>
            <a:spLocks noChangeArrowheads="1"/>
          </p:cNvSpPr>
          <p:nvPr/>
        </p:nvSpPr>
        <p:spPr bwMode="auto">
          <a:xfrm>
            <a:off x="4176765" y="3882233"/>
            <a:ext cx="1462088" cy="2968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0" name="Rectangle 16"/>
          <p:cNvSpPr>
            <a:spLocks noChangeArrowheads="1"/>
          </p:cNvSpPr>
          <p:nvPr/>
        </p:nvSpPr>
        <p:spPr bwMode="auto">
          <a:xfrm>
            <a:off x="5638853" y="3882233"/>
            <a:ext cx="1463675" cy="2968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1" name="Rectangle 17"/>
          <p:cNvSpPr>
            <a:spLocks noChangeArrowheads="1"/>
          </p:cNvSpPr>
          <p:nvPr/>
        </p:nvSpPr>
        <p:spPr bwMode="auto">
          <a:xfrm>
            <a:off x="7102528" y="3882233"/>
            <a:ext cx="1484313" cy="2968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 name="Rectangle 18"/>
          <p:cNvSpPr>
            <a:spLocks noChangeArrowheads="1"/>
          </p:cNvSpPr>
          <p:nvPr/>
        </p:nvSpPr>
        <p:spPr bwMode="auto">
          <a:xfrm>
            <a:off x="4176765" y="4179095"/>
            <a:ext cx="1462088" cy="304800"/>
          </a:xfrm>
          <a:prstGeom prst="rect">
            <a:avLst/>
          </a:prstGeom>
          <a:noFill/>
          <a:ln>
            <a:noFill/>
          </a:ln>
        </p:spPr>
        <p:txBody>
          <a:bodyPr vert="horz" wrap="square" lIns="91440" tIns="45720" rIns="91440" bIns="45720" numCol="1" anchor="t" anchorCtr="0" compatLnSpc="1">
            <a:prstTxWarp prst="textNoShape">
              <a:avLst/>
            </a:prstTxWarp>
          </a:bodyPr>
          <a:lstStyle/>
          <a:p>
            <a:endParaRPr lang="it-IT"/>
          </a:p>
        </p:txBody>
      </p:sp>
      <p:sp>
        <p:nvSpPr>
          <p:cNvPr id="23" name="Rectangle 19"/>
          <p:cNvSpPr>
            <a:spLocks noChangeArrowheads="1"/>
          </p:cNvSpPr>
          <p:nvPr/>
        </p:nvSpPr>
        <p:spPr bwMode="auto">
          <a:xfrm>
            <a:off x="5638853" y="4179095"/>
            <a:ext cx="1463675" cy="304800"/>
          </a:xfrm>
          <a:prstGeom prst="rect">
            <a:avLst/>
          </a:prstGeom>
          <a:noFill/>
          <a:ln>
            <a:noFill/>
          </a:ln>
        </p:spPr>
        <p:txBody>
          <a:bodyPr vert="horz" wrap="square" lIns="91440" tIns="45720" rIns="91440" bIns="45720" numCol="1" anchor="t" anchorCtr="0" compatLnSpc="1">
            <a:prstTxWarp prst="textNoShape">
              <a:avLst/>
            </a:prstTxWarp>
          </a:bodyPr>
          <a:lstStyle/>
          <a:p>
            <a:endParaRPr lang="it-IT"/>
          </a:p>
        </p:txBody>
      </p:sp>
      <p:sp>
        <p:nvSpPr>
          <p:cNvPr id="24" name="Rectangle 20"/>
          <p:cNvSpPr>
            <a:spLocks noChangeArrowheads="1"/>
          </p:cNvSpPr>
          <p:nvPr/>
        </p:nvSpPr>
        <p:spPr bwMode="auto">
          <a:xfrm>
            <a:off x="7102528" y="4179095"/>
            <a:ext cx="1484313" cy="304800"/>
          </a:xfrm>
          <a:prstGeom prst="rect">
            <a:avLst/>
          </a:prstGeom>
          <a:noFill/>
          <a:ln>
            <a:noFill/>
          </a:ln>
        </p:spPr>
        <p:txBody>
          <a:bodyPr vert="horz" wrap="square" lIns="91440" tIns="45720" rIns="91440" bIns="45720" numCol="1" anchor="t" anchorCtr="0" compatLnSpc="1">
            <a:prstTxWarp prst="textNoShape">
              <a:avLst/>
            </a:prstTxWarp>
          </a:bodyPr>
          <a:lstStyle/>
          <a:p>
            <a:endParaRPr lang="it-IT"/>
          </a:p>
        </p:txBody>
      </p:sp>
      <p:sp>
        <p:nvSpPr>
          <p:cNvPr id="25" name="Line 21"/>
          <p:cNvSpPr>
            <a:spLocks noChangeShapeType="1"/>
          </p:cNvSpPr>
          <p:nvPr/>
        </p:nvSpPr>
        <p:spPr bwMode="auto">
          <a:xfrm>
            <a:off x="5638853" y="2986883"/>
            <a:ext cx="0" cy="150336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6" name="Line 22"/>
          <p:cNvSpPr>
            <a:spLocks noChangeShapeType="1"/>
          </p:cNvSpPr>
          <p:nvPr/>
        </p:nvSpPr>
        <p:spPr bwMode="auto">
          <a:xfrm>
            <a:off x="7102528" y="2986883"/>
            <a:ext cx="0" cy="150336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7" name="Line 23"/>
          <p:cNvSpPr>
            <a:spLocks noChangeShapeType="1"/>
          </p:cNvSpPr>
          <p:nvPr/>
        </p:nvSpPr>
        <p:spPr bwMode="auto">
          <a:xfrm>
            <a:off x="4170415" y="3290095"/>
            <a:ext cx="44227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8" name="Line 24"/>
          <p:cNvSpPr>
            <a:spLocks noChangeShapeType="1"/>
          </p:cNvSpPr>
          <p:nvPr/>
        </p:nvSpPr>
        <p:spPr bwMode="auto">
          <a:xfrm>
            <a:off x="4170415" y="3585370"/>
            <a:ext cx="44227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9" name="Line 25"/>
          <p:cNvSpPr>
            <a:spLocks noChangeShapeType="1"/>
          </p:cNvSpPr>
          <p:nvPr/>
        </p:nvSpPr>
        <p:spPr bwMode="auto">
          <a:xfrm>
            <a:off x="4170415" y="3882233"/>
            <a:ext cx="44227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0" name="Line 26"/>
          <p:cNvSpPr>
            <a:spLocks noChangeShapeType="1"/>
          </p:cNvSpPr>
          <p:nvPr/>
        </p:nvSpPr>
        <p:spPr bwMode="auto">
          <a:xfrm>
            <a:off x="4170415" y="4179095"/>
            <a:ext cx="44227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1" name="Line 27"/>
          <p:cNvSpPr>
            <a:spLocks noChangeShapeType="1"/>
          </p:cNvSpPr>
          <p:nvPr/>
        </p:nvSpPr>
        <p:spPr bwMode="auto">
          <a:xfrm>
            <a:off x="4176765" y="2986883"/>
            <a:ext cx="0" cy="150336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072" name="Line 28"/>
          <p:cNvSpPr>
            <a:spLocks noChangeShapeType="1"/>
          </p:cNvSpPr>
          <p:nvPr/>
        </p:nvSpPr>
        <p:spPr bwMode="auto">
          <a:xfrm>
            <a:off x="8586840" y="2986883"/>
            <a:ext cx="0" cy="150336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073" name="Line 29"/>
          <p:cNvSpPr>
            <a:spLocks noChangeShapeType="1"/>
          </p:cNvSpPr>
          <p:nvPr/>
        </p:nvSpPr>
        <p:spPr bwMode="auto">
          <a:xfrm>
            <a:off x="4170415" y="2993233"/>
            <a:ext cx="44227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075" name="Line 30"/>
          <p:cNvSpPr>
            <a:spLocks noChangeShapeType="1"/>
          </p:cNvSpPr>
          <p:nvPr/>
        </p:nvSpPr>
        <p:spPr bwMode="auto">
          <a:xfrm>
            <a:off x="4170415" y="4483895"/>
            <a:ext cx="44227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076" name="Rectangle 31"/>
          <p:cNvSpPr>
            <a:spLocks noChangeArrowheads="1"/>
          </p:cNvSpPr>
          <p:nvPr/>
        </p:nvSpPr>
        <p:spPr bwMode="auto">
          <a:xfrm>
            <a:off x="4841928" y="3002758"/>
            <a:ext cx="2333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0</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3077" name="Rectangle 32"/>
          <p:cNvSpPr>
            <a:spLocks noChangeArrowheads="1"/>
          </p:cNvSpPr>
          <p:nvPr/>
        </p:nvSpPr>
        <p:spPr bwMode="auto">
          <a:xfrm>
            <a:off x="6007153" y="3002758"/>
            <a:ext cx="8366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Healthy</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3078" name="Rectangle 33"/>
          <p:cNvSpPr>
            <a:spLocks noChangeArrowheads="1"/>
          </p:cNvSpPr>
          <p:nvPr/>
        </p:nvSpPr>
        <p:spPr bwMode="auto">
          <a:xfrm>
            <a:off x="7569253" y="3002758"/>
            <a:ext cx="6588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White</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3079" name="Rectangle 34"/>
          <p:cNvSpPr>
            <a:spLocks noChangeArrowheads="1"/>
          </p:cNvSpPr>
          <p:nvPr/>
        </p:nvSpPr>
        <p:spPr bwMode="auto">
          <a:xfrm>
            <a:off x="4841928" y="3299620"/>
            <a:ext cx="2333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1</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3080" name="Rectangle 35"/>
          <p:cNvSpPr>
            <a:spLocks noChangeArrowheads="1"/>
          </p:cNvSpPr>
          <p:nvPr/>
        </p:nvSpPr>
        <p:spPr bwMode="auto">
          <a:xfrm>
            <a:off x="5980165" y="3299620"/>
            <a:ext cx="8969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Infected</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3081" name="Rectangle 36"/>
          <p:cNvSpPr>
            <a:spLocks noChangeArrowheads="1"/>
          </p:cNvSpPr>
          <p:nvPr/>
        </p:nvSpPr>
        <p:spPr bwMode="auto">
          <a:xfrm>
            <a:off x="7543853" y="3299620"/>
            <a:ext cx="7175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Yellow</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3082" name="Rectangle 37"/>
          <p:cNvSpPr>
            <a:spLocks noChangeArrowheads="1"/>
          </p:cNvSpPr>
          <p:nvPr/>
        </p:nvSpPr>
        <p:spPr bwMode="auto">
          <a:xfrm>
            <a:off x="4841928" y="3596483"/>
            <a:ext cx="23336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2</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3083" name="Rectangle 38"/>
          <p:cNvSpPr>
            <a:spLocks noChangeArrowheads="1"/>
          </p:cNvSpPr>
          <p:nvPr/>
        </p:nvSpPr>
        <p:spPr bwMode="auto">
          <a:xfrm>
            <a:off x="6027790" y="3596483"/>
            <a:ext cx="7889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Healed</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3084" name="Rectangle 39"/>
          <p:cNvSpPr>
            <a:spLocks noChangeArrowheads="1"/>
          </p:cNvSpPr>
          <p:nvPr/>
        </p:nvSpPr>
        <p:spPr bwMode="auto">
          <a:xfrm>
            <a:off x="7550203" y="3596483"/>
            <a:ext cx="69056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Green</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3085" name="Rectangle 40"/>
          <p:cNvSpPr>
            <a:spLocks noChangeArrowheads="1"/>
          </p:cNvSpPr>
          <p:nvPr/>
        </p:nvSpPr>
        <p:spPr bwMode="auto">
          <a:xfrm>
            <a:off x="4841928" y="3891758"/>
            <a:ext cx="2333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FFFFFF"/>
                </a:solidFill>
                <a:effectLst/>
                <a:latin typeface="Franklin Gothic Book" pitchFamily="34" charset="0"/>
                <a:cs typeface="Arial" pitchFamily="34" charset="0"/>
              </a:rPr>
              <a:t>3</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3086" name="Rectangle 41"/>
          <p:cNvSpPr>
            <a:spLocks noChangeArrowheads="1"/>
          </p:cNvSpPr>
          <p:nvPr/>
        </p:nvSpPr>
        <p:spPr bwMode="auto">
          <a:xfrm>
            <a:off x="6113515" y="3891758"/>
            <a:ext cx="6143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FFFFFF"/>
                </a:solidFill>
                <a:effectLst/>
                <a:latin typeface="Franklin Gothic Book" pitchFamily="34" charset="0"/>
                <a:cs typeface="Arial" pitchFamily="34" charset="0"/>
              </a:rPr>
              <a:t>Dead</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3087" name="Rectangle 42"/>
          <p:cNvSpPr>
            <a:spLocks noChangeArrowheads="1"/>
          </p:cNvSpPr>
          <p:nvPr/>
        </p:nvSpPr>
        <p:spPr bwMode="auto">
          <a:xfrm>
            <a:off x="7653390" y="3891758"/>
            <a:ext cx="4841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FFFFFF"/>
                </a:solidFill>
                <a:effectLst/>
                <a:latin typeface="Franklin Gothic Book" pitchFamily="34" charset="0"/>
                <a:cs typeface="Arial" pitchFamily="34" charset="0"/>
              </a:rPr>
              <a:t>Red</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3088" name="Rectangle 43"/>
          <p:cNvSpPr>
            <a:spLocks noChangeArrowheads="1"/>
          </p:cNvSpPr>
          <p:nvPr/>
        </p:nvSpPr>
        <p:spPr bwMode="auto">
          <a:xfrm>
            <a:off x="4841928" y="4199733"/>
            <a:ext cx="13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dirty="0" smtClean="0">
                <a:ln>
                  <a:noFill/>
                </a:ln>
                <a:effectLst/>
                <a:latin typeface="Franklin Gothic Book" pitchFamily="34" charset="0"/>
                <a:cs typeface="Arial" pitchFamily="34" charset="0"/>
              </a:rPr>
              <a:t>4</a:t>
            </a:r>
            <a:endParaRPr kumimoji="0" lang="it-IT" altLang="it-IT" sz="1800" b="0" i="0" u="none" strike="noStrike" cap="none" normalizeH="0" baseline="0" dirty="0" smtClean="0">
              <a:ln>
                <a:noFill/>
              </a:ln>
              <a:effectLst/>
              <a:cs typeface="Arial" pitchFamily="34" charset="0"/>
            </a:endParaRPr>
          </a:p>
        </p:txBody>
      </p:sp>
      <p:sp>
        <p:nvSpPr>
          <p:cNvPr id="3089" name="Rectangle 44"/>
          <p:cNvSpPr>
            <a:spLocks noChangeArrowheads="1"/>
          </p:cNvSpPr>
          <p:nvPr/>
        </p:nvSpPr>
        <p:spPr bwMode="auto">
          <a:xfrm>
            <a:off x="5834115" y="4199733"/>
            <a:ext cx="10788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dirty="0" err="1" smtClean="0">
                <a:ln>
                  <a:noFill/>
                </a:ln>
                <a:effectLst/>
                <a:latin typeface="Franklin Gothic Book" pitchFamily="34" charset="0"/>
                <a:cs typeface="Arial" pitchFamily="34" charset="0"/>
              </a:rPr>
              <a:t>Immunized</a:t>
            </a:r>
            <a:endParaRPr kumimoji="0" lang="it-IT" altLang="it-IT" sz="1800" b="0" i="0" u="none" strike="noStrike" cap="none" normalizeH="0" baseline="0" dirty="0" smtClean="0">
              <a:ln>
                <a:noFill/>
              </a:ln>
              <a:effectLst/>
              <a:cs typeface="Arial" pitchFamily="34" charset="0"/>
            </a:endParaRPr>
          </a:p>
        </p:txBody>
      </p:sp>
      <p:sp>
        <p:nvSpPr>
          <p:cNvPr id="3090" name="Rectangle 45"/>
          <p:cNvSpPr>
            <a:spLocks noChangeArrowheads="1"/>
          </p:cNvSpPr>
          <p:nvPr/>
        </p:nvSpPr>
        <p:spPr bwMode="auto">
          <a:xfrm>
            <a:off x="7626403" y="4199733"/>
            <a:ext cx="4376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dirty="0" smtClean="0">
                <a:ln>
                  <a:noFill/>
                </a:ln>
                <a:effectLst/>
                <a:latin typeface="Franklin Gothic Book" pitchFamily="34" charset="0"/>
                <a:cs typeface="Arial" pitchFamily="34" charset="0"/>
              </a:rPr>
              <a:t>Blue</a:t>
            </a:r>
            <a:endParaRPr kumimoji="0" lang="it-IT" altLang="it-IT" sz="1800" b="0" i="0" u="none" strike="noStrike" cap="none" normalizeH="0" baseline="0" dirty="0" smtClean="0">
              <a:ln>
                <a:noFill/>
              </a:ln>
              <a:effectLst/>
              <a:cs typeface="Arial" pitchFamily="34" charset="0"/>
            </a:endParaRPr>
          </a:p>
        </p:txBody>
      </p:sp>
    </p:spTree>
    <p:extLst>
      <p:ext uri="{BB962C8B-B14F-4D97-AF65-F5344CB8AC3E}">
        <p14:creationId xmlns:p14="http://schemas.microsoft.com/office/powerpoint/2010/main" val="424795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22"/>
                                        </p:tgtEl>
                                        <p:attrNameLst>
                                          <p:attrName>fillcolor</p:attrName>
                                        </p:attrNameLst>
                                      </p:cBhvr>
                                      <p:to>
                                        <a:srgbClr val="00B0F0"/>
                                      </p:to>
                                    </p:animClr>
                                    <p:set>
                                      <p:cBhvr>
                                        <p:cTn id="7" dur="500" fill="hold"/>
                                        <p:tgtEl>
                                          <p:spTgt spid="22"/>
                                        </p:tgtEl>
                                        <p:attrNameLst>
                                          <p:attrName>fill.type</p:attrName>
                                        </p:attrNameLst>
                                      </p:cBhvr>
                                      <p:to>
                                        <p:strVal val="solid"/>
                                      </p:to>
                                    </p:set>
                                    <p:set>
                                      <p:cBhvr>
                                        <p:cTn id="8" dur="500" fill="hold"/>
                                        <p:tgtEl>
                                          <p:spTgt spid="22"/>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24"/>
                                        </p:tgtEl>
                                        <p:attrNameLst>
                                          <p:attrName>fillcolor</p:attrName>
                                        </p:attrNameLst>
                                      </p:cBhvr>
                                      <p:to>
                                        <a:srgbClr val="00B0F0"/>
                                      </p:to>
                                    </p:animClr>
                                    <p:set>
                                      <p:cBhvr>
                                        <p:cTn id="11" dur="500" fill="hold"/>
                                        <p:tgtEl>
                                          <p:spTgt spid="24"/>
                                        </p:tgtEl>
                                        <p:attrNameLst>
                                          <p:attrName>fill.type</p:attrName>
                                        </p:attrNameLst>
                                      </p:cBhvr>
                                      <p:to>
                                        <p:strVal val="solid"/>
                                      </p:to>
                                    </p:set>
                                    <p:set>
                                      <p:cBhvr>
                                        <p:cTn id="12" dur="500" fill="hold"/>
                                        <p:tgtEl>
                                          <p:spTgt spid="24"/>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500" fill="hold"/>
                                        <p:tgtEl>
                                          <p:spTgt spid="23"/>
                                        </p:tgtEl>
                                        <p:attrNameLst>
                                          <p:attrName>fillcolor</p:attrName>
                                        </p:attrNameLst>
                                      </p:cBhvr>
                                      <p:to>
                                        <a:srgbClr val="00B0F0"/>
                                      </p:to>
                                    </p:animClr>
                                    <p:set>
                                      <p:cBhvr>
                                        <p:cTn id="15" dur="500" fill="hold"/>
                                        <p:tgtEl>
                                          <p:spTgt spid="23"/>
                                        </p:tgtEl>
                                        <p:attrNameLst>
                                          <p:attrName>fill.type</p:attrName>
                                        </p:attrNameLst>
                                      </p:cBhvr>
                                      <p:to>
                                        <p:strVal val="solid"/>
                                      </p:to>
                                    </p:set>
                                    <p:set>
                                      <p:cBhvr>
                                        <p:cTn id="16" dur="500" fill="hold"/>
                                        <p:tgtEl>
                                          <p:spTgt spid="23"/>
                                        </p:tgtEl>
                                        <p:attrNameLst>
                                          <p:attrName>fill.on</p:attrName>
                                        </p:attrNameLst>
                                      </p:cBhvr>
                                      <p:to>
                                        <p:strVal val="true"/>
                                      </p:to>
                                    </p:set>
                                  </p:childTnLst>
                                </p:cTn>
                              </p:par>
                              <p:par>
                                <p:cTn id="17" presetID="3" presetClass="emph" presetSubtype="2" fill="hold" grpId="0" nodeType="withEffect">
                                  <p:stCondLst>
                                    <p:cond delay="0"/>
                                  </p:stCondLst>
                                  <p:childTnLst>
                                    <p:animClr clrSpc="rgb" dir="cw">
                                      <p:cBhvr override="childStyle">
                                        <p:cTn id="18" dur="750" fill="hold"/>
                                        <p:tgtEl>
                                          <p:spTgt spid="3089"/>
                                        </p:tgtEl>
                                        <p:attrNameLst>
                                          <p:attrName>style.color</p:attrName>
                                        </p:attrNameLst>
                                      </p:cBhvr>
                                      <p:to>
                                        <a:srgbClr val="FFFFFF"/>
                                      </p:to>
                                    </p:animClr>
                                  </p:childTnLst>
                                </p:cTn>
                              </p:par>
                              <p:par>
                                <p:cTn id="19" presetID="3" presetClass="emph" presetSubtype="2" fill="hold" grpId="0" nodeType="withEffect">
                                  <p:stCondLst>
                                    <p:cond delay="0"/>
                                  </p:stCondLst>
                                  <p:childTnLst>
                                    <p:animClr clrSpc="rgb" dir="cw">
                                      <p:cBhvr override="childStyle">
                                        <p:cTn id="20" dur="750" fill="hold"/>
                                        <p:tgtEl>
                                          <p:spTgt spid="3088"/>
                                        </p:tgtEl>
                                        <p:attrNameLst>
                                          <p:attrName>style.color</p:attrName>
                                        </p:attrNameLst>
                                      </p:cBhvr>
                                      <p:to>
                                        <a:srgbClr val="FFFFFF"/>
                                      </p:to>
                                    </p:animClr>
                                  </p:childTnLst>
                                </p:cTn>
                              </p:par>
                              <p:par>
                                <p:cTn id="21" presetID="3" presetClass="emph" presetSubtype="2" fill="hold" grpId="0" nodeType="withEffect">
                                  <p:stCondLst>
                                    <p:cond delay="0"/>
                                  </p:stCondLst>
                                  <p:childTnLst>
                                    <p:animClr clrSpc="rgb" dir="cw">
                                      <p:cBhvr override="childStyle">
                                        <p:cTn id="22" dur="750" fill="hold"/>
                                        <p:tgtEl>
                                          <p:spTgt spid="3090"/>
                                        </p:tgtEl>
                                        <p:attrNameLst>
                                          <p:attrName>style.color</p:attrName>
                                        </p:attrNameLst>
                                      </p:cBhvr>
                                      <p:to>
                                        <a:srgbClr val="FFFFFF"/>
                                      </p:to>
                                    </p:animClr>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88" grpId="0"/>
      <p:bldP spid="3089" grpId="0"/>
      <p:bldP spid="309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pPr>
              <a:defRPr/>
            </a:pPr>
            <a:r>
              <a:rPr lang="it-IT" smtClean="0">
                <a:solidFill>
                  <a:srgbClr val="191B0E"/>
                </a:solidFill>
              </a:rPr>
              <a:t>I.S.I.S.S. MARCO CASAGRANDE</a:t>
            </a:r>
            <a:endParaRPr lang="it-IT">
              <a:solidFill>
                <a:srgbClr val="191B0E"/>
              </a:solidFill>
            </a:endParaRPr>
          </a:p>
        </p:txBody>
      </p:sp>
      <p:sp>
        <p:nvSpPr>
          <p:cNvPr id="5" name="Segnaposto numero diapositiva 4"/>
          <p:cNvSpPr>
            <a:spLocks noGrp="1"/>
          </p:cNvSpPr>
          <p:nvPr>
            <p:ph type="sldNum" sz="quarter" idx="12"/>
          </p:nvPr>
        </p:nvSpPr>
        <p:spPr/>
        <p:txBody>
          <a:bodyPr/>
          <a:lstStyle/>
          <a:p>
            <a:pPr>
              <a:defRPr/>
            </a:pPr>
            <a:fld id="{76345F2D-FCC9-476D-B6A7-C26EC943BE15}" type="slidenum">
              <a:rPr lang="it-IT" smtClean="0">
                <a:solidFill>
                  <a:srgbClr val="191B0E"/>
                </a:solidFill>
              </a:rPr>
              <a:pPr>
                <a:defRPr/>
              </a:pPr>
              <a:t>22</a:t>
            </a:fld>
            <a:endParaRPr lang="it-IT">
              <a:solidFill>
                <a:srgbClr val="191B0E"/>
              </a:solidFill>
            </a:endParaRPr>
          </a:p>
        </p:txBody>
      </p:sp>
      <p:sp>
        <p:nvSpPr>
          <p:cNvPr id="7" name="CasellaDiTesto 6"/>
          <p:cNvSpPr txBox="1"/>
          <p:nvPr/>
        </p:nvSpPr>
        <p:spPr>
          <a:xfrm>
            <a:off x="1233379" y="1503125"/>
            <a:ext cx="10706210" cy="830997"/>
          </a:xfrm>
          <a:prstGeom prst="rect">
            <a:avLst/>
          </a:prstGeom>
          <a:noFill/>
        </p:spPr>
        <p:txBody>
          <a:bodyPr wrap="square" rtlCol="0">
            <a:spAutoFit/>
          </a:bodyPr>
          <a:lstStyle/>
          <a:p>
            <a:pPr marL="342900" indent="-342900" algn="just">
              <a:buFont typeface="Arial" panose="020B0604020202020204" pitchFamily="34" charset="0"/>
              <a:buChar char="•"/>
            </a:pPr>
            <a:r>
              <a:rPr lang="it-IT" sz="2400" dirty="0" smtClean="0"/>
              <a:t>HIT = </a:t>
            </a:r>
            <a:r>
              <a:rPr lang="it-IT" sz="2400" dirty="0" err="1" smtClean="0"/>
              <a:t>percentage</a:t>
            </a:r>
            <a:r>
              <a:rPr lang="it-IT" sz="2400" dirty="0" smtClean="0"/>
              <a:t> of </a:t>
            </a:r>
            <a:r>
              <a:rPr lang="it-IT" sz="2400" dirty="0" err="1" smtClean="0"/>
              <a:t>population</a:t>
            </a:r>
            <a:r>
              <a:rPr lang="it-IT" sz="2400" dirty="0" smtClean="0"/>
              <a:t> </a:t>
            </a:r>
            <a:r>
              <a:rPr lang="it-IT" sz="2400" dirty="0" err="1" smtClean="0"/>
              <a:t>that</a:t>
            </a:r>
            <a:r>
              <a:rPr lang="it-IT" sz="2400" dirty="0" smtClean="0"/>
              <a:t> must be </a:t>
            </a:r>
            <a:r>
              <a:rPr lang="it-IT" sz="2400" dirty="0" err="1" smtClean="0"/>
              <a:t>immunized</a:t>
            </a:r>
            <a:r>
              <a:rPr lang="it-IT" sz="2400" dirty="0" smtClean="0"/>
              <a:t> in </a:t>
            </a:r>
            <a:r>
              <a:rPr lang="it-IT" sz="2400" dirty="0" err="1" smtClean="0"/>
              <a:t>order</a:t>
            </a:r>
            <a:r>
              <a:rPr lang="it-IT" sz="2400" dirty="0" smtClean="0"/>
              <a:t> to stop the </a:t>
            </a:r>
            <a:r>
              <a:rPr lang="it-IT" sz="2400" dirty="0" err="1" smtClean="0"/>
              <a:t>spreading</a:t>
            </a:r>
            <a:r>
              <a:rPr lang="it-IT" sz="2400" dirty="0" smtClean="0"/>
              <a:t> of the </a:t>
            </a:r>
            <a:r>
              <a:rPr lang="it-IT" sz="2400" dirty="0" err="1" smtClean="0"/>
              <a:t>disease</a:t>
            </a:r>
            <a:r>
              <a:rPr lang="it-IT" sz="2400" dirty="0" smtClean="0"/>
              <a:t>:</a:t>
            </a:r>
            <a:endParaRPr lang="it-IT" sz="2400" dirty="0"/>
          </a:p>
        </p:txBody>
      </p:sp>
      <p:sp>
        <p:nvSpPr>
          <p:cNvPr id="9" name="Titolo 1"/>
          <p:cNvSpPr txBox="1">
            <a:spLocks/>
          </p:cNvSpPr>
          <p:nvPr/>
        </p:nvSpPr>
        <p:spPr>
          <a:xfrm>
            <a:off x="1233379" y="369678"/>
            <a:ext cx="9601200" cy="784811"/>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it-IT" dirty="0" err="1">
                <a:solidFill>
                  <a:srgbClr val="C00000"/>
                </a:solidFill>
              </a:rPr>
              <a:t>Herd</a:t>
            </a:r>
            <a:r>
              <a:rPr lang="it-IT" dirty="0">
                <a:solidFill>
                  <a:srgbClr val="C00000"/>
                </a:solidFill>
              </a:rPr>
              <a:t> </a:t>
            </a:r>
            <a:r>
              <a:rPr lang="it-IT" dirty="0" err="1">
                <a:solidFill>
                  <a:srgbClr val="C00000"/>
                </a:solidFill>
              </a:rPr>
              <a:t>Immunity</a:t>
            </a:r>
            <a:r>
              <a:rPr lang="it-IT" dirty="0">
                <a:solidFill>
                  <a:srgbClr val="C00000"/>
                </a:solidFill>
              </a:rPr>
              <a:t> </a:t>
            </a:r>
            <a:r>
              <a:rPr lang="it-IT" dirty="0" err="1">
                <a:solidFill>
                  <a:srgbClr val="C00000"/>
                </a:solidFill>
              </a:rPr>
              <a:t>Threshold</a:t>
            </a:r>
            <a:r>
              <a:rPr lang="it-IT" dirty="0">
                <a:solidFill>
                  <a:srgbClr val="C00000"/>
                </a:solidFill>
              </a:rPr>
              <a:t> (HIT)</a:t>
            </a:r>
          </a:p>
        </p:txBody>
      </p:sp>
      <mc:AlternateContent xmlns:mc="http://schemas.openxmlformats.org/markup-compatibility/2006" xmlns:a14="http://schemas.microsoft.com/office/drawing/2010/main">
        <mc:Choice Requires="a14">
          <p:sp>
            <p:nvSpPr>
              <p:cNvPr id="10" name="CasellaDiTesto 9"/>
              <p:cNvSpPr txBox="1"/>
              <p:nvPr/>
            </p:nvSpPr>
            <p:spPr>
              <a:xfrm>
                <a:off x="5177155" y="3068828"/>
                <a:ext cx="2818657" cy="1134862"/>
              </a:xfrm>
              <a:prstGeom prst="rect">
                <a:avLst/>
              </a:prstGeom>
              <a:noFill/>
              <a:ln>
                <a:solidFill>
                  <a:schemeClr val="tx1">
                    <a:lumMod val="95000"/>
                    <a:lumOff val="5000"/>
                  </a:schemeClr>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600" b="0" i="1" smtClean="0">
                          <a:latin typeface="Cambria Math" panose="02040503050406030204" pitchFamily="18" charset="0"/>
                        </a:rPr>
                        <m:t>𝐻𝐼𝑇</m:t>
                      </m:r>
                      <m:r>
                        <a:rPr lang="it-IT" sz="3600" b="0" i="1" smtClean="0">
                          <a:latin typeface="Cambria Math" panose="02040503050406030204" pitchFamily="18" charset="0"/>
                        </a:rPr>
                        <m:t>=1−</m:t>
                      </m:r>
                      <m:f>
                        <m:fPr>
                          <m:ctrlPr>
                            <a:rPr lang="it-IT" sz="3600" b="0" i="1" smtClean="0">
                              <a:latin typeface="Cambria Math" panose="02040503050406030204" pitchFamily="18" charset="0"/>
                            </a:rPr>
                          </m:ctrlPr>
                        </m:fPr>
                        <m:num>
                          <m:r>
                            <a:rPr lang="it-IT" sz="3600" b="0" i="1" smtClean="0">
                              <a:latin typeface="Cambria Math" panose="02040503050406030204" pitchFamily="18" charset="0"/>
                            </a:rPr>
                            <m:t>1</m:t>
                          </m:r>
                        </m:num>
                        <m:den>
                          <m:sSub>
                            <m:sSubPr>
                              <m:ctrlPr>
                                <a:rPr lang="it-IT" sz="3600" b="0" i="1" smtClean="0">
                                  <a:latin typeface="Cambria Math" panose="02040503050406030204" pitchFamily="18" charset="0"/>
                                </a:rPr>
                              </m:ctrlPr>
                            </m:sSubPr>
                            <m:e>
                              <m:r>
                                <a:rPr lang="it-IT" sz="3600" b="0" i="1" smtClean="0">
                                  <a:latin typeface="Cambria Math" panose="02040503050406030204" pitchFamily="18" charset="0"/>
                                </a:rPr>
                                <m:t>𝑅</m:t>
                              </m:r>
                            </m:e>
                            <m:sub>
                              <m:r>
                                <a:rPr lang="it-IT" sz="3600" b="0" i="1" smtClean="0">
                                  <a:latin typeface="Cambria Math" panose="02040503050406030204" pitchFamily="18" charset="0"/>
                                </a:rPr>
                                <m:t>0</m:t>
                              </m:r>
                            </m:sub>
                          </m:sSub>
                        </m:den>
                      </m:f>
                    </m:oMath>
                  </m:oMathPara>
                </a14:m>
                <a:endParaRPr lang="it-IT" sz="3600" dirty="0"/>
              </a:p>
            </p:txBody>
          </p:sp>
        </mc:Choice>
        <mc:Fallback xmlns="">
          <p:sp>
            <p:nvSpPr>
              <p:cNvPr id="10" name="CasellaDiTesto 9"/>
              <p:cNvSpPr txBox="1">
                <a:spLocks noRot="1" noChangeAspect="1" noMove="1" noResize="1" noEditPoints="1" noAdjustHandles="1" noChangeArrowheads="1" noChangeShapeType="1" noTextEdit="1"/>
              </p:cNvSpPr>
              <p:nvPr/>
            </p:nvSpPr>
            <p:spPr>
              <a:xfrm>
                <a:off x="5177155" y="3068828"/>
                <a:ext cx="2818657" cy="1134862"/>
              </a:xfrm>
              <a:prstGeom prst="rect">
                <a:avLst/>
              </a:prstGeom>
              <a:blipFill rotWithShape="1">
                <a:blip r:embed="rId3"/>
                <a:stretch>
                  <a:fillRect/>
                </a:stretch>
              </a:blipFill>
              <a:ln>
                <a:solidFill>
                  <a:schemeClr val="tx1">
                    <a:lumMod val="95000"/>
                    <a:lumOff val="5000"/>
                  </a:schemeClr>
                </a:solidFill>
              </a:ln>
            </p:spPr>
            <p:txBody>
              <a:bodyPr/>
              <a:lstStyle/>
              <a:p>
                <a:r>
                  <a:rPr lang="it-IT">
                    <a:noFill/>
                  </a:rPr>
                  <a:t> </a:t>
                </a:r>
              </a:p>
            </p:txBody>
          </p:sp>
        </mc:Fallback>
      </mc:AlternateContent>
      <p:sp>
        <p:nvSpPr>
          <p:cNvPr id="20" name="CasellaDiTesto 19"/>
          <p:cNvSpPr txBox="1"/>
          <p:nvPr/>
        </p:nvSpPr>
        <p:spPr>
          <a:xfrm>
            <a:off x="1233379" y="5002062"/>
            <a:ext cx="9882296" cy="461665"/>
          </a:xfrm>
          <a:prstGeom prst="rect">
            <a:avLst/>
          </a:prstGeom>
          <a:noFill/>
        </p:spPr>
        <p:txBody>
          <a:bodyPr wrap="square" rtlCol="0">
            <a:spAutoFit/>
          </a:bodyPr>
          <a:lstStyle/>
          <a:p>
            <a:pPr marL="342900" indent="-342900" algn="just">
              <a:buFont typeface="Arial" panose="020B0604020202020204" pitchFamily="34" charset="0"/>
              <a:buChar char="•"/>
            </a:pPr>
            <a:r>
              <a:rPr lang="it-IT" sz="2400" dirty="0" err="1" smtClean="0"/>
              <a:t>This</a:t>
            </a:r>
            <a:r>
              <a:rPr lang="it-IT" sz="2400" dirty="0" smtClean="0"/>
              <a:t> </a:t>
            </a:r>
            <a:r>
              <a:rPr lang="it-IT" sz="2400" dirty="0" err="1" smtClean="0"/>
              <a:t>value</a:t>
            </a:r>
            <a:r>
              <a:rPr lang="it-IT" sz="2400" dirty="0" smtClean="0"/>
              <a:t> must be </a:t>
            </a:r>
            <a:r>
              <a:rPr lang="it-IT" sz="2400" dirty="0" err="1" smtClean="0"/>
              <a:t>compared</a:t>
            </a:r>
            <a:r>
              <a:rPr lang="it-IT" sz="2400" dirty="0" smtClean="0"/>
              <a:t> with the </a:t>
            </a:r>
            <a:r>
              <a:rPr lang="it-IT" sz="2400" dirty="0" err="1" smtClean="0"/>
              <a:t>one</a:t>
            </a:r>
            <a:r>
              <a:rPr lang="it-IT" sz="2400" dirty="0" smtClean="0"/>
              <a:t> </a:t>
            </a:r>
            <a:r>
              <a:rPr lang="it-IT" sz="2400" dirty="0" err="1" smtClean="0"/>
              <a:t>obtained</a:t>
            </a:r>
            <a:r>
              <a:rPr lang="it-IT" sz="2400" dirty="0" smtClean="0"/>
              <a:t> from the </a:t>
            </a:r>
            <a:r>
              <a:rPr lang="it-IT" sz="2400" dirty="0" err="1" smtClean="0"/>
              <a:t>simulation</a:t>
            </a:r>
            <a:r>
              <a:rPr lang="it-IT" sz="2400" dirty="0" smtClean="0"/>
              <a:t> </a:t>
            </a:r>
            <a:endParaRPr lang="it-IT" sz="2400" dirty="0"/>
          </a:p>
        </p:txBody>
      </p:sp>
    </p:spTree>
    <p:extLst>
      <p:ext uri="{BB962C8B-B14F-4D97-AF65-F5344CB8AC3E}">
        <p14:creationId xmlns:p14="http://schemas.microsoft.com/office/powerpoint/2010/main" val="34778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73640" y="334701"/>
            <a:ext cx="10624874" cy="756634"/>
          </a:xfrm>
        </p:spPr>
        <p:txBody>
          <a:bodyPr>
            <a:normAutofit/>
          </a:bodyPr>
          <a:lstStyle/>
          <a:p>
            <a:r>
              <a:rPr lang="it-IT" dirty="0" err="1" smtClean="0"/>
              <a:t>Estimation</a:t>
            </a:r>
            <a:r>
              <a:rPr lang="it-IT" dirty="0" smtClean="0"/>
              <a:t> of HIT for a </a:t>
            </a:r>
            <a:r>
              <a:rPr lang="it-IT" dirty="0" err="1" smtClean="0"/>
              <a:t>measles-like</a:t>
            </a:r>
            <a:r>
              <a:rPr lang="it-IT" dirty="0" smtClean="0"/>
              <a:t> </a:t>
            </a:r>
            <a:r>
              <a:rPr lang="it-IT" dirty="0" err="1" smtClean="0"/>
              <a:t>disease</a:t>
            </a:r>
            <a:endParaRPr lang="it-IT" dirty="0"/>
          </a:p>
        </p:txBody>
      </p:sp>
      <p:sp>
        <p:nvSpPr>
          <p:cNvPr id="3" name="Segnaposto piè di pagina 2"/>
          <p:cNvSpPr>
            <a:spLocks noGrp="1"/>
          </p:cNvSpPr>
          <p:nvPr>
            <p:ph type="ftr" sz="quarter" idx="11"/>
          </p:nvPr>
        </p:nvSpPr>
        <p:spPr/>
        <p:txBody>
          <a:bodyPr/>
          <a:lstStyle/>
          <a:p>
            <a:pPr>
              <a:defRPr/>
            </a:pPr>
            <a:r>
              <a:rPr lang="it-IT" dirty="0" smtClean="0">
                <a:solidFill>
                  <a:srgbClr val="191B0E"/>
                </a:solidFill>
              </a:rPr>
              <a:t>I.S.I.S.S. MARCO CASAGRANDE</a:t>
            </a:r>
            <a:endParaRPr lang="it-IT" dirty="0">
              <a:solidFill>
                <a:srgbClr val="191B0E"/>
              </a:solidFill>
            </a:endParaRPr>
          </a:p>
        </p:txBody>
      </p:sp>
      <p:sp>
        <p:nvSpPr>
          <p:cNvPr id="4" name="Segnaposto numero diapositiva 3"/>
          <p:cNvSpPr>
            <a:spLocks noGrp="1"/>
          </p:cNvSpPr>
          <p:nvPr>
            <p:ph type="sldNum" sz="quarter" idx="12"/>
          </p:nvPr>
        </p:nvSpPr>
        <p:spPr/>
        <p:txBody>
          <a:bodyPr/>
          <a:lstStyle/>
          <a:p>
            <a:pPr>
              <a:defRPr/>
            </a:pPr>
            <a:fld id="{F2487767-9CD9-40EE-BC22-A9420DEE35F1}" type="slidenum">
              <a:rPr lang="it-IT" smtClean="0">
                <a:solidFill>
                  <a:srgbClr val="191B0E"/>
                </a:solidFill>
              </a:rPr>
              <a:pPr>
                <a:defRPr/>
              </a:pPr>
              <a:t>23</a:t>
            </a:fld>
            <a:endParaRPr lang="it-IT">
              <a:solidFill>
                <a:srgbClr val="191B0E"/>
              </a:solidFill>
            </a:endParaRP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 xmlns:a16="http://schemas.microsoft.com/office/drawing/2014/main" id="{5E252391-6CCE-42D1-B2FD-3891A5982E0F}"/>
                  </a:ext>
                </a:extLst>
              </p:cNvPr>
              <p:cNvSpPr txBox="1"/>
              <p:nvPr/>
            </p:nvSpPr>
            <p:spPr>
              <a:xfrm>
                <a:off x="927118" y="2731386"/>
                <a:ext cx="4573796" cy="95391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it-IT" sz="2400" b="0" i="1" smtClean="0">
                              <a:latin typeface="Cambria Math" panose="02040503050406030204" pitchFamily="18" charset="0"/>
                            </a:rPr>
                          </m:ctrlPr>
                        </m:dPr>
                        <m:e>
                          <m:eqArr>
                            <m:eqArrPr>
                              <m:ctrlPr>
                                <a:rPr lang="it-IT" sz="2400" b="0" i="1" smtClean="0">
                                  <a:latin typeface="Cambria Math" panose="02040503050406030204" pitchFamily="18" charset="0"/>
                                </a:rPr>
                              </m:ctrlPr>
                            </m:eqArrPr>
                            <m:e>
                              <m:r>
                                <a:rPr lang="it-IT" sz="2400" b="0" i="1" smtClean="0">
                                  <a:latin typeface="Cambria Math"/>
                                </a:rPr>
                                <m:t>𝑑</m:t>
                              </m:r>
                              <m:r>
                                <a:rPr lang="it-IT" sz="2400" b="0" i="1" smtClean="0">
                                  <a:latin typeface="Cambria Math"/>
                                </a:rPr>
                                <m:t>=1−</m:t>
                              </m:r>
                              <m:rad>
                                <m:radPr>
                                  <m:ctrlPr>
                                    <a:rPr lang="it-IT" sz="2400" b="0" i="1" smtClean="0">
                                      <a:latin typeface="Cambria Math" panose="02040503050406030204" pitchFamily="18" charset="0"/>
                                    </a:rPr>
                                  </m:ctrlPr>
                                </m:radPr>
                                <m:deg>
                                  <m:r>
                                    <m:rPr>
                                      <m:brk m:alnAt="7"/>
                                    </m:rPr>
                                    <a:rPr lang="it-IT" sz="2400" b="0" i="1" smtClean="0">
                                      <a:latin typeface="Cambria Math"/>
                                    </a:rPr>
                                    <m:t>𝑁</m:t>
                                  </m:r>
                                </m:deg>
                                <m:e>
                                  <m:r>
                                    <a:rPr lang="it-IT" sz="2400" i="1">
                                      <a:latin typeface="Cambria Math"/>
                                    </a:rPr>
                                    <m:t>(1−</m:t>
                                  </m:r>
                                  <m:r>
                                    <a:rPr lang="it-IT" sz="2400" i="1">
                                      <a:latin typeface="Cambria Math"/>
                                    </a:rPr>
                                    <m:t>𝐷</m:t>
                                  </m:r>
                                  <m:r>
                                    <a:rPr lang="it-IT" sz="2400" i="1">
                                      <a:latin typeface="Cambria Math"/>
                                    </a:rPr>
                                    <m:t>)</m:t>
                                  </m:r>
                                </m:e>
                              </m:rad>
                            </m:e>
                            <m:e>
                              <m:r>
                                <a:rPr lang="it-IT" sz="2400" b="0" i="1" smtClean="0">
                                  <a:latin typeface="Cambria Math"/>
                                </a:rPr>
                                <m:t>h</m:t>
                              </m:r>
                              <m:r>
                                <a:rPr lang="it-IT" sz="2400" b="0" i="1" smtClean="0">
                                  <a:latin typeface="Cambria Math"/>
                                </a:rPr>
                                <m:t>=1−</m:t>
                              </m:r>
                              <m:rad>
                                <m:radPr>
                                  <m:ctrlPr>
                                    <a:rPr lang="it-IT" sz="2400" b="0" i="1" smtClean="0">
                                      <a:latin typeface="Cambria Math" panose="02040503050406030204" pitchFamily="18" charset="0"/>
                                    </a:rPr>
                                  </m:ctrlPr>
                                </m:radPr>
                                <m:deg>
                                  <m:r>
                                    <m:rPr>
                                      <m:brk m:alnAt="7"/>
                                    </m:rPr>
                                    <a:rPr lang="it-IT" sz="2400" b="0" i="1" smtClean="0">
                                      <a:latin typeface="Cambria Math"/>
                                    </a:rPr>
                                    <m:t>𝑁</m:t>
                                  </m:r>
                                </m:deg>
                                <m:e>
                                  <m:r>
                                    <a:rPr lang="it-IT" sz="2400" b="0" i="1" smtClean="0">
                                      <a:latin typeface="Cambria Math"/>
                                    </a:rPr>
                                    <m:t>𝐷</m:t>
                                  </m:r>
                                </m:e>
                              </m:rad>
                              <m:r>
                                <a:rPr lang="it-IT" sz="2400" b="0" i="1" smtClean="0">
                                  <a:latin typeface="Cambria Math"/>
                                </a:rPr>
                                <m:t>           </m:t>
                              </m:r>
                            </m:e>
                          </m:eqArr>
                        </m:e>
                      </m:d>
                    </m:oMath>
                  </m:oMathPara>
                </a14:m>
                <a:endParaRPr lang="it-IT" sz="2400" dirty="0"/>
              </a:p>
            </p:txBody>
          </p:sp>
        </mc:Choice>
        <mc:Fallback xmlns="">
          <p:sp>
            <p:nvSpPr>
              <p:cNvPr id="6" name="CasellaDiTesto 5">
                <a:extLst>
                  <a:ext uri="{FF2B5EF4-FFF2-40B4-BE49-F238E27FC236}">
                    <a16:creationId xmlns="" xmlns:a16="http://schemas.microsoft.com/office/drawing/2014/main" xmlns:a14="http://schemas.microsoft.com/office/drawing/2010/main" id="{5E252391-6CCE-42D1-B2FD-3891A5982E0F}"/>
                  </a:ext>
                </a:extLst>
              </p:cNvPr>
              <p:cNvSpPr txBox="1">
                <a:spLocks noRot="1" noChangeAspect="1" noMove="1" noResize="1" noEditPoints="1" noAdjustHandles="1" noChangeArrowheads="1" noChangeShapeType="1" noTextEdit="1"/>
              </p:cNvSpPr>
              <p:nvPr/>
            </p:nvSpPr>
            <p:spPr>
              <a:xfrm>
                <a:off x="927118" y="2731386"/>
                <a:ext cx="4573796" cy="953915"/>
              </a:xfrm>
              <a:prstGeom prst="rect">
                <a:avLst/>
              </a:prstGeom>
              <a:blipFill rotWithShape="1">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p:cNvSpPr txBox="1"/>
              <p:nvPr/>
            </p:nvSpPr>
            <p:spPr>
              <a:xfrm>
                <a:off x="1000107" y="4454607"/>
                <a:ext cx="3091960" cy="545214"/>
              </a:xfrm>
              <a:prstGeom prst="rect">
                <a:avLst/>
              </a:prstGeom>
              <a:noFill/>
            </p:spPr>
            <p:txBody>
              <a:bodyPr wrap="square" lIns="0" tIns="0" rIns="0" bIns="0" rtlCol="0">
                <a:spAutoFit/>
              </a:bodyPr>
              <a:lstStyle/>
              <a:p>
                <a14:m>
                  <m:oMath xmlns:m="http://schemas.openxmlformats.org/officeDocument/2006/math">
                    <m:r>
                      <a:rPr lang="it-IT" sz="2400" b="0" i="1" smtClean="0">
                        <a:latin typeface="Cambria Math" panose="02040503050406030204" pitchFamily="18" charset="0"/>
                      </a:rPr>
                      <m:t>𝑖</m:t>
                    </m:r>
                    <m:r>
                      <a:rPr lang="it-IT" sz="2400" b="0" i="1" smtClean="0">
                        <a:latin typeface="Cambria Math" panose="02040503050406030204" pitchFamily="18" charset="0"/>
                      </a:rPr>
                      <m:t>= </m:t>
                    </m:r>
                    <m:f>
                      <m:fPr>
                        <m:ctrlPr>
                          <a:rPr lang="it-IT" sz="2400" b="0" i="1" smtClean="0">
                            <a:latin typeface="Cambria Math" panose="02040503050406030204" pitchFamily="18" charset="0"/>
                          </a:rPr>
                        </m:ctrlPr>
                      </m:fPr>
                      <m:num>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𝑅</m:t>
                            </m:r>
                          </m:e>
                          <m:sub>
                            <m:r>
                              <a:rPr lang="it-IT" sz="2400" b="0" i="1" smtClean="0">
                                <a:latin typeface="Cambria Math" panose="02040503050406030204" pitchFamily="18" charset="0"/>
                              </a:rPr>
                              <m:t>0</m:t>
                            </m:r>
                          </m:sub>
                        </m:sSub>
                        <m:r>
                          <a:rPr lang="it-IT" sz="2400" b="0" i="1" smtClean="0">
                            <a:latin typeface="Cambria Math"/>
                          </a:rPr>
                          <m:t> </m:t>
                        </m:r>
                      </m:num>
                      <m:den>
                        <m:r>
                          <a:rPr lang="it-IT" sz="2400" b="0" i="1" smtClean="0">
                            <a:latin typeface="Cambria Math" panose="02040503050406030204" pitchFamily="18" charset="0"/>
                          </a:rPr>
                          <m:t>8</m:t>
                        </m:r>
                        <m:r>
                          <a:rPr lang="it-IT" sz="2400" b="0" i="1" smtClean="0">
                            <a:latin typeface="Cambria Math" panose="02040503050406030204" pitchFamily="18" charset="0"/>
                          </a:rPr>
                          <m:t>𝑁</m:t>
                        </m:r>
                      </m:den>
                    </m:f>
                    <m:r>
                      <a:rPr lang="it-IT" sz="2400" b="0" i="1" smtClean="0">
                        <a:latin typeface="Cambria Math"/>
                      </a:rPr>
                      <m:t>   </m:t>
                    </m:r>
                    <m:groupChr>
                      <m:groupChrPr>
                        <m:chr m:val="⇒"/>
                        <m:pos m:val="top"/>
                        <m:ctrlPr>
                          <a:rPr lang="it-IT" sz="2400" b="0" i="1" smtClean="0">
                            <a:latin typeface="Cambria Math" panose="02040503050406030204" pitchFamily="18" charset="0"/>
                          </a:rPr>
                        </m:ctrlPr>
                      </m:groupChrPr>
                      <m:e>
                        <m:r>
                          <m:rPr>
                            <m:brk m:alnAt="1"/>
                          </m:rPr>
                          <a:rPr lang="it-IT" sz="2400" b="0" i="1" smtClean="0">
                            <a:latin typeface="Cambria Math"/>
                          </a:rPr>
                          <m:t> </m:t>
                        </m:r>
                      </m:e>
                    </m:groupChr>
                  </m:oMath>
                </a14:m>
                <a:r>
                  <a:rPr lang="it-IT" sz="2000" dirty="0" smtClean="0"/>
                  <a:t>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𝑅</m:t>
                        </m:r>
                      </m:e>
                      <m:sub>
                        <m:r>
                          <a:rPr lang="it-IT" sz="2000" i="1">
                            <a:latin typeface="Cambria Math" panose="02040503050406030204" pitchFamily="18" charset="0"/>
                          </a:rPr>
                          <m:t>0</m:t>
                        </m:r>
                      </m:sub>
                    </m:sSub>
                    <m:r>
                      <a:rPr lang="it-IT" sz="2000" b="0" i="1" smtClean="0">
                        <a:latin typeface="Cambria Math"/>
                      </a:rPr>
                      <m:t>=8</m:t>
                    </m:r>
                    <m:r>
                      <a:rPr lang="it-IT" sz="2000" b="0" i="1" smtClean="0">
                        <a:latin typeface="Cambria Math"/>
                      </a:rPr>
                      <m:t>𝑁𝑖</m:t>
                    </m:r>
                  </m:oMath>
                </a14:m>
                <a:r>
                  <a:rPr lang="it-IT" sz="2000" dirty="0" smtClean="0"/>
                  <a:t>   </a:t>
                </a:r>
                <a:endParaRPr lang="it-IT" sz="2000" dirty="0"/>
              </a:p>
            </p:txBody>
          </p:sp>
        </mc:Choice>
        <mc:Fallback xmlns="">
          <p:sp>
            <p:nvSpPr>
              <p:cNvPr id="8" name="CasellaDiTesto 7"/>
              <p:cNvSpPr txBox="1">
                <a:spLocks noRot="1" noChangeAspect="1" noMove="1" noResize="1" noEditPoints="1" noAdjustHandles="1" noChangeArrowheads="1" noChangeShapeType="1" noTextEdit="1"/>
              </p:cNvSpPr>
              <p:nvPr/>
            </p:nvSpPr>
            <p:spPr>
              <a:xfrm>
                <a:off x="1000107" y="4454607"/>
                <a:ext cx="3091960" cy="545214"/>
              </a:xfrm>
              <a:prstGeom prst="rect">
                <a:avLst/>
              </a:prstGeom>
              <a:blipFill rotWithShape="1">
                <a:blip r:embed="rId4"/>
                <a:stretch>
                  <a:fillRect/>
                </a:stretch>
              </a:blipFill>
            </p:spPr>
            <p:txBody>
              <a:bodyPr/>
              <a:lstStyle/>
              <a:p>
                <a:r>
                  <a:rPr lang="it-IT">
                    <a:noFill/>
                  </a:rPr>
                  <a:t> </a:t>
                </a:r>
              </a:p>
            </p:txBody>
          </p:sp>
        </mc:Fallback>
      </mc:AlternateContent>
      <p:sp>
        <p:nvSpPr>
          <p:cNvPr id="12" name="CasellaDiTesto 11"/>
          <p:cNvSpPr txBox="1"/>
          <p:nvPr/>
        </p:nvSpPr>
        <p:spPr>
          <a:xfrm>
            <a:off x="6291834" y="1257034"/>
            <a:ext cx="3922249" cy="461665"/>
          </a:xfrm>
          <a:prstGeom prst="rect">
            <a:avLst/>
          </a:prstGeom>
          <a:noFill/>
        </p:spPr>
        <p:txBody>
          <a:bodyPr wrap="square" rtlCol="0">
            <a:spAutoFit/>
          </a:bodyPr>
          <a:lstStyle/>
          <a:p>
            <a:r>
              <a:rPr lang="it-IT" sz="2400" b="1" dirty="0" smtClean="0"/>
              <a:t>Data </a:t>
            </a:r>
            <a:r>
              <a:rPr lang="it-IT" sz="2400" b="1" dirty="0" err="1" smtClean="0"/>
              <a:t>estimation</a:t>
            </a:r>
            <a:endParaRPr lang="it-IT" sz="2400" b="1" dirty="0"/>
          </a:p>
        </p:txBody>
      </p:sp>
      <mc:AlternateContent xmlns:mc="http://schemas.openxmlformats.org/markup-compatibility/2006" xmlns:a14="http://schemas.microsoft.com/office/drawing/2010/main">
        <mc:Choice Requires="a14">
          <p:sp>
            <p:nvSpPr>
              <p:cNvPr id="13" name="CasellaDiTesto 12"/>
              <p:cNvSpPr txBox="1"/>
              <p:nvPr/>
            </p:nvSpPr>
            <p:spPr>
              <a:xfrm>
                <a:off x="6294720" y="2442364"/>
                <a:ext cx="3312445" cy="765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𝐷</m:t>
                      </m:r>
                      <m:r>
                        <a:rPr lang="it-IT" sz="2400" b="0" i="1" smtClean="0">
                          <a:latin typeface="Cambria Math" panose="02040503050406030204" pitchFamily="18" charset="0"/>
                        </a:rPr>
                        <m:t>=</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 </m:t>
                          </m:r>
                          <m:r>
                            <a:rPr lang="it-IT" sz="2400" b="0" i="1" smtClean="0">
                              <a:latin typeface="Cambria Math"/>
                            </a:rPr>
                            <m:t>𝑑𝑒𝑎𝑑</m:t>
                          </m:r>
                        </m:num>
                        <m:den>
                          <m:r>
                            <a:rPr lang="it-IT" sz="2400" b="0" i="1" smtClean="0">
                              <a:latin typeface="Cambria Math" panose="02040503050406030204" pitchFamily="18" charset="0"/>
                            </a:rPr>
                            <m:t>1−%</m:t>
                          </m:r>
                          <m:r>
                            <a:rPr lang="it-IT" sz="2400" b="0" i="1" smtClean="0">
                              <a:latin typeface="Cambria Math"/>
                            </a:rPr>
                            <m:t> </m:t>
                          </m:r>
                          <m:r>
                            <a:rPr lang="it-IT" sz="2400" b="0" i="1" smtClean="0">
                              <a:latin typeface="Cambria Math"/>
                            </a:rPr>
                            <m:t>𝑛𝑜𝑡</m:t>
                          </m:r>
                          <m:r>
                            <a:rPr lang="it-IT" sz="2400" b="0" i="1" smtClean="0">
                              <a:latin typeface="Cambria Math"/>
                            </a:rPr>
                            <m:t> </m:t>
                          </m:r>
                          <m:r>
                            <a:rPr lang="it-IT" sz="2400" b="0" i="1" smtClean="0">
                              <a:latin typeface="Cambria Math"/>
                            </a:rPr>
                            <m:t>𝑖𝑛𝑓𝑒𝑐𝑡𝑒𝑑</m:t>
                          </m:r>
                        </m:den>
                      </m:f>
                    </m:oMath>
                  </m:oMathPara>
                </a14:m>
                <a:endParaRPr lang="it-IT" sz="2400" dirty="0"/>
              </a:p>
            </p:txBody>
          </p:sp>
        </mc:Choice>
        <mc:Fallback xmlns="">
          <p:sp>
            <p:nvSpPr>
              <p:cNvPr id="13" name="CasellaDiTesto 12"/>
              <p:cNvSpPr txBox="1">
                <a:spLocks noRot="1" noChangeAspect="1" noMove="1" noResize="1" noEditPoints="1" noAdjustHandles="1" noChangeArrowheads="1" noChangeShapeType="1" noTextEdit="1"/>
              </p:cNvSpPr>
              <p:nvPr/>
            </p:nvSpPr>
            <p:spPr>
              <a:xfrm>
                <a:off x="6294720" y="2442364"/>
                <a:ext cx="3312445" cy="765979"/>
              </a:xfrm>
              <a:prstGeom prst="rect">
                <a:avLst/>
              </a:prstGeom>
              <a:blipFill rotWithShape="1">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p:cNvSpPr txBox="1"/>
              <p:nvPr/>
            </p:nvSpPr>
            <p:spPr>
              <a:xfrm>
                <a:off x="6090236" y="3883537"/>
                <a:ext cx="2513755" cy="8592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𝑁</m:t>
                      </m:r>
                      <m:r>
                        <a:rPr lang="it-IT" sz="2400" b="0" i="1" smtClean="0">
                          <a:latin typeface="Cambria Math" panose="02040503050406030204" pitchFamily="18" charset="0"/>
                        </a:rPr>
                        <m:t>= </m:t>
                      </m:r>
                      <m:f>
                        <m:fPr>
                          <m:ctrlPr>
                            <a:rPr lang="it-IT" sz="2400" b="0" i="1" smtClean="0">
                              <a:latin typeface="Cambria Math" panose="02040503050406030204" pitchFamily="18" charset="0"/>
                            </a:rPr>
                          </m:ctrlPr>
                        </m:fPr>
                        <m:num>
                          <m:func>
                            <m:funcPr>
                              <m:ctrlPr>
                                <a:rPr lang="it-IT" sz="2400" b="0" i="1" smtClean="0">
                                  <a:latin typeface="Cambria Math" panose="02040503050406030204" pitchFamily="18" charset="0"/>
                                </a:rPr>
                              </m:ctrlPr>
                            </m:funcPr>
                            <m:fName>
                              <m:r>
                                <m:rPr>
                                  <m:sty m:val="p"/>
                                </m:rPr>
                                <a:rPr lang="it-IT" sz="2400" b="0" i="0" smtClean="0">
                                  <a:latin typeface="Cambria Math" panose="02040503050406030204" pitchFamily="18" charset="0"/>
                                </a:rPr>
                                <m:t>ln</m:t>
                              </m:r>
                            </m:fName>
                            <m:e>
                              <m:r>
                                <a:rPr lang="it-IT" sz="2400" b="0" i="1" smtClean="0">
                                  <a:latin typeface="Cambria Math" panose="02040503050406030204" pitchFamily="18" charset="0"/>
                                </a:rPr>
                                <m:t>𝐷</m:t>
                              </m:r>
                            </m:e>
                          </m:func>
                        </m:num>
                        <m:den>
                          <m:func>
                            <m:funcPr>
                              <m:ctrlPr>
                                <a:rPr lang="it-IT" sz="2400" b="0" i="1" smtClean="0">
                                  <a:latin typeface="Cambria Math" panose="02040503050406030204" pitchFamily="18" charset="0"/>
                                </a:rPr>
                              </m:ctrlPr>
                            </m:funcPr>
                            <m:fName>
                              <m:r>
                                <m:rPr>
                                  <m:sty m:val="p"/>
                                </m:rPr>
                                <a:rPr lang="it-IT" sz="2400" b="0" i="0" smtClean="0">
                                  <a:latin typeface="Cambria Math" panose="02040503050406030204" pitchFamily="18" charset="0"/>
                                </a:rPr>
                                <m:t>ln</m:t>
                              </m:r>
                            </m:fName>
                            <m:e>
                              <m:r>
                                <a:rPr lang="it-IT" sz="2400" b="0" i="1" smtClean="0">
                                  <a:latin typeface="Cambria Math" panose="02040503050406030204" pitchFamily="18" charset="0"/>
                                </a:rPr>
                                <m:t>(1−</m:t>
                              </m:r>
                              <m:r>
                                <a:rPr lang="it-IT" sz="2400" b="0" i="1" smtClean="0">
                                  <a:latin typeface="Cambria Math" panose="02040503050406030204" pitchFamily="18" charset="0"/>
                                </a:rPr>
                                <m:t>h</m:t>
                              </m:r>
                              <m:r>
                                <a:rPr lang="it-IT" sz="2400" b="0" i="1" smtClean="0">
                                  <a:latin typeface="Cambria Math" panose="02040503050406030204" pitchFamily="18" charset="0"/>
                                </a:rPr>
                                <m:t>)</m:t>
                              </m:r>
                            </m:e>
                          </m:func>
                        </m:den>
                      </m:f>
                    </m:oMath>
                  </m:oMathPara>
                </a14:m>
                <a:endParaRPr lang="it-IT" sz="2400"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6090236" y="3883537"/>
                <a:ext cx="2513755" cy="859210"/>
              </a:xfrm>
              <a:prstGeom prst="rect">
                <a:avLst/>
              </a:prstGeom>
              <a:blipFill rotWithShape="1">
                <a:blip r:embed="rId6"/>
                <a:stretch>
                  <a:fillRect/>
                </a:stretch>
              </a:blipFill>
            </p:spPr>
            <p:txBody>
              <a:bodyPr/>
              <a:lstStyle/>
              <a:p>
                <a:r>
                  <a:rPr lang="it-IT">
                    <a:noFill/>
                  </a:rPr>
                  <a:t> </a:t>
                </a:r>
              </a:p>
            </p:txBody>
          </p:sp>
        </mc:Fallback>
      </mc:AlternateContent>
      <p:cxnSp>
        <p:nvCxnSpPr>
          <p:cNvPr id="17" name="Connettore diritto 16"/>
          <p:cNvCxnSpPr/>
          <p:nvPr/>
        </p:nvCxnSpPr>
        <p:spPr>
          <a:xfrm>
            <a:off x="6033979" y="1138436"/>
            <a:ext cx="0" cy="5314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asellaDiTesto 6"/>
          <p:cNvSpPr txBox="1"/>
          <p:nvPr/>
        </p:nvSpPr>
        <p:spPr>
          <a:xfrm>
            <a:off x="927118" y="1281660"/>
            <a:ext cx="4457682" cy="461665"/>
          </a:xfrm>
          <a:prstGeom prst="rect">
            <a:avLst/>
          </a:prstGeom>
          <a:noFill/>
        </p:spPr>
        <p:txBody>
          <a:bodyPr wrap="square" rtlCol="0">
            <a:spAutoFit/>
          </a:bodyPr>
          <a:lstStyle/>
          <a:p>
            <a:r>
              <a:rPr lang="it-IT" sz="2400" b="1" dirty="0" err="1" smtClean="0"/>
              <a:t>Theoretical</a:t>
            </a:r>
            <a:r>
              <a:rPr lang="it-IT" sz="2400" b="1" dirty="0" smtClean="0"/>
              <a:t> </a:t>
            </a:r>
            <a:r>
              <a:rPr lang="it-IT" sz="2400" b="1" dirty="0" err="1" smtClean="0"/>
              <a:t>estimation</a:t>
            </a:r>
            <a:endParaRPr lang="it-IT" sz="2400" b="1" dirty="0"/>
          </a:p>
        </p:txBody>
      </p:sp>
      <mc:AlternateContent xmlns:mc="http://schemas.openxmlformats.org/markup-compatibility/2006" xmlns:a14="http://schemas.microsoft.com/office/drawing/2010/main">
        <mc:Choice Requires="a14">
          <p:sp>
            <p:nvSpPr>
              <p:cNvPr id="9" name="CasellaDiTesto 8"/>
              <p:cNvSpPr txBox="1"/>
              <p:nvPr/>
            </p:nvSpPr>
            <p:spPr>
              <a:xfrm>
                <a:off x="927118" y="1973586"/>
                <a:ext cx="4951168" cy="984885"/>
              </a:xfrm>
              <a:prstGeom prst="rect">
                <a:avLst/>
              </a:prstGeom>
              <a:noFill/>
            </p:spPr>
            <p:txBody>
              <a:bodyPr wrap="square" rtlCol="0">
                <a:spAutoFit/>
              </a:bodyPr>
              <a:lstStyle/>
              <a:p>
                <a:r>
                  <a:rPr lang="it-IT" sz="2000" dirty="0" err="1" smtClean="0"/>
                  <a:t>We</a:t>
                </a:r>
                <a:r>
                  <a:rPr lang="it-IT" sz="2000" dirty="0" smtClean="0"/>
                  <a:t> </a:t>
                </a:r>
                <a:r>
                  <a:rPr lang="it-IT" sz="2000" dirty="0" err="1" smtClean="0"/>
                  <a:t>extract</a:t>
                </a:r>
                <a:r>
                  <a:rPr lang="it-IT" sz="2000" dirty="0" smtClean="0"/>
                  <a:t> </a:t>
                </a:r>
                <a14:m>
                  <m:oMath xmlns:m="http://schemas.openxmlformats.org/officeDocument/2006/math">
                    <m:r>
                      <a:rPr lang="it-IT" sz="2000" i="1">
                        <a:latin typeface="Cambria Math"/>
                      </a:rPr>
                      <m:t>𝑁</m:t>
                    </m:r>
                  </m:oMath>
                </a14:m>
                <a:r>
                  <a:rPr lang="it-IT" sz="2000" dirty="0" smtClean="0"/>
                  <a:t> from the </a:t>
                </a:r>
                <a:r>
                  <a:rPr lang="it-IT" sz="2000" dirty="0" err="1" smtClean="0"/>
                  <a:t>following</a:t>
                </a:r>
                <a:r>
                  <a:rPr lang="it-IT" sz="2000" dirty="0" smtClean="0"/>
                  <a:t> </a:t>
                </a:r>
                <a:r>
                  <a:rPr lang="it-IT" sz="2000" dirty="0" err="1" smtClean="0"/>
                  <a:t>system</a:t>
                </a:r>
                <a:r>
                  <a:rPr lang="it-IT" sz="2000" dirty="0" smtClean="0"/>
                  <a:t> (with a </a:t>
                </a:r>
                <a:r>
                  <a:rPr lang="it-IT" sz="2000" dirty="0" err="1" smtClean="0"/>
                  <a:t>numeric</a:t>
                </a:r>
                <a:r>
                  <a:rPr lang="it-IT" sz="2000" dirty="0" smtClean="0"/>
                  <a:t> </a:t>
                </a:r>
                <a:r>
                  <a:rPr lang="it-IT" sz="2000" dirty="0" err="1" smtClean="0"/>
                  <a:t>resolution</a:t>
                </a:r>
                <a:r>
                  <a:rPr lang="it-IT" sz="2000" dirty="0" smtClean="0"/>
                  <a:t>)</a:t>
                </a:r>
              </a:p>
              <a:p>
                <a:endParaRPr lang="it-IT"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927118" y="1973586"/>
                <a:ext cx="4951168" cy="984885"/>
              </a:xfrm>
              <a:prstGeom prst="rect">
                <a:avLst/>
              </a:prstGeom>
              <a:blipFill rotWithShape="1">
                <a:blip r:embed="rId7"/>
                <a:stretch>
                  <a:fillRect l="-1232" t="-3106" r="-209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 name="CasellaDiTesto 17"/>
              <p:cNvSpPr txBox="1"/>
              <p:nvPr/>
            </p:nvSpPr>
            <p:spPr>
              <a:xfrm>
                <a:off x="927118" y="3980577"/>
                <a:ext cx="2917990" cy="400110"/>
              </a:xfrm>
              <a:prstGeom prst="rect">
                <a:avLst/>
              </a:prstGeom>
              <a:noFill/>
            </p:spPr>
            <p:txBody>
              <a:bodyPr wrap="square" rtlCol="0">
                <a:spAutoFit/>
              </a:bodyPr>
              <a:lstStyle/>
              <a:p>
                <a:r>
                  <a:rPr lang="it-IT" sz="2000" dirty="0" err="1" smtClean="0"/>
                  <a:t>Then</a:t>
                </a:r>
                <a:r>
                  <a:rPr lang="it-IT" sz="2000" dirty="0" smtClean="0"/>
                  <a:t> </a:t>
                </a:r>
                <a:r>
                  <a:rPr lang="it-IT" sz="2000" dirty="0" err="1" smtClean="0"/>
                  <a:t>we</a:t>
                </a:r>
                <a:r>
                  <a:rPr lang="it-IT" sz="2000" dirty="0" smtClean="0"/>
                  <a:t> </a:t>
                </a:r>
                <a:r>
                  <a:rPr lang="it-IT" sz="2000" dirty="0" err="1" smtClean="0"/>
                  <a:t>find</a:t>
                </a:r>
                <a:r>
                  <a:rPr lang="it-IT" sz="2000" dirty="0" smtClean="0"/>
                  <a:t>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𝑅</m:t>
                        </m:r>
                      </m:e>
                      <m:sub>
                        <m:r>
                          <a:rPr lang="it-IT" sz="2000" i="1">
                            <a:latin typeface="Cambria Math" panose="02040503050406030204" pitchFamily="18" charset="0"/>
                          </a:rPr>
                          <m:t>0</m:t>
                        </m:r>
                      </m:sub>
                    </m:sSub>
                  </m:oMath>
                </a14:m>
                <a:r>
                  <a:rPr lang="it-IT" sz="2000" dirty="0" smtClean="0"/>
                  <a:t>  </a:t>
                </a:r>
              </a:p>
            </p:txBody>
          </p:sp>
        </mc:Choice>
        <mc:Fallback xmlns="">
          <p:sp>
            <p:nvSpPr>
              <p:cNvPr id="18" name="CasellaDiTesto 17"/>
              <p:cNvSpPr txBox="1">
                <a:spLocks noRot="1" noChangeAspect="1" noMove="1" noResize="1" noEditPoints="1" noAdjustHandles="1" noChangeArrowheads="1" noChangeShapeType="1" noTextEdit="1"/>
              </p:cNvSpPr>
              <p:nvPr/>
            </p:nvSpPr>
            <p:spPr>
              <a:xfrm>
                <a:off x="927118" y="3980577"/>
                <a:ext cx="2917990" cy="400110"/>
              </a:xfrm>
              <a:prstGeom prst="rect">
                <a:avLst/>
              </a:prstGeom>
              <a:blipFill rotWithShape="1">
                <a:blip r:embed="rId8"/>
                <a:stretch>
                  <a:fillRect l="-2088" t="-7576" b="-25758"/>
                </a:stretch>
              </a:blipFill>
            </p:spPr>
            <p:txBody>
              <a:bodyPr/>
              <a:lstStyle/>
              <a:p>
                <a:r>
                  <a:rPr lang="it-IT">
                    <a:noFill/>
                  </a:rPr>
                  <a:t> </a:t>
                </a:r>
              </a:p>
            </p:txBody>
          </p:sp>
        </mc:Fallback>
      </mc:AlternateContent>
      <p:sp>
        <p:nvSpPr>
          <p:cNvPr id="19" name="CasellaDiTesto 18"/>
          <p:cNvSpPr txBox="1"/>
          <p:nvPr/>
        </p:nvSpPr>
        <p:spPr>
          <a:xfrm>
            <a:off x="927117" y="5071565"/>
            <a:ext cx="915635" cy="400110"/>
          </a:xfrm>
          <a:prstGeom prst="rect">
            <a:avLst/>
          </a:prstGeom>
          <a:noFill/>
        </p:spPr>
        <p:txBody>
          <a:bodyPr wrap="none" rtlCol="0">
            <a:spAutoFit/>
          </a:bodyPr>
          <a:lstStyle/>
          <a:p>
            <a:r>
              <a:rPr lang="it-IT" sz="2000" dirty="0" smtClean="0"/>
              <a:t>And so</a:t>
            </a:r>
          </a:p>
        </p:txBody>
      </p:sp>
      <mc:AlternateContent xmlns:mc="http://schemas.openxmlformats.org/markup-compatibility/2006" xmlns:a14="http://schemas.microsoft.com/office/drawing/2010/main">
        <mc:Choice Requires="a14">
          <p:sp>
            <p:nvSpPr>
              <p:cNvPr id="20" name="CasellaDiTesto 19"/>
              <p:cNvSpPr txBox="1"/>
              <p:nvPr/>
            </p:nvSpPr>
            <p:spPr>
              <a:xfrm>
                <a:off x="1412016" y="5567760"/>
                <a:ext cx="3604000" cy="569387"/>
              </a:xfrm>
              <a:prstGeom prst="rect">
                <a:avLst/>
              </a:prstGeom>
              <a:noFill/>
              <a:ln>
                <a:noFill/>
              </a:ln>
            </p:spPr>
            <p:txBody>
              <a:bodyPr wrap="none" lIns="0" tIns="0" rIns="0" bIns="0" rtlCol="0">
                <a:spAutoFit/>
              </a:bodyPr>
              <a:lstStyle/>
              <a:p>
                <a14:m>
                  <m:oMath xmlns:m="http://schemas.openxmlformats.org/officeDocument/2006/math">
                    <m:r>
                      <a:rPr lang="it-IT" sz="2400" b="0" i="1" smtClean="0">
                        <a:latin typeface="Cambria Math" panose="02040503050406030204" pitchFamily="18" charset="0"/>
                      </a:rPr>
                      <m:t>𝐻𝐼𝑇</m:t>
                    </m:r>
                    <m:r>
                      <a:rPr lang="it-IT" sz="2400" b="0" i="1" smtClean="0">
                        <a:latin typeface="Cambria Math" panose="02040503050406030204" pitchFamily="18" charset="0"/>
                      </a:rPr>
                      <m:t>=1−</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1</m:t>
                        </m:r>
                      </m:num>
                      <m:den>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𝑅</m:t>
                            </m:r>
                          </m:e>
                          <m:sub>
                            <m:r>
                              <a:rPr lang="it-IT" sz="2400" b="0" i="1" smtClean="0">
                                <a:latin typeface="Cambria Math" panose="02040503050406030204" pitchFamily="18" charset="0"/>
                              </a:rPr>
                              <m:t>0</m:t>
                            </m:r>
                          </m:sub>
                        </m:sSub>
                      </m:den>
                    </m:f>
                  </m:oMath>
                </a14:m>
                <a:r>
                  <a:rPr lang="it-IT" sz="2400" dirty="0" smtClean="0"/>
                  <a:t> = 0.92 = 92%</a:t>
                </a:r>
                <a:endParaRPr lang="it-IT" sz="2400" dirty="0"/>
              </a:p>
            </p:txBody>
          </p:sp>
        </mc:Choice>
        <mc:Fallback xmlns="">
          <p:sp>
            <p:nvSpPr>
              <p:cNvPr id="20" name="CasellaDiTesto 19"/>
              <p:cNvSpPr txBox="1">
                <a:spLocks noRot="1" noChangeAspect="1" noMove="1" noResize="1" noEditPoints="1" noAdjustHandles="1" noChangeArrowheads="1" noChangeShapeType="1" noTextEdit="1"/>
              </p:cNvSpPr>
              <p:nvPr/>
            </p:nvSpPr>
            <p:spPr>
              <a:xfrm>
                <a:off x="1412016" y="5567760"/>
                <a:ext cx="3604000" cy="569387"/>
              </a:xfrm>
              <a:prstGeom prst="rect">
                <a:avLst/>
              </a:prstGeom>
              <a:blipFill rotWithShape="1">
                <a:blip r:embed="rId9"/>
                <a:stretch>
                  <a:fillRect t="-3191" r="-4061" b="-9574"/>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p:cNvSpPr txBox="1"/>
              <p:nvPr/>
            </p:nvSpPr>
            <p:spPr>
              <a:xfrm>
                <a:off x="6226409" y="4999821"/>
                <a:ext cx="4053097" cy="369332"/>
              </a:xfrm>
              <a:prstGeom prst="rect">
                <a:avLst/>
              </a:prstGeom>
              <a:noFill/>
            </p:spPr>
            <p:txBody>
              <a:bodyPr wrap="none" rtlCol="0">
                <a:spAutoFit/>
              </a:bodyPr>
              <a:lstStyle/>
              <a:p>
                <a:r>
                  <a:rPr lang="it-IT" dirty="0" smtClean="0"/>
                  <a:t>And </a:t>
                </a:r>
                <a:r>
                  <a:rPr lang="it-IT" dirty="0" err="1" smtClean="0"/>
                  <a:t>as</a:t>
                </a:r>
                <a:r>
                  <a:rPr lang="it-IT" dirty="0" smtClean="0"/>
                  <a:t> </a:t>
                </a:r>
                <a:r>
                  <a:rPr lang="it-IT" dirty="0" err="1" smtClean="0"/>
                  <a:t>shown</a:t>
                </a:r>
                <a:r>
                  <a:rPr lang="it-IT" dirty="0" smtClean="0"/>
                  <a:t> </a:t>
                </a:r>
                <a:r>
                  <a:rPr lang="it-IT" dirty="0" err="1" smtClean="0"/>
                  <a:t>before</a:t>
                </a:r>
                <a:r>
                  <a:rPr lang="it-IT" dirty="0" smtClean="0"/>
                  <a:t> </a:t>
                </a:r>
                <a:r>
                  <a:rPr lang="it-IT" dirty="0" err="1" smtClean="0"/>
                  <a:t>we</a:t>
                </a:r>
                <a:r>
                  <a:rPr lang="it-IT" dirty="0" smtClean="0"/>
                  <a:t> </a:t>
                </a:r>
                <a:r>
                  <a:rPr lang="it-IT" dirty="0" err="1" smtClean="0"/>
                  <a:t>find</a:t>
                </a:r>
                <a:r>
                  <a:rPr lang="it-IT" dirty="0" smtClean="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𝑅</m:t>
                        </m:r>
                      </m:e>
                      <m:sub>
                        <m:r>
                          <a:rPr lang="it-IT" i="1">
                            <a:latin typeface="Cambria Math" panose="02040503050406030204" pitchFamily="18" charset="0"/>
                          </a:rPr>
                          <m:t>0</m:t>
                        </m:r>
                      </m:sub>
                    </m:sSub>
                  </m:oMath>
                </a14:m>
                <a:r>
                  <a:rPr lang="it-IT" dirty="0" smtClean="0"/>
                  <a:t> and so </a:t>
                </a:r>
              </a:p>
            </p:txBody>
          </p:sp>
        </mc:Choice>
        <mc:Fallback xmlns="">
          <p:sp>
            <p:nvSpPr>
              <p:cNvPr id="22" name="CasellaDiTesto 21"/>
              <p:cNvSpPr txBox="1">
                <a:spLocks noRot="1" noChangeAspect="1" noMove="1" noResize="1" noEditPoints="1" noAdjustHandles="1" noChangeArrowheads="1" noChangeShapeType="1" noTextEdit="1"/>
              </p:cNvSpPr>
              <p:nvPr/>
            </p:nvSpPr>
            <p:spPr>
              <a:xfrm>
                <a:off x="6226409" y="4999821"/>
                <a:ext cx="4053097" cy="369332"/>
              </a:xfrm>
              <a:prstGeom prst="rect">
                <a:avLst/>
              </a:prstGeom>
              <a:blipFill rotWithShape="1">
                <a:blip r:embed="rId10"/>
                <a:stretch>
                  <a:fillRect l="-1203" t="-8197" r="-451" b="-24590"/>
                </a:stretch>
              </a:blipFill>
            </p:spPr>
            <p:txBody>
              <a:bodyPr/>
              <a:lstStyle/>
              <a:p>
                <a:r>
                  <a:rPr lang="it-IT">
                    <a:noFill/>
                  </a:rPr>
                  <a:t> </a:t>
                </a:r>
              </a:p>
            </p:txBody>
          </p:sp>
        </mc:Fallback>
      </mc:AlternateContent>
      <p:sp>
        <p:nvSpPr>
          <p:cNvPr id="24" name="CasellaDiTesto 23"/>
          <p:cNvSpPr txBox="1"/>
          <p:nvPr/>
        </p:nvSpPr>
        <p:spPr>
          <a:xfrm>
            <a:off x="6291831" y="1973586"/>
            <a:ext cx="5406681" cy="369332"/>
          </a:xfrm>
          <a:prstGeom prst="rect">
            <a:avLst/>
          </a:prstGeom>
          <a:noFill/>
        </p:spPr>
        <p:txBody>
          <a:bodyPr wrap="square" rtlCol="0">
            <a:spAutoFit/>
          </a:bodyPr>
          <a:lstStyle/>
          <a:p>
            <a:r>
              <a:rPr lang="it-IT" dirty="0" smtClean="0"/>
              <a:t>With the 0%v </a:t>
            </a:r>
            <a:r>
              <a:rPr lang="it-IT" dirty="0" err="1" smtClean="0"/>
              <a:t>file’s</a:t>
            </a:r>
            <a:r>
              <a:rPr lang="it-IT" dirty="0" smtClean="0"/>
              <a:t> data </a:t>
            </a:r>
            <a:r>
              <a:rPr lang="it-IT" dirty="0" err="1" smtClean="0"/>
              <a:t>we</a:t>
            </a:r>
            <a:r>
              <a:rPr lang="it-IT" dirty="0" smtClean="0"/>
              <a:t> </a:t>
            </a:r>
            <a:r>
              <a:rPr lang="it-IT" dirty="0" err="1" smtClean="0"/>
              <a:t>calculate</a:t>
            </a:r>
            <a:endParaRPr lang="it-IT" dirty="0"/>
          </a:p>
        </p:txBody>
      </p:sp>
      <p:sp>
        <p:nvSpPr>
          <p:cNvPr id="25" name="CasellaDiTesto 24"/>
          <p:cNvSpPr txBox="1"/>
          <p:nvPr/>
        </p:nvSpPr>
        <p:spPr>
          <a:xfrm>
            <a:off x="6294720" y="3313277"/>
            <a:ext cx="1148895" cy="369332"/>
          </a:xfrm>
          <a:prstGeom prst="rect">
            <a:avLst/>
          </a:prstGeom>
          <a:noFill/>
        </p:spPr>
        <p:txBody>
          <a:bodyPr wrap="square" rtlCol="0">
            <a:spAutoFit/>
          </a:bodyPr>
          <a:lstStyle/>
          <a:p>
            <a:r>
              <a:rPr lang="it-IT" dirty="0" err="1" smtClean="0"/>
              <a:t>Thus</a:t>
            </a:r>
            <a:endParaRPr lang="it-IT" dirty="0"/>
          </a:p>
        </p:txBody>
      </p:sp>
      <mc:AlternateContent xmlns:mc="http://schemas.openxmlformats.org/markup-compatibility/2006" xmlns:a14="http://schemas.microsoft.com/office/drawing/2010/main">
        <mc:Choice Requires="a14">
          <p:sp>
            <p:nvSpPr>
              <p:cNvPr id="26" name="CasellaDiTesto 25"/>
              <p:cNvSpPr txBox="1"/>
              <p:nvPr/>
            </p:nvSpPr>
            <p:spPr>
              <a:xfrm>
                <a:off x="6743817" y="5567760"/>
                <a:ext cx="4405501" cy="569387"/>
              </a:xfrm>
              <a:prstGeom prst="rect">
                <a:avLst/>
              </a:prstGeom>
              <a:noFill/>
              <a:ln>
                <a:noFill/>
              </a:ln>
            </p:spPr>
            <p:txBody>
              <a:bodyPr wrap="none" lIns="0" tIns="0" rIns="0" bIns="0" rtlCol="0">
                <a:spAutoFit/>
              </a:bodyPr>
              <a:lstStyle/>
              <a:p>
                <a14:m>
                  <m:oMath xmlns:m="http://schemas.openxmlformats.org/officeDocument/2006/math">
                    <m:r>
                      <a:rPr lang="it-IT" sz="2400" b="0" i="1" smtClean="0">
                        <a:latin typeface="Cambria Math" panose="02040503050406030204" pitchFamily="18" charset="0"/>
                      </a:rPr>
                      <m:t>𝐻𝐼𝑇</m:t>
                    </m:r>
                    <m:r>
                      <a:rPr lang="it-IT" sz="2400" b="0" i="1" smtClean="0">
                        <a:latin typeface="Cambria Math" panose="02040503050406030204" pitchFamily="18" charset="0"/>
                      </a:rPr>
                      <m:t>=1−</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1</m:t>
                        </m:r>
                      </m:num>
                      <m:den>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𝑅</m:t>
                            </m:r>
                          </m:e>
                          <m:sub>
                            <m:r>
                              <a:rPr lang="it-IT" sz="2400" b="0" i="1" smtClean="0">
                                <a:latin typeface="Cambria Math" panose="02040503050406030204" pitchFamily="18" charset="0"/>
                              </a:rPr>
                              <m:t>0</m:t>
                            </m:r>
                          </m:sub>
                        </m:sSub>
                      </m:den>
                    </m:f>
                  </m:oMath>
                </a14:m>
                <a:r>
                  <a:rPr lang="it-IT" sz="2400" dirty="0" smtClean="0"/>
                  <a:t> = 0.9566 = 95.66%</a:t>
                </a:r>
                <a:endParaRPr lang="it-IT" sz="2400" dirty="0"/>
              </a:p>
            </p:txBody>
          </p:sp>
        </mc:Choice>
        <mc:Fallback xmlns="">
          <p:sp>
            <p:nvSpPr>
              <p:cNvPr id="26" name="CasellaDiTesto 25"/>
              <p:cNvSpPr txBox="1">
                <a:spLocks noRot="1" noChangeAspect="1" noMove="1" noResize="1" noEditPoints="1" noAdjustHandles="1" noChangeArrowheads="1" noChangeShapeType="1" noTextEdit="1"/>
              </p:cNvSpPr>
              <p:nvPr/>
            </p:nvSpPr>
            <p:spPr>
              <a:xfrm>
                <a:off x="6743817" y="5567760"/>
                <a:ext cx="4405501" cy="569387"/>
              </a:xfrm>
              <a:prstGeom prst="rect">
                <a:avLst/>
              </a:prstGeom>
              <a:blipFill rotWithShape="1">
                <a:blip r:embed="rId11"/>
                <a:stretch>
                  <a:fillRect t="-3191" r="-3043" b="-9574"/>
                </a:stretch>
              </a:blipFill>
              <a:ln>
                <a:noFill/>
              </a:ln>
            </p:spPr>
            <p:txBody>
              <a:bodyPr/>
              <a:lstStyle/>
              <a:p>
                <a:r>
                  <a:rPr lang="it-IT">
                    <a:noFill/>
                  </a:rPr>
                  <a:t> </a:t>
                </a:r>
              </a:p>
            </p:txBody>
          </p:sp>
        </mc:Fallback>
      </mc:AlternateContent>
    </p:spTree>
    <p:extLst>
      <p:ext uri="{BB962C8B-B14F-4D97-AF65-F5344CB8AC3E}">
        <p14:creationId xmlns:p14="http://schemas.microsoft.com/office/powerpoint/2010/main" val="48881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iterate type="lt">
                                    <p:tmPct val="0"/>
                                  </p:iterate>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iterate type="lt">
                                    <p:tmPct val="0"/>
                                  </p:iterate>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mph" presetSubtype="2" fill="hold" grpId="2" nodeType="clickEffect">
                                  <p:stCondLst>
                                    <p:cond delay="0"/>
                                  </p:stCondLst>
                                  <p:iterate type="lt">
                                    <p:tmPct val="0"/>
                                  </p:iterate>
                                  <p:childTnLst>
                                    <p:animClr clrSpc="rgb" dir="cw">
                                      <p:cBhvr override="childStyle">
                                        <p:cTn id="54" dur="10" fill="hold"/>
                                        <p:tgtEl>
                                          <p:spTgt spid="20"/>
                                        </p:tgtEl>
                                        <p:attrNameLst>
                                          <p:attrName>style.color</p:attrName>
                                        </p:attrNameLst>
                                      </p:cBhvr>
                                      <p:to>
                                        <a:srgbClr val="FF0000"/>
                                      </p:to>
                                    </p:animClr>
                                  </p:childTnLst>
                                </p:cTn>
                              </p:par>
                              <p:par>
                                <p:cTn id="55" presetID="3" presetClass="emph" presetSubtype="2" fill="hold" grpId="2" nodeType="withEffect">
                                  <p:stCondLst>
                                    <p:cond delay="0"/>
                                  </p:stCondLst>
                                  <p:iterate type="lt">
                                    <p:tmPct val="0"/>
                                  </p:iterate>
                                  <p:childTnLst>
                                    <p:animClr clrSpc="rgb" dir="cw">
                                      <p:cBhvr override="childStyle">
                                        <p:cTn id="56" dur="10" fill="hold"/>
                                        <p:tgtEl>
                                          <p:spTgt spid="26"/>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3" grpId="0"/>
      <p:bldP spid="14" grpId="0"/>
      <p:bldP spid="9" grpId="0"/>
      <p:bldP spid="18" grpId="0"/>
      <p:bldP spid="19" grpId="0"/>
      <p:bldP spid="20" grpId="0"/>
      <p:bldP spid="20" grpId="2"/>
      <p:bldP spid="22" grpId="0"/>
      <p:bldP spid="24" grpId="0"/>
      <p:bldP spid="25" grpId="0"/>
      <p:bldP spid="26" grpId="0"/>
      <p:bldP spid="26" grpId="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F73AF40C-4499-4498-B35F-B6D8750CC23C}"/>
              </a:ext>
            </a:extLst>
          </p:cNvPr>
          <p:cNvSpPr>
            <a:spLocks noGrp="1"/>
          </p:cNvSpPr>
          <p:nvPr>
            <p:ph type="title"/>
          </p:nvPr>
        </p:nvSpPr>
        <p:spPr>
          <a:xfrm>
            <a:off x="1080654" y="270780"/>
            <a:ext cx="10577945" cy="773723"/>
          </a:xfrm>
        </p:spPr>
        <p:txBody>
          <a:bodyPr>
            <a:noAutofit/>
          </a:bodyPr>
          <a:lstStyle/>
          <a:p>
            <a:r>
              <a:rPr lang="it-IT" dirty="0" err="1" smtClean="0">
                <a:solidFill>
                  <a:srgbClr val="C00000"/>
                </a:solidFill>
              </a:rPr>
              <a:t>Movement</a:t>
            </a:r>
            <a:endParaRPr lang="it-IT" dirty="0">
              <a:solidFill>
                <a:srgbClr val="C00000"/>
              </a:solidFill>
            </a:endParaRPr>
          </a:p>
        </p:txBody>
      </p:sp>
      <p:sp>
        <p:nvSpPr>
          <p:cNvPr id="4" name="Segnaposto piè di pagina 3">
            <a:extLst>
              <a:ext uri="{FF2B5EF4-FFF2-40B4-BE49-F238E27FC236}">
                <a16:creationId xmlns="" xmlns:a16="http://schemas.microsoft.com/office/drawing/2014/main" id="{49D59BF9-7122-4252-985F-2795445B1151}"/>
              </a:ext>
            </a:extLst>
          </p:cNvPr>
          <p:cNvSpPr>
            <a:spLocks noGrp="1"/>
          </p:cNvSpPr>
          <p:nvPr>
            <p:ph type="ftr" sz="quarter" idx="11"/>
          </p:nvPr>
        </p:nvSpPr>
        <p:spPr/>
        <p:txBody>
          <a:bodyPr/>
          <a:lstStyle/>
          <a:p>
            <a:pPr>
              <a:defRPr/>
            </a:pPr>
            <a:r>
              <a:rPr lang="it-IT" dirty="0">
                <a:solidFill>
                  <a:srgbClr val="191B0E"/>
                </a:solidFill>
              </a:rPr>
              <a:t>I.S.I.S.S. MARCO CASAGRANDE</a:t>
            </a:r>
          </a:p>
        </p:txBody>
      </p:sp>
      <p:sp>
        <p:nvSpPr>
          <p:cNvPr id="5" name="Segnaposto numero diapositiva 4">
            <a:extLst>
              <a:ext uri="{FF2B5EF4-FFF2-40B4-BE49-F238E27FC236}">
                <a16:creationId xmlns="" xmlns:a16="http://schemas.microsoft.com/office/drawing/2014/main" id="{4D05A884-729E-4FD9-B05D-C637FCD23A7B}"/>
              </a:ext>
            </a:extLst>
          </p:cNvPr>
          <p:cNvSpPr>
            <a:spLocks noGrp="1"/>
          </p:cNvSpPr>
          <p:nvPr>
            <p:ph type="sldNum" sz="quarter" idx="12"/>
          </p:nvPr>
        </p:nvSpPr>
        <p:spPr/>
        <p:txBody>
          <a:bodyPr/>
          <a:lstStyle/>
          <a:p>
            <a:pPr>
              <a:defRPr/>
            </a:pPr>
            <a:fld id="{76345F2D-FCC9-476D-B6A7-C26EC943BE15}" type="slidenum">
              <a:rPr lang="it-IT" smtClean="0">
                <a:solidFill>
                  <a:srgbClr val="191B0E"/>
                </a:solidFill>
              </a:rPr>
              <a:pPr>
                <a:defRPr/>
              </a:pPr>
              <a:t>24</a:t>
            </a:fld>
            <a:endParaRPr lang="it-IT">
              <a:solidFill>
                <a:srgbClr val="191B0E"/>
              </a:solidFill>
            </a:endParaRPr>
          </a:p>
        </p:txBody>
      </p:sp>
      <p:sp>
        <p:nvSpPr>
          <p:cNvPr id="7" name="Rettangolo 6"/>
          <p:cNvSpPr/>
          <p:nvPr/>
        </p:nvSpPr>
        <p:spPr>
          <a:xfrm>
            <a:off x="1290638" y="1148609"/>
            <a:ext cx="10499580" cy="707886"/>
          </a:xfrm>
          <a:prstGeom prst="rect">
            <a:avLst/>
          </a:prstGeom>
        </p:spPr>
        <p:txBody>
          <a:bodyPr wrap="square">
            <a:spAutoFit/>
          </a:bodyPr>
          <a:lstStyle/>
          <a:p>
            <a:pPr algn="just"/>
            <a:r>
              <a:rPr lang="it-IT" sz="2000" dirty="0"/>
              <a:t>In </a:t>
            </a:r>
            <a:r>
              <a:rPr lang="it-IT" sz="2000" dirty="0" err="1"/>
              <a:t>order</a:t>
            </a:r>
            <a:r>
              <a:rPr lang="it-IT" sz="2000" dirty="0"/>
              <a:t> to simulate a more </a:t>
            </a:r>
            <a:r>
              <a:rPr lang="it-IT" sz="2000" dirty="0" err="1"/>
              <a:t>realistic</a:t>
            </a:r>
            <a:r>
              <a:rPr lang="it-IT" sz="2000" dirty="0"/>
              <a:t> </a:t>
            </a:r>
            <a:r>
              <a:rPr lang="it-IT" sz="2000" dirty="0" err="1"/>
              <a:t>behaviour</a:t>
            </a:r>
            <a:r>
              <a:rPr lang="it-IT" sz="2000" dirty="0"/>
              <a:t>, the </a:t>
            </a:r>
            <a:r>
              <a:rPr lang="it-IT" sz="2000" dirty="0" err="1"/>
              <a:t>algorithm</a:t>
            </a:r>
            <a:r>
              <a:rPr lang="it-IT" sz="2000" dirty="0"/>
              <a:t> </a:t>
            </a:r>
            <a:r>
              <a:rPr lang="it-IT" sz="2000" dirty="0" err="1"/>
              <a:t>has</a:t>
            </a:r>
            <a:r>
              <a:rPr lang="it-IT" sz="2000" dirty="0"/>
              <a:t> </a:t>
            </a:r>
            <a:r>
              <a:rPr lang="it-IT" sz="2000" dirty="0" err="1"/>
              <a:t>been</a:t>
            </a:r>
            <a:r>
              <a:rPr lang="it-IT" sz="2000" dirty="0"/>
              <a:t> </a:t>
            </a:r>
            <a:r>
              <a:rPr lang="it-IT" sz="2000" dirty="0" err="1"/>
              <a:t>modified</a:t>
            </a:r>
            <a:r>
              <a:rPr lang="it-IT" sz="2000" dirty="0"/>
              <a:t> to include the </a:t>
            </a:r>
            <a:r>
              <a:rPr lang="it-IT" sz="2000" dirty="0" err="1"/>
              <a:t>movement</a:t>
            </a:r>
            <a:r>
              <a:rPr lang="it-IT" sz="2000" dirty="0"/>
              <a:t> of </a:t>
            </a:r>
            <a:r>
              <a:rPr lang="it-IT" sz="2000" dirty="0" err="1"/>
              <a:t>people</a:t>
            </a:r>
            <a:r>
              <a:rPr lang="it-IT" sz="2000" dirty="0"/>
              <a:t> and  </a:t>
            </a:r>
            <a:r>
              <a:rPr lang="it-IT" sz="2000" dirty="0" err="1"/>
              <a:t>different</a:t>
            </a:r>
            <a:r>
              <a:rPr lang="it-IT" sz="2000" dirty="0"/>
              <a:t> </a:t>
            </a:r>
            <a:r>
              <a:rPr lang="it-IT" sz="2000" dirty="0" err="1"/>
              <a:t>kinds</a:t>
            </a:r>
            <a:r>
              <a:rPr lang="it-IT" sz="2000" dirty="0"/>
              <a:t> of </a:t>
            </a:r>
            <a:r>
              <a:rPr lang="it-IT" sz="2000" dirty="0" err="1"/>
              <a:t>transmission</a:t>
            </a:r>
            <a:r>
              <a:rPr lang="it-IT" sz="2000" dirty="0"/>
              <a:t> </a:t>
            </a:r>
            <a:r>
              <a:rPr lang="it-IT" sz="2000" dirty="0" err="1"/>
              <a:t>modes</a:t>
            </a:r>
            <a:endParaRPr lang="it-IT" sz="2000" dirty="0"/>
          </a:p>
        </p:txBody>
      </p:sp>
      <p:sp>
        <p:nvSpPr>
          <p:cNvPr id="13" name="Rettangolo 12"/>
          <p:cNvSpPr/>
          <p:nvPr/>
        </p:nvSpPr>
        <p:spPr>
          <a:xfrm>
            <a:off x="1238292" y="4764132"/>
            <a:ext cx="10604271" cy="707886"/>
          </a:xfrm>
          <a:prstGeom prst="rect">
            <a:avLst/>
          </a:prstGeom>
        </p:spPr>
        <p:txBody>
          <a:bodyPr wrap="square">
            <a:spAutoFit/>
          </a:bodyPr>
          <a:lstStyle/>
          <a:p>
            <a:pPr algn="just"/>
            <a:r>
              <a:rPr lang="it-IT" sz="2000" dirty="0"/>
              <a:t>At the </a:t>
            </a:r>
            <a:r>
              <a:rPr lang="it-IT" sz="2000" dirty="0" err="1"/>
              <a:t>beginning</a:t>
            </a:r>
            <a:r>
              <a:rPr lang="it-IT" sz="2000" dirty="0"/>
              <a:t> of </a:t>
            </a:r>
            <a:r>
              <a:rPr lang="it-IT" sz="2000" dirty="0" err="1"/>
              <a:t>every</a:t>
            </a:r>
            <a:r>
              <a:rPr lang="it-IT" sz="2000" dirty="0"/>
              <a:t> </a:t>
            </a:r>
            <a:r>
              <a:rPr lang="it-IT" sz="2000" dirty="0" err="1"/>
              <a:t>step</a:t>
            </a:r>
            <a:r>
              <a:rPr lang="it-IT" sz="2000" dirty="0"/>
              <a:t>, </a:t>
            </a:r>
            <a:r>
              <a:rPr lang="it-IT" sz="2000" dirty="0" err="1"/>
              <a:t>before</a:t>
            </a:r>
            <a:r>
              <a:rPr lang="it-IT" sz="2000" dirty="0"/>
              <a:t> </a:t>
            </a:r>
            <a:r>
              <a:rPr lang="it-IT" sz="2000" dirty="0" err="1"/>
              <a:t>considering</a:t>
            </a:r>
            <a:r>
              <a:rPr lang="it-IT" sz="2000" dirty="0"/>
              <a:t> the </a:t>
            </a:r>
            <a:r>
              <a:rPr lang="it-IT" sz="2000" dirty="0" err="1"/>
              <a:t>evolution</a:t>
            </a:r>
            <a:r>
              <a:rPr lang="it-IT" sz="2000" dirty="0"/>
              <a:t> of the </a:t>
            </a:r>
            <a:r>
              <a:rPr lang="it-IT" sz="2000" dirty="0" err="1"/>
              <a:t>disease</a:t>
            </a:r>
            <a:r>
              <a:rPr lang="it-IT" sz="2000" dirty="0"/>
              <a:t>, the </a:t>
            </a:r>
            <a:r>
              <a:rPr lang="it-IT" sz="2000" dirty="0" err="1"/>
              <a:t>movement</a:t>
            </a:r>
            <a:r>
              <a:rPr lang="it-IT" sz="2000" dirty="0"/>
              <a:t> of </a:t>
            </a:r>
            <a:r>
              <a:rPr lang="it-IT" sz="2000" dirty="0" err="1"/>
              <a:t>people</a:t>
            </a:r>
            <a:r>
              <a:rPr lang="it-IT" sz="2000" dirty="0"/>
              <a:t> to </a:t>
            </a:r>
            <a:r>
              <a:rPr lang="it-IT" sz="2000" dirty="0" err="1"/>
              <a:t>empty</a:t>
            </a:r>
            <a:r>
              <a:rPr lang="it-IT" sz="2000" dirty="0"/>
              <a:t> </a:t>
            </a:r>
            <a:r>
              <a:rPr lang="it-IT" sz="2000" dirty="0" err="1"/>
              <a:t>cells</a:t>
            </a:r>
            <a:r>
              <a:rPr lang="it-IT" sz="2000" dirty="0"/>
              <a:t> of the </a:t>
            </a:r>
            <a:r>
              <a:rPr lang="it-IT" sz="2000" dirty="0" err="1"/>
              <a:t>matrix</a:t>
            </a:r>
            <a:r>
              <a:rPr lang="it-IT" sz="2000" dirty="0"/>
              <a:t> </a:t>
            </a:r>
            <a:r>
              <a:rPr lang="it-IT" sz="2000" dirty="0" err="1"/>
              <a:t>is</a:t>
            </a:r>
            <a:r>
              <a:rPr lang="it-IT" sz="2000" dirty="0"/>
              <a:t> </a:t>
            </a:r>
            <a:r>
              <a:rPr lang="it-IT" sz="2000" dirty="0" err="1" smtClean="0"/>
              <a:t>computed</a:t>
            </a:r>
            <a:r>
              <a:rPr lang="it-IT" sz="2000" dirty="0" smtClean="0"/>
              <a:t> with a random generator</a:t>
            </a:r>
            <a:endParaRPr lang="it-IT" sz="2000" dirty="0"/>
          </a:p>
        </p:txBody>
      </p:sp>
      <p:sp>
        <p:nvSpPr>
          <p:cNvPr id="4217" name="AutoShape 150"/>
          <p:cNvSpPr>
            <a:spLocks noChangeAspect="1" noChangeArrowheads="1" noTextEdit="1"/>
          </p:cNvSpPr>
          <p:nvPr/>
        </p:nvSpPr>
        <p:spPr bwMode="auto">
          <a:xfrm>
            <a:off x="4344988" y="2370819"/>
            <a:ext cx="4389437"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4218" name="Rectangle 152"/>
          <p:cNvSpPr>
            <a:spLocks noChangeArrowheads="1"/>
          </p:cNvSpPr>
          <p:nvPr/>
        </p:nvSpPr>
        <p:spPr bwMode="auto">
          <a:xfrm>
            <a:off x="4344988" y="2423206"/>
            <a:ext cx="1463675" cy="315912"/>
          </a:xfrm>
          <a:prstGeom prst="rect">
            <a:avLst/>
          </a:prstGeom>
          <a:noFill/>
          <a:ln>
            <a:noFill/>
          </a:ln>
        </p:spPr>
        <p:txBody>
          <a:bodyPr vert="horz" wrap="square" lIns="91440" tIns="45720" rIns="91440" bIns="45720" numCol="1" anchor="t" anchorCtr="0" compatLnSpc="1">
            <a:prstTxWarp prst="textNoShape">
              <a:avLst/>
            </a:prstTxWarp>
          </a:bodyPr>
          <a:lstStyle/>
          <a:p>
            <a:endParaRPr lang="it-IT"/>
          </a:p>
        </p:txBody>
      </p:sp>
      <p:sp>
        <p:nvSpPr>
          <p:cNvPr id="4219" name="Rectangle 153"/>
          <p:cNvSpPr>
            <a:spLocks noChangeArrowheads="1"/>
          </p:cNvSpPr>
          <p:nvPr/>
        </p:nvSpPr>
        <p:spPr bwMode="auto">
          <a:xfrm>
            <a:off x="5808663" y="2423206"/>
            <a:ext cx="1462087" cy="315912"/>
          </a:xfrm>
          <a:prstGeom prst="rect">
            <a:avLst/>
          </a:prstGeom>
          <a:noFill/>
          <a:ln>
            <a:noFill/>
          </a:ln>
        </p:spPr>
        <p:txBody>
          <a:bodyPr vert="horz" wrap="square" lIns="91440" tIns="45720" rIns="91440" bIns="45720" numCol="1" anchor="t" anchorCtr="0" compatLnSpc="1">
            <a:prstTxWarp prst="textNoShape">
              <a:avLst/>
            </a:prstTxWarp>
          </a:bodyPr>
          <a:lstStyle/>
          <a:p>
            <a:endParaRPr lang="it-IT"/>
          </a:p>
        </p:txBody>
      </p:sp>
      <p:sp>
        <p:nvSpPr>
          <p:cNvPr id="4220" name="Rectangle 154"/>
          <p:cNvSpPr>
            <a:spLocks noChangeArrowheads="1"/>
          </p:cNvSpPr>
          <p:nvPr/>
        </p:nvSpPr>
        <p:spPr bwMode="auto">
          <a:xfrm>
            <a:off x="7270750" y="2423206"/>
            <a:ext cx="1463675" cy="315912"/>
          </a:xfrm>
          <a:prstGeom prst="rect">
            <a:avLst/>
          </a:prstGeom>
          <a:noFill/>
          <a:ln>
            <a:noFill/>
          </a:ln>
        </p:spPr>
        <p:txBody>
          <a:bodyPr vert="horz" wrap="square" lIns="91440" tIns="45720" rIns="91440" bIns="45720" numCol="1" anchor="t" anchorCtr="0" compatLnSpc="1">
            <a:prstTxWarp prst="textNoShape">
              <a:avLst/>
            </a:prstTxWarp>
          </a:bodyPr>
          <a:lstStyle/>
          <a:p>
            <a:endParaRPr lang="it-IT"/>
          </a:p>
        </p:txBody>
      </p:sp>
      <p:sp>
        <p:nvSpPr>
          <p:cNvPr id="4221" name="Rectangle 155"/>
          <p:cNvSpPr>
            <a:spLocks noChangeArrowheads="1"/>
          </p:cNvSpPr>
          <p:nvPr/>
        </p:nvSpPr>
        <p:spPr bwMode="auto">
          <a:xfrm>
            <a:off x="4344988" y="2739119"/>
            <a:ext cx="1463675" cy="29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4222" name="Rectangle 156"/>
          <p:cNvSpPr>
            <a:spLocks noChangeArrowheads="1"/>
          </p:cNvSpPr>
          <p:nvPr/>
        </p:nvSpPr>
        <p:spPr bwMode="auto">
          <a:xfrm>
            <a:off x="5808663" y="2739119"/>
            <a:ext cx="1462087" cy="29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4223" name="Rectangle 157"/>
          <p:cNvSpPr>
            <a:spLocks noChangeArrowheads="1"/>
          </p:cNvSpPr>
          <p:nvPr/>
        </p:nvSpPr>
        <p:spPr bwMode="auto">
          <a:xfrm>
            <a:off x="7270750" y="2739119"/>
            <a:ext cx="1463675" cy="29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4224" name="Rectangle 158"/>
          <p:cNvSpPr>
            <a:spLocks noChangeArrowheads="1"/>
          </p:cNvSpPr>
          <p:nvPr/>
        </p:nvSpPr>
        <p:spPr bwMode="auto">
          <a:xfrm>
            <a:off x="4344988" y="3035981"/>
            <a:ext cx="1463675" cy="2968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4225" name="Rectangle 159"/>
          <p:cNvSpPr>
            <a:spLocks noChangeArrowheads="1"/>
          </p:cNvSpPr>
          <p:nvPr/>
        </p:nvSpPr>
        <p:spPr bwMode="auto">
          <a:xfrm>
            <a:off x="5808663" y="3035981"/>
            <a:ext cx="1462087" cy="2968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4226" name="Rectangle 160"/>
          <p:cNvSpPr>
            <a:spLocks noChangeArrowheads="1"/>
          </p:cNvSpPr>
          <p:nvPr/>
        </p:nvSpPr>
        <p:spPr bwMode="auto">
          <a:xfrm>
            <a:off x="7270750" y="3035981"/>
            <a:ext cx="1463675" cy="2968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4227" name="Rectangle 161"/>
          <p:cNvSpPr>
            <a:spLocks noChangeArrowheads="1"/>
          </p:cNvSpPr>
          <p:nvPr/>
        </p:nvSpPr>
        <p:spPr bwMode="auto">
          <a:xfrm>
            <a:off x="4344988" y="3332844"/>
            <a:ext cx="1463675" cy="2952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4228" name="Rectangle 162"/>
          <p:cNvSpPr>
            <a:spLocks noChangeArrowheads="1"/>
          </p:cNvSpPr>
          <p:nvPr/>
        </p:nvSpPr>
        <p:spPr bwMode="auto">
          <a:xfrm>
            <a:off x="5808663" y="3332844"/>
            <a:ext cx="1462087" cy="2952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4229" name="Rectangle 163"/>
          <p:cNvSpPr>
            <a:spLocks noChangeArrowheads="1"/>
          </p:cNvSpPr>
          <p:nvPr/>
        </p:nvSpPr>
        <p:spPr bwMode="auto">
          <a:xfrm>
            <a:off x="7270750" y="3332844"/>
            <a:ext cx="1463675" cy="2952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4230" name="Rectangle 164"/>
          <p:cNvSpPr>
            <a:spLocks noChangeArrowheads="1"/>
          </p:cNvSpPr>
          <p:nvPr/>
        </p:nvSpPr>
        <p:spPr bwMode="auto">
          <a:xfrm>
            <a:off x="4344988" y="3628119"/>
            <a:ext cx="1463675" cy="2968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4231" name="Rectangle 165"/>
          <p:cNvSpPr>
            <a:spLocks noChangeArrowheads="1"/>
          </p:cNvSpPr>
          <p:nvPr/>
        </p:nvSpPr>
        <p:spPr bwMode="auto">
          <a:xfrm>
            <a:off x="5808663" y="3628119"/>
            <a:ext cx="1462087" cy="2968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4232" name="Rectangle 166"/>
          <p:cNvSpPr>
            <a:spLocks noChangeArrowheads="1"/>
          </p:cNvSpPr>
          <p:nvPr/>
        </p:nvSpPr>
        <p:spPr bwMode="auto">
          <a:xfrm>
            <a:off x="7270750" y="3628119"/>
            <a:ext cx="1463675" cy="2968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4233" name="Rectangle 167"/>
          <p:cNvSpPr>
            <a:spLocks noChangeArrowheads="1"/>
          </p:cNvSpPr>
          <p:nvPr/>
        </p:nvSpPr>
        <p:spPr bwMode="auto">
          <a:xfrm>
            <a:off x="4344988" y="3924981"/>
            <a:ext cx="1463675" cy="2730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4234" name="Rectangle 168"/>
          <p:cNvSpPr>
            <a:spLocks noChangeArrowheads="1"/>
          </p:cNvSpPr>
          <p:nvPr/>
        </p:nvSpPr>
        <p:spPr bwMode="auto">
          <a:xfrm>
            <a:off x="5808663" y="3924981"/>
            <a:ext cx="1462087" cy="2730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4235" name="Rectangle 169"/>
          <p:cNvSpPr>
            <a:spLocks noChangeArrowheads="1"/>
          </p:cNvSpPr>
          <p:nvPr/>
        </p:nvSpPr>
        <p:spPr bwMode="auto">
          <a:xfrm>
            <a:off x="7270750" y="3924981"/>
            <a:ext cx="1463675" cy="2730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4236" name="Line 170"/>
          <p:cNvSpPr>
            <a:spLocks noChangeShapeType="1"/>
          </p:cNvSpPr>
          <p:nvPr/>
        </p:nvSpPr>
        <p:spPr bwMode="auto">
          <a:xfrm>
            <a:off x="5808663" y="2416856"/>
            <a:ext cx="0" cy="17875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4237" name="Line 171"/>
          <p:cNvSpPr>
            <a:spLocks noChangeShapeType="1"/>
          </p:cNvSpPr>
          <p:nvPr/>
        </p:nvSpPr>
        <p:spPr bwMode="auto">
          <a:xfrm>
            <a:off x="7270750" y="2416856"/>
            <a:ext cx="0" cy="17875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4238" name="Line 172"/>
          <p:cNvSpPr>
            <a:spLocks noChangeShapeType="1"/>
          </p:cNvSpPr>
          <p:nvPr/>
        </p:nvSpPr>
        <p:spPr bwMode="auto">
          <a:xfrm>
            <a:off x="4338638" y="2739119"/>
            <a:ext cx="4402137"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4239" name="Line 173"/>
          <p:cNvSpPr>
            <a:spLocks noChangeShapeType="1"/>
          </p:cNvSpPr>
          <p:nvPr/>
        </p:nvSpPr>
        <p:spPr bwMode="auto">
          <a:xfrm>
            <a:off x="4338638" y="3035981"/>
            <a:ext cx="4402137"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4240" name="Line 174"/>
          <p:cNvSpPr>
            <a:spLocks noChangeShapeType="1"/>
          </p:cNvSpPr>
          <p:nvPr/>
        </p:nvSpPr>
        <p:spPr bwMode="auto">
          <a:xfrm>
            <a:off x="4338638" y="3332844"/>
            <a:ext cx="4402137"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4241" name="Line 175"/>
          <p:cNvSpPr>
            <a:spLocks noChangeShapeType="1"/>
          </p:cNvSpPr>
          <p:nvPr/>
        </p:nvSpPr>
        <p:spPr bwMode="auto">
          <a:xfrm>
            <a:off x="4338638" y="3628119"/>
            <a:ext cx="4402137"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4242" name="Line 176"/>
          <p:cNvSpPr>
            <a:spLocks noChangeShapeType="1"/>
          </p:cNvSpPr>
          <p:nvPr/>
        </p:nvSpPr>
        <p:spPr bwMode="auto">
          <a:xfrm>
            <a:off x="4338638" y="3924981"/>
            <a:ext cx="4402137"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4243" name="Line 177"/>
          <p:cNvSpPr>
            <a:spLocks noChangeShapeType="1"/>
          </p:cNvSpPr>
          <p:nvPr/>
        </p:nvSpPr>
        <p:spPr bwMode="auto">
          <a:xfrm>
            <a:off x="4344988" y="2416856"/>
            <a:ext cx="0" cy="17875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4245" name="Line 178"/>
          <p:cNvSpPr>
            <a:spLocks noChangeShapeType="1"/>
          </p:cNvSpPr>
          <p:nvPr/>
        </p:nvSpPr>
        <p:spPr bwMode="auto">
          <a:xfrm>
            <a:off x="8734425" y="2416856"/>
            <a:ext cx="0" cy="17875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4246" name="Line 179"/>
          <p:cNvSpPr>
            <a:spLocks noChangeShapeType="1"/>
          </p:cNvSpPr>
          <p:nvPr/>
        </p:nvSpPr>
        <p:spPr bwMode="auto">
          <a:xfrm>
            <a:off x="4338638" y="2423206"/>
            <a:ext cx="4402137"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4247" name="Line 180"/>
          <p:cNvSpPr>
            <a:spLocks noChangeShapeType="1"/>
          </p:cNvSpPr>
          <p:nvPr/>
        </p:nvSpPr>
        <p:spPr bwMode="auto">
          <a:xfrm>
            <a:off x="4338638" y="4198031"/>
            <a:ext cx="4402137"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4249" name="Rectangle 182"/>
          <p:cNvSpPr>
            <a:spLocks noChangeArrowheads="1"/>
          </p:cNvSpPr>
          <p:nvPr/>
        </p:nvSpPr>
        <p:spPr bwMode="auto">
          <a:xfrm>
            <a:off x="4979843" y="2443844"/>
            <a:ext cx="1939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dirty="0" smtClean="0">
                <a:ln>
                  <a:noFill/>
                </a:ln>
                <a:solidFill>
                  <a:srgbClr val="000000"/>
                </a:solidFill>
                <a:effectLst/>
                <a:latin typeface="Franklin Gothic Book" pitchFamily="34" charset="0"/>
                <a:cs typeface="Arial" pitchFamily="34" charset="0"/>
              </a:rPr>
              <a:t>-1</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250" name="Rectangle 183"/>
          <p:cNvSpPr>
            <a:spLocks noChangeArrowheads="1"/>
          </p:cNvSpPr>
          <p:nvPr/>
        </p:nvSpPr>
        <p:spPr bwMode="auto">
          <a:xfrm>
            <a:off x="6034088" y="2443844"/>
            <a:ext cx="11239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dirty="0" err="1" smtClean="0">
                <a:ln>
                  <a:noFill/>
                </a:ln>
                <a:solidFill>
                  <a:srgbClr val="000000"/>
                </a:solidFill>
                <a:effectLst/>
                <a:latin typeface="Franklin Gothic Book" pitchFamily="34" charset="0"/>
                <a:cs typeface="Arial" pitchFamily="34" charset="0"/>
              </a:rPr>
              <a:t>Empty</a:t>
            </a:r>
            <a:r>
              <a:rPr kumimoji="0" lang="it-IT" altLang="it-IT" sz="1800" b="1" i="0" u="none" strike="noStrike" cap="none" normalizeH="0" baseline="0" dirty="0" smtClean="0">
                <a:ln>
                  <a:noFill/>
                </a:ln>
                <a:solidFill>
                  <a:srgbClr val="000000"/>
                </a:solidFill>
                <a:effectLst/>
                <a:latin typeface="Franklin Gothic Book" pitchFamily="34" charset="0"/>
                <a:cs typeface="Arial" pitchFamily="34" charset="0"/>
              </a:rPr>
              <a:t> Cell</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251" name="Rectangle 184"/>
          <p:cNvSpPr>
            <a:spLocks noChangeArrowheads="1"/>
          </p:cNvSpPr>
          <p:nvPr/>
        </p:nvSpPr>
        <p:spPr bwMode="auto">
          <a:xfrm>
            <a:off x="7734300" y="2443844"/>
            <a:ext cx="636587"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dirty="0" smtClean="0">
                <a:ln>
                  <a:noFill/>
                </a:ln>
                <a:solidFill>
                  <a:srgbClr val="000000"/>
                </a:solidFill>
                <a:effectLst/>
                <a:latin typeface="Franklin Gothic Book" pitchFamily="34" charset="0"/>
                <a:cs typeface="Arial" pitchFamily="34" charset="0"/>
              </a:rPr>
              <a:t>Black</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252" name="Rectangle 185"/>
          <p:cNvSpPr>
            <a:spLocks noChangeArrowheads="1"/>
          </p:cNvSpPr>
          <p:nvPr/>
        </p:nvSpPr>
        <p:spPr bwMode="auto">
          <a:xfrm>
            <a:off x="5010150" y="2750231"/>
            <a:ext cx="23336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0</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4253" name="Rectangle 186"/>
          <p:cNvSpPr>
            <a:spLocks noChangeArrowheads="1"/>
          </p:cNvSpPr>
          <p:nvPr/>
        </p:nvSpPr>
        <p:spPr bwMode="auto">
          <a:xfrm>
            <a:off x="6175375" y="2750231"/>
            <a:ext cx="83661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Healthy</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4254" name="Rectangle 187"/>
          <p:cNvSpPr>
            <a:spLocks noChangeArrowheads="1"/>
          </p:cNvSpPr>
          <p:nvPr/>
        </p:nvSpPr>
        <p:spPr bwMode="auto">
          <a:xfrm>
            <a:off x="7726363" y="2750231"/>
            <a:ext cx="65881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White</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4255" name="Rectangle 188"/>
          <p:cNvSpPr>
            <a:spLocks noChangeArrowheads="1"/>
          </p:cNvSpPr>
          <p:nvPr/>
        </p:nvSpPr>
        <p:spPr bwMode="auto">
          <a:xfrm>
            <a:off x="5010150" y="3045506"/>
            <a:ext cx="2333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1</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4256" name="Rectangle 189"/>
          <p:cNvSpPr>
            <a:spLocks noChangeArrowheads="1"/>
          </p:cNvSpPr>
          <p:nvPr/>
        </p:nvSpPr>
        <p:spPr bwMode="auto">
          <a:xfrm>
            <a:off x="6149975" y="3045506"/>
            <a:ext cx="89693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Infected</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4257" name="Rectangle 190"/>
          <p:cNvSpPr>
            <a:spLocks noChangeArrowheads="1"/>
          </p:cNvSpPr>
          <p:nvPr/>
        </p:nvSpPr>
        <p:spPr bwMode="auto">
          <a:xfrm>
            <a:off x="7702550" y="3045506"/>
            <a:ext cx="7175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Yellow</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4258" name="Rectangle 191"/>
          <p:cNvSpPr>
            <a:spLocks noChangeArrowheads="1"/>
          </p:cNvSpPr>
          <p:nvPr/>
        </p:nvSpPr>
        <p:spPr bwMode="auto">
          <a:xfrm>
            <a:off x="5010150" y="3342369"/>
            <a:ext cx="23336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2</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4259" name="Rectangle 192"/>
          <p:cNvSpPr>
            <a:spLocks noChangeArrowheads="1"/>
          </p:cNvSpPr>
          <p:nvPr/>
        </p:nvSpPr>
        <p:spPr bwMode="auto">
          <a:xfrm>
            <a:off x="6196013" y="3342369"/>
            <a:ext cx="788987"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Healed</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4260" name="Rectangle 193"/>
          <p:cNvSpPr>
            <a:spLocks noChangeArrowheads="1"/>
          </p:cNvSpPr>
          <p:nvPr/>
        </p:nvSpPr>
        <p:spPr bwMode="auto">
          <a:xfrm>
            <a:off x="7707313" y="3342369"/>
            <a:ext cx="69056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Green</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4261" name="Rectangle 194"/>
          <p:cNvSpPr>
            <a:spLocks noChangeArrowheads="1"/>
          </p:cNvSpPr>
          <p:nvPr/>
        </p:nvSpPr>
        <p:spPr bwMode="auto">
          <a:xfrm>
            <a:off x="5010150" y="3637644"/>
            <a:ext cx="2333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FFFFFF"/>
                </a:solidFill>
                <a:effectLst/>
                <a:latin typeface="Franklin Gothic Book" pitchFamily="34" charset="0"/>
                <a:cs typeface="Arial" pitchFamily="34" charset="0"/>
              </a:rPr>
              <a:t>3</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4262" name="Rectangle 195"/>
          <p:cNvSpPr>
            <a:spLocks noChangeArrowheads="1"/>
          </p:cNvSpPr>
          <p:nvPr/>
        </p:nvSpPr>
        <p:spPr bwMode="auto">
          <a:xfrm>
            <a:off x="6281738" y="3637644"/>
            <a:ext cx="6159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FFFFFF"/>
                </a:solidFill>
                <a:effectLst/>
                <a:latin typeface="Franklin Gothic Book" pitchFamily="34" charset="0"/>
                <a:cs typeface="Arial" pitchFamily="34" charset="0"/>
              </a:rPr>
              <a:t>Dead</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4263" name="Rectangle 196"/>
          <p:cNvSpPr>
            <a:spLocks noChangeArrowheads="1"/>
          </p:cNvSpPr>
          <p:nvPr/>
        </p:nvSpPr>
        <p:spPr bwMode="auto">
          <a:xfrm>
            <a:off x="7810500" y="3637644"/>
            <a:ext cx="4841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FFFFFF"/>
                </a:solidFill>
                <a:effectLst/>
                <a:latin typeface="Franklin Gothic Book" pitchFamily="34" charset="0"/>
                <a:cs typeface="Arial" pitchFamily="34" charset="0"/>
              </a:rPr>
              <a:t>Red</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4264" name="Rectangle 197"/>
          <p:cNvSpPr>
            <a:spLocks noChangeArrowheads="1"/>
          </p:cNvSpPr>
          <p:nvPr/>
        </p:nvSpPr>
        <p:spPr bwMode="auto">
          <a:xfrm>
            <a:off x="5010150" y="3929744"/>
            <a:ext cx="2333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FFFFFF"/>
                </a:solidFill>
                <a:effectLst/>
                <a:latin typeface="Franklin Gothic Book" pitchFamily="34" charset="0"/>
                <a:cs typeface="Arial" pitchFamily="34" charset="0"/>
              </a:rPr>
              <a:t>4</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4265" name="Rectangle 198"/>
          <p:cNvSpPr>
            <a:spLocks noChangeArrowheads="1"/>
          </p:cNvSpPr>
          <p:nvPr/>
        </p:nvSpPr>
        <p:spPr bwMode="auto">
          <a:xfrm>
            <a:off x="6002338" y="3929744"/>
            <a:ext cx="11795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FFFFFF"/>
                </a:solidFill>
                <a:effectLst/>
                <a:latin typeface="Franklin Gothic Book" pitchFamily="34" charset="0"/>
                <a:cs typeface="Arial" pitchFamily="34" charset="0"/>
              </a:rPr>
              <a:t>Immunized</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4266" name="Rectangle 199"/>
          <p:cNvSpPr>
            <a:spLocks noChangeArrowheads="1"/>
          </p:cNvSpPr>
          <p:nvPr/>
        </p:nvSpPr>
        <p:spPr bwMode="auto">
          <a:xfrm>
            <a:off x="7783513" y="3929744"/>
            <a:ext cx="5381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FFFFFF"/>
                </a:solidFill>
                <a:effectLst/>
                <a:latin typeface="Franklin Gothic Book" pitchFamily="34" charset="0"/>
                <a:cs typeface="Arial" pitchFamily="34" charset="0"/>
              </a:rPr>
              <a:t>Blue</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795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4220"/>
                                        </p:tgtEl>
                                        <p:attrNameLst>
                                          <p:attrName>fillcolor</p:attrName>
                                        </p:attrNameLst>
                                      </p:cBhvr>
                                      <p:to>
                                        <a:srgbClr val="000000"/>
                                      </p:to>
                                    </p:animClr>
                                    <p:set>
                                      <p:cBhvr>
                                        <p:cTn id="7" dur="500" fill="hold"/>
                                        <p:tgtEl>
                                          <p:spTgt spid="4220"/>
                                        </p:tgtEl>
                                        <p:attrNameLst>
                                          <p:attrName>fill.type</p:attrName>
                                        </p:attrNameLst>
                                      </p:cBhvr>
                                      <p:to>
                                        <p:strVal val="solid"/>
                                      </p:to>
                                    </p:set>
                                    <p:set>
                                      <p:cBhvr>
                                        <p:cTn id="8" dur="500" fill="hold"/>
                                        <p:tgtEl>
                                          <p:spTgt spid="4220"/>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4218"/>
                                        </p:tgtEl>
                                        <p:attrNameLst>
                                          <p:attrName>fillcolor</p:attrName>
                                        </p:attrNameLst>
                                      </p:cBhvr>
                                      <p:to>
                                        <a:srgbClr val="000000"/>
                                      </p:to>
                                    </p:animClr>
                                    <p:set>
                                      <p:cBhvr>
                                        <p:cTn id="11" dur="500" fill="hold"/>
                                        <p:tgtEl>
                                          <p:spTgt spid="4218"/>
                                        </p:tgtEl>
                                        <p:attrNameLst>
                                          <p:attrName>fill.type</p:attrName>
                                        </p:attrNameLst>
                                      </p:cBhvr>
                                      <p:to>
                                        <p:strVal val="solid"/>
                                      </p:to>
                                    </p:set>
                                    <p:set>
                                      <p:cBhvr>
                                        <p:cTn id="12" dur="500" fill="hold"/>
                                        <p:tgtEl>
                                          <p:spTgt spid="4218"/>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500" fill="hold"/>
                                        <p:tgtEl>
                                          <p:spTgt spid="4219"/>
                                        </p:tgtEl>
                                        <p:attrNameLst>
                                          <p:attrName>fillcolor</p:attrName>
                                        </p:attrNameLst>
                                      </p:cBhvr>
                                      <p:to>
                                        <a:srgbClr val="000000"/>
                                      </p:to>
                                    </p:animClr>
                                    <p:set>
                                      <p:cBhvr>
                                        <p:cTn id="15" dur="500" fill="hold"/>
                                        <p:tgtEl>
                                          <p:spTgt spid="4219"/>
                                        </p:tgtEl>
                                        <p:attrNameLst>
                                          <p:attrName>fill.type</p:attrName>
                                        </p:attrNameLst>
                                      </p:cBhvr>
                                      <p:to>
                                        <p:strVal val="solid"/>
                                      </p:to>
                                    </p:set>
                                    <p:set>
                                      <p:cBhvr>
                                        <p:cTn id="16" dur="500" fill="hold"/>
                                        <p:tgtEl>
                                          <p:spTgt spid="4219"/>
                                        </p:tgtEl>
                                        <p:attrNameLst>
                                          <p:attrName>fill.on</p:attrName>
                                        </p:attrNameLst>
                                      </p:cBhvr>
                                      <p:to>
                                        <p:strVal val="true"/>
                                      </p:to>
                                    </p:set>
                                  </p:childTnLst>
                                </p:cTn>
                              </p:par>
                              <p:par>
                                <p:cTn id="17" presetID="3" presetClass="emph" presetSubtype="2" fill="hold" grpId="0" nodeType="withEffect">
                                  <p:stCondLst>
                                    <p:cond delay="0"/>
                                  </p:stCondLst>
                                  <p:childTnLst>
                                    <p:animClr clrSpc="rgb" dir="cw">
                                      <p:cBhvr override="childStyle">
                                        <p:cTn id="18" dur="750" fill="hold"/>
                                        <p:tgtEl>
                                          <p:spTgt spid="4249"/>
                                        </p:tgtEl>
                                        <p:attrNameLst>
                                          <p:attrName>style.color</p:attrName>
                                        </p:attrNameLst>
                                      </p:cBhvr>
                                      <p:to>
                                        <a:srgbClr val="FFFFFF"/>
                                      </p:to>
                                    </p:animClr>
                                  </p:childTnLst>
                                </p:cTn>
                              </p:par>
                              <p:par>
                                <p:cTn id="19" presetID="3" presetClass="emph" presetSubtype="2" fill="hold" grpId="0" nodeType="withEffect">
                                  <p:stCondLst>
                                    <p:cond delay="0"/>
                                  </p:stCondLst>
                                  <p:childTnLst>
                                    <p:animClr clrSpc="rgb" dir="cw">
                                      <p:cBhvr override="childStyle">
                                        <p:cTn id="20" dur="750" fill="hold"/>
                                        <p:tgtEl>
                                          <p:spTgt spid="4250"/>
                                        </p:tgtEl>
                                        <p:attrNameLst>
                                          <p:attrName>style.color</p:attrName>
                                        </p:attrNameLst>
                                      </p:cBhvr>
                                      <p:to>
                                        <a:srgbClr val="FFFFFF"/>
                                      </p:to>
                                    </p:animClr>
                                  </p:childTnLst>
                                </p:cTn>
                              </p:par>
                              <p:par>
                                <p:cTn id="21" presetID="3" presetClass="emph" presetSubtype="2" fill="hold" grpId="0" nodeType="withEffect">
                                  <p:stCondLst>
                                    <p:cond delay="0"/>
                                  </p:stCondLst>
                                  <p:childTnLst>
                                    <p:animClr clrSpc="rgb" dir="cw">
                                      <p:cBhvr override="childStyle">
                                        <p:cTn id="22" dur="750" fill="hold"/>
                                        <p:tgtEl>
                                          <p:spTgt spid="4251"/>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 grpId="0"/>
      <p:bldP spid="4250" grpId="0"/>
      <p:bldP spid="42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smtClean="0">
                <a:solidFill>
                  <a:srgbClr val="191B0E"/>
                </a:solidFill>
              </a:rPr>
              <a:t>I.S.I.S.S. MARCO CASAGRANDE</a:t>
            </a:r>
            <a:endParaRPr lang="it-IT">
              <a:solidFill>
                <a:srgbClr val="191B0E"/>
              </a:solidFill>
            </a:endParaRPr>
          </a:p>
        </p:txBody>
      </p:sp>
      <p:sp>
        <p:nvSpPr>
          <p:cNvPr id="4" name="Segnaposto numero diapositiva 3"/>
          <p:cNvSpPr>
            <a:spLocks noGrp="1"/>
          </p:cNvSpPr>
          <p:nvPr>
            <p:ph type="sldNum" sz="quarter" idx="12"/>
          </p:nvPr>
        </p:nvSpPr>
        <p:spPr/>
        <p:txBody>
          <a:bodyPr/>
          <a:lstStyle/>
          <a:p>
            <a:pPr>
              <a:defRPr/>
            </a:pPr>
            <a:fld id="{F2487767-9CD9-40EE-BC22-A9420DEE35F1}" type="slidenum">
              <a:rPr lang="it-IT" smtClean="0">
                <a:solidFill>
                  <a:srgbClr val="191B0E"/>
                </a:solidFill>
              </a:rPr>
              <a:pPr>
                <a:defRPr/>
              </a:pPr>
              <a:t>25</a:t>
            </a:fld>
            <a:endParaRPr lang="it-IT">
              <a:solidFill>
                <a:srgbClr val="191B0E"/>
              </a:solidFill>
            </a:endParaRPr>
          </a:p>
        </p:txBody>
      </p:sp>
      <p:sp>
        <p:nvSpPr>
          <p:cNvPr id="6" name="CasellaDiTesto 5"/>
          <p:cNvSpPr txBox="1"/>
          <p:nvPr/>
        </p:nvSpPr>
        <p:spPr>
          <a:xfrm>
            <a:off x="5514077" y="2109176"/>
            <a:ext cx="7917309" cy="1569660"/>
          </a:xfrm>
          <a:prstGeom prst="rect">
            <a:avLst/>
          </a:prstGeom>
          <a:noFill/>
        </p:spPr>
        <p:txBody>
          <a:bodyPr wrap="square" rtlCol="0">
            <a:spAutoFit/>
          </a:bodyPr>
          <a:lstStyle/>
          <a:p>
            <a:pPr marL="285750" indent="-285750">
              <a:buFont typeface="Arial" panose="020B0604020202020204" pitchFamily="34" charset="0"/>
              <a:buChar char="•"/>
            </a:pPr>
            <a:r>
              <a:rPr lang="it-IT" sz="2400" dirty="0" err="1" smtClean="0"/>
              <a:t>Static</a:t>
            </a:r>
            <a:endParaRPr lang="it-IT" sz="2400" dirty="0" smtClean="0"/>
          </a:p>
          <a:p>
            <a:pPr marL="285750" indent="-285750">
              <a:buFont typeface="Arial" panose="020B0604020202020204" pitchFamily="34" charset="0"/>
              <a:buChar char="•"/>
            </a:pPr>
            <a:r>
              <a:rPr lang="it-IT" sz="2400" dirty="0" err="1" smtClean="0"/>
              <a:t>Walking</a:t>
            </a:r>
            <a:r>
              <a:rPr lang="it-IT" sz="2400" dirty="0" smtClean="0"/>
              <a:t> (</a:t>
            </a:r>
            <a:r>
              <a:rPr lang="it-IT" sz="2400" dirty="0" err="1" smtClean="0"/>
              <a:t>max</a:t>
            </a:r>
            <a:r>
              <a:rPr lang="it-IT" sz="2400" dirty="0" smtClean="0"/>
              <a:t> 100 per </a:t>
            </a:r>
            <a:r>
              <a:rPr lang="it-IT" sz="2400" dirty="0" err="1" smtClean="0"/>
              <a:t>axis</a:t>
            </a:r>
            <a:r>
              <a:rPr lang="it-IT" sz="2400" dirty="0" smtClean="0"/>
              <a:t>)</a:t>
            </a:r>
          </a:p>
          <a:p>
            <a:pPr marL="285750" indent="-285750">
              <a:buFont typeface="Arial" panose="020B0604020202020204" pitchFamily="34" charset="0"/>
              <a:buChar char="•"/>
            </a:pPr>
            <a:r>
              <a:rPr lang="it-IT" sz="2400" dirty="0"/>
              <a:t>B</a:t>
            </a:r>
            <a:r>
              <a:rPr lang="it-IT" sz="2400" dirty="0" smtClean="0"/>
              <a:t>ike (</a:t>
            </a:r>
            <a:r>
              <a:rPr lang="it-IT" sz="2400" dirty="0" err="1" smtClean="0"/>
              <a:t>max</a:t>
            </a:r>
            <a:r>
              <a:rPr lang="it-IT" sz="2400" dirty="0" smtClean="0"/>
              <a:t> 200 per </a:t>
            </a:r>
            <a:r>
              <a:rPr lang="it-IT" sz="2400" dirty="0" err="1" smtClean="0"/>
              <a:t>axis</a:t>
            </a:r>
            <a:r>
              <a:rPr lang="it-IT" sz="2400" dirty="0" smtClean="0"/>
              <a:t>)</a:t>
            </a:r>
          </a:p>
          <a:p>
            <a:pPr marL="285750" indent="-285750">
              <a:buFont typeface="Arial" panose="020B0604020202020204" pitchFamily="34" charset="0"/>
              <a:buChar char="•"/>
            </a:pPr>
            <a:r>
              <a:rPr lang="it-IT" sz="2400" dirty="0"/>
              <a:t>C</a:t>
            </a:r>
            <a:r>
              <a:rPr lang="it-IT" sz="2400" dirty="0" smtClean="0"/>
              <a:t>ar (</a:t>
            </a:r>
            <a:r>
              <a:rPr lang="it-IT" sz="2400" dirty="0" err="1" smtClean="0"/>
              <a:t>max</a:t>
            </a:r>
            <a:r>
              <a:rPr lang="it-IT" sz="2400" dirty="0" smtClean="0"/>
              <a:t> 400 per </a:t>
            </a:r>
            <a:r>
              <a:rPr lang="it-IT" sz="2400" dirty="0" err="1" smtClean="0"/>
              <a:t>axis</a:t>
            </a:r>
            <a:r>
              <a:rPr lang="it-IT" sz="2400" dirty="0" smtClean="0"/>
              <a:t>)</a:t>
            </a:r>
          </a:p>
        </p:txBody>
      </p:sp>
      <p:sp>
        <p:nvSpPr>
          <p:cNvPr id="7" name="CasellaDiTesto 6"/>
          <p:cNvSpPr txBox="1"/>
          <p:nvPr/>
        </p:nvSpPr>
        <p:spPr>
          <a:xfrm>
            <a:off x="5514081" y="4493178"/>
            <a:ext cx="7917309" cy="1569660"/>
          </a:xfrm>
          <a:prstGeom prst="rect">
            <a:avLst/>
          </a:prstGeom>
          <a:noFill/>
        </p:spPr>
        <p:txBody>
          <a:bodyPr wrap="square" rtlCol="0">
            <a:spAutoFit/>
          </a:bodyPr>
          <a:lstStyle/>
          <a:p>
            <a:pPr marL="285750" indent="-285750">
              <a:buFont typeface="Arial" panose="020B0604020202020204" pitchFamily="34" charset="0"/>
              <a:buChar char="•"/>
            </a:pPr>
            <a:r>
              <a:rPr lang="it-IT" sz="2400" dirty="0" smtClean="0"/>
              <a:t>Direct </a:t>
            </a:r>
            <a:r>
              <a:rPr lang="it-IT" sz="2400" dirty="0" err="1" smtClean="0"/>
              <a:t>infection</a:t>
            </a:r>
            <a:r>
              <a:rPr lang="it-IT" sz="2400" dirty="0" smtClean="0"/>
              <a:t> (r = 1 </a:t>
            </a:r>
            <a:r>
              <a:rPr lang="it-IT" sz="2400" dirty="0" err="1" smtClean="0"/>
              <a:t>cell</a:t>
            </a:r>
            <a:r>
              <a:rPr lang="it-IT" sz="2400" dirty="0" smtClean="0"/>
              <a:t>)</a:t>
            </a:r>
          </a:p>
          <a:p>
            <a:pPr marL="285750" indent="-285750">
              <a:buFont typeface="Arial" panose="020B0604020202020204" pitchFamily="34" charset="0"/>
              <a:buChar char="•"/>
            </a:pPr>
            <a:r>
              <a:rPr lang="it-IT" sz="2400" dirty="0" err="1" smtClean="0"/>
              <a:t>Droplet</a:t>
            </a:r>
            <a:r>
              <a:rPr lang="it-IT" sz="2400" dirty="0" smtClean="0"/>
              <a:t> (r=5 </a:t>
            </a:r>
            <a:r>
              <a:rPr lang="it-IT" sz="2400" dirty="0" err="1" smtClean="0"/>
              <a:t>cells</a:t>
            </a:r>
            <a:r>
              <a:rPr lang="it-IT" sz="2400" dirty="0" smtClean="0"/>
              <a:t>)</a:t>
            </a:r>
          </a:p>
          <a:p>
            <a:pPr marL="285750" indent="-285750">
              <a:buFont typeface="Arial" panose="020B0604020202020204" pitchFamily="34" charset="0"/>
              <a:buChar char="•"/>
            </a:pPr>
            <a:r>
              <a:rPr lang="it-IT" sz="2400" dirty="0"/>
              <a:t>Air (r=10 </a:t>
            </a:r>
            <a:r>
              <a:rPr lang="it-IT" sz="2400" dirty="0" err="1"/>
              <a:t>cells</a:t>
            </a:r>
            <a:r>
              <a:rPr lang="it-IT" sz="2400" dirty="0" smtClean="0"/>
              <a:t>)</a:t>
            </a:r>
          </a:p>
          <a:p>
            <a:pPr marL="285750" indent="-285750">
              <a:buFont typeface="Arial" panose="020B0604020202020204" pitchFamily="34" charset="0"/>
              <a:buChar char="•"/>
            </a:pPr>
            <a:r>
              <a:rPr lang="it-IT" sz="2400" dirty="0" err="1" smtClean="0"/>
              <a:t>Vector</a:t>
            </a:r>
            <a:r>
              <a:rPr lang="it-IT" sz="2400" dirty="0" smtClean="0"/>
              <a:t> (</a:t>
            </a:r>
            <a:r>
              <a:rPr lang="it-IT" sz="2400" dirty="0" err="1" smtClean="0"/>
              <a:t>animals</a:t>
            </a:r>
            <a:r>
              <a:rPr lang="it-IT" sz="2400" dirty="0" smtClean="0"/>
              <a:t>) (r = 20 </a:t>
            </a:r>
            <a:r>
              <a:rPr lang="it-IT" sz="2400" dirty="0" err="1" smtClean="0"/>
              <a:t>cells</a:t>
            </a:r>
            <a:r>
              <a:rPr lang="it-IT" sz="2400" dirty="0" smtClean="0"/>
              <a:t>)</a:t>
            </a:r>
          </a:p>
        </p:txBody>
      </p:sp>
      <p:sp>
        <p:nvSpPr>
          <p:cNvPr id="8" name="CasellaDiTesto 7"/>
          <p:cNvSpPr txBox="1"/>
          <p:nvPr/>
        </p:nvSpPr>
        <p:spPr>
          <a:xfrm>
            <a:off x="1371600" y="2109176"/>
            <a:ext cx="3040743" cy="461665"/>
          </a:xfrm>
          <a:prstGeom prst="rect">
            <a:avLst/>
          </a:prstGeom>
          <a:noFill/>
        </p:spPr>
        <p:txBody>
          <a:bodyPr wrap="square" rtlCol="0">
            <a:spAutoFit/>
          </a:bodyPr>
          <a:lstStyle/>
          <a:p>
            <a:r>
              <a:rPr lang="it-IT" sz="2400" dirty="0" smtClean="0"/>
              <a:t>WAYS OF MOVEMENT</a:t>
            </a:r>
            <a:endParaRPr lang="it-IT" sz="2400" dirty="0"/>
          </a:p>
        </p:txBody>
      </p:sp>
      <p:sp>
        <p:nvSpPr>
          <p:cNvPr id="9" name="CasellaDiTesto 8"/>
          <p:cNvSpPr txBox="1"/>
          <p:nvPr/>
        </p:nvSpPr>
        <p:spPr>
          <a:xfrm>
            <a:off x="1371600" y="4493178"/>
            <a:ext cx="3703067" cy="461665"/>
          </a:xfrm>
          <a:prstGeom prst="rect">
            <a:avLst/>
          </a:prstGeom>
          <a:noFill/>
        </p:spPr>
        <p:txBody>
          <a:bodyPr wrap="square" rtlCol="0">
            <a:spAutoFit/>
          </a:bodyPr>
          <a:lstStyle/>
          <a:p>
            <a:r>
              <a:rPr lang="it-IT" sz="2400" dirty="0" smtClean="0"/>
              <a:t>WAYS OF TRANSMISSION</a:t>
            </a:r>
            <a:endParaRPr lang="it-IT" sz="2400" dirty="0"/>
          </a:p>
        </p:txBody>
      </p:sp>
      <p:sp>
        <p:nvSpPr>
          <p:cNvPr id="10" name="Titolo 1">
            <a:extLst>
              <a:ext uri="{FF2B5EF4-FFF2-40B4-BE49-F238E27FC236}">
                <a16:creationId xmlns="" xmlns:a16="http://schemas.microsoft.com/office/drawing/2014/main" id="{F73AF40C-4499-4498-B35F-B6D8750CC23C}"/>
              </a:ext>
            </a:extLst>
          </p:cNvPr>
          <p:cNvSpPr>
            <a:spLocks noGrp="1"/>
          </p:cNvSpPr>
          <p:nvPr>
            <p:ph type="title"/>
          </p:nvPr>
        </p:nvSpPr>
        <p:spPr/>
        <p:txBody>
          <a:bodyPr>
            <a:noAutofit/>
          </a:bodyPr>
          <a:lstStyle/>
          <a:p>
            <a:r>
              <a:rPr lang="it-IT" dirty="0" err="1">
                <a:solidFill>
                  <a:srgbClr val="C00000"/>
                </a:solidFill>
              </a:rPr>
              <a:t>Movement</a:t>
            </a:r>
            <a:r>
              <a:rPr lang="it-IT" dirty="0">
                <a:solidFill>
                  <a:srgbClr val="C00000"/>
                </a:solidFill>
              </a:rPr>
              <a:t> and </a:t>
            </a:r>
            <a:r>
              <a:rPr lang="it-IT" dirty="0" smtClean="0">
                <a:solidFill>
                  <a:srgbClr val="C00000"/>
                </a:solidFill>
              </a:rPr>
              <a:t>ways </a:t>
            </a:r>
            <a:r>
              <a:rPr lang="it-IT" dirty="0">
                <a:solidFill>
                  <a:srgbClr val="C00000"/>
                </a:solidFill>
              </a:rPr>
              <a:t>of </a:t>
            </a:r>
            <a:r>
              <a:rPr lang="it-IT" dirty="0" err="1">
                <a:solidFill>
                  <a:srgbClr val="C00000"/>
                </a:solidFill>
              </a:rPr>
              <a:t>trasmission</a:t>
            </a:r>
            <a:endParaRPr lang="it-IT" dirty="0">
              <a:solidFill>
                <a:srgbClr val="C00000"/>
              </a:solidFill>
            </a:endParaRPr>
          </a:p>
        </p:txBody>
      </p:sp>
    </p:spTree>
    <p:extLst>
      <p:ext uri="{BB962C8B-B14F-4D97-AF65-F5344CB8AC3E}">
        <p14:creationId xmlns:p14="http://schemas.microsoft.com/office/powerpoint/2010/main" val="331639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0" y="307483"/>
            <a:ext cx="9601200" cy="756634"/>
          </a:xfrm>
        </p:spPr>
        <p:txBody>
          <a:bodyPr/>
          <a:lstStyle/>
          <a:p>
            <a:r>
              <a:rPr lang="it-IT" dirty="0" smtClean="0"/>
              <a:t>HIT in a more </a:t>
            </a:r>
            <a:r>
              <a:rPr lang="it-IT" dirty="0" err="1" smtClean="0"/>
              <a:t>realistic</a:t>
            </a:r>
            <a:r>
              <a:rPr lang="it-IT" dirty="0" smtClean="0"/>
              <a:t> model</a:t>
            </a:r>
            <a:endParaRPr lang="it-IT" dirty="0"/>
          </a:p>
        </p:txBody>
      </p:sp>
      <p:sp>
        <p:nvSpPr>
          <p:cNvPr id="3" name="Segnaposto piè di pagina 2"/>
          <p:cNvSpPr>
            <a:spLocks noGrp="1"/>
          </p:cNvSpPr>
          <p:nvPr>
            <p:ph type="ftr" sz="quarter" idx="11"/>
          </p:nvPr>
        </p:nvSpPr>
        <p:spPr/>
        <p:txBody>
          <a:bodyPr/>
          <a:lstStyle/>
          <a:p>
            <a:pPr>
              <a:defRPr/>
            </a:pPr>
            <a:r>
              <a:rPr lang="it-IT" smtClean="0">
                <a:solidFill>
                  <a:srgbClr val="191B0E"/>
                </a:solidFill>
              </a:rPr>
              <a:t>I.S.I.S.S. MARCO CASAGRANDE</a:t>
            </a:r>
            <a:endParaRPr lang="it-IT">
              <a:solidFill>
                <a:srgbClr val="191B0E"/>
              </a:solidFill>
            </a:endParaRPr>
          </a:p>
        </p:txBody>
      </p:sp>
      <p:sp>
        <p:nvSpPr>
          <p:cNvPr id="4" name="Segnaposto numero diapositiva 3"/>
          <p:cNvSpPr>
            <a:spLocks noGrp="1"/>
          </p:cNvSpPr>
          <p:nvPr>
            <p:ph type="sldNum" sz="quarter" idx="12"/>
          </p:nvPr>
        </p:nvSpPr>
        <p:spPr/>
        <p:txBody>
          <a:bodyPr/>
          <a:lstStyle/>
          <a:p>
            <a:pPr>
              <a:defRPr/>
            </a:pPr>
            <a:fld id="{F2487767-9CD9-40EE-BC22-A9420DEE35F1}" type="slidenum">
              <a:rPr lang="it-IT" smtClean="0">
                <a:solidFill>
                  <a:srgbClr val="191B0E"/>
                </a:solidFill>
              </a:rPr>
              <a:pPr>
                <a:defRPr/>
              </a:pPr>
              <a:t>26</a:t>
            </a:fld>
            <a:endParaRPr lang="it-IT">
              <a:solidFill>
                <a:srgbClr val="191B0E"/>
              </a:solidFill>
            </a:endParaRP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335" y="2049512"/>
            <a:ext cx="6053853" cy="3859102"/>
          </a:xfrm>
          <a:prstGeom prst="rect">
            <a:avLst/>
          </a:prstGeom>
        </p:spPr>
      </p:pic>
      <p:sp>
        <p:nvSpPr>
          <p:cNvPr id="9" name="Rettangolo 8"/>
          <p:cNvSpPr/>
          <p:nvPr/>
        </p:nvSpPr>
        <p:spPr>
          <a:xfrm>
            <a:off x="914399" y="1477509"/>
            <a:ext cx="5355771" cy="1631216"/>
          </a:xfrm>
          <a:prstGeom prst="rect">
            <a:avLst/>
          </a:prstGeom>
        </p:spPr>
        <p:txBody>
          <a:bodyPr wrap="square">
            <a:spAutoFit/>
          </a:bodyPr>
          <a:lstStyle/>
          <a:p>
            <a:r>
              <a:rPr lang="it-IT" sz="2000" dirty="0" smtClean="0"/>
              <a:t>«</a:t>
            </a:r>
            <a:r>
              <a:rPr lang="it-IT" sz="2000" dirty="0" err="1"/>
              <a:t>M</a:t>
            </a:r>
            <a:r>
              <a:rPr lang="it-IT" sz="2000" dirty="0" err="1" smtClean="0"/>
              <a:t>easles-like</a:t>
            </a:r>
            <a:r>
              <a:rPr lang="it-IT" sz="2000" dirty="0"/>
              <a:t>» </a:t>
            </a:r>
            <a:r>
              <a:rPr lang="it-IT" sz="2000" dirty="0" err="1"/>
              <a:t>disease</a:t>
            </a:r>
            <a:r>
              <a:rPr lang="it-IT" sz="2000" dirty="0"/>
              <a:t> </a:t>
            </a:r>
          </a:p>
          <a:p>
            <a:r>
              <a:rPr lang="it-IT" sz="2000" dirty="0" smtClean="0"/>
              <a:t>(</a:t>
            </a:r>
            <a:r>
              <a:rPr lang="it-IT" sz="2000" dirty="0"/>
              <a:t>i=10%, d=0,1% e h=25</a:t>
            </a:r>
            <a:r>
              <a:rPr lang="it-IT" sz="2000" dirty="0" smtClean="0"/>
              <a:t>%) with: </a:t>
            </a:r>
          </a:p>
          <a:p>
            <a:pPr marL="342900" indent="-342900">
              <a:buFont typeface="Arial" panose="020B0604020202020204" pitchFamily="34" charset="0"/>
              <a:buChar char="•"/>
            </a:pPr>
            <a:r>
              <a:rPr lang="it-IT" sz="2000" dirty="0" err="1" smtClean="0"/>
              <a:t>vaccination</a:t>
            </a:r>
            <a:r>
              <a:rPr lang="it-IT" sz="2000" dirty="0" smtClean="0"/>
              <a:t> (80-99%), </a:t>
            </a:r>
          </a:p>
          <a:p>
            <a:pPr marL="342900" indent="-342900">
              <a:buFont typeface="Arial" panose="020B0604020202020204" pitchFamily="34" charset="0"/>
              <a:buChar char="•"/>
            </a:pPr>
            <a:r>
              <a:rPr lang="it-IT" sz="2000" dirty="0" err="1" smtClean="0"/>
              <a:t>movement</a:t>
            </a:r>
            <a:r>
              <a:rPr lang="it-IT" sz="2000" dirty="0" smtClean="0"/>
              <a:t> (Car, 400 </a:t>
            </a:r>
            <a:r>
              <a:rPr lang="it-IT" sz="2000" dirty="0" err="1" smtClean="0"/>
              <a:t>cells</a:t>
            </a:r>
            <a:r>
              <a:rPr lang="it-IT" sz="2000" dirty="0" smtClean="0"/>
              <a:t>) </a:t>
            </a:r>
          </a:p>
          <a:p>
            <a:pPr marL="342900" indent="-342900">
              <a:buFont typeface="Arial" panose="020B0604020202020204" pitchFamily="34" charset="0"/>
              <a:buChar char="•"/>
            </a:pPr>
            <a:r>
              <a:rPr lang="it-IT" sz="2000" dirty="0" err="1" smtClean="0"/>
              <a:t>infection</a:t>
            </a:r>
            <a:r>
              <a:rPr lang="it-IT" sz="2000" dirty="0" smtClean="0"/>
              <a:t> </a:t>
            </a:r>
            <a:r>
              <a:rPr lang="it-IT" sz="2000" dirty="0" err="1" smtClean="0"/>
              <a:t>radius</a:t>
            </a:r>
            <a:r>
              <a:rPr lang="it-IT" sz="2000" dirty="0" smtClean="0"/>
              <a:t> (Animals, 20 </a:t>
            </a:r>
            <a:r>
              <a:rPr lang="it-IT" sz="2000" dirty="0" err="1" smtClean="0"/>
              <a:t>cells</a:t>
            </a:r>
            <a:r>
              <a:rPr lang="it-IT" sz="2000" dirty="0" smtClean="0"/>
              <a:t>)</a:t>
            </a:r>
            <a:endParaRPr lang="it-IT" sz="2000" dirty="0"/>
          </a:p>
        </p:txBody>
      </p:sp>
      <p:sp>
        <p:nvSpPr>
          <p:cNvPr id="10" name="CasellaDiTesto 9"/>
          <p:cNvSpPr txBox="1"/>
          <p:nvPr/>
        </p:nvSpPr>
        <p:spPr>
          <a:xfrm>
            <a:off x="1064764" y="4985284"/>
            <a:ext cx="3657600" cy="923330"/>
          </a:xfrm>
          <a:prstGeom prst="rect">
            <a:avLst/>
          </a:prstGeom>
          <a:noFill/>
        </p:spPr>
        <p:txBody>
          <a:bodyPr wrap="square" rtlCol="0">
            <a:spAutoFit/>
          </a:bodyPr>
          <a:lstStyle/>
          <a:p>
            <a:r>
              <a:rPr lang="it-IT" dirty="0" err="1"/>
              <a:t>I</a:t>
            </a:r>
            <a:r>
              <a:rPr lang="it-IT" dirty="0" err="1" smtClean="0"/>
              <a:t>t</a:t>
            </a:r>
            <a:r>
              <a:rPr lang="it-IT" dirty="0" smtClean="0"/>
              <a:t> </a:t>
            </a:r>
            <a:r>
              <a:rPr lang="it-IT" dirty="0" err="1"/>
              <a:t>is</a:t>
            </a:r>
            <a:r>
              <a:rPr lang="it-IT" dirty="0"/>
              <a:t> </a:t>
            </a:r>
            <a:r>
              <a:rPr lang="it-IT" dirty="0" err="1" smtClean="0"/>
              <a:t>found</a:t>
            </a:r>
            <a:r>
              <a:rPr lang="it-IT" dirty="0" smtClean="0"/>
              <a:t> </a:t>
            </a:r>
            <a:r>
              <a:rPr lang="it-IT" dirty="0" err="1" smtClean="0"/>
              <a:t>that</a:t>
            </a:r>
            <a:r>
              <a:rPr lang="it-IT" dirty="0" smtClean="0"/>
              <a:t> HIT in the </a:t>
            </a:r>
            <a:r>
              <a:rPr lang="it-IT" dirty="0" err="1" smtClean="0"/>
              <a:t>static</a:t>
            </a:r>
            <a:r>
              <a:rPr lang="it-IT" dirty="0" smtClean="0"/>
              <a:t> model </a:t>
            </a:r>
            <a:r>
              <a:rPr lang="it-IT" dirty="0" err="1" smtClean="0"/>
              <a:t>is</a:t>
            </a:r>
            <a:r>
              <a:rPr lang="it-IT" dirty="0" smtClean="0"/>
              <a:t> </a:t>
            </a:r>
            <a:r>
              <a:rPr lang="it-IT" dirty="0" err="1" smtClean="0"/>
              <a:t>quite</a:t>
            </a:r>
            <a:r>
              <a:rPr lang="it-IT" dirty="0" smtClean="0"/>
              <a:t> </a:t>
            </a:r>
            <a:r>
              <a:rPr lang="it-IT" dirty="0" err="1" smtClean="0"/>
              <a:t>similar</a:t>
            </a:r>
            <a:r>
              <a:rPr lang="it-IT" dirty="0" smtClean="0"/>
              <a:t> to the </a:t>
            </a:r>
            <a:r>
              <a:rPr lang="it-IT" dirty="0" err="1" smtClean="0"/>
              <a:t>one</a:t>
            </a:r>
            <a:r>
              <a:rPr lang="it-IT" dirty="0" smtClean="0"/>
              <a:t> </a:t>
            </a:r>
            <a:r>
              <a:rPr lang="it-IT" dirty="0" err="1" smtClean="0"/>
              <a:t>evaluated</a:t>
            </a:r>
            <a:r>
              <a:rPr lang="it-IT" dirty="0" smtClean="0"/>
              <a:t> in </a:t>
            </a:r>
            <a:r>
              <a:rPr lang="it-IT" dirty="0" err="1" smtClean="0"/>
              <a:t>this</a:t>
            </a:r>
            <a:r>
              <a:rPr lang="it-IT" dirty="0" smtClean="0"/>
              <a:t> model</a:t>
            </a:r>
            <a:endParaRPr lang="it-IT" dirty="0"/>
          </a:p>
        </p:txBody>
      </p:sp>
      <p:sp>
        <p:nvSpPr>
          <p:cNvPr id="12" name="CasellaDiTesto 11"/>
          <p:cNvSpPr txBox="1"/>
          <p:nvPr/>
        </p:nvSpPr>
        <p:spPr>
          <a:xfrm>
            <a:off x="2032000" y="3772318"/>
            <a:ext cx="1799771" cy="461665"/>
          </a:xfrm>
          <a:prstGeom prst="rect">
            <a:avLst/>
          </a:prstGeom>
          <a:noFill/>
        </p:spPr>
        <p:txBody>
          <a:bodyPr wrap="square" rtlCol="0">
            <a:spAutoFit/>
          </a:bodyPr>
          <a:lstStyle/>
          <a:p>
            <a:r>
              <a:rPr lang="it-IT" sz="2400" b="1" dirty="0" smtClean="0"/>
              <a:t>HIT= 92%</a:t>
            </a:r>
            <a:endParaRPr lang="it-IT" sz="2400" b="1" dirty="0"/>
          </a:p>
        </p:txBody>
      </p:sp>
    </p:spTree>
    <p:extLst>
      <p:ext uri="{BB962C8B-B14F-4D97-AF65-F5344CB8AC3E}">
        <p14:creationId xmlns:p14="http://schemas.microsoft.com/office/powerpoint/2010/main" val="114619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281379" y="301171"/>
            <a:ext cx="3505200" cy="1371600"/>
          </a:xfrm>
        </p:spPr>
        <p:txBody>
          <a:bodyPr>
            <a:noAutofit/>
          </a:bodyPr>
          <a:lstStyle/>
          <a:p>
            <a:pPr marL="0" indent="0" algn="ctr">
              <a:buNone/>
            </a:pPr>
            <a:r>
              <a:rPr lang="en-AU" sz="2800" b="1" smtClean="0"/>
              <a:t>Thanks for your attention</a:t>
            </a:r>
          </a:p>
          <a:p>
            <a:pPr marL="0" indent="0" algn="ctr">
              <a:buNone/>
            </a:pPr>
            <a:r>
              <a:rPr lang="en-AU" sz="2800" b="1" smtClean="0">
                <a:solidFill>
                  <a:srgbClr val="FF0000"/>
                </a:solidFill>
              </a:rPr>
              <a:t>The Pandemic Group</a:t>
            </a:r>
            <a:endParaRPr lang="en-AU" sz="2800" b="1" dirty="0">
              <a:solidFill>
                <a:srgbClr val="FF0000"/>
              </a:solidFill>
            </a:endParaRPr>
          </a:p>
        </p:txBody>
      </p:sp>
      <p:sp>
        <p:nvSpPr>
          <p:cNvPr id="4" name="Segnaposto piè di pagina 3"/>
          <p:cNvSpPr>
            <a:spLocks noGrp="1"/>
          </p:cNvSpPr>
          <p:nvPr>
            <p:ph type="ftr" sz="quarter" idx="11"/>
          </p:nvPr>
        </p:nvSpPr>
        <p:spPr/>
        <p:txBody>
          <a:bodyPr/>
          <a:lstStyle/>
          <a:p>
            <a:pPr>
              <a:defRPr/>
            </a:pPr>
            <a:r>
              <a:rPr lang="it-IT" smtClean="0">
                <a:solidFill>
                  <a:srgbClr val="191B0E"/>
                </a:solidFill>
              </a:rPr>
              <a:t>I.S.I.S.S. MARCO CASAGRANDE</a:t>
            </a:r>
            <a:endParaRPr lang="it-IT">
              <a:solidFill>
                <a:srgbClr val="191B0E"/>
              </a:solidFill>
            </a:endParaRPr>
          </a:p>
        </p:txBody>
      </p:sp>
      <p:sp>
        <p:nvSpPr>
          <p:cNvPr id="5" name="Segnaposto numero diapositiva 4"/>
          <p:cNvSpPr>
            <a:spLocks noGrp="1"/>
          </p:cNvSpPr>
          <p:nvPr>
            <p:ph type="sldNum" sz="quarter" idx="12"/>
          </p:nvPr>
        </p:nvSpPr>
        <p:spPr/>
        <p:txBody>
          <a:bodyPr/>
          <a:lstStyle/>
          <a:p>
            <a:pPr>
              <a:defRPr/>
            </a:pPr>
            <a:fld id="{76345F2D-FCC9-476D-B6A7-C26EC943BE15}" type="slidenum">
              <a:rPr lang="it-IT" smtClean="0">
                <a:solidFill>
                  <a:srgbClr val="191B0E"/>
                </a:solidFill>
              </a:rPr>
              <a:pPr>
                <a:defRPr/>
              </a:pPr>
              <a:t>27</a:t>
            </a:fld>
            <a:endParaRPr lang="it-IT">
              <a:solidFill>
                <a:srgbClr val="191B0E"/>
              </a:solidFill>
            </a:endParaRPr>
          </a:p>
        </p:txBody>
      </p:sp>
      <p:sp>
        <p:nvSpPr>
          <p:cNvPr id="2" name="CasellaDiTesto 1"/>
          <p:cNvSpPr txBox="1"/>
          <p:nvPr/>
        </p:nvSpPr>
        <p:spPr>
          <a:xfrm>
            <a:off x="3299964" y="2685141"/>
            <a:ext cx="6579172" cy="3693319"/>
          </a:xfrm>
          <a:prstGeom prst="rect">
            <a:avLst/>
          </a:prstGeom>
          <a:noFill/>
        </p:spPr>
        <p:txBody>
          <a:bodyPr wrap="square" rtlCol="0">
            <a:spAutoFit/>
          </a:bodyPr>
          <a:lstStyle/>
          <a:p>
            <a:r>
              <a:rPr lang="it-IT" dirty="0" smtClean="0"/>
              <a:t>Students</a:t>
            </a:r>
          </a:p>
          <a:p>
            <a:endParaRPr lang="it-IT" dirty="0"/>
          </a:p>
          <a:p>
            <a:r>
              <a:rPr lang="it-IT" dirty="0" smtClean="0"/>
              <a:t>Simone </a:t>
            </a:r>
            <a:r>
              <a:rPr lang="it-IT" dirty="0" err="1" smtClean="0"/>
              <a:t>Boscaratto</a:t>
            </a:r>
            <a:endParaRPr lang="it-IT" dirty="0" smtClean="0"/>
          </a:p>
          <a:p>
            <a:r>
              <a:rPr lang="it-IT" dirty="0" smtClean="0"/>
              <a:t>Leonardo Breda</a:t>
            </a:r>
          </a:p>
          <a:p>
            <a:r>
              <a:rPr lang="it-IT" dirty="0" smtClean="0"/>
              <a:t>Anna De Biasi</a:t>
            </a:r>
          </a:p>
          <a:p>
            <a:r>
              <a:rPr lang="it-IT" dirty="0" smtClean="0"/>
              <a:t>Francesco Luigi De </a:t>
            </a:r>
            <a:r>
              <a:rPr lang="it-IT" dirty="0" err="1" smtClean="0"/>
              <a:t>Faveri</a:t>
            </a:r>
            <a:endParaRPr lang="it-IT" dirty="0" smtClean="0"/>
          </a:p>
          <a:p>
            <a:r>
              <a:rPr lang="it-IT" dirty="0" smtClean="0"/>
              <a:t>Bianca </a:t>
            </a:r>
            <a:r>
              <a:rPr lang="it-IT" dirty="0"/>
              <a:t>D</a:t>
            </a:r>
            <a:r>
              <a:rPr lang="it-IT" dirty="0" smtClean="0"/>
              <a:t>ella Libera</a:t>
            </a:r>
          </a:p>
          <a:p>
            <a:r>
              <a:rPr lang="it-IT" dirty="0" smtClean="0"/>
              <a:t>Beatrice Gatti</a:t>
            </a:r>
          </a:p>
          <a:p>
            <a:r>
              <a:rPr lang="it-IT" dirty="0" err="1" smtClean="0"/>
              <a:t>Yui</a:t>
            </a:r>
            <a:r>
              <a:rPr lang="it-IT" dirty="0" smtClean="0"/>
              <a:t> Man </a:t>
            </a:r>
            <a:r>
              <a:rPr lang="it-IT" dirty="0" err="1" smtClean="0"/>
              <a:t>Kwan</a:t>
            </a:r>
            <a:endParaRPr lang="it-IT" dirty="0" smtClean="0"/>
          </a:p>
          <a:p>
            <a:r>
              <a:rPr lang="it-IT" dirty="0" smtClean="0"/>
              <a:t>Marco Micheletto</a:t>
            </a:r>
          </a:p>
          <a:p>
            <a:r>
              <a:rPr lang="it-IT" dirty="0" smtClean="0"/>
              <a:t>Andrea </a:t>
            </a:r>
            <a:r>
              <a:rPr lang="it-IT" dirty="0" err="1" smtClean="0"/>
              <a:t>Munarin</a:t>
            </a:r>
            <a:r>
              <a:rPr lang="it-IT" dirty="0" smtClean="0"/>
              <a:t> </a:t>
            </a:r>
          </a:p>
          <a:p>
            <a:r>
              <a:rPr lang="it-IT" dirty="0" smtClean="0"/>
              <a:t>Erica </a:t>
            </a:r>
            <a:r>
              <a:rPr lang="it-IT" dirty="0" err="1" smtClean="0"/>
              <a:t>Piccin</a:t>
            </a:r>
            <a:endParaRPr lang="it-IT" dirty="0" smtClean="0"/>
          </a:p>
          <a:p>
            <a:r>
              <a:rPr lang="it-IT" dirty="0" smtClean="0"/>
              <a:t>Camilla Viviani</a:t>
            </a:r>
          </a:p>
        </p:txBody>
      </p:sp>
      <p:sp>
        <p:nvSpPr>
          <p:cNvPr id="10" name="CasellaDiTesto 9"/>
          <p:cNvSpPr txBox="1"/>
          <p:nvPr/>
        </p:nvSpPr>
        <p:spPr>
          <a:xfrm>
            <a:off x="7005309" y="2685139"/>
            <a:ext cx="3280228" cy="1477328"/>
          </a:xfrm>
          <a:prstGeom prst="rect">
            <a:avLst/>
          </a:prstGeom>
          <a:noFill/>
        </p:spPr>
        <p:txBody>
          <a:bodyPr wrap="square" rtlCol="0">
            <a:spAutoFit/>
          </a:bodyPr>
          <a:lstStyle/>
          <a:p>
            <a:r>
              <a:rPr lang="it-IT" dirty="0" smtClean="0"/>
              <a:t>Teachers</a:t>
            </a:r>
          </a:p>
          <a:p>
            <a:endParaRPr lang="it-IT" dirty="0"/>
          </a:p>
          <a:p>
            <a:r>
              <a:rPr lang="it-IT" dirty="0" smtClean="0"/>
              <a:t>Fabio </a:t>
            </a:r>
            <a:r>
              <a:rPr lang="it-IT" dirty="0"/>
              <a:t>Breda</a:t>
            </a:r>
          </a:p>
          <a:p>
            <a:r>
              <a:rPr lang="it-IT" dirty="0" smtClean="0"/>
              <a:t>Francesco Maria Cardano</a:t>
            </a:r>
          </a:p>
          <a:p>
            <a:r>
              <a:rPr lang="it-IT" dirty="0" smtClean="0"/>
              <a:t>Francesco Zampieri</a:t>
            </a:r>
          </a:p>
        </p:txBody>
      </p:sp>
      <p:pic>
        <p:nvPicPr>
          <p:cNvPr id="1026" name="Picture 2" descr="ISISS &quot;M. Casagrande&quot; - Pieve di Soligo (T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9352" y="0"/>
            <a:ext cx="4106305" cy="23855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isultati immagini per isiss casagrande immagini"/>
          <p:cNvPicPr>
            <a:picLocks noChangeAspect="1" noChangeArrowheads="1"/>
          </p:cNvPicPr>
          <p:nvPr/>
        </p:nvPicPr>
        <p:blipFill rotWithShape="1">
          <a:blip r:embed="rId3">
            <a:extLst>
              <a:ext uri="{28A0092B-C50C-407E-A947-70E740481C1C}">
                <a14:useLocalDpi xmlns:a14="http://schemas.microsoft.com/office/drawing/2010/main" val="0"/>
              </a:ext>
            </a:extLst>
          </a:blip>
          <a:srcRect r="9389" b="22031"/>
          <a:stretch/>
        </p:blipFill>
        <p:spPr bwMode="auto">
          <a:xfrm>
            <a:off x="358775" y="0"/>
            <a:ext cx="3609651" cy="31060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isultati immagini per bandiera italian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5423" y="3645164"/>
            <a:ext cx="3753063" cy="375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488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06010" y="224939"/>
            <a:ext cx="9601200" cy="756634"/>
          </a:xfrm>
        </p:spPr>
        <p:txBody>
          <a:bodyPr/>
          <a:lstStyle/>
          <a:p>
            <a:r>
              <a:rPr lang="it-IT" dirty="0" smtClean="0"/>
              <a:t>The </a:t>
            </a:r>
            <a:r>
              <a:rPr lang="it-IT" dirty="0" err="1" smtClean="0"/>
              <a:t>static</a:t>
            </a:r>
            <a:r>
              <a:rPr lang="it-IT" dirty="0" smtClean="0"/>
              <a:t> </a:t>
            </a:r>
            <a:r>
              <a:rPr lang="it-IT" dirty="0" err="1" smtClean="0"/>
              <a:t>framework</a:t>
            </a:r>
            <a:endParaRPr lang="it-IT" dirty="0"/>
          </a:p>
        </p:txBody>
      </p:sp>
      <p:sp>
        <p:nvSpPr>
          <p:cNvPr id="3" name="Segnaposto piè di pagina 2"/>
          <p:cNvSpPr>
            <a:spLocks noGrp="1"/>
          </p:cNvSpPr>
          <p:nvPr>
            <p:ph type="ftr" sz="quarter" idx="11"/>
          </p:nvPr>
        </p:nvSpPr>
        <p:spPr>
          <a:xfrm>
            <a:off x="757279" y="6422845"/>
            <a:ext cx="6280830" cy="404614"/>
          </a:xfrm>
        </p:spPr>
        <p:txBody>
          <a:bodyPr/>
          <a:lstStyle/>
          <a:p>
            <a:pPr>
              <a:defRPr/>
            </a:pPr>
            <a:r>
              <a:rPr lang="it-IT" dirty="0" smtClean="0">
                <a:solidFill>
                  <a:srgbClr val="191B0E"/>
                </a:solidFill>
              </a:rPr>
              <a:t>I.S.I.S.S. MARCO CASAGRANDE</a:t>
            </a:r>
            <a:endParaRPr lang="it-IT" dirty="0">
              <a:solidFill>
                <a:srgbClr val="191B0E"/>
              </a:solidFill>
            </a:endParaRPr>
          </a:p>
        </p:txBody>
      </p:sp>
      <p:sp>
        <p:nvSpPr>
          <p:cNvPr id="4" name="Segnaposto numero diapositiva 3"/>
          <p:cNvSpPr>
            <a:spLocks noGrp="1"/>
          </p:cNvSpPr>
          <p:nvPr>
            <p:ph type="sldNum" sz="quarter" idx="12"/>
          </p:nvPr>
        </p:nvSpPr>
        <p:spPr/>
        <p:txBody>
          <a:bodyPr/>
          <a:lstStyle/>
          <a:p>
            <a:pPr>
              <a:defRPr/>
            </a:pPr>
            <a:fld id="{F2487767-9CD9-40EE-BC22-A9420DEE35F1}" type="slidenum">
              <a:rPr lang="it-IT" smtClean="0">
                <a:solidFill>
                  <a:srgbClr val="191B0E"/>
                </a:solidFill>
              </a:rPr>
              <a:pPr>
                <a:defRPr/>
              </a:pPr>
              <a:t>3</a:t>
            </a:fld>
            <a:endParaRPr lang="it-IT">
              <a:solidFill>
                <a:srgbClr val="191B0E"/>
              </a:solidFill>
            </a:endParaRPr>
          </a:p>
        </p:txBody>
      </p:sp>
      <p:sp>
        <p:nvSpPr>
          <p:cNvPr id="5" name="Rettangolo 4"/>
          <p:cNvSpPr/>
          <p:nvPr/>
        </p:nvSpPr>
        <p:spPr>
          <a:xfrm>
            <a:off x="1205346" y="1320202"/>
            <a:ext cx="5990551" cy="400110"/>
          </a:xfrm>
          <a:prstGeom prst="rect">
            <a:avLst/>
          </a:prstGeom>
        </p:spPr>
        <p:txBody>
          <a:bodyPr wrap="none">
            <a:spAutoFit/>
          </a:bodyPr>
          <a:lstStyle/>
          <a:p>
            <a:r>
              <a:rPr lang="en-AU" sz="2000" dirty="0"/>
              <a:t>Statistical </a:t>
            </a:r>
            <a:r>
              <a:rPr lang="en-AU" sz="2000" dirty="0" smtClean="0"/>
              <a:t>approach with a Java numerical simulation </a:t>
            </a:r>
            <a:endParaRPr lang="en-AU" sz="2000" dirty="0"/>
          </a:p>
        </p:txBody>
      </p:sp>
      <p:sp>
        <p:nvSpPr>
          <p:cNvPr id="6" name="Rettangolo 5"/>
          <p:cNvSpPr/>
          <p:nvPr/>
        </p:nvSpPr>
        <p:spPr>
          <a:xfrm>
            <a:off x="1205346" y="1948155"/>
            <a:ext cx="4973782" cy="400110"/>
          </a:xfrm>
          <a:prstGeom prst="rect">
            <a:avLst/>
          </a:prstGeom>
        </p:spPr>
        <p:txBody>
          <a:bodyPr wrap="square">
            <a:spAutoFit/>
          </a:bodyPr>
          <a:lstStyle/>
          <a:p>
            <a:pPr marL="0" lvl="1"/>
            <a:r>
              <a:rPr lang="en-AU" sz="2000" dirty="0"/>
              <a:t>Contained </a:t>
            </a:r>
            <a:r>
              <a:rPr lang="en-AU" sz="2000" dirty="0" smtClean="0"/>
              <a:t>infection on a square matrix  </a:t>
            </a:r>
            <a:endParaRPr lang="en-AU" sz="2000" dirty="0"/>
          </a:p>
        </p:txBody>
      </p:sp>
      <p:sp>
        <p:nvSpPr>
          <p:cNvPr id="7" name="CasellaDiTesto 6"/>
          <p:cNvSpPr txBox="1"/>
          <p:nvPr/>
        </p:nvSpPr>
        <p:spPr>
          <a:xfrm>
            <a:off x="3132181" y="2563349"/>
            <a:ext cx="3906982" cy="400110"/>
          </a:xfrm>
          <a:prstGeom prst="rect">
            <a:avLst/>
          </a:prstGeom>
          <a:noFill/>
        </p:spPr>
        <p:txBody>
          <a:bodyPr wrap="square" rtlCol="0">
            <a:spAutoFit/>
          </a:bodyPr>
          <a:lstStyle/>
          <a:p>
            <a:r>
              <a:rPr lang="it-IT" sz="2000" dirty="0" err="1" smtClean="0"/>
              <a:t>Setting</a:t>
            </a:r>
            <a:r>
              <a:rPr lang="it-IT" sz="2000" dirty="0" smtClean="0"/>
              <a:t> of INPUT </a:t>
            </a:r>
            <a:r>
              <a:rPr lang="it-IT" sz="2000" dirty="0" err="1" smtClean="0"/>
              <a:t>parameters</a:t>
            </a:r>
            <a:endParaRPr lang="it-IT" sz="2000" dirty="0"/>
          </a:p>
        </p:txBody>
      </p:sp>
      <p:sp>
        <p:nvSpPr>
          <p:cNvPr id="9" name="CasellaDiTesto 8"/>
          <p:cNvSpPr txBox="1"/>
          <p:nvPr/>
        </p:nvSpPr>
        <p:spPr>
          <a:xfrm>
            <a:off x="3132181" y="5932373"/>
            <a:ext cx="4110644" cy="400110"/>
          </a:xfrm>
          <a:prstGeom prst="rect">
            <a:avLst/>
          </a:prstGeom>
          <a:noFill/>
        </p:spPr>
        <p:txBody>
          <a:bodyPr wrap="square" rtlCol="0">
            <a:spAutoFit/>
          </a:bodyPr>
          <a:lstStyle/>
          <a:p>
            <a:r>
              <a:rPr lang="it-IT" sz="2000" dirty="0" err="1" smtClean="0"/>
              <a:t>Extraction</a:t>
            </a:r>
            <a:r>
              <a:rPr lang="it-IT" sz="2000" dirty="0" smtClean="0"/>
              <a:t> of OUTPUT </a:t>
            </a:r>
            <a:r>
              <a:rPr lang="it-IT" sz="2000" dirty="0" err="1" smtClean="0"/>
              <a:t>parameters</a:t>
            </a:r>
            <a:endParaRPr lang="it-IT" sz="2000" dirty="0"/>
          </a:p>
        </p:txBody>
      </p:sp>
      <p:pic>
        <p:nvPicPr>
          <p:cNvPr id="10" name="Immagin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6487" y="0"/>
            <a:ext cx="4745513" cy="6858000"/>
          </a:xfrm>
          <a:prstGeom prst="rect">
            <a:avLst/>
          </a:prstGeom>
        </p:spPr>
      </p:pic>
      <p:sp>
        <p:nvSpPr>
          <p:cNvPr id="8" name="Parentesi graffa aperta 7"/>
          <p:cNvSpPr/>
          <p:nvPr/>
        </p:nvSpPr>
        <p:spPr>
          <a:xfrm>
            <a:off x="6899564" y="1841500"/>
            <a:ext cx="292100" cy="18438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1" name="Parentesi graffa aperta 10"/>
          <p:cNvSpPr/>
          <p:nvPr/>
        </p:nvSpPr>
        <p:spPr>
          <a:xfrm>
            <a:off x="6914573" y="5600699"/>
            <a:ext cx="277091" cy="11251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2" name="CasellaDiTesto 11"/>
          <p:cNvSpPr txBox="1"/>
          <p:nvPr/>
        </p:nvSpPr>
        <p:spPr>
          <a:xfrm>
            <a:off x="1205346" y="3685309"/>
            <a:ext cx="3509818" cy="1477328"/>
          </a:xfrm>
          <a:prstGeom prst="rect">
            <a:avLst/>
          </a:prstGeom>
          <a:noFill/>
        </p:spPr>
        <p:txBody>
          <a:bodyPr wrap="square" rtlCol="0">
            <a:spAutoFit/>
          </a:bodyPr>
          <a:lstStyle/>
          <a:p>
            <a:pPr marL="285750" indent="-285750">
              <a:buFont typeface="Arial" panose="020B0604020202020204" pitchFamily="34" charset="0"/>
              <a:buChar char="•"/>
            </a:pPr>
            <a:r>
              <a:rPr lang="it-IT" dirty="0" err="1" smtClean="0"/>
              <a:t>Transmissions</a:t>
            </a:r>
            <a:r>
              <a:rPr lang="it-IT" dirty="0" smtClean="0"/>
              <a:t> </a:t>
            </a:r>
            <a:r>
              <a:rPr lang="it-IT" dirty="0" err="1" smtClean="0"/>
              <a:t>routes</a:t>
            </a:r>
            <a:endParaRPr lang="it-IT" dirty="0" smtClean="0"/>
          </a:p>
          <a:p>
            <a:pPr marL="285750" indent="-285750">
              <a:buFont typeface="Arial" panose="020B0604020202020204" pitchFamily="34" charset="0"/>
              <a:buChar char="•"/>
            </a:pPr>
            <a:r>
              <a:rPr lang="it-IT" dirty="0" smtClean="0"/>
              <a:t>Limit of </a:t>
            </a:r>
            <a:r>
              <a:rPr lang="it-IT" dirty="0" err="1" smtClean="0"/>
              <a:t>movement</a:t>
            </a:r>
            <a:endParaRPr lang="it-IT" dirty="0" smtClean="0"/>
          </a:p>
          <a:p>
            <a:pPr marL="285750" indent="-285750">
              <a:buFont typeface="Arial" panose="020B0604020202020204" pitchFamily="34" charset="0"/>
              <a:buChar char="•"/>
            </a:pPr>
            <a:r>
              <a:rPr lang="it-IT" dirty="0" smtClean="0"/>
              <a:t>Quarantine</a:t>
            </a:r>
          </a:p>
          <a:p>
            <a:r>
              <a:rPr lang="it-IT" dirty="0" err="1" smtClean="0"/>
              <a:t>These</a:t>
            </a:r>
            <a:r>
              <a:rPr lang="it-IT" dirty="0"/>
              <a:t> </a:t>
            </a:r>
            <a:r>
              <a:rPr lang="it-IT" dirty="0" err="1" smtClean="0"/>
              <a:t>three</a:t>
            </a:r>
            <a:r>
              <a:rPr lang="it-IT" dirty="0" smtClean="0"/>
              <a:t> new </a:t>
            </a:r>
            <a:r>
              <a:rPr lang="it-IT" dirty="0" err="1" smtClean="0"/>
              <a:t>parameters</a:t>
            </a:r>
            <a:r>
              <a:rPr lang="it-IT" dirty="0"/>
              <a:t> </a:t>
            </a:r>
            <a:r>
              <a:rPr lang="it-IT" dirty="0" err="1" smtClean="0"/>
              <a:t>were</a:t>
            </a:r>
            <a:r>
              <a:rPr lang="it-IT" dirty="0" smtClean="0"/>
              <a:t> </a:t>
            </a:r>
            <a:r>
              <a:rPr lang="it-IT" dirty="0" err="1" smtClean="0"/>
              <a:t>subsequently</a:t>
            </a:r>
            <a:r>
              <a:rPr lang="it-IT" dirty="0" smtClean="0"/>
              <a:t> </a:t>
            </a:r>
            <a:r>
              <a:rPr lang="it-IT" dirty="0" err="1" smtClean="0"/>
              <a:t>added</a:t>
            </a:r>
            <a:r>
              <a:rPr lang="it-IT" dirty="0" smtClean="0"/>
              <a:t> and </a:t>
            </a:r>
            <a:r>
              <a:rPr lang="it-IT" dirty="0" err="1" smtClean="0"/>
              <a:t>analyse</a:t>
            </a:r>
            <a:r>
              <a:rPr lang="it-IT" dirty="0" err="1"/>
              <a:t>d</a:t>
            </a:r>
            <a:endParaRPr lang="it-IT" dirty="0"/>
          </a:p>
        </p:txBody>
      </p:sp>
      <p:cxnSp>
        <p:nvCxnSpPr>
          <p:cNvPr id="16" name="Connettore 2 15"/>
          <p:cNvCxnSpPr/>
          <p:nvPr/>
        </p:nvCxnSpPr>
        <p:spPr>
          <a:xfrm flipV="1">
            <a:off x="4368800" y="3429000"/>
            <a:ext cx="3468914" cy="896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00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8" grpId="0" animBg="1"/>
      <p:bldP spid="11"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AU" dirty="0"/>
              <a:t>The </a:t>
            </a:r>
            <a:r>
              <a:rPr lang="en-AU" dirty="0" smtClean="0"/>
              <a:t>simulation</a:t>
            </a:r>
            <a:endParaRPr lang="it-IT" dirty="0"/>
          </a:p>
        </p:txBody>
      </p:sp>
      <p:sp>
        <p:nvSpPr>
          <p:cNvPr id="3" name="Segnaposto piè di pagina 2"/>
          <p:cNvSpPr>
            <a:spLocks noGrp="1"/>
          </p:cNvSpPr>
          <p:nvPr>
            <p:ph type="ftr" sz="quarter" idx="11"/>
          </p:nvPr>
        </p:nvSpPr>
        <p:spPr/>
        <p:txBody>
          <a:bodyPr/>
          <a:lstStyle/>
          <a:p>
            <a:pPr>
              <a:defRPr/>
            </a:pPr>
            <a:r>
              <a:rPr lang="it-IT" smtClean="0">
                <a:solidFill>
                  <a:srgbClr val="191B0E"/>
                </a:solidFill>
              </a:rPr>
              <a:t>I.S.I.S.S. MARCO CASAGRANDE</a:t>
            </a:r>
            <a:endParaRPr lang="it-IT">
              <a:solidFill>
                <a:srgbClr val="191B0E"/>
              </a:solidFill>
            </a:endParaRPr>
          </a:p>
        </p:txBody>
      </p:sp>
      <p:sp>
        <p:nvSpPr>
          <p:cNvPr id="4" name="Segnaposto numero diapositiva 3"/>
          <p:cNvSpPr>
            <a:spLocks noGrp="1"/>
          </p:cNvSpPr>
          <p:nvPr>
            <p:ph type="sldNum" sz="quarter" idx="12"/>
          </p:nvPr>
        </p:nvSpPr>
        <p:spPr/>
        <p:txBody>
          <a:bodyPr/>
          <a:lstStyle/>
          <a:p>
            <a:pPr>
              <a:defRPr/>
            </a:pPr>
            <a:fld id="{F2487767-9CD9-40EE-BC22-A9420DEE35F1}" type="slidenum">
              <a:rPr lang="it-IT" smtClean="0">
                <a:solidFill>
                  <a:srgbClr val="191B0E"/>
                </a:solidFill>
              </a:rPr>
              <a:pPr>
                <a:defRPr/>
              </a:pPr>
              <a:t>4</a:t>
            </a:fld>
            <a:endParaRPr lang="it-IT">
              <a:solidFill>
                <a:srgbClr val="191B0E"/>
              </a:solidFill>
            </a:endParaRPr>
          </a:p>
        </p:txBody>
      </p:sp>
      <p:grpSp>
        <p:nvGrpSpPr>
          <p:cNvPr id="7" name="Gruppo 6"/>
          <p:cNvGrpSpPr/>
          <p:nvPr/>
        </p:nvGrpSpPr>
        <p:grpSpPr>
          <a:xfrm>
            <a:off x="1023517" y="4876298"/>
            <a:ext cx="10030694" cy="1280372"/>
            <a:chOff x="942106" y="5005211"/>
            <a:chExt cx="10030694" cy="1280372"/>
          </a:xfrm>
        </p:grpSpPr>
        <p:sp>
          <p:nvSpPr>
            <p:cNvPr id="6" name="Rettangolo 5"/>
            <p:cNvSpPr/>
            <p:nvPr/>
          </p:nvSpPr>
          <p:spPr>
            <a:xfrm>
              <a:off x="2371239" y="5639252"/>
              <a:ext cx="8601561" cy="646331"/>
            </a:xfrm>
            <a:prstGeom prst="rect">
              <a:avLst/>
            </a:prstGeom>
          </p:spPr>
          <p:txBody>
            <a:bodyPr wrap="square">
              <a:spAutoFit/>
            </a:bodyPr>
            <a:lstStyle/>
            <a:p>
              <a:r>
                <a:rPr lang="en-AU" dirty="0" smtClean="0"/>
                <a:t>        The </a:t>
              </a:r>
              <a:r>
                <a:rPr lang="en-AU" dirty="0"/>
                <a:t>system is left to evolve until there are no more infected entities in the matrix: </a:t>
              </a:r>
              <a:endParaRPr lang="en-AU" dirty="0" smtClean="0"/>
            </a:p>
            <a:p>
              <a:r>
                <a:rPr lang="en-AU" b="1" dirty="0" smtClean="0"/>
                <a:t>        Stable </a:t>
              </a:r>
              <a:r>
                <a:rPr lang="en-AU" b="1" dirty="0"/>
                <a:t>matrix: </a:t>
              </a:r>
              <a:r>
                <a:rPr lang="en-AU" dirty="0" smtClean="0"/>
                <a:t>n. </a:t>
              </a:r>
              <a:r>
                <a:rPr lang="en-AU" dirty="0"/>
                <a:t>of infected=0.</a:t>
              </a:r>
            </a:p>
          </p:txBody>
        </p:sp>
        <p:grpSp>
          <p:nvGrpSpPr>
            <p:cNvPr id="5" name="Gruppo 4"/>
            <p:cNvGrpSpPr/>
            <p:nvPr/>
          </p:nvGrpSpPr>
          <p:grpSpPr>
            <a:xfrm>
              <a:off x="942106" y="5005211"/>
              <a:ext cx="4919850" cy="401826"/>
              <a:chOff x="942106" y="5005211"/>
              <a:chExt cx="4919850" cy="401826"/>
            </a:xfrm>
          </p:grpSpPr>
          <p:sp>
            <p:nvSpPr>
              <p:cNvPr id="12" name="CasellaDiTesto 11"/>
              <p:cNvSpPr txBox="1"/>
              <p:nvPr/>
            </p:nvSpPr>
            <p:spPr>
              <a:xfrm>
                <a:off x="1464005" y="5006927"/>
                <a:ext cx="4397951" cy="400110"/>
              </a:xfrm>
              <a:prstGeom prst="rect">
                <a:avLst/>
              </a:prstGeom>
              <a:noFill/>
            </p:spPr>
            <p:txBody>
              <a:bodyPr wrap="square" rtlCol="0">
                <a:spAutoFit/>
              </a:bodyPr>
              <a:lstStyle/>
              <a:p>
                <a:r>
                  <a:rPr lang="it-IT" sz="2000" dirty="0" smtClean="0"/>
                  <a:t>ENDING CONDITION:</a:t>
                </a:r>
                <a:endParaRPr lang="it-IT" sz="2000" dirty="0"/>
              </a:p>
            </p:txBody>
          </p:sp>
          <p:sp>
            <p:nvSpPr>
              <p:cNvPr id="14" name="Freccia a destra 13"/>
              <p:cNvSpPr/>
              <p:nvPr/>
            </p:nvSpPr>
            <p:spPr>
              <a:xfrm>
                <a:off x="942106" y="5005211"/>
                <a:ext cx="521284" cy="381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8" name="Gruppo 7"/>
          <p:cNvGrpSpPr/>
          <p:nvPr/>
        </p:nvGrpSpPr>
        <p:grpSpPr>
          <a:xfrm>
            <a:off x="1033441" y="1589960"/>
            <a:ext cx="8939719" cy="3736220"/>
            <a:chOff x="1033441" y="1530843"/>
            <a:chExt cx="8939719" cy="3736220"/>
          </a:xfrm>
        </p:grpSpPr>
        <p:grpSp>
          <p:nvGrpSpPr>
            <p:cNvPr id="16" name="Gruppo 15"/>
            <p:cNvGrpSpPr/>
            <p:nvPr/>
          </p:nvGrpSpPr>
          <p:grpSpPr>
            <a:xfrm>
              <a:off x="1033441" y="1530843"/>
              <a:ext cx="3662158" cy="420083"/>
              <a:chOff x="1033441" y="1530843"/>
              <a:chExt cx="3662158" cy="420083"/>
            </a:xfrm>
          </p:grpSpPr>
          <p:sp>
            <p:nvSpPr>
              <p:cNvPr id="11" name="CasellaDiTesto 10"/>
              <p:cNvSpPr txBox="1"/>
              <p:nvPr/>
            </p:nvSpPr>
            <p:spPr>
              <a:xfrm>
                <a:off x="1554725" y="1530843"/>
                <a:ext cx="3140874" cy="400110"/>
              </a:xfrm>
              <a:prstGeom prst="rect">
                <a:avLst/>
              </a:prstGeom>
              <a:noFill/>
            </p:spPr>
            <p:txBody>
              <a:bodyPr wrap="square" rtlCol="0">
                <a:spAutoFit/>
              </a:bodyPr>
              <a:lstStyle/>
              <a:p>
                <a:r>
                  <a:rPr lang="it-IT" sz="2000" dirty="0" smtClean="0"/>
                  <a:t>MAIN RULES:</a:t>
                </a:r>
                <a:endParaRPr lang="it-IT" sz="2000" dirty="0"/>
              </a:p>
            </p:txBody>
          </p:sp>
          <p:sp>
            <p:nvSpPr>
              <p:cNvPr id="13" name="Freccia a destra 12"/>
              <p:cNvSpPr/>
              <p:nvPr/>
            </p:nvSpPr>
            <p:spPr>
              <a:xfrm>
                <a:off x="1033441" y="1569926"/>
                <a:ext cx="521284" cy="381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5" name="CasellaDiTesto 14"/>
            <p:cNvSpPr txBox="1"/>
            <p:nvPr/>
          </p:nvSpPr>
          <p:spPr>
            <a:xfrm>
              <a:off x="2371239" y="2127742"/>
              <a:ext cx="7601921" cy="3139321"/>
            </a:xfrm>
            <a:prstGeom prst="rect">
              <a:avLst/>
            </a:prstGeom>
            <a:noFill/>
          </p:spPr>
          <p:txBody>
            <a:bodyPr wrap="square" rtlCol="0">
              <a:spAutoFit/>
            </a:bodyPr>
            <a:lstStyle/>
            <a:p>
              <a:pPr marL="742950" lvl="1" indent="-285750">
                <a:buFont typeface="Arial" panose="020B0604020202020204" pitchFamily="34" charset="0"/>
                <a:buChar char="•"/>
              </a:pPr>
              <a:r>
                <a:rPr lang="en-AU" sz="2000" dirty="0" smtClean="0"/>
                <a:t>The </a:t>
              </a:r>
              <a:r>
                <a:rPr lang="en-AU" sz="2000" dirty="0"/>
                <a:t>disease spreads from a  single cell (zero patient) </a:t>
              </a:r>
              <a:endParaRPr lang="en-AU" sz="2000" dirty="0" smtClean="0"/>
            </a:p>
            <a:p>
              <a:pPr marL="742950" lvl="1" indent="-285750">
                <a:buFont typeface="Arial" panose="020B0604020202020204" pitchFamily="34" charset="0"/>
                <a:buChar char="•"/>
              </a:pPr>
              <a:r>
                <a:rPr lang="en-AU" sz="2000" dirty="0" smtClean="0"/>
                <a:t>The </a:t>
              </a:r>
              <a:r>
                <a:rPr lang="en-AU" sz="2000" dirty="0"/>
                <a:t>infection could spread the 8 adjacent cells </a:t>
              </a:r>
              <a:endParaRPr lang="en-AU" sz="2000" dirty="0" smtClean="0"/>
            </a:p>
            <a:p>
              <a:pPr marL="742950" lvl="1" indent="-285750">
                <a:buFont typeface="Arial" panose="020B0604020202020204" pitchFamily="34" charset="0"/>
                <a:buChar char="•"/>
              </a:pPr>
              <a:r>
                <a:rPr lang="en-AU" sz="2000" dirty="0" smtClean="0"/>
                <a:t>A </a:t>
              </a:r>
              <a:r>
                <a:rPr lang="en-AU" sz="2000" dirty="0"/>
                <a:t>cell can be infected by an adjacent infected cell</a:t>
              </a:r>
            </a:p>
            <a:p>
              <a:pPr marL="742950" lvl="1" indent="-285750">
                <a:buFont typeface="Arial" panose="020B0604020202020204" pitchFamily="34" charset="0"/>
                <a:buChar char="•"/>
              </a:pPr>
              <a:r>
                <a:rPr lang="en-AU" sz="2000" dirty="0"/>
                <a:t>Healed cells are immune from the disease </a:t>
              </a:r>
            </a:p>
            <a:p>
              <a:pPr marL="742950" lvl="1" indent="-285750">
                <a:buFont typeface="Arial" panose="020B0604020202020204" pitchFamily="34" charset="0"/>
                <a:buChar char="•"/>
              </a:pPr>
              <a:r>
                <a:rPr lang="en-AU" sz="2000" dirty="0"/>
                <a:t>Dead cells can not spread the </a:t>
              </a:r>
              <a:r>
                <a:rPr lang="en-AU" sz="2000" dirty="0" smtClean="0"/>
                <a:t>disease</a:t>
              </a:r>
            </a:p>
            <a:p>
              <a:pPr marL="742950" lvl="1" indent="-285750">
                <a:buFont typeface="Arial" panose="020B0604020202020204" pitchFamily="34" charset="0"/>
                <a:buChar char="•"/>
              </a:pPr>
              <a:r>
                <a:rPr lang="en-AU" sz="2000" dirty="0" smtClean="0"/>
                <a:t>The </a:t>
              </a:r>
              <a:r>
                <a:rPr lang="en-AU" sz="2000" dirty="0"/>
                <a:t>development of the system occurs checking the condition of </a:t>
              </a:r>
              <a:r>
                <a:rPr lang="en-AU" sz="2000" b="1" dirty="0"/>
                <a:t>each cell.</a:t>
              </a:r>
            </a:p>
            <a:p>
              <a:pPr lvl="1"/>
              <a:endParaRPr lang="en-AU" sz="2000" dirty="0"/>
            </a:p>
            <a:p>
              <a:pPr lvl="1"/>
              <a:endParaRPr lang="en-AU" sz="2000" dirty="0"/>
            </a:p>
            <a:p>
              <a:endParaRPr lang="it-IT" dirty="0"/>
            </a:p>
          </p:txBody>
        </p:sp>
      </p:grpSp>
    </p:spTree>
    <p:extLst>
      <p:ext uri="{BB962C8B-B14F-4D97-AF65-F5344CB8AC3E}">
        <p14:creationId xmlns:p14="http://schemas.microsoft.com/office/powerpoint/2010/main" val="296326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The colors’ </a:t>
            </a:r>
            <a:r>
              <a:rPr lang="it-IT" dirty="0" err="1" smtClean="0"/>
              <a:t>logic</a:t>
            </a:r>
            <a:endParaRPr lang="it-IT" dirty="0"/>
          </a:p>
        </p:txBody>
      </p:sp>
      <p:sp>
        <p:nvSpPr>
          <p:cNvPr id="3" name="Segnaposto piè di pagina 2"/>
          <p:cNvSpPr>
            <a:spLocks noGrp="1"/>
          </p:cNvSpPr>
          <p:nvPr>
            <p:ph type="ftr" sz="quarter" idx="11"/>
          </p:nvPr>
        </p:nvSpPr>
        <p:spPr/>
        <p:txBody>
          <a:bodyPr/>
          <a:lstStyle/>
          <a:p>
            <a:pPr>
              <a:defRPr/>
            </a:pPr>
            <a:r>
              <a:rPr lang="it-IT" smtClean="0">
                <a:solidFill>
                  <a:srgbClr val="191B0E"/>
                </a:solidFill>
              </a:rPr>
              <a:t>I.S.I.S.S. MARCO CASAGRANDE</a:t>
            </a:r>
            <a:endParaRPr lang="it-IT">
              <a:solidFill>
                <a:srgbClr val="191B0E"/>
              </a:solidFill>
            </a:endParaRPr>
          </a:p>
        </p:txBody>
      </p:sp>
      <p:sp>
        <p:nvSpPr>
          <p:cNvPr id="4" name="Segnaposto numero diapositiva 3"/>
          <p:cNvSpPr>
            <a:spLocks noGrp="1"/>
          </p:cNvSpPr>
          <p:nvPr>
            <p:ph type="sldNum" sz="quarter" idx="12"/>
          </p:nvPr>
        </p:nvSpPr>
        <p:spPr/>
        <p:txBody>
          <a:bodyPr/>
          <a:lstStyle/>
          <a:p>
            <a:pPr>
              <a:defRPr/>
            </a:pPr>
            <a:fld id="{F2487767-9CD9-40EE-BC22-A9420DEE35F1}" type="slidenum">
              <a:rPr lang="it-IT" smtClean="0">
                <a:solidFill>
                  <a:srgbClr val="191B0E"/>
                </a:solidFill>
              </a:rPr>
              <a:pPr>
                <a:defRPr/>
              </a:pPr>
              <a:t>5</a:t>
            </a:fld>
            <a:endParaRPr lang="it-IT">
              <a:solidFill>
                <a:srgbClr val="191B0E"/>
              </a:solidFill>
            </a:endParaRPr>
          </a:p>
        </p:txBody>
      </p:sp>
      <p:sp>
        <p:nvSpPr>
          <p:cNvPr id="6" name="Rettangolo 5"/>
          <p:cNvSpPr/>
          <p:nvPr/>
        </p:nvSpPr>
        <p:spPr>
          <a:xfrm>
            <a:off x="0" y="1718622"/>
            <a:ext cx="12192000" cy="400110"/>
          </a:xfrm>
          <a:prstGeom prst="rect">
            <a:avLst/>
          </a:prstGeom>
        </p:spPr>
        <p:txBody>
          <a:bodyPr wrap="square">
            <a:spAutoFit/>
          </a:bodyPr>
          <a:lstStyle/>
          <a:p>
            <a:pPr algn="ctr"/>
            <a:r>
              <a:rPr lang="en-AU" sz="2000" dirty="0"/>
              <a:t>We have identified four different “conditions” of a single cell</a:t>
            </a:r>
            <a:r>
              <a:rPr lang="en-AU" sz="2000" dirty="0" smtClean="0"/>
              <a:t>:</a:t>
            </a:r>
            <a:endParaRPr lang="en-AU" sz="2000" dirty="0"/>
          </a:p>
        </p:txBody>
      </p:sp>
      <p:sp>
        <p:nvSpPr>
          <p:cNvPr id="7" name="CasellaDiTesto 6"/>
          <p:cNvSpPr txBox="1"/>
          <p:nvPr/>
        </p:nvSpPr>
        <p:spPr>
          <a:xfrm>
            <a:off x="1371601" y="4779790"/>
            <a:ext cx="9601200" cy="707886"/>
          </a:xfrm>
          <a:prstGeom prst="rect">
            <a:avLst/>
          </a:prstGeom>
          <a:noFill/>
        </p:spPr>
        <p:txBody>
          <a:bodyPr wrap="square" rtlCol="0">
            <a:spAutoFit/>
          </a:bodyPr>
          <a:lstStyle/>
          <a:p>
            <a:r>
              <a:rPr lang="it-IT" sz="2000" dirty="0" smtClean="0"/>
              <a:t>The state of </a:t>
            </a:r>
            <a:r>
              <a:rPr lang="it-IT" sz="2000" dirty="0" err="1" smtClean="0"/>
              <a:t>each</a:t>
            </a:r>
            <a:r>
              <a:rPr lang="it-IT" sz="2000" dirty="0" smtClean="0"/>
              <a:t> </a:t>
            </a:r>
            <a:r>
              <a:rPr lang="it-IT" sz="2000" dirty="0" err="1" smtClean="0"/>
              <a:t>cell</a:t>
            </a:r>
            <a:r>
              <a:rPr lang="it-IT" sz="2000" dirty="0" smtClean="0"/>
              <a:t> </a:t>
            </a:r>
            <a:r>
              <a:rPr lang="it-IT" sz="2000" dirty="0" err="1" smtClean="0"/>
              <a:t>is</a:t>
            </a:r>
            <a:r>
              <a:rPr lang="it-IT" sz="2000" dirty="0" smtClean="0"/>
              <a:t> </a:t>
            </a:r>
            <a:r>
              <a:rPr lang="it-IT" sz="2000" dirty="0" err="1" smtClean="0"/>
              <a:t>updated</a:t>
            </a:r>
            <a:r>
              <a:rPr lang="it-IT" sz="2000" dirty="0" smtClean="0"/>
              <a:t> </a:t>
            </a:r>
            <a:r>
              <a:rPr lang="it-IT" sz="2000" dirty="0" err="1" smtClean="0"/>
              <a:t>every</a:t>
            </a:r>
            <a:r>
              <a:rPr lang="it-IT" sz="2000" dirty="0" smtClean="0"/>
              <a:t> </a:t>
            </a:r>
            <a:r>
              <a:rPr lang="it-IT" sz="2000" dirty="0" err="1" smtClean="0"/>
              <a:t>step</a:t>
            </a:r>
            <a:r>
              <a:rPr lang="it-IT" sz="2000" dirty="0" smtClean="0"/>
              <a:t> </a:t>
            </a:r>
            <a:r>
              <a:rPr lang="it-IT" sz="2000" dirty="0" err="1" smtClean="0"/>
              <a:t>according</a:t>
            </a:r>
            <a:r>
              <a:rPr lang="it-IT" sz="2000" dirty="0" smtClean="0"/>
              <a:t> to the </a:t>
            </a:r>
            <a:r>
              <a:rPr lang="it-IT" sz="2000" dirty="0" err="1" smtClean="0"/>
              <a:t>values</a:t>
            </a:r>
            <a:r>
              <a:rPr lang="it-IT" sz="2000" dirty="0" smtClean="0"/>
              <a:t> of the </a:t>
            </a:r>
            <a:r>
              <a:rPr lang="it-IT" sz="2000" dirty="0" err="1" smtClean="0"/>
              <a:t>parameters</a:t>
            </a:r>
            <a:r>
              <a:rPr lang="it-IT" sz="2000" dirty="0" smtClean="0"/>
              <a:t> </a:t>
            </a:r>
            <a:r>
              <a:rPr lang="it-IT" sz="2000" dirty="0" err="1" smtClean="0"/>
              <a:t>added</a:t>
            </a:r>
            <a:r>
              <a:rPr lang="it-IT" sz="2000" dirty="0" smtClean="0"/>
              <a:t> in input</a:t>
            </a:r>
            <a:endParaRPr lang="it-IT" sz="2000" dirty="0"/>
          </a:p>
        </p:txBody>
      </p:sp>
      <p:sp>
        <p:nvSpPr>
          <p:cNvPr id="9" name="AutoShape 4"/>
          <p:cNvSpPr>
            <a:spLocks noChangeAspect="1" noChangeArrowheads="1" noTextEdit="1"/>
          </p:cNvSpPr>
          <p:nvPr/>
        </p:nvSpPr>
        <p:spPr bwMode="auto">
          <a:xfrm>
            <a:off x="4011613" y="2646363"/>
            <a:ext cx="4168775"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0" name="Rectangle 6"/>
          <p:cNvSpPr>
            <a:spLocks noChangeArrowheads="1"/>
          </p:cNvSpPr>
          <p:nvPr/>
        </p:nvSpPr>
        <p:spPr bwMode="auto">
          <a:xfrm>
            <a:off x="4011613" y="2668588"/>
            <a:ext cx="1389063" cy="377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1" name="Rectangle 7"/>
          <p:cNvSpPr>
            <a:spLocks noChangeArrowheads="1"/>
          </p:cNvSpPr>
          <p:nvPr/>
        </p:nvSpPr>
        <p:spPr bwMode="auto">
          <a:xfrm>
            <a:off x="5400676" y="2668588"/>
            <a:ext cx="1389063" cy="377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2" name="Rectangle 8"/>
          <p:cNvSpPr>
            <a:spLocks noChangeArrowheads="1"/>
          </p:cNvSpPr>
          <p:nvPr/>
        </p:nvSpPr>
        <p:spPr bwMode="auto">
          <a:xfrm>
            <a:off x="6789738" y="2688999"/>
            <a:ext cx="1390650" cy="377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3" name="Rectangle 9"/>
          <p:cNvSpPr>
            <a:spLocks noChangeArrowheads="1"/>
          </p:cNvSpPr>
          <p:nvPr/>
        </p:nvSpPr>
        <p:spPr bwMode="auto">
          <a:xfrm>
            <a:off x="4011613" y="3046413"/>
            <a:ext cx="1389063" cy="3619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4" name="Rectangle 10"/>
          <p:cNvSpPr>
            <a:spLocks noChangeArrowheads="1"/>
          </p:cNvSpPr>
          <p:nvPr/>
        </p:nvSpPr>
        <p:spPr bwMode="auto">
          <a:xfrm>
            <a:off x="5400676" y="3046413"/>
            <a:ext cx="1389063" cy="3619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5" name="Rectangle 11"/>
          <p:cNvSpPr>
            <a:spLocks noChangeArrowheads="1"/>
          </p:cNvSpPr>
          <p:nvPr/>
        </p:nvSpPr>
        <p:spPr bwMode="auto">
          <a:xfrm>
            <a:off x="6789738" y="3046413"/>
            <a:ext cx="1390650" cy="3619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6" name="Rectangle 12"/>
          <p:cNvSpPr>
            <a:spLocks noChangeArrowheads="1"/>
          </p:cNvSpPr>
          <p:nvPr/>
        </p:nvSpPr>
        <p:spPr bwMode="auto">
          <a:xfrm>
            <a:off x="4011613" y="3408363"/>
            <a:ext cx="1389063" cy="36036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7" name="Rectangle 13"/>
          <p:cNvSpPr>
            <a:spLocks noChangeArrowheads="1"/>
          </p:cNvSpPr>
          <p:nvPr/>
        </p:nvSpPr>
        <p:spPr bwMode="auto">
          <a:xfrm>
            <a:off x="5400676" y="3408363"/>
            <a:ext cx="1389063" cy="36036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8" name="Rectangle 14"/>
          <p:cNvSpPr>
            <a:spLocks noChangeArrowheads="1"/>
          </p:cNvSpPr>
          <p:nvPr/>
        </p:nvSpPr>
        <p:spPr bwMode="auto">
          <a:xfrm>
            <a:off x="6789738" y="3408363"/>
            <a:ext cx="1390650" cy="36036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19" name="Rectangle 15"/>
          <p:cNvSpPr>
            <a:spLocks noChangeArrowheads="1"/>
          </p:cNvSpPr>
          <p:nvPr/>
        </p:nvSpPr>
        <p:spPr bwMode="auto">
          <a:xfrm>
            <a:off x="4011613" y="3768725"/>
            <a:ext cx="1389063" cy="3619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0" name="Rectangle 16"/>
          <p:cNvSpPr>
            <a:spLocks noChangeArrowheads="1"/>
          </p:cNvSpPr>
          <p:nvPr/>
        </p:nvSpPr>
        <p:spPr bwMode="auto">
          <a:xfrm>
            <a:off x="5400676" y="3768725"/>
            <a:ext cx="1389063" cy="3619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1" name="Rectangle 17"/>
          <p:cNvSpPr>
            <a:spLocks noChangeArrowheads="1"/>
          </p:cNvSpPr>
          <p:nvPr/>
        </p:nvSpPr>
        <p:spPr bwMode="auto">
          <a:xfrm>
            <a:off x="6789738" y="3768725"/>
            <a:ext cx="1390650" cy="3619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 name="Line 18"/>
          <p:cNvSpPr>
            <a:spLocks noChangeShapeType="1"/>
          </p:cNvSpPr>
          <p:nvPr/>
        </p:nvSpPr>
        <p:spPr bwMode="auto">
          <a:xfrm>
            <a:off x="5400676" y="2662238"/>
            <a:ext cx="0" cy="1474787"/>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 name="Line 19"/>
          <p:cNvSpPr>
            <a:spLocks noChangeShapeType="1"/>
          </p:cNvSpPr>
          <p:nvPr/>
        </p:nvSpPr>
        <p:spPr bwMode="auto">
          <a:xfrm>
            <a:off x="6789738" y="2662238"/>
            <a:ext cx="0" cy="1474787"/>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4" name="Line 20"/>
          <p:cNvSpPr>
            <a:spLocks noChangeShapeType="1"/>
          </p:cNvSpPr>
          <p:nvPr/>
        </p:nvSpPr>
        <p:spPr bwMode="auto">
          <a:xfrm>
            <a:off x="4005263" y="3046413"/>
            <a:ext cx="41814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5" name="Line 21"/>
          <p:cNvSpPr>
            <a:spLocks noChangeShapeType="1"/>
          </p:cNvSpPr>
          <p:nvPr/>
        </p:nvSpPr>
        <p:spPr bwMode="auto">
          <a:xfrm>
            <a:off x="4005263" y="3408363"/>
            <a:ext cx="41814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6" name="Line 22"/>
          <p:cNvSpPr>
            <a:spLocks noChangeShapeType="1"/>
          </p:cNvSpPr>
          <p:nvPr/>
        </p:nvSpPr>
        <p:spPr bwMode="auto">
          <a:xfrm>
            <a:off x="4005263" y="3768725"/>
            <a:ext cx="41814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7" name="Line 23"/>
          <p:cNvSpPr>
            <a:spLocks noChangeShapeType="1"/>
          </p:cNvSpPr>
          <p:nvPr/>
        </p:nvSpPr>
        <p:spPr bwMode="auto">
          <a:xfrm>
            <a:off x="4011613" y="2662238"/>
            <a:ext cx="0" cy="1474787"/>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8" name="Line 24"/>
          <p:cNvSpPr>
            <a:spLocks noChangeShapeType="1"/>
          </p:cNvSpPr>
          <p:nvPr/>
        </p:nvSpPr>
        <p:spPr bwMode="auto">
          <a:xfrm>
            <a:off x="8180388" y="2662238"/>
            <a:ext cx="0" cy="1474787"/>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9" name="Line 25"/>
          <p:cNvSpPr>
            <a:spLocks noChangeShapeType="1"/>
          </p:cNvSpPr>
          <p:nvPr/>
        </p:nvSpPr>
        <p:spPr bwMode="auto">
          <a:xfrm>
            <a:off x="4005263" y="2668588"/>
            <a:ext cx="41814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0" name="Line 26"/>
          <p:cNvSpPr>
            <a:spLocks noChangeShapeType="1"/>
          </p:cNvSpPr>
          <p:nvPr/>
        </p:nvSpPr>
        <p:spPr bwMode="auto">
          <a:xfrm>
            <a:off x="4005263" y="4130675"/>
            <a:ext cx="41814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1" name="Rectangle 27"/>
          <p:cNvSpPr>
            <a:spLocks noChangeArrowheads="1"/>
          </p:cNvSpPr>
          <p:nvPr/>
        </p:nvSpPr>
        <p:spPr bwMode="auto">
          <a:xfrm>
            <a:off x="4640263" y="2719388"/>
            <a:ext cx="2333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dirty="0" smtClean="0">
                <a:ln>
                  <a:noFill/>
                </a:ln>
                <a:solidFill>
                  <a:srgbClr val="000000"/>
                </a:solidFill>
                <a:effectLst/>
                <a:latin typeface="Franklin Gothic Book" pitchFamily="34" charset="0"/>
                <a:cs typeface="Arial" pitchFamily="34" charset="0"/>
              </a:rPr>
              <a:t>0</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 name="Rectangle 28"/>
          <p:cNvSpPr>
            <a:spLocks noChangeArrowheads="1"/>
          </p:cNvSpPr>
          <p:nvPr/>
        </p:nvSpPr>
        <p:spPr bwMode="auto">
          <a:xfrm>
            <a:off x="5730876" y="2719388"/>
            <a:ext cx="8366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dirty="0" err="1" smtClean="0">
                <a:ln>
                  <a:noFill/>
                </a:ln>
                <a:solidFill>
                  <a:srgbClr val="000000"/>
                </a:solidFill>
                <a:effectLst/>
                <a:latin typeface="Franklin Gothic Book" pitchFamily="34" charset="0"/>
                <a:cs typeface="Arial" pitchFamily="34" charset="0"/>
              </a:rPr>
              <a:t>Healthy</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5" name="Rectangle 29"/>
          <p:cNvSpPr>
            <a:spLocks noChangeArrowheads="1"/>
          </p:cNvSpPr>
          <p:nvPr/>
        </p:nvSpPr>
        <p:spPr bwMode="auto">
          <a:xfrm>
            <a:off x="7208838" y="2719388"/>
            <a:ext cx="6588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dirty="0" smtClean="0">
                <a:ln>
                  <a:noFill/>
                </a:ln>
                <a:solidFill>
                  <a:srgbClr val="000000"/>
                </a:solidFill>
                <a:effectLst/>
                <a:latin typeface="Franklin Gothic Book" pitchFamily="34" charset="0"/>
                <a:cs typeface="Arial" pitchFamily="34" charset="0"/>
              </a:rPr>
              <a:t>White</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30"/>
          <p:cNvSpPr>
            <a:spLocks noChangeArrowheads="1"/>
          </p:cNvSpPr>
          <p:nvPr/>
        </p:nvSpPr>
        <p:spPr bwMode="auto">
          <a:xfrm>
            <a:off x="4640263" y="3089275"/>
            <a:ext cx="2333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1</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Rectangle 31"/>
          <p:cNvSpPr>
            <a:spLocks noChangeArrowheads="1"/>
          </p:cNvSpPr>
          <p:nvPr/>
        </p:nvSpPr>
        <p:spPr bwMode="auto">
          <a:xfrm>
            <a:off x="5705476" y="3089275"/>
            <a:ext cx="8985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Infected</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32"/>
          <p:cNvSpPr>
            <a:spLocks noChangeArrowheads="1"/>
          </p:cNvSpPr>
          <p:nvPr/>
        </p:nvSpPr>
        <p:spPr bwMode="auto">
          <a:xfrm>
            <a:off x="7185026" y="3089275"/>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Yellow</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Rectangle 33"/>
          <p:cNvSpPr>
            <a:spLocks noChangeArrowheads="1"/>
          </p:cNvSpPr>
          <p:nvPr/>
        </p:nvSpPr>
        <p:spPr bwMode="auto">
          <a:xfrm>
            <a:off x="4640263" y="3449638"/>
            <a:ext cx="2333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2</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34"/>
          <p:cNvSpPr>
            <a:spLocks noChangeArrowheads="1"/>
          </p:cNvSpPr>
          <p:nvPr/>
        </p:nvSpPr>
        <p:spPr bwMode="auto">
          <a:xfrm>
            <a:off x="5753101" y="3449638"/>
            <a:ext cx="7905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smtClean="0">
                <a:ln>
                  <a:noFill/>
                </a:ln>
                <a:solidFill>
                  <a:srgbClr val="000000"/>
                </a:solidFill>
                <a:effectLst/>
                <a:latin typeface="Franklin Gothic Book" pitchFamily="34" charset="0"/>
                <a:cs typeface="Arial" pitchFamily="34" charset="0"/>
              </a:rPr>
              <a:t>Healed</a:t>
            </a: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35"/>
          <p:cNvSpPr>
            <a:spLocks noChangeArrowheads="1"/>
          </p:cNvSpPr>
          <p:nvPr/>
        </p:nvSpPr>
        <p:spPr bwMode="auto">
          <a:xfrm>
            <a:off x="7191376" y="3449638"/>
            <a:ext cx="6889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dirty="0" smtClean="0">
                <a:ln>
                  <a:noFill/>
                </a:ln>
                <a:solidFill>
                  <a:srgbClr val="000000"/>
                </a:solidFill>
                <a:effectLst/>
                <a:latin typeface="Franklin Gothic Book" pitchFamily="34" charset="0"/>
                <a:cs typeface="Arial" pitchFamily="34" charset="0"/>
              </a:rPr>
              <a:t>Green</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36"/>
          <p:cNvSpPr>
            <a:spLocks noChangeArrowheads="1"/>
          </p:cNvSpPr>
          <p:nvPr/>
        </p:nvSpPr>
        <p:spPr bwMode="auto">
          <a:xfrm>
            <a:off x="4640263" y="3811588"/>
            <a:ext cx="13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dirty="0" smtClean="0">
                <a:ln>
                  <a:noFill/>
                </a:ln>
                <a:effectLst/>
                <a:latin typeface="Franklin Gothic Book" pitchFamily="34" charset="0"/>
                <a:cs typeface="Arial" pitchFamily="34" charset="0"/>
              </a:rPr>
              <a:t>3</a:t>
            </a:r>
            <a:endParaRPr kumimoji="0" lang="it-IT" altLang="it-IT" sz="1800" b="0" i="0" u="none" strike="noStrike" cap="none" normalizeH="0" baseline="0" dirty="0" smtClean="0">
              <a:ln>
                <a:noFill/>
              </a:ln>
              <a:effectLst/>
              <a:cs typeface="Arial" pitchFamily="34" charset="0"/>
            </a:endParaRPr>
          </a:p>
        </p:txBody>
      </p:sp>
      <p:sp>
        <p:nvSpPr>
          <p:cNvPr id="1034" name="Rectangle 37"/>
          <p:cNvSpPr>
            <a:spLocks noChangeArrowheads="1"/>
          </p:cNvSpPr>
          <p:nvPr/>
        </p:nvSpPr>
        <p:spPr bwMode="auto">
          <a:xfrm>
            <a:off x="5838826" y="3811588"/>
            <a:ext cx="5161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dirty="0" smtClean="0">
                <a:ln>
                  <a:noFill/>
                </a:ln>
                <a:effectLst/>
                <a:latin typeface="Franklin Gothic Book" pitchFamily="34" charset="0"/>
                <a:cs typeface="Arial" pitchFamily="34" charset="0"/>
              </a:rPr>
              <a:t>Dead</a:t>
            </a:r>
            <a:endParaRPr kumimoji="0" lang="it-IT" altLang="it-IT" sz="1800" b="0" i="0" u="none" strike="noStrike" cap="none" normalizeH="0" baseline="0" dirty="0" smtClean="0">
              <a:ln>
                <a:noFill/>
              </a:ln>
              <a:effectLst/>
              <a:cs typeface="Arial" pitchFamily="34" charset="0"/>
            </a:endParaRPr>
          </a:p>
        </p:txBody>
      </p:sp>
      <p:sp>
        <p:nvSpPr>
          <p:cNvPr id="1035" name="Rectangle 38"/>
          <p:cNvSpPr>
            <a:spLocks noChangeArrowheads="1"/>
          </p:cNvSpPr>
          <p:nvPr/>
        </p:nvSpPr>
        <p:spPr bwMode="auto">
          <a:xfrm>
            <a:off x="7294563" y="3811588"/>
            <a:ext cx="3823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800" b="1" i="0" u="none" strike="noStrike" cap="none" normalizeH="0" baseline="0" dirty="0" err="1" smtClean="0">
                <a:ln>
                  <a:noFill/>
                </a:ln>
                <a:effectLst/>
                <a:latin typeface="Franklin Gothic Book" pitchFamily="34" charset="0"/>
                <a:cs typeface="Arial" pitchFamily="34" charset="0"/>
              </a:rPr>
              <a:t>Red</a:t>
            </a:r>
            <a:endParaRPr kumimoji="0" lang="it-IT" altLang="it-IT" sz="1800" b="0" i="0" u="none" strike="noStrike" cap="none" normalizeH="0" baseline="0" dirty="0" smtClean="0">
              <a:ln>
                <a:noFill/>
              </a:ln>
              <a:effectLst/>
              <a:cs typeface="Arial" pitchFamily="34" charset="0"/>
            </a:endParaRPr>
          </a:p>
        </p:txBody>
      </p:sp>
    </p:spTree>
    <p:extLst>
      <p:ext uri="{BB962C8B-B14F-4D97-AF65-F5344CB8AC3E}">
        <p14:creationId xmlns:p14="http://schemas.microsoft.com/office/powerpoint/2010/main" val="80765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3" presetClass="emph" presetSubtype="2" fill="hold" grpId="0" nodeType="withEffect">
                                  <p:stCondLst>
                                    <p:cond delay="0"/>
                                  </p:stCondLst>
                                  <p:childTnLst>
                                    <p:animClr clrSpc="rgb" dir="cw">
                                      <p:cBhvr override="childStyle">
                                        <p:cTn id="48" dur="750" fill="hold"/>
                                        <p:tgtEl>
                                          <p:spTgt spid="1035"/>
                                        </p:tgtEl>
                                        <p:attrNameLst>
                                          <p:attrName>style.color</p:attrName>
                                        </p:attrNameLst>
                                      </p:cBhvr>
                                      <p:to>
                                        <a:srgbClr val="FFFFFF"/>
                                      </p:to>
                                    </p:animClr>
                                  </p:childTnLst>
                                </p:cTn>
                              </p:par>
                              <p:par>
                                <p:cTn id="49" presetID="3" presetClass="emph" presetSubtype="2" fill="hold" grpId="0" nodeType="withEffect">
                                  <p:stCondLst>
                                    <p:cond delay="0"/>
                                  </p:stCondLst>
                                  <p:childTnLst>
                                    <p:animClr clrSpc="rgb" dir="cw">
                                      <p:cBhvr override="childStyle">
                                        <p:cTn id="50" dur="750" fill="hold"/>
                                        <p:tgtEl>
                                          <p:spTgt spid="1034"/>
                                        </p:tgtEl>
                                        <p:attrNameLst>
                                          <p:attrName>style.color</p:attrName>
                                        </p:attrNameLst>
                                      </p:cBhvr>
                                      <p:to>
                                        <a:srgbClr val="FFFFFF"/>
                                      </p:to>
                                    </p:animClr>
                                  </p:childTnLst>
                                </p:cTn>
                              </p:par>
                              <p:par>
                                <p:cTn id="51" presetID="3" presetClass="emph" presetSubtype="2" fill="hold" grpId="0" nodeType="withEffect">
                                  <p:stCondLst>
                                    <p:cond delay="0"/>
                                  </p:stCondLst>
                                  <p:childTnLst>
                                    <p:animClr clrSpc="rgb" dir="cw">
                                      <p:cBhvr override="childStyle">
                                        <p:cTn id="52" dur="750" fill="hold"/>
                                        <p:tgtEl>
                                          <p:spTgt spid="1033"/>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1033" grpId="0"/>
      <p:bldP spid="1034" grpId="0"/>
      <p:bldP spid="10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pPr>
              <a:defRPr/>
            </a:pPr>
            <a:r>
              <a:rPr lang="it-IT" smtClean="0">
                <a:solidFill>
                  <a:srgbClr val="191B0E"/>
                </a:solidFill>
              </a:rPr>
              <a:t>I.S.I.S.S. MARCO CASAGRANDE</a:t>
            </a:r>
            <a:endParaRPr lang="it-IT">
              <a:solidFill>
                <a:srgbClr val="191B0E"/>
              </a:solidFill>
            </a:endParaRPr>
          </a:p>
        </p:txBody>
      </p:sp>
      <p:sp>
        <p:nvSpPr>
          <p:cNvPr id="4" name="Segnaposto numero diapositiva 3"/>
          <p:cNvSpPr>
            <a:spLocks noGrp="1"/>
          </p:cNvSpPr>
          <p:nvPr>
            <p:ph type="sldNum" sz="quarter" idx="12"/>
          </p:nvPr>
        </p:nvSpPr>
        <p:spPr/>
        <p:txBody>
          <a:bodyPr/>
          <a:lstStyle/>
          <a:p>
            <a:pPr>
              <a:defRPr/>
            </a:pPr>
            <a:fld id="{F2487767-9CD9-40EE-BC22-A9420DEE35F1}" type="slidenum">
              <a:rPr lang="it-IT" smtClean="0">
                <a:solidFill>
                  <a:srgbClr val="191B0E"/>
                </a:solidFill>
              </a:rPr>
              <a:pPr>
                <a:defRPr/>
              </a:pPr>
              <a:t>6</a:t>
            </a:fld>
            <a:endParaRPr lang="it-IT">
              <a:solidFill>
                <a:srgbClr val="191B0E"/>
              </a:solidFill>
            </a:endParaRPr>
          </a:p>
        </p:txBody>
      </p:sp>
      <p:sp>
        <p:nvSpPr>
          <p:cNvPr id="5" name="CasellaDiTesto 4"/>
          <p:cNvSpPr txBox="1"/>
          <p:nvPr/>
        </p:nvSpPr>
        <p:spPr>
          <a:xfrm>
            <a:off x="1288385" y="358512"/>
            <a:ext cx="4745594" cy="694934"/>
          </a:xfrm>
          <a:prstGeom prst="rect">
            <a:avLst/>
          </a:prstGeom>
          <a:noFill/>
        </p:spPr>
        <p:txBody>
          <a:bodyPr wrap="none" rtlCol="0">
            <a:spAutoFit/>
          </a:bodyPr>
          <a:lstStyle/>
          <a:p>
            <a:pPr>
              <a:lnSpc>
                <a:spcPct val="89000"/>
              </a:lnSpc>
              <a:spcBef>
                <a:spcPct val="0"/>
              </a:spcBef>
            </a:pPr>
            <a:r>
              <a:rPr lang="en-AU" sz="4400" dirty="0">
                <a:solidFill>
                  <a:srgbClr val="C00000"/>
                </a:solidFill>
                <a:latin typeface="+mj-lt"/>
                <a:ea typeface="+mj-ea"/>
                <a:cs typeface="+mj-cs"/>
              </a:rPr>
              <a:t>Infection spreading</a:t>
            </a:r>
          </a:p>
        </p:txBody>
      </p:sp>
      <p:sp>
        <p:nvSpPr>
          <p:cNvPr id="20" name="CasellaDiTesto 19"/>
          <p:cNvSpPr txBox="1"/>
          <p:nvPr/>
        </p:nvSpPr>
        <p:spPr>
          <a:xfrm>
            <a:off x="6342743" y="1665446"/>
            <a:ext cx="5174541" cy="1200329"/>
          </a:xfrm>
          <a:prstGeom prst="rect">
            <a:avLst/>
          </a:prstGeom>
          <a:noFill/>
        </p:spPr>
        <p:txBody>
          <a:bodyPr wrap="square" rtlCol="0">
            <a:spAutoFit/>
          </a:bodyPr>
          <a:lstStyle/>
          <a:p>
            <a:pPr algn="just"/>
            <a:r>
              <a:rPr lang="it-IT" sz="2400" dirty="0" err="1" smtClean="0"/>
              <a:t>Starting</a:t>
            </a:r>
            <a:r>
              <a:rPr lang="it-IT" sz="2400" dirty="0" smtClean="0"/>
              <a:t> on a </a:t>
            </a:r>
            <a:r>
              <a:rPr lang="it-IT" sz="2400" dirty="0" err="1" smtClean="0"/>
              <a:t>cell</a:t>
            </a:r>
            <a:r>
              <a:rPr lang="it-IT" sz="2400" dirty="0" smtClean="0"/>
              <a:t> </a:t>
            </a:r>
            <a:r>
              <a:rPr lang="it-IT" sz="2400" dirty="0" err="1" smtClean="0"/>
              <a:t>where</a:t>
            </a:r>
            <a:r>
              <a:rPr lang="it-IT" sz="2400" dirty="0" smtClean="0"/>
              <a:t> the state </a:t>
            </a:r>
            <a:r>
              <a:rPr lang="it-IT" sz="2400" dirty="0" err="1" smtClean="0"/>
              <a:t>is</a:t>
            </a:r>
            <a:r>
              <a:rPr lang="it-IT" sz="2400" dirty="0" smtClean="0"/>
              <a:t> 0, </a:t>
            </a:r>
            <a:r>
              <a:rPr lang="it-IT" sz="2400" dirty="0" err="1" smtClean="0"/>
              <a:t>we</a:t>
            </a:r>
            <a:r>
              <a:rPr lang="it-IT" sz="2400" dirty="0" smtClean="0"/>
              <a:t> </a:t>
            </a:r>
            <a:r>
              <a:rPr lang="it-IT" sz="2400" dirty="0" err="1" smtClean="0"/>
              <a:t>count</a:t>
            </a:r>
            <a:r>
              <a:rPr lang="it-IT" sz="2400" dirty="0" smtClean="0"/>
              <a:t> the </a:t>
            </a:r>
            <a:r>
              <a:rPr lang="it-IT" sz="2400" dirty="0" err="1" smtClean="0"/>
              <a:t>number</a:t>
            </a:r>
            <a:r>
              <a:rPr lang="it-IT" sz="2400" dirty="0" smtClean="0"/>
              <a:t> </a:t>
            </a:r>
            <a:r>
              <a:rPr lang="it-IT" sz="2400" b="1" i="1" dirty="0" smtClean="0"/>
              <a:t>n </a:t>
            </a:r>
            <a:r>
              <a:rPr lang="it-IT" sz="2400" dirty="0" smtClean="0"/>
              <a:t>of the </a:t>
            </a:r>
            <a:r>
              <a:rPr lang="it-IT" sz="2400" dirty="0" err="1" smtClean="0"/>
              <a:t>infected</a:t>
            </a:r>
            <a:r>
              <a:rPr lang="it-IT" sz="2400" dirty="0" smtClean="0"/>
              <a:t> </a:t>
            </a:r>
            <a:r>
              <a:rPr lang="it-IT" sz="2400" dirty="0" err="1" smtClean="0"/>
              <a:t>cells</a:t>
            </a:r>
            <a:r>
              <a:rPr lang="it-IT" sz="2400" dirty="0" smtClean="0"/>
              <a:t> </a:t>
            </a:r>
            <a:r>
              <a:rPr lang="it-IT" sz="2400" dirty="0" err="1" smtClean="0"/>
              <a:t>among</a:t>
            </a:r>
            <a:r>
              <a:rPr lang="it-IT" sz="2400" dirty="0" smtClean="0"/>
              <a:t> the 8 </a:t>
            </a:r>
            <a:r>
              <a:rPr lang="it-IT" sz="2400" dirty="0" err="1" smtClean="0"/>
              <a:t>adjacent</a:t>
            </a:r>
            <a:r>
              <a:rPr lang="it-IT" sz="2400" dirty="0" smtClean="0"/>
              <a:t>.</a:t>
            </a:r>
            <a:endParaRPr lang="it-IT" sz="2400" b="1" i="1" dirty="0"/>
          </a:p>
        </p:txBody>
      </p:sp>
      <p:sp>
        <p:nvSpPr>
          <p:cNvPr id="21" name="CasellaDiTesto 20"/>
          <p:cNvSpPr txBox="1"/>
          <p:nvPr/>
        </p:nvSpPr>
        <p:spPr>
          <a:xfrm>
            <a:off x="6342743" y="3844092"/>
            <a:ext cx="5174541" cy="830997"/>
          </a:xfrm>
          <a:prstGeom prst="rect">
            <a:avLst/>
          </a:prstGeom>
          <a:noFill/>
        </p:spPr>
        <p:txBody>
          <a:bodyPr wrap="square" rtlCol="0">
            <a:spAutoFit/>
          </a:bodyPr>
          <a:lstStyle/>
          <a:p>
            <a:pPr algn="just"/>
            <a:r>
              <a:rPr lang="it-IT" sz="2400" i="1" dirty="0" smtClean="0"/>
              <a:t>The </a:t>
            </a:r>
            <a:r>
              <a:rPr lang="it-IT" sz="2400" i="1" dirty="0" err="1" smtClean="0"/>
              <a:t>probability</a:t>
            </a:r>
            <a:r>
              <a:rPr lang="it-IT" sz="2400" i="1" dirty="0" smtClean="0"/>
              <a:t> of </a:t>
            </a:r>
            <a:r>
              <a:rPr lang="it-IT" sz="2400" i="1" dirty="0" err="1" smtClean="0"/>
              <a:t>infection</a:t>
            </a:r>
            <a:r>
              <a:rPr lang="it-IT" sz="2400" i="1" dirty="0" smtClean="0"/>
              <a:t> I</a:t>
            </a:r>
            <a:r>
              <a:rPr lang="it-IT" sz="2400" i="1" baseline="-25000" dirty="0" smtClean="0"/>
              <a:t>n</a:t>
            </a:r>
            <a:r>
              <a:rPr lang="it-IT" sz="2400" i="1" dirty="0" smtClean="0"/>
              <a:t> </a:t>
            </a:r>
            <a:r>
              <a:rPr lang="it-IT" sz="2400" i="1" dirty="0" err="1" smtClean="0"/>
              <a:t>depends</a:t>
            </a:r>
            <a:r>
              <a:rPr lang="it-IT" sz="2400" i="1" dirty="0" smtClean="0"/>
              <a:t> on i and n</a:t>
            </a:r>
            <a:endParaRPr lang="it-IT" sz="2400" i="1" dirty="0"/>
          </a:p>
        </p:txBody>
      </p:sp>
      <p:sp>
        <p:nvSpPr>
          <p:cNvPr id="2251" name="AutoShape 224"/>
          <p:cNvSpPr>
            <a:spLocks noChangeAspect="1" noChangeArrowheads="1" noTextEdit="1"/>
          </p:cNvSpPr>
          <p:nvPr/>
        </p:nvSpPr>
        <p:spPr bwMode="auto">
          <a:xfrm>
            <a:off x="1589838" y="1340813"/>
            <a:ext cx="4136387" cy="3600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52" name="Rectangle 226"/>
          <p:cNvSpPr>
            <a:spLocks noChangeArrowheads="1"/>
          </p:cNvSpPr>
          <p:nvPr/>
        </p:nvSpPr>
        <p:spPr bwMode="auto">
          <a:xfrm>
            <a:off x="1589838" y="1340813"/>
            <a:ext cx="2764735" cy="121519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53" name="Rectangle 227"/>
          <p:cNvSpPr>
            <a:spLocks noChangeArrowheads="1"/>
          </p:cNvSpPr>
          <p:nvPr/>
        </p:nvSpPr>
        <p:spPr bwMode="auto">
          <a:xfrm>
            <a:off x="4333141" y="1340813"/>
            <a:ext cx="1393084" cy="12151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54" name="Rectangle 228"/>
          <p:cNvSpPr>
            <a:spLocks noChangeArrowheads="1"/>
          </p:cNvSpPr>
          <p:nvPr/>
        </p:nvSpPr>
        <p:spPr bwMode="auto">
          <a:xfrm>
            <a:off x="1589838" y="2533502"/>
            <a:ext cx="4136387" cy="12151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55" name="Rectangle 229"/>
          <p:cNvSpPr>
            <a:spLocks noChangeArrowheads="1"/>
          </p:cNvSpPr>
          <p:nvPr/>
        </p:nvSpPr>
        <p:spPr bwMode="auto">
          <a:xfrm>
            <a:off x="1589838" y="3726191"/>
            <a:ext cx="2764735" cy="12151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56" name="Rectangle 230"/>
          <p:cNvSpPr>
            <a:spLocks noChangeArrowheads="1"/>
          </p:cNvSpPr>
          <p:nvPr/>
        </p:nvSpPr>
        <p:spPr bwMode="auto">
          <a:xfrm>
            <a:off x="4333141" y="3726191"/>
            <a:ext cx="1393084" cy="121519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57" name="Rectangle 231"/>
          <p:cNvSpPr>
            <a:spLocks noChangeArrowheads="1"/>
          </p:cNvSpPr>
          <p:nvPr/>
        </p:nvSpPr>
        <p:spPr bwMode="auto">
          <a:xfrm>
            <a:off x="1611270" y="1595853"/>
            <a:ext cx="1328788" cy="68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altLang="it-IT" sz="3600" b="0" i="0" u="none" strike="noStrike" cap="none" normalizeH="0" baseline="0" dirty="0" smtClean="0">
                <a:ln>
                  <a:noFill/>
                </a:ln>
                <a:solidFill>
                  <a:srgbClr val="000000"/>
                </a:solidFill>
                <a:effectLst/>
                <a:latin typeface="Calibri" pitchFamily="34" charset="0"/>
                <a:cs typeface="Arial" pitchFamily="34" charset="0"/>
              </a:rPr>
              <a:t>1</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59" name="Rectangle 233"/>
          <p:cNvSpPr>
            <a:spLocks noChangeArrowheads="1"/>
          </p:cNvSpPr>
          <p:nvPr/>
        </p:nvSpPr>
        <p:spPr bwMode="auto">
          <a:xfrm>
            <a:off x="4911807" y="1607105"/>
            <a:ext cx="275045" cy="68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altLang="it-IT" sz="3600" b="0" i="0" u="none" strike="noStrike" cap="none" normalizeH="0" baseline="0" dirty="0" smtClean="0">
                <a:ln>
                  <a:noFill/>
                </a:ln>
                <a:solidFill>
                  <a:srgbClr val="000000"/>
                </a:solidFill>
                <a:effectLst/>
                <a:latin typeface="Calibri" pitchFamily="34" charset="0"/>
                <a:cs typeface="Arial" pitchFamily="34" charset="0"/>
              </a:rPr>
              <a:t>0</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6" name="Rectangle 240"/>
          <p:cNvSpPr>
            <a:spLocks noChangeArrowheads="1"/>
          </p:cNvSpPr>
          <p:nvPr/>
        </p:nvSpPr>
        <p:spPr bwMode="auto">
          <a:xfrm>
            <a:off x="1589838" y="1340813"/>
            <a:ext cx="21432" cy="3751"/>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67" name="Rectangle 241"/>
          <p:cNvSpPr>
            <a:spLocks noChangeArrowheads="1"/>
          </p:cNvSpPr>
          <p:nvPr/>
        </p:nvSpPr>
        <p:spPr bwMode="auto">
          <a:xfrm>
            <a:off x="2961490" y="1340813"/>
            <a:ext cx="21432" cy="3751"/>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68" name="Rectangle 242"/>
          <p:cNvSpPr>
            <a:spLocks noChangeArrowheads="1"/>
          </p:cNvSpPr>
          <p:nvPr/>
        </p:nvSpPr>
        <p:spPr bwMode="auto">
          <a:xfrm>
            <a:off x="4333141" y="1340813"/>
            <a:ext cx="21432" cy="3751"/>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69" name="Line 243"/>
          <p:cNvSpPr>
            <a:spLocks noChangeShapeType="1"/>
          </p:cNvSpPr>
          <p:nvPr/>
        </p:nvSpPr>
        <p:spPr bwMode="auto">
          <a:xfrm>
            <a:off x="1611270" y="1340813"/>
            <a:ext cx="411495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70" name="Rectangle 244"/>
          <p:cNvSpPr>
            <a:spLocks noChangeArrowheads="1"/>
          </p:cNvSpPr>
          <p:nvPr/>
        </p:nvSpPr>
        <p:spPr bwMode="auto">
          <a:xfrm>
            <a:off x="1611270" y="1340813"/>
            <a:ext cx="4114955"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71" name="Rectangle 245"/>
          <p:cNvSpPr>
            <a:spLocks noChangeArrowheads="1"/>
          </p:cNvSpPr>
          <p:nvPr/>
        </p:nvSpPr>
        <p:spPr bwMode="auto">
          <a:xfrm>
            <a:off x="5704793" y="1340813"/>
            <a:ext cx="21432" cy="3751"/>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72" name="Line 246"/>
          <p:cNvSpPr>
            <a:spLocks noChangeShapeType="1"/>
          </p:cNvSpPr>
          <p:nvPr/>
        </p:nvSpPr>
        <p:spPr bwMode="auto">
          <a:xfrm>
            <a:off x="1611270" y="2533502"/>
            <a:ext cx="132878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73" name="Rectangle 247"/>
          <p:cNvSpPr>
            <a:spLocks noChangeArrowheads="1"/>
          </p:cNvSpPr>
          <p:nvPr/>
        </p:nvSpPr>
        <p:spPr bwMode="auto">
          <a:xfrm>
            <a:off x="1611270" y="2533502"/>
            <a:ext cx="1328788"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74" name="Line 248"/>
          <p:cNvSpPr>
            <a:spLocks noChangeShapeType="1"/>
          </p:cNvSpPr>
          <p:nvPr/>
        </p:nvSpPr>
        <p:spPr bwMode="auto">
          <a:xfrm>
            <a:off x="2940058" y="2510998"/>
            <a:ext cx="6429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75" name="Rectangle 249"/>
          <p:cNvSpPr>
            <a:spLocks noChangeArrowheads="1"/>
          </p:cNvSpPr>
          <p:nvPr/>
        </p:nvSpPr>
        <p:spPr bwMode="auto">
          <a:xfrm>
            <a:off x="2940058" y="2510998"/>
            <a:ext cx="64296"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76" name="Line 250"/>
          <p:cNvSpPr>
            <a:spLocks noChangeShapeType="1"/>
          </p:cNvSpPr>
          <p:nvPr/>
        </p:nvSpPr>
        <p:spPr bwMode="auto">
          <a:xfrm>
            <a:off x="2982922" y="2556006"/>
            <a:ext cx="21432"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77" name="Rectangle 251"/>
          <p:cNvSpPr>
            <a:spLocks noChangeArrowheads="1"/>
          </p:cNvSpPr>
          <p:nvPr/>
        </p:nvSpPr>
        <p:spPr bwMode="auto">
          <a:xfrm>
            <a:off x="2982922" y="2556006"/>
            <a:ext cx="21432"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78" name="Line 252"/>
          <p:cNvSpPr>
            <a:spLocks noChangeShapeType="1"/>
          </p:cNvSpPr>
          <p:nvPr/>
        </p:nvSpPr>
        <p:spPr bwMode="auto">
          <a:xfrm>
            <a:off x="3004354" y="2510998"/>
            <a:ext cx="130735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79" name="Rectangle 253"/>
          <p:cNvSpPr>
            <a:spLocks noChangeArrowheads="1"/>
          </p:cNvSpPr>
          <p:nvPr/>
        </p:nvSpPr>
        <p:spPr bwMode="auto">
          <a:xfrm>
            <a:off x="3004354" y="2510998"/>
            <a:ext cx="1307355"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80" name="Line 254"/>
          <p:cNvSpPr>
            <a:spLocks noChangeShapeType="1"/>
          </p:cNvSpPr>
          <p:nvPr/>
        </p:nvSpPr>
        <p:spPr bwMode="auto">
          <a:xfrm>
            <a:off x="3004354" y="2556006"/>
            <a:ext cx="130735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81" name="Rectangle 255"/>
          <p:cNvSpPr>
            <a:spLocks noChangeArrowheads="1"/>
          </p:cNvSpPr>
          <p:nvPr/>
        </p:nvSpPr>
        <p:spPr bwMode="auto">
          <a:xfrm>
            <a:off x="3004354" y="2556006"/>
            <a:ext cx="1307355"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82" name="Line 256"/>
          <p:cNvSpPr>
            <a:spLocks noChangeShapeType="1"/>
          </p:cNvSpPr>
          <p:nvPr/>
        </p:nvSpPr>
        <p:spPr bwMode="auto">
          <a:xfrm>
            <a:off x="4376005" y="2533502"/>
            <a:ext cx="135022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83" name="Rectangle 257"/>
          <p:cNvSpPr>
            <a:spLocks noChangeArrowheads="1"/>
          </p:cNvSpPr>
          <p:nvPr/>
        </p:nvSpPr>
        <p:spPr bwMode="auto">
          <a:xfrm>
            <a:off x="4376005" y="2533502"/>
            <a:ext cx="1350220"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84" name="Line 258"/>
          <p:cNvSpPr>
            <a:spLocks noChangeShapeType="1"/>
          </p:cNvSpPr>
          <p:nvPr/>
        </p:nvSpPr>
        <p:spPr bwMode="auto">
          <a:xfrm>
            <a:off x="2961490" y="1363317"/>
            <a:ext cx="0" cy="114768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85" name="Rectangle 259"/>
          <p:cNvSpPr>
            <a:spLocks noChangeArrowheads="1"/>
          </p:cNvSpPr>
          <p:nvPr/>
        </p:nvSpPr>
        <p:spPr bwMode="auto">
          <a:xfrm>
            <a:off x="2961490" y="1363317"/>
            <a:ext cx="21432" cy="11476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86" name="Line 260"/>
          <p:cNvSpPr>
            <a:spLocks noChangeShapeType="1"/>
          </p:cNvSpPr>
          <p:nvPr/>
        </p:nvSpPr>
        <p:spPr bwMode="auto">
          <a:xfrm>
            <a:off x="2940058" y="2510998"/>
            <a:ext cx="0" cy="6751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87" name="Rectangle 261"/>
          <p:cNvSpPr>
            <a:spLocks noChangeArrowheads="1"/>
          </p:cNvSpPr>
          <p:nvPr/>
        </p:nvSpPr>
        <p:spPr bwMode="auto">
          <a:xfrm>
            <a:off x="2940058" y="2510998"/>
            <a:ext cx="21432" cy="675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88" name="Line 262"/>
          <p:cNvSpPr>
            <a:spLocks noChangeShapeType="1"/>
          </p:cNvSpPr>
          <p:nvPr/>
        </p:nvSpPr>
        <p:spPr bwMode="auto">
          <a:xfrm>
            <a:off x="2982922" y="2556006"/>
            <a:ext cx="0" cy="22504"/>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89" name="Rectangle 263"/>
          <p:cNvSpPr>
            <a:spLocks noChangeArrowheads="1"/>
          </p:cNvSpPr>
          <p:nvPr/>
        </p:nvSpPr>
        <p:spPr bwMode="auto">
          <a:xfrm>
            <a:off x="2982922" y="2556006"/>
            <a:ext cx="21432"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90" name="Line 264"/>
          <p:cNvSpPr>
            <a:spLocks noChangeShapeType="1"/>
          </p:cNvSpPr>
          <p:nvPr/>
        </p:nvSpPr>
        <p:spPr bwMode="auto">
          <a:xfrm>
            <a:off x="1611270" y="3726191"/>
            <a:ext cx="132878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91" name="Rectangle 265"/>
          <p:cNvSpPr>
            <a:spLocks noChangeArrowheads="1"/>
          </p:cNvSpPr>
          <p:nvPr/>
        </p:nvSpPr>
        <p:spPr bwMode="auto">
          <a:xfrm>
            <a:off x="1611270" y="3726191"/>
            <a:ext cx="1328788"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92" name="Line 266"/>
          <p:cNvSpPr>
            <a:spLocks noChangeShapeType="1"/>
          </p:cNvSpPr>
          <p:nvPr/>
        </p:nvSpPr>
        <p:spPr bwMode="auto">
          <a:xfrm>
            <a:off x="2982922" y="3703687"/>
            <a:ext cx="21432"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93" name="Rectangle 267"/>
          <p:cNvSpPr>
            <a:spLocks noChangeArrowheads="1"/>
          </p:cNvSpPr>
          <p:nvPr/>
        </p:nvSpPr>
        <p:spPr bwMode="auto">
          <a:xfrm>
            <a:off x="2982922" y="3703687"/>
            <a:ext cx="21432"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94" name="Line 268"/>
          <p:cNvSpPr>
            <a:spLocks noChangeShapeType="1"/>
          </p:cNvSpPr>
          <p:nvPr/>
        </p:nvSpPr>
        <p:spPr bwMode="auto">
          <a:xfrm>
            <a:off x="2940058" y="3748694"/>
            <a:ext cx="6429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95" name="Rectangle 269"/>
          <p:cNvSpPr>
            <a:spLocks noChangeArrowheads="1"/>
          </p:cNvSpPr>
          <p:nvPr/>
        </p:nvSpPr>
        <p:spPr bwMode="auto">
          <a:xfrm>
            <a:off x="2940058" y="3748694"/>
            <a:ext cx="64296"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96" name="Line 270"/>
          <p:cNvSpPr>
            <a:spLocks noChangeShapeType="1"/>
          </p:cNvSpPr>
          <p:nvPr/>
        </p:nvSpPr>
        <p:spPr bwMode="auto">
          <a:xfrm>
            <a:off x="4333141" y="1363317"/>
            <a:ext cx="0" cy="114768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97" name="Rectangle 271"/>
          <p:cNvSpPr>
            <a:spLocks noChangeArrowheads="1"/>
          </p:cNvSpPr>
          <p:nvPr/>
        </p:nvSpPr>
        <p:spPr bwMode="auto">
          <a:xfrm>
            <a:off x="4333141" y="1363317"/>
            <a:ext cx="21432" cy="11476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298" name="Line 272"/>
          <p:cNvSpPr>
            <a:spLocks noChangeShapeType="1"/>
          </p:cNvSpPr>
          <p:nvPr/>
        </p:nvSpPr>
        <p:spPr bwMode="auto">
          <a:xfrm>
            <a:off x="4311709" y="2556006"/>
            <a:ext cx="0" cy="22504"/>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99" name="Rectangle 273"/>
          <p:cNvSpPr>
            <a:spLocks noChangeArrowheads="1"/>
          </p:cNvSpPr>
          <p:nvPr/>
        </p:nvSpPr>
        <p:spPr bwMode="auto">
          <a:xfrm>
            <a:off x="4311709" y="2556006"/>
            <a:ext cx="21432"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00" name="Line 274"/>
          <p:cNvSpPr>
            <a:spLocks noChangeShapeType="1"/>
          </p:cNvSpPr>
          <p:nvPr/>
        </p:nvSpPr>
        <p:spPr bwMode="auto">
          <a:xfrm>
            <a:off x="4354573" y="2510998"/>
            <a:ext cx="0" cy="6751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01" name="Rectangle 275"/>
          <p:cNvSpPr>
            <a:spLocks noChangeArrowheads="1"/>
          </p:cNvSpPr>
          <p:nvPr/>
        </p:nvSpPr>
        <p:spPr bwMode="auto">
          <a:xfrm>
            <a:off x="4354573" y="2510998"/>
            <a:ext cx="21432" cy="675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02" name="Line 276"/>
          <p:cNvSpPr>
            <a:spLocks noChangeShapeType="1"/>
          </p:cNvSpPr>
          <p:nvPr/>
        </p:nvSpPr>
        <p:spPr bwMode="auto">
          <a:xfrm>
            <a:off x="3004354" y="3703687"/>
            <a:ext cx="130735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03" name="Rectangle 277"/>
          <p:cNvSpPr>
            <a:spLocks noChangeArrowheads="1"/>
          </p:cNvSpPr>
          <p:nvPr/>
        </p:nvSpPr>
        <p:spPr bwMode="auto">
          <a:xfrm>
            <a:off x="3004354" y="3703687"/>
            <a:ext cx="1307355"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04" name="Line 278"/>
          <p:cNvSpPr>
            <a:spLocks noChangeShapeType="1"/>
          </p:cNvSpPr>
          <p:nvPr/>
        </p:nvSpPr>
        <p:spPr bwMode="auto">
          <a:xfrm>
            <a:off x="3004354" y="3748694"/>
            <a:ext cx="130735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05" name="Rectangle 279"/>
          <p:cNvSpPr>
            <a:spLocks noChangeArrowheads="1"/>
          </p:cNvSpPr>
          <p:nvPr/>
        </p:nvSpPr>
        <p:spPr bwMode="auto">
          <a:xfrm>
            <a:off x="3004354" y="3748694"/>
            <a:ext cx="1307355"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06" name="Line 280"/>
          <p:cNvSpPr>
            <a:spLocks noChangeShapeType="1"/>
          </p:cNvSpPr>
          <p:nvPr/>
        </p:nvSpPr>
        <p:spPr bwMode="auto">
          <a:xfrm>
            <a:off x="4376005" y="3726191"/>
            <a:ext cx="135022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07" name="Rectangle 281"/>
          <p:cNvSpPr>
            <a:spLocks noChangeArrowheads="1"/>
          </p:cNvSpPr>
          <p:nvPr/>
        </p:nvSpPr>
        <p:spPr bwMode="auto">
          <a:xfrm>
            <a:off x="4376005" y="3726191"/>
            <a:ext cx="1350220"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08" name="Line 282"/>
          <p:cNvSpPr>
            <a:spLocks noChangeShapeType="1"/>
          </p:cNvSpPr>
          <p:nvPr/>
        </p:nvSpPr>
        <p:spPr bwMode="auto">
          <a:xfrm>
            <a:off x="1589838" y="1340813"/>
            <a:ext cx="0" cy="360057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09" name="Rectangle 283"/>
          <p:cNvSpPr>
            <a:spLocks noChangeArrowheads="1"/>
          </p:cNvSpPr>
          <p:nvPr/>
        </p:nvSpPr>
        <p:spPr bwMode="auto">
          <a:xfrm>
            <a:off x="1589838" y="1340813"/>
            <a:ext cx="21432" cy="36005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10" name="Line 284"/>
          <p:cNvSpPr>
            <a:spLocks noChangeShapeType="1"/>
          </p:cNvSpPr>
          <p:nvPr/>
        </p:nvSpPr>
        <p:spPr bwMode="auto">
          <a:xfrm>
            <a:off x="2940058" y="2578509"/>
            <a:ext cx="0" cy="112517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11" name="Rectangle 285"/>
          <p:cNvSpPr>
            <a:spLocks noChangeArrowheads="1"/>
          </p:cNvSpPr>
          <p:nvPr/>
        </p:nvSpPr>
        <p:spPr bwMode="auto">
          <a:xfrm>
            <a:off x="2940058" y="2578509"/>
            <a:ext cx="21432" cy="11251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12" name="Line 286"/>
          <p:cNvSpPr>
            <a:spLocks noChangeShapeType="1"/>
          </p:cNvSpPr>
          <p:nvPr/>
        </p:nvSpPr>
        <p:spPr bwMode="auto">
          <a:xfrm>
            <a:off x="2982922" y="2578509"/>
            <a:ext cx="0" cy="112517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13" name="Rectangle 287"/>
          <p:cNvSpPr>
            <a:spLocks noChangeArrowheads="1"/>
          </p:cNvSpPr>
          <p:nvPr/>
        </p:nvSpPr>
        <p:spPr bwMode="auto">
          <a:xfrm>
            <a:off x="2982922" y="2578509"/>
            <a:ext cx="21432" cy="11251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14" name="Line 288"/>
          <p:cNvSpPr>
            <a:spLocks noChangeShapeType="1"/>
          </p:cNvSpPr>
          <p:nvPr/>
        </p:nvSpPr>
        <p:spPr bwMode="auto">
          <a:xfrm>
            <a:off x="2961490" y="3771198"/>
            <a:ext cx="0" cy="117018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15" name="Rectangle 289"/>
          <p:cNvSpPr>
            <a:spLocks noChangeArrowheads="1"/>
          </p:cNvSpPr>
          <p:nvPr/>
        </p:nvSpPr>
        <p:spPr bwMode="auto">
          <a:xfrm>
            <a:off x="2961490" y="3771198"/>
            <a:ext cx="21432" cy="1170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16" name="Line 290"/>
          <p:cNvSpPr>
            <a:spLocks noChangeShapeType="1"/>
          </p:cNvSpPr>
          <p:nvPr/>
        </p:nvSpPr>
        <p:spPr bwMode="auto">
          <a:xfrm>
            <a:off x="4311709" y="2578509"/>
            <a:ext cx="0" cy="112517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17" name="Rectangle 291"/>
          <p:cNvSpPr>
            <a:spLocks noChangeArrowheads="1"/>
          </p:cNvSpPr>
          <p:nvPr/>
        </p:nvSpPr>
        <p:spPr bwMode="auto">
          <a:xfrm>
            <a:off x="4311709" y="2578509"/>
            <a:ext cx="21432" cy="11251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18" name="Line 292"/>
          <p:cNvSpPr>
            <a:spLocks noChangeShapeType="1"/>
          </p:cNvSpPr>
          <p:nvPr/>
        </p:nvSpPr>
        <p:spPr bwMode="auto">
          <a:xfrm>
            <a:off x="4354573" y="2578509"/>
            <a:ext cx="0" cy="112517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19" name="Rectangle 293"/>
          <p:cNvSpPr>
            <a:spLocks noChangeArrowheads="1"/>
          </p:cNvSpPr>
          <p:nvPr/>
        </p:nvSpPr>
        <p:spPr bwMode="auto">
          <a:xfrm>
            <a:off x="4354573" y="2578509"/>
            <a:ext cx="21432" cy="11251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20" name="Line 294"/>
          <p:cNvSpPr>
            <a:spLocks noChangeShapeType="1"/>
          </p:cNvSpPr>
          <p:nvPr/>
        </p:nvSpPr>
        <p:spPr bwMode="auto">
          <a:xfrm>
            <a:off x="4333141" y="3771198"/>
            <a:ext cx="0" cy="117018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21" name="Rectangle 295"/>
          <p:cNvSpPr>
            <a:spLocks noChangeArrowheads="1"/>
          </p:cNvSpPr>
          <p:nvPr/>
        </p:nvSpPr>
        <p:spPr bwMode="auto">
          <a:xfrm>
            <a:off x="4333141" y="3771198"/>
            <a:ext cx="21432" cy="1170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22" name="Line 296"/>
          <p:cNvSpPr>
            <a:spLocks noChangeShapeType="1"/>
          </p:cNvSpPr>
          <p:nvPr/>
        </p:nvSpPr>
        <p:spPr bwMode="auto">
          <a:xfrm>
            <a:off x="1611270" y="4918880"/>
            <a:ext cx="411495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23" name="Rectangle 297"/>
          <p:cNvSpPr>
            <a:spLocks noChangeArrowheads="1"/>
          </p:cNvSpPr>
          <p:nvPr/>
        </p:nvSpPr>
        <p:spPr bwMode="auto">
          <a:xfrm>
            <a:off x="1611270" y="4918880"/>
            <a:ext cx="4114955"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24" name="Line 298"/>
          <p:cNvSpPr>
            <a:spLocks noChangeShapeType="1"/>
          </p:cNvSpPr>
          <p:nvPr/>
        </p:nvSpPr>
        <p:spPr bwMode="auto">
          <a:xfrm>
            <a:off x="5704793" y="1363317"/>
            <a:ext cx="0" cy="357806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25" name="Rectangle 299"/>
          <p:cNvSpPr>
            <a:spLocks noChangeArrowheads="1"/>
          </p:cNvSpPr>
          <p:nvPr/>
        </p:nvSpPr>
        <p:spPr bwMode="auto">
          <a:xfrm>
            <a:off x="5704793" y="1363317"/>
            <a:ext cx="21432" cy="357806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26" name="Line 300"/>
          <p:cNvSpPr>
            <a:spLocks noChangeShapeType="1"/>
          </p:cNvSpPr>
          <p:nvPr/>
        </p:nvSpPr>
        <p:spPr bwMode="auto">
          <a:xfrm>
            <a:off x="1589838" y="4941383"/>
            <a:ext cx="3572" cy="375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27" name="Rectangle 301"/>
          <p:cNvSpPr>
            <a:spLocks noChangeArrowheads="1"/>
          </p:cNvSpPr>
          <p:nvPr/>
        </p:nvSpPr>
        <p:spPr bwMode="auto">
          <a:xfrm>
            <a:off x="1589838" y="4941383"/>
            <a:ext cx="21432" cy="22504"/>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28" name="Line 302"/>
          <p:cNvSpPr>
            <a:spLocks noChangeShapeType="1"/>
          </p:cNvSpPr>
          <p:nvPr/>
        </p:nvSpPr>
        <p:spPr bwMode="auto">
          <a:xfrm>
            <a:off x="2961490" y="4941383"/>
            <a:ext cx="3572" cy="375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29" name="Rectangle 303"/>
          <p:cNvSpPr>
            <a:spLocks noChangeArrowheads="1"/>
          </p:cNvSpPr>
          <p:nvPr/>
        </p:nvSpPr>
        <p:spPr bwMode="auto">
          <a:xfrm>
            <a:off x="2961490" y="4941383"/>
            <a:ext cx="21432" cy="22504"/>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30" name="Line 304"/>
          <p:cNvSpPr>
            <a:spLocks noChangeShapeType="1"/>
          </p:cNvSpPr>
          <p:nvPr/>
        </p:nvSpPr>
        <p:spPr bwMode="auto">
          <a:xfrm>
            <a:off x="4333141" y="4941383"/>
            <a:ext cx="3572" cy="375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31" name="Rectangle 305"/>
          <p:cNvSpPr>
            <a:spLocks noChangeArrowheads="1"/>
          </p:cNvSpPr>
          <p:nvPr/>
        </p:nvSpPr>
        <p:spPr bwMode="auto">
          <a:xfrm>
            <a:off x="4333141" y="4941383"/>
            <a:ext cx="21432" cy="22504"/>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32" name="Line 306"/>
          <p:cNvSpPr>
            <a:spLocks noChangeShapeType="1"/>
          </p:cNvSpPr>
          <p:nvPr/>
        </p:nvSpPr>
        <p:spPr bwMode="auto">
          <a:xfrm>
            <a:off x="5704793" y="4941383"/>
            <a:ext cx="3572" cy="375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33" name="Rectangle 307"/>
          <p:cNvSpPr>
            <a:spLocks noChangeArrowheads="1"/>
          </p:cNvSpPr>
          <p:nvPr/>
        </p:nvSpPr>
        <p:spPr bwMode="auto">
          <a:xfrm>
            <a:off x="5704793" y="4941383"/>
            <a:ext cx="21432" cy="22504"/>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34" name="Line 308"/>
          <p:cNvSpPr>
            <a:spLocks noChangeShapeType="1"/>
          </p:cNvSpPr>
          <p:nvPr/>
        </p:nvSpPr>
        <p:spPr bwMode="auto">
          <a:xfrm>
            <a:off x="2982922" y="3703687"/>
            <a:ext cx="0" cy="22504"/>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35" name="Rectangle 309"/>
          <p:cNvSpPr>
            <a:spLocks noChangeArrowheads="1"/>
          </p:cNvSpPr>
          <p:nvPr/>
        </p:nvSpPr>
        <p:spPr bwMode="auto">
          <a:xfrm>
            <a:off x="2982922" y="3703687"/>
            <a:ext cx="21432"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36" name="Line 310"/>
          <p:cNvSpPr>
            <a:spLocks noChangeShapeType="1"/>
          </p:cNvSpPr>
          <p:nvPr/>
        </p:nvSpPr>
        <p:spPr bwMode="auto">
          <a:xfrm>
            <a:off x="2940058" y="3703687"/>
            <a:ext cx="0" cy="6751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37" name="Rectangle 311"/>
          <p:cNvSpPr>
            <a:spLocks noChangeArrowheads="1"/>
          </p:cNvSpPr>
          <p:nvPr/>
        </p:nvSpPr>
        <p:spPr bwMode="auto">
          <a:xfrm>
            <a:off x="2940058" y="3703687"/>
            <a:ext cx="21432" cy="675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38" name="Line 312"/>
          <p:cNvSpPr>
            <a:spLocks noChangeShapeType="1"/>
          </p:cNvSpPr>
          <p:nvPr/>
        </p:nvSpPr>
        <p:spPr bwMode="auto">
          <a:xfrm>
            <a:off x="4354573" y="3703687"/>
            <a:ext cx="0" cy="6751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39" name="Rectangle 313"/>
          <p:cNvSpPr>
            <a:spLocks noChangeArrowheads="1"/>
          </p:cNvSpPr>
          <p:nvPr/>
        </p:nvSpPr>
        <p:spPr bwMode="auto">
          <a:xfrm>
            <a:off x="4354573" y="3703687"/>
            <a:ext cx="21432" cy="675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40" name="Line 314"/>
          <p:cNvSpPr>
            <a:spLocks noChangeShapeType="1"/>
          </p:cNvSpPr>
          <p:nvPr/>
        </p:nvSpPr>
        <p:spPr bwMode="auto">
          <a:xfrm>
            <a:off x="4311709" y="3703687"/>
            <a:ext cx="0" cy="22504"/>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41" name="Rectangle 315"/>
          <p:cNvSpPr>
            <a:spLocks noChangeArrowheads="1"/>
          </p:cNvSpPr>
          <p:nvPr/>
        </p:nvSpPr>
        <p:spPr bwMode="auto">
          <a:xfrm>
            <a:off x="4311709" y="3703687"/>
            <a:ext cx="21432"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42" name="Line 316"/>
          <p:cNvSpPr>
            <a:spLocks noChangeShapeType="1"/>
          </p:cNvSpPr>
          <p:nvPr/>
        </p:nvSpPr>
        <p:spPr bwMode="auto">
          <a:xfrm>
            <a:off x="5726225" y="1340813"/>
            <a:ext cx="3572" cy="375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43" name="Rectangle 317"/>
          <p:cNvSpPr>
            <a:spLocks noChangeArrowheads="1"/>
          </p:cNvSpPr>
          <p:nvPr/>
        </p:nvSpPr>
        <p:spPr bwMode="auto">
          <a:xfrm>
            <a:off x="5726225" y="1340813"/>
            <a:ext cx="21432" cy="22504"/>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44" name="Line 318"/>
          <p:cNvSpPr>
            <a:spLocks noChangeShapeType="1"/>
          </p:cNvSpPr>
          <p:nvPr/>
        </p:nvSpPr>
        <p:spPr bwMode="auto">
          <a:xfrm>
            <a:off x="5726225" y="2533502"/>
            <a:ext cx="3572" cy="375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45" name="Rectangle 319"/>
          <p:cNvSpPr>
            <a:spLocks noChangeArrowheads="1"/>
          </p:cNvSpPr>
          <p:nvPr/>
        </p:nvSpPr>
        <p:spPr bwMode="auto">
          <a:xfrm>
            <a:off x="5726225" y="2533502"/>
            <a:ext cx="21432" cy="22504"/>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46" name="Line 320"/>
          <p:cNvSpPr>
            <a:spLocks noChangeShapeType="1"/>
          </p:cNvSpPr>
          <p:nvPr/>
        </p:nvSpPr>
        <p:spPr bwMode="auto">
          <a:xfrm>
            <a:off x="4311709" y="2556006"/>
            <a:ext cx="21432"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47" name="Rectangle 321"/>
          <p:cNvSpPr>
            <a:spLocks noChangeArrowheads="1"/>
          </p:cNvSpPr>
          <p:nvPr/>
        </p:nvSpPr>
        <p:spPr bwMode="auto">
          <a:xfrm>
            <a:off x="4311709" y="2556006"/>
            <a:ext cx="21432"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48" name="Line 322"/>
          <p:cNvSpPr>
            <a:spLocks noChangeShapeType="1"/>
          </p:cNvSpPr>
          <p:nvPr/>
        </p:nvSpPr>
        <p:spPr bwMode="auto">
          <a:xfrm>
            <a:off x="4311709" y="2510998"/>
            <a:ext cx="6429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49" name="Rectangle 323"/>
          <p:cNvSpPr>
            <a:spLocks noChangeArrowheads="1"/>
          </p:cNvSpPr>
          <p:nvPr/>
        </p:nvSpPr>
        <p:spPr bwMode="auto">
          <a:xfrm>
            <a:off x="4311709" y="2510998"/>
            <a:ext cx="64296"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50" name="Line 324"/>
          <p:cNvSpPr>
            <a:spLocks noChangeShapeType="1"/>
          </p:cNvSpPr>
          <p:nvPr/>
        </p:nvSpPr>
        <p:spPr bwMode="auto">
          <a:xfrm>
            <a:off x="5726225" y="3726191"/>
            <a:ext cx="3572" cy="375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51" name="Rectangle 325"/>
          <p:cNvSpPr>
            <a:spLocks noChangeArrowheads="1"/>
          </p:cNvSpPr>
          <p:nvPr/>
        </p:nvSpPr>
        <p:spPr bwMode="auto">
          <a:xfrm>
            <a:off x="5726225" y="3726191"/>
            <a:ext cx="21432" cy="22504"/>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52" name="Line 326"/>
          <p:cNvSpPr>
            <a:spLocks noChangeShapeType="1"/>
          </p:cNvSpPr>
          <p:nvPr/>
        </p:nvSpPr>
        <p:spPr bwMode="auto">
          <a:xfrm>
            <a:off x="4311709" y="3748694"/>
            <a:ext cx="6429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53" name="Rectangle 327"/>
          <p:cNvSpPr>
            <a:spLocks noChangeArrowheads="1"/>
          </p:cNvSpPr>
          <p:nvPr/>
        </p:nvSpPr>
        <p:spPr bwMode="auto">
          <a:xfrm>
            <a:off x="4311709" y="3748694"/>
            <a:ext cx="64296"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54" name="Line 328"/>
          <p:cNvSpPr>
            <a:spLocks noChangeShapeType="1"/>
          </p:cNvSpPr>
          <p:nvPr/>
        </p:nvSpPr>
        <p:spPr bwMode="auto">
          <a:xfrm>
            <a:off x="4311709" y="3703687"/>
            <a:ext cx="21432"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55" name="Rectangle 329"/>
          <p:cNvSpPr>
            <a:spLocks noChangeArrowheads="1"/>
          </p:cNvSpPr>
          <p:nvPr/>
        </p:nvSpPr>
        <p:spPr bwMode="auto">
          <a:xfrm>
            <a:off x="4311709" y="3703687"/>
            <a:ext cx="21432" cy="225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2356" name="Line 330"/>
          <p:cNvSpPr>
            <a:spLocks noChangeShapeType="1"/>
          </p:cNvSpPr>
          <p:nvPr/>
        </p:nvSpPr>
        <p:spPr bwMode="auto">
          <a:xfrm>
            <a:off x="5726225" y="4918880"/>
            <a:ext cx="3572" cy="3751"/>
          </a:xfrm>
          <a:prstGeom prst="line">
            <a:avLst/>
          </a:prstGeom>
          <a:noFill/>
          <a:ln w="0">
            <a:solidFill>
              <a:srgbClr val="DADCD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57" name="Rectangle 331"/>
          <p:cNvSpPr>
            <a:spLocks noChangeArrowheads="1"/>
          </p:cNvSpPr>
          <p:nvPr/>
        </p:nvSpPr>
        <p:spPr bwMode="auto">
          <a:xfrm>
            <a:off x="5726225" y="4918880"/>
            <a:ext cx="21432" cy="22504"/>
          </a:xfrm>
          <a:prstGeom prst="rect">
            <a:avLst/>
          </a:prstGeom>
          <a:solidFill>
            <a:srgbClr val="DADC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342" name="Rectangle 231"/>
          <p:cNvSpPr>
            <a:spLocks noChangeArrowheads="1"/>
          </p:cNvSpPr>
          <p:nvPr/>
        </p:nvSpPr>
        <p:spPr bwMode="auto">
          <a:xfrm>
            <a:off x="2982923" y="1607104"/>
            <a:ext cx="1328787" cy="68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altLang="it-IT" sz="3600" b="0" i="0" u="none" strike="noStrike" cap="none" normalizeH="0" baseline="0" dirty="0" smtClean="0">
                <a:ln>
                  <a:noFill/>
                </a:ln>
                <a:solidFill>
                  <a:srgbClr val="000000"/>
                </a:solidFill>
                <a:effectLst/>
                <a:latin typeface="Calibri" pitchFamily="34" charset="0"/>
                <a:cs typeface="Arial" pitchFamily="34" charset="0"/>
              </a:rPr>
              <a:t>1</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43" name="Rectangle 231"/>
          <p:cNvSpPr>
            <a:spLocks noChangeArrowheads="1"/>
          </p:cNvSpPr>
          <p:nvPr/>
        </p:nvSpPr>
        <p:spPr bwMode="auto">
          <a:xfrm>
            <a:off x="4363668" y="3992481"/>
            <a:ext cx="1328787" cy="68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altLang="it-IT" sz="3600" b="0" i="0" u="none" strike="noStrike" cap="none" normalizeH="0" baseline="0" dirty="0" smtClean="0">
                <a:ln>
                  <a:noFill/>
                </a:ln>
                <a:solidFill>
                  <a:srgbClr val="000000"/>
                </a:solidFill>
                <a:effectLst/>
                <a:latin typeface="Calibri" pitchFamily="34" charset="0"/>
                <a:cs typeface="Arial" pitchFamily="34" charset="0"/>
              </a:rPr>
              <a:t>1</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44" name="Rectangle 233"/>
          <p:cNvSpPr>
            <a:spLocks noChangeArrowheads="1"/>
          </p:cNvSpPr>
          <p:nvPr/>
        </p:nvSpPr>
        <p:spPr bwMode="auto">
          <a:xfrm>
            <a:off x="4919092" y="2811045"/>
            <a:ext cx="275045" cy="68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altLang="it-IT" sz="3600" b="0" i="0" u="none" strike="noStrike" cap="none" normalizeH="0" baseline="0" dirty="0" smtClean="0">
                <a:ln>
                  <a:noFill/>
                </a:ln>
                <a:solidFill>
                  <a:srgbClr val="000000"/>
                </a:solidFill>
                <a:effectLst/>
                <a:latin typeface="Calibri" pitchFamily="34" charset="0"/>
                <a:cs typeface="Arial" pitchFamily="34" charset="0"/>
              </a:rPr>
              <a:t>0</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45" name="Rectangle 233"/>
          <p:cNvSpPr>
            <a:spLocks noChangeArrowheads="1"/>
          </p:cNvSpPr>
          <p:nvPr/>
        </p:nvSpPr>
        <p:spPr bwMode="auto">
          <a:xfrm>
            <a:off x="3530944" y="2811044"/>
            <a:ext cx="275045" cy="68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altLang="it-IT" sz="3600" b="0" i="0" u="none" strike="noStrike" cap="none" normalizeH="0" baseline="0" dirty="0" smtClean="0">
                <a:ln>
                  <a:noFill/>
                </a:ln>
                <a:solidFill>
                  <a:srgbClr val="000000"/>
                </a:solidFill>
                <a:effectLst/>
                <a:latin typeface="Calibri" pitchFamily="34" charset="0"/>
                <a:cs typeface="Arial" pitchFamily="34" charset="0"/>
              </a:rPr>
              <a:t>0</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46" name="Rectangle 233"/>
          <p:cNvSpPr>
            <a:spLocks noChangeArrowheads="1"/>
          </p:cNvSpPr>
          <p:nvPr/>
        </p:nvSpPr>
        <p:spPr bwMode="auto">
          <a:xfrm>
            <a:off x="2138141" y="2811043"/>
            <a:ext cx="275045" cy="68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altLang="it-IT" sz="3600" b="0" i="0" u="none" strike="noStrike" cap="none" normalizeH="0" baseline="0" dirty="0" smtClean="0">
                <a:ln>
                  <a:noFill/>
                </a:ln>
                <a:solidFill>
                  <a:srgbClr val="000000"/>
                </a:solidFill>
                <a:effectLst/>
                <a:latin typeface="Calibri" pitchFamily="34" charset="0"/>
                <a:cs typeface="Arial" pitchFamily="34" charset="0"/>
              </a:rPr>
              <a:t>0</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47" name="Rectangle 233"/>
          <p:cNvSpPr>
            <a:spLocks noChangeArrowheads="1"/>
          </p:cNvSpPr>
          <p:nvPr/>
        </p:nvSpPr>
        <p:spPr bwMode="auto">
          <a:xfrm>
            <a:off x="2138141" y="3992480"/>
            <a:ext cx="275045" cy="68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altLang="it-IT" sz="3600" b="0" i="0" u="none" strike="noStrike" cap="none" normalizeH="0" baseline="0" dirty="0" smtClean="0">
                <a:ln>
                  <a:noFill/>
                </a:ln>
                <a:solidFill>
                  <a:srgbClr val="000000"/>
                </a:solidFill>
                <a:effectLst/>
                <a:latin typeface="Calibri" pitchFamily="34" charset="0"/>
                <a:cs typeface="Arial" pitchFamily="34" charset="0"/>
              </a:rPr>
              <a:t>0</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48" name="Rectangle 233"/>
          <p:cNvSpPr>
            <a:spLocks noChangeArrowheads="1"/>
          </p:cNvSpPr>
          <p:nvPr/>
        </p:nvSpPr>
        <p:spPr bwMode="auto">
          <a:xfrm>
            <a:off x="3509794" y="3992479"/>
            <a:ext cx="275045" cy="68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altLang="it-IT" sz="3600" b="0" i="0" u="none" strike="noStrike" cap="none" normalizeH="0" baseline="0" dirty="0" smtClean="0">
                <a:ln>
                  <a:noFill/>
                </a:ln>
                <a:solidFill>
                  <a:srgbClr val="000000"/>
                </a:solidFill>
                <a:effectLst/>
                <a:latin typeface="Calibri" pitchFamily="34" charset="0"/>
                <a:cs typeface="Arial" pitchFamily="34" charset="0"/>
              </a:rPr>
              <a:t>0</a:t>
            </a:r>
            <a:endParaRPr kumimoji="0" lang="it-IT" alt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9" name="CasellaDiTesto 2358"/>
          <p:cNvSpPr txBox="1"/>
          <p:nvPr/>
        </p:nvSpPr>
        <p:spPr>
          <a:xfrm>
            <a:off x="1611270" y="5216044"/>
            <a:ext cx="2619776" cy="830997"/>
          </a:xfrm>
          <a:prstGeom prst="rect">
            <a:avLst/>
          </a:prstGeom>
          <a:noFill/>
        </p:spPr>
        <p:txBody>
          <a:bodyPr wrap="square" rtlCol="0">
            <a:spAutoFit/>
          </a:bodyPr>
          <a:lstStyle/>
          <a:p>
            <a:r>
              <a:rPr lang="it-IT" sz="4800" dirty="0"/>
              <a:t>n</a:t>
            </a:r>
            <a:r>
              <a:rPr lang="it-IT" sz="4800" dirty="0" smtClean="0"/>
              <a:t>=</a:t>
            </a:r>
            <a:endParaRPr lang="it-IT" sz="4800" dirty="0"/>
          </a:p>
        </p:txBody>
      </p:sp>
      <p:sp>
        <p:nvSpPr>
          <p:cNvPr id="2360" name="Rettangolo 2359"/>
          <p:cNvSpPr/>
          <p:nvPr/>
        </p:nvSpPr>
        <p:spPr>
          <a:xfrm>
            <a:off x="2437581" y="5216043"/>
            <a:ext cx="545342" cy="830997"/>
          </a:xfrm>
          <a:prstGeom prst="rect">
            <a:avLst/>
          </a:prstGeom>
        </p:spPr>
        <p:txBody>
          <a:bodyPr wrap="none">
            <a:spAutoFit/>
          </a:bodyPr>
          <a:lstStyle/>
          <a:p>
            <a:pPr lvl="0"/>
            <a:r>
              <a:rPr lang="it-IT" sz="4800" dirty="0">
                <a:solidFill>
                  <a:prstClr val="black"/>
                </a:solidFill>
              </a:rPr>
              <a:t>1</a:t>
            </a:r>
          </a:p>
        </p:txBody>
      </p:sp>
      <p:sp>
        <p:nvSpPr>
          <p:cNvPr id="462" name="Rettangolo 461"/>
          <p:cNvSpPr/>
          <p:nvPr/>
        </p:nvSpPr>
        <p:spPr>
          <a:xfrm>
            <a:off x="2437580" y="5216041"/>
            <a:ext cx="545342" cy="830997"/>
          </a:xfrm>
          <a:prstGeom prst="rect">
            <a:avLst/>
          </a:prstGeom>
        </p:spPr>
        <p:txBody>
          <a:bodyPr wrap="none">
            <a:spAutoFit/>
          </a:bodyPr>
          <a:lstStyle/>
          <a:p>
            <a:pPr lvl="0"/>
            <a:r>
              <a:rPr lang="it-IT" sz="4800" dirty="0" smtClean="0">
                <a:solidFill>
                  <a:prstClr val="black"/>
                </a:solidFill>
              </a:rPr>
              <a:t>2</a:t>
            </a:r>
            <a:endParaRPr lang="it-IT" sz="4800" dirty="0">
              <a:solidFill>
                <a:prstClr val="black"/>
              </a:solidFill>
            </a:endParaRPr>
          </a:p>
        </p:txBody>
      </p:sp>
      <p:sp>
        <p:nvSpPr>
          <p:cNvPr id="463" name="Rettangolo 462"/>
          <p:cNvSpPr/>
          <p:nvPr/>
        </p:nvSpPr>
        <p:spPr>
          <a:xfrm>
            <a:off x="2413186" y="5216040"/>
            <a:ext cx="545342" cy="830997"/>
          </a:xfrm>
          <a:prstGeom prst="rect">
            <a:avLst/>
          </a:prstGeom>
        </p:spPr>
        <p:txBody>
          <a:bodyPr wrap="none">
            <a:spAutoFit/>
          </a:bodyPr>
          <a:lstStyle/>
          <a:p>
            <a:pPr lvl="0"/>
            <a:r>
              <a:rPr lang="it-IT" sz="4800" dirty="0" smtClean="0">
                <a:solidFill>
                  <a:prstClr val="black"/>
                </a:solidFill>
              </a:rPr>
              <a:t>3</a:t>
            </a:r>
            <a:endParaRPr lang="it-IT" sz="4800" dirty="0">
              <a:solidFill>
                <a:prstClr val="black"/>
              </a:solidFill>
            </a:endParaRPr>
          </a:p>
        </p:txBody>
      </p:sp>
    </p:spTree>
    <p:extLst>
      <p:ext uri="{BB962C8B-B14F-4D97-AF65-F5344CB8AC3E}">
        <p14:creationId xmlns:p14="http://schemas.microsoft.com/office/powerpoint/2010/main" val="413152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50" fill="hold"/>
                                        <p:tgtEl>
                                          <p:spTgt spid="2257"/>
                                        </p:tgtEl>
                                      </p:cBhvr>
                                      <p:by x="150000" y="150000"/>
                                    </p:animScale>
                                  </p:childTnLst>
                                </p:cTn>
                              </p:par>
                              <p:par>
                                <p:cTn id="7" presetID="1" presetClass="entr" presetSubtype="0" fill="hold" grpId="0" nodeType="withEffect">
                                  <p:stCondLst>
                                    <p:cond delay="0"/>
                                  </p:stCondLst>
                                  <p:childTnLst>
                                    <p:set>
                                      <p:cBhvr>
                                        <p:cTn id="8" dur="1" fill="hold">
                                          <p:stCondLst>
                                            <p:cond delay="0"/>
                                          </p:stCondLst>
                                        </p:cTn>
                                        <p:tgtEl>
                                          <p:spTgt spid="23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360"/>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62"/>
                                        </p:tgtEl>
                                        <p:attrNameLst>
                                          <p:attrName>style.visibility</p:attrName>
                                        </p:attrNameLst>
                                      </p:cBhvr>
                                      <p:to>
                                        <p:strVal val="visible"/>
                                      </p:to>
                                    </p:set>
                                  </p:childTnLst>
                                </p:cTn>
                              </p:par>
                              <p:par>
                                <p:cTn id="15" presetID="6" presetClass="emph" presetSubtype="0" fill="hold" grpId="0" nodeType="withEffect">
                                  <p:stCondLst>
                                    <p:cond delay="0"/>
                                  </p:stCondLst>
                                  <p:childTnLst>
                                    <p:animScale>
                                      <p:cBhvr>
                                        <p:cTn id="16" dur="250" fill="hold"/>
                                        <p:tgtEl>
                                          <p:spTgt spid="342"/>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462"/>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463"/>
                                        </p:tgtEl>
                                        <p:attrNameLst>
                                          <p:attrName>style.visibility</p:attrName>
                                        </p:attrNameLst>
                                      </p:cBhvr>
                                      <p:to>
                                        <p:strVal val="visible"/>
                                      </p:to>
                                    </p:set>
                                  </p:childTnLst>
                                </p:cTn>
                              </p:par>
                              <p:par>
                                <p:cTn id="23" presetID="6" presetClass="emph" presetSubtype="0" fill="hold" grpId="0" nodeType="withEffect">
                                  <p:stCondLst>
                                    <p:cond delay="0"/>
                                  </p:stCondLst>
                                  <p:childTnLst>
                                    <p:animScale>
                                      <p:cBhvr>
                                        <p:cTn id="24" dur="250" fill="hold"/>
                                        <p:tgtEl>
                                          <p:spTgt spid="3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7" grpId="0"/>
      <p:bldP spid="342" grpId="0"/>
      <p:bldP spid="343" grpId="0"/>
      <p:bldP spid="2360" grpId="0"/>
      <p:bldP spid="2360" grpId="1"/>
      <p:bldP spid="462" grpId="0"/>
      <p:bldP spid="462" grpId="1"/>
      <p:bldP spid="4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afico 6">
            <a:extLst>
              <a:ext uri="{FF2B5EF4-FFF2-40B4-BE49-F238E27FC236}">
                <a16:creationId xmlns="" xmlns:a16="http://schemas.microsoft.com/office/drawing/2014/main" id="{C1A75089-BE6B-440A-9AFF-C9926AE29C0D}"/>
              </a:ext>
            </a:extLst>
          </p:cNvPr>
          <p:cNvGraphicFramePr/>
          <p:nvPr>
            <p:extLst>
              <p:ext uri="{D42A27DB-BD31-4B8C-83A1-F6EECF244321}">
                <p14:modId xmlns:p14="http://schemas.microsoft.com/office/powerpoint/2010/main" val="1956330424"/>
              </p:ext>
            </p:extLst>
          </p:nvPr>
        </p:nvGraphicFramePr>
        <p:xfrm>
          <a:off x="838199" y="1333837"/>
          <a:ext cx="10515599" cy="4824000"/>
        </p:xfrm>
        <a:graphic>
          <a:graphicData uri="http://schemas.openxmlformats.org/drawingml/2006/chart">
            <c:chart xmlns:c="http://schemas.openxmlformats.org/drawingml/2006/chart" xmlns:r="http://schemas.openxmlformats.org/officeDocument/2006/relationships" r:id="rId3"/>
          </a:graphicData>
        </a:graphic>
      </p:graphicFrame>
      <p:sp>
        <p:nvSpPr>
          <p:cNvPr id="2" name="CasellaDiTesto 1">
            <a:extLst>
              <a:ext uri="{FF2B5EF4-FFF2-40B4-BE49-F238E27FC236}">
                <a16:creationId xmlns="" xmlns:a16="http://schemas.microsoft.com/office/drawing/2014/main" id="{7B007065-8A72-436B-A746-6476D71F2230}"/>
              </a:ext>
            </a:extLst>
          </p:cNvPr>
          <p:cNvSpPr txBox="1"/>
          <p:nvPr/>
        </p:nvSpPr>
        <p:spPr>
          <a:xfrm>
            <a:off x="2529786" y="1736660"/>
            <a:ext cx="398589" cy="338554"/>
          </a:xfrm>
          <a:prstGeom prst="rect">
            <a:avLst/>
          </a:prstGeom>
          <a:noFill/>
        </p:spPr>
        <p:txBody>
          <a:bodyPr wrap="square" rtlCol="0">
            <a:spAutoFit/>
          </a:bodyPr>
          <a:lstStyle/>
          <a:p>
            <a:r>
              <a:rPr lang="it-IT" sz="1600" b="1" dirty="0">
                <a:solidFill>
                  <a:schemeClr val="bg1"/>
                </a:solidFill>
                <a:latin typeface="Cambria Math" panose="02040503050406030204" pitchFamily="18" charset="0"/>
                <a:ea typeface="Cambria Math" panose="02040503050406030204" pitchFamily="18" charset="0"/>
              </a:rPr>
              <a:t>i</a:t>
            </a:r>
          </a:p>
        </p:txBody>
      </p:sp>
      <p:sp>
        <p:nvSpPr>
          <p:cNvPr id="5" name="CasellaDiTesto 4">
            <a:extLst>
              <a:ext uri="{FF2B5EF4-FFF2-40B4-BE49-F238E27FC236}">
                <a16:creationId xmlns="" xmlns:a16="http://schemas.microsoft.com/office/drawing/2014/main" id="{E493C8FF-7D7D-4076-9DB7-053049C9439B}"/>
              </a:ext>
            </a:extLst>
          </p:cNvPr>
          <p:cNvSpPr txBox="1"/>
          <p:nvPr/>
        </p:nvSpPr>
        <p:spPr>
          <a:xfrm>
            <a:off x="4068563" y="2244596"/>
            <a:ext cx="1013081" cy="338554"/>
          </a:xfrm>
          <a:prstGeom prst="rect">
            <a:avLst/>
          </a:prstGeom>
          <a:noFill/>
        </p:spPr>
        <p:txBody>
          <a:bodyPr wrap="square" rtlCol="0">
            <a:spAutoFit/>
          </a:bodyPr>
          <a:lstStyle/>
          <a:p>
            <a:r>
              <a:rPr lang="it-IT" sz="1600" b="1" dirty="0">
                <a:solidFill>
                  <a:schemeClr val="bg1"/>
                </a:solidFill>
                <a:latin typeface="Cambria Math" panose="02040503050406030204" pitchFamily="18" charset="0"/>
                <a:ea typeface="Cambria Math" panose="02040503050406030204" pitchFamily="18" charset="0"/>
              </a:rPr>
              <a:t>i</a:t>
            </a:r>
            <a:r>
              <a:rPr lang="it-IT" sz="1600" b="1" dirty="0" smtClean="0">
                <a:solidFill>
                  <a:schemeClr val="bg1"/>
                </a:solidFill>
                <a:latin typeface="Cambria Math" panose="02040503050406030204" pitchFamily="18" charset="0"/>
                <a:ea typeface="Cambria Math" panose="02040503050406030204" pitchFamily="18" charset="0"/>
              </a:rPr>
              <a:t>(1-i</a:t>
            </a:r>
            <a:r>
              <a:rPr lang="it-IT" sz="1600" b="1" dirty="0">
                <a:solidFill>
                  <a:schemeClr val="bg1"/>
                </a:solidFill>
                <a:latin typeface="Cambria Math" panose="02040503050406030204" pitchFamily="18" charset="0"/>
                <a:ea typeface="Cambria Math" panose="02040503050406030204" pitchFamily="18" charset="0"/>
              </a:rPr>
              <a:t>)</a:t>
            </a:r>
          </a:p>
        </p:txBody>
      </p:sp>
      <p:sp>
        <p:nvSpPr>
          <p:cNvPr id="6" name="CasellaDiTesto 5">
            <a:extLst>
              <a:ext uri="{FF2B5EF4-FFF2-40B4-BE49-F238E27FC236}">
                <a16:creationId xmlns="" xmlns:a16="http://schemas.microsoft.com/office/drawing/2014/main" id="{39564944-2563-495C-B00F-E9EDEB1DFF93}"/>
              </a:ext>
            </a:extLst>
          </p:cNvPr>
          <p:cNvSpPr txBox="1"/>
          <p:nvPr/>
        </p:nvSpPr>
        <p:spPr>
          <a:xfrm>
            <a:off x="7564299" y="2244596"/>
            <a:ext cx="1013081" cy="338554"/>
          </a:xfrm>
          <a:prstGeom prst="rect">
            <a:avLst/>
          </a:prstGeom>
          <a:noFill/>
        </p:spPr>
        <p:txBody>
          <a:bodyPr wrap="square" rtlCol="0">
            <a:spAutoFit/>
          </a:bodyPr>
          <a:lstStyle/>
          <a:p>
            <a:r>
              <a:rPr lang="it-IT" sz="1600" dirty="0">
                <a:latin typeface="Cambria Math" panose="02040503050406030204" pitchFamily="18" charset="0"/>
                <a:ea typeface="Cambria Math" panose="02040503050406030204" pitchFamily="18" charset="0"/>
              </a:rPr>
              <a:t>(1-i)</a:t>
            </a:r>
            <a:r>
              <a:rPr lang="it-IT" sz="1600" baseline="30000" dirty="0">
                <a:latin typeface="Cambria Math" panose="02040503050406030204" pitchFamily="18" charset="0"/>
                <a:ea typeface="Cambria Math" panose="02040503050406030204" pitchFamily="18" charset="0"/>
              </a:rPr>
              <a:t>2</a:t>
            </a:r>
            <a:endParaRPr lang="it-IT" sz="1600" dirty="0">
              <a:latin typeface="Cambria Math" panose="02040503050406030204" pitchFamily="18" charset="0"/>
              <a:ea typeface="Cambria Math" panose="02040503050406030204" pitchFamily="18" charset="0"/>
            </a:endParaRPr>
          </a:p>
        </p:txBody>
      </p:sp>
      <p:sp>
        <p:nvSpPr>
          <p:cNvPr id="8" name="CasellaDiTesto 7">
            <a:extLst>
              <a:ext uri="{FF2B5EF4-FFF2-40B4-BE49-F238E27FC236}">
                <a16:creationId xmlns="" xmlns:a16="http://schemas.microsoft.com/office/drawing/2014/main" id="{F46CD531-47E2-4C41-B2A8-D04D5F235FB2}"/>
              </a:ext>
            </a:extLst>
          </p:cNvPr>
          <p:cNvSpPr txBox="1"/>
          <p:nvPr/>
        </p:nvSpPr>
        <p:spPr>
          <a:xfrm>
            <a:off x="6913651" y="1725093"/>
            <a:ext cx="664315" cy="338554"/>
          </a:xfrm>
          <a:prstGeom prst="rect">
            <a:avLst/>
          </a:prstGeom>
          <a:noFill/>
        </p:spPr>
        <p:txBody>
          <a:bodyPr wrap="square" rtlCol="0">
            <a:spAutoFit/>
          </a:bodyPr>
          <a:lstStyle/>
          <a:p>
            <a:r>
              <a:rPr lang="it-IT" sz="1600" dirty="0">
                <a:latin typeface="Cambria Math" panose="02040503050406030204" pitchFamily="18" charset="0"/>
                <a:ea typeface="Cambria Math" panose="02040503050406030204" pitchFamily="18" charset="0"/>
              </a:rPr>
              <a:t>1-i</a:t>
            </a:r>
          </a:p>
        </p:txBody>
      </p:sp>
      <p:sp>
        <p:nvSpPr>
          <p:cNvPr id="9" name="CasellaDiTesto 8">
            <a:extLst>
              <a:ext uri="{FF2B5EF4-FFF2-40B4-BE49-F238E27FC236}">
                <a16:creationId xmlns="" xmlns:a16="http://schemas.microsoft.com/office/drawing/2014/main" id="{34DADC34-A8C7-4AF3-B750-4C1A2E10F3F1}"/>
              </a:ext>
            </a:extLst>
          </p:cNvPr>
          <p:cNvSpPr txBox="1"/>
          <p:nvPr/>
        </p:nvSpPr>
        <p:spPr>
          <a:xfrm>
            <a:off x="5351468" y="2748620"/>
            <a:ext cx="1133488" cy="338554"/>
          </a:xfrm>
          <a:prstGeom prst="rect">
            <a:avLst/>
          </a:prstGeom>
          <a:noFill/>
        </p:spPr>
        <p:txBody>
          <a:bodyPr wrap="square" rtlCol="0">
            <a:spAutoFit/>
          </a:bodyPr>
          <a:lstStyle/>
          <a:p>
            <a:r>
              <a:rPr lang="it-IT" sz="1600" b="1" dirty="0">
                <a:solidFill>
                  <a:schemeClr val="bg1"/>
                </a:solidFill>
                <a:latin typeface="Cambria Math" panose="02040503050406030204" pitchFamily="18" charset="0"/>
                <a:ea typeface="Cambria Math" panose="02040503050406030204" pitchFamily="18" charset="0"/>
              </a:rPr>
              <a:t>i(1-i)</a:t>
            </a:r>
            <a:r>
              <a:rPr lang="it-IT" sz="1600" b="1" baseline="30000" dirty="0">
                <a:solidFill>
                  <a:schemeClr val="bg1"/>
                </a:solidFill>
                <a:latin typeface="Cambria Math" panose="02040503050406030204" pitchFamily="18" charset="0"/>
                <a:ea typeface="Cambria Math" panose="02040503050406030204" pitchFamily="18" charset="0"/>
              </a:rPr>
              <a:t>2</a:t>
            </a:r>
            <a:endParaRPr lang="it-IT" sz="1600" b="1" dirty="0">
              <a:solidFill>
                <a:schemeClr val="bg1"/>
              </a:solidFill>
              <a:latin typeface="Cambria Math" panose="02040503050406030204" pitchFamily="18" charset="0"/>
              <a:ea typeface="Cambria Math" panose="02040503050406030204" pitchFamily="18" charset="0"/>
            </a:endParaRPr>
          </a:p>
        </p:txBody>
      </p:sp>
      <p:sp>
        <p:nvSpPr>
          <p:cNvPr id="10" name="CasellaDiTesto 9">
            <a:extLst>
              <a:ext uri="{FF2B5EF4-FFF2-40B4-BE49-F238E27FC236}">
                <a16:creationId xmlns="" xmlns:a16="http://schemas.microsoft.com/office/drawing/2014/main" id="{6BEC97F5-006D-4817-B26B-EBFE34809822}"/>
              </a:ext>
            </a:extLst>
          </p:cNvPr>
          <p:cNvSpPr txBox="1"/>
          <p:nvPr/>
        </p:nvSpPr>
        <p:spPr>
          <a:xfrm>
            <a:off x="8412836" y="2745910"/>
            <a:ext cx="1013081" cy="338554"/>
          </a:xfrm>
          <a:prstGeom prst="rect">
            <a:avLst/>
          </a:prstGeom>
          <a:noFill/>
        </p:spPr>
        <p:txBody>
          <a:bodyPr wrap="square" rtlCol="0">
            <a:spAutoFit/>
          </a:bodyPr>
          <a:lstStyle/>
          <a:p>
            <a:r>
              <a:rPr lang="it-IT" sz="1600" dirty="0">
                <a:latin typeface="Cambria Math" panose="02040503050406030204" pitchFamily="18" charset="0"/>
                <a:ea typeface="Cambria Math" panose="02040503050406030204" pitchFamily="18" charset="0"/>
              </a:rPr>
              <a:t>(1-i)</a:t>
            </a:r>
            <a:r>
              <a:rPr lang="it-IT" sz="1600" baseline="30000" dirty="0">
                <a:latin typeface="Cambria Math" panose="02040503050406030204" pitchFamily="18" charset="0"/>
                <a:ea typeface="Cambria Math" panose="02040503050406030204" pitchFamily="18" charset="0"/>
              </a:rPr>
              <a:t>3</a:t>
            </a:r>
            <a:endParaRPr lang="it-IT" sz="1600" dirty="0">
              <a:latin typeface="Cambria Math" panose="02040503050406030204" pitchFamily="18" charset="0"/>
              <a:ea typeface="Cambria Math" panose="02040503050406030204" pitchFamily="18" charset="0"/>
            </a:endParaRPr>
          </a:p>
        </p:txBody>
      </p:sp>
      <p:sp>
        <p:nvSpPr>
          <p:cNvPr id="3" name="Titolo 2">
            <a:extLst>
              <a:ext uri="{FF2B5EF4-FFF2-40B4-BE49-F238E27FC236}">
                <a16:creationId xmlns="" xmlns:a16="http://schemas.microsoft.com/office/drawing/2014/main" id="{82ADCCC0-A464-41E1-A255-0BF3ABAC558B}"/>
              </a:ext>
            </a:extLst>
          </p:cNvPr>
          <p:cNvSpPr>
            <a:spLocks noGrp="1"/>
          </p:cNvSpPr>
          <p:nvPr>
            <p:ph type="title"/>
          </p:nvPr>
        </p:nvSpPr>
        <p:spPr>
          <a:xfrm>
            <a:off x="1333500" y="338137"/>
            <a:ext cx="11137899" cy="695325"/>
          </a:xfrm>
        </p:spPr>
        <p:txBody>
          <a:bodyPr>
            <a:noAutofit/>
          </a:bodyPr>
          <a:lstStyle/>
          <a:p>
            <a:r>
              <a:rPr lang="it-IT" sz="4300" dirty="0" err="1"/>
              <a:t>Evaluating</a:t>
            </a:r>
            <a:r>
              <a:rPr lang="it-IT" sz="4300" dirty="0"/>
              <a:t> a cumulative </a:t>
            </a:r>
            <a:r>
              <a:rPr lang="it-IT" sz="4300" dirty="0" err="1"/>
              <a:t>infection</a:t>
            </a:r>
            <a:r>
              <a:rPr lang="it-IT" sz="4300" dirty="0"/>
              <a:t> </a:t>
            </a:r>
            <a:r>
              <a:rPr lang="it-IT" sz="4300" dirty="0" err="1" smtClean="0"/>
              <a:t>probability</a:t>
            </a:r>
            <a:r>
              <a:rPr lang="it-IT" sz="4300" dirty="0" smtClean="0"/>
              <a:t> </a:t>
            </a:r>
            <a:r>
              <a:rPr lang="it-IT" sz="4300" i="1" dirty="0" smtClean="0"/>
              <a:t>I</a:t>
            </a:r>
            <a:r>
              <a:rPr lang="it-IT" sz="4300" i="1" baseline="-25000" dirty="0" smtClean="0"/>
              <a:t>n</a:t>
            </a:r>
            <a:endParaRPr lang="it-IT" sz="4300" i="1" dirty="0"/>
          </a:p>
        </p:txBody>
      </p:sp>
      <p:sp>
        <p:nvSpPr>
          <p:cNvPr id="4" name="CasellaDiTesto 3"/>
          <p:cNvSpPr txBox="1"/>
          <p:nvPr/>
        </p:nvSpPr>
        <p:spPr>
          <a:xfrm>
            <a:off x="5081644" y="6581001"/>
            <a:ext cx="2181111" cy="553998"/>
          </a:xfrm>
          <a:prstGeom prst="rect">
            <a:avLst/>
          </a:prstGeom>
          <a:noFill/>
        </p:spPr>
        <p:txBody>
          <a:bodyPr wrap="none" rtlCol="0">
            <a:spAutoFit/>
          </a:bodyPr>
          <a:lstStyle/>
          <a:p>
            <a:pPr lvl="0" algn="ctr">
              <a:defRPr/>
            </a:pPr>
            <a:r>
              <a:rPr lang="it-IT" sz="1200" dirty="0">
                <a:solidFill>
                  <a:srgbClr val="191B0E"/>
                </a:solidFill>
              </a:rPr>
              <a:t>I.S.I.S.S. MARCO CASAGRANDE</a:t>
            </a:r>
          </a:p>
          <a:p>
            <a:endParaRPr lang="en-AU" dirty="0"/>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 xmlns:a16="http://schemas.microsoft.com/office/drawing/2014/main" id="{980F38D3-5343-488B-8242-259C1C7999A5}"/>
                  </a:ext>
                </a:extLst>
              </p:cNvPr>
              <p:cNvSpPr txBox="1"/>
              <p:nvPr/>
            </p:nvSpPr>
            <p:spPr>
              <a:xfrm>
                <a:off x="4606112" y="5310966"/>
                <a:ext cx="199471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𝐼</m:t>
                          </m:r>
                        </m:e>
                        <m:sub>
                          <m:r>
                            <a:rPr lang="it-IT" sz="2000" b="0" i="1" smtClean="0">
                              <a:latin typeface="Cambria Math" panose="02040503050406030204" pitchFamily="18" charset="0"/>
                            </a:rPr>
                            <m:t>𝑛</m:t>
                          </m:r>
                        </m:sub>
                      </m:sSub>
                      <m:r>
                        <a:rPr lang="it-IT" sz="2000" b="0" i="1" smtClean="0">
                          <a:latin typeface="Cambria Math" panose="02040503050406030204" pitchFamily="18" charset="0"/>
                        </a:rPr>
                        <m:t>=1−</m:t>
                      </m:r>
                      <m:sSup>
                        <m:sSupPr>
                          <m:ctrlPr>
                            <a:rPr lang="it-IT" sz="2000" b="0" i="1" smtClean="0">
                              <a:latin typeface="Cambria Math" panose="02040503050406030204" pitchFamily="18" charset="0"/>
                            </a:rPr>
                          </m:ctrlPr>
                        </m:sSupPr>
                        <m:e>
                          <m:d>
                            <m:dPr>
                              <m:ctrlPr>
                                <a:rPr lang="it-IT" sz="2000" b="0" i="1" smtClean="0">
                                  <a:latin typeface="Cambria Math" panose="02040503050406030204" pitchFamily="18" charset="0"/>
                                </a:rPr>
                              </m:ctrlPr>
                            </m:dPr>
                            <m:e>
                              <m:r>
                                <a:rPr lang="it-IT" sz="2000" b="0" i="1" smtClean="0">
                                  <a:latin typeface="Cambria Math" panose="02040503050406030204" pitchFamily="18" charset="0"/>
                                </a:rPr>
                                <m:t>1−</m:t>
                              </m:r>
                              <m:r>
                                <a:rPr lang="it-IT" sz="2000" b="0" i="1" smtClean="0">
                                  <a:latin typeface="Cambria Math" panose="02040503050406030204" pitchFamily="18" charset="0"/>
                                </a:rPr>
                                <m:t>𝑖</m:t>
                              </m:r>
                            </m:e>
                          </m:d>
                        </m:e>
                        <m:sup>
                          <m:r>
                            <a:rPr lang="it-IT" sz="2000" b="0" i="1" smtClean="0">
                              <a:latin typeface="Cambria Math" panose="02040503050406030204" pitchFamily="18" charset="0"/>
                            </a:rPr>
                            <m:t>𝑛</m:t>
                          </m:r>
                        </m:sup>
                      </m:sSup>
                    </m:oMath>
                  </m:oMathPara>
                </a14:m>
                <a:endParaRPr lang="it-IT" sz="2000" dirty="0"/>
              </a:p>
            </p:txBody>
          </p:sp>
        </mc:Choice>
        <mc:Fallback xmlns="">
          <p:sp>
            <p:nvSpPr>
              <p:cNvPr id="14" name="CasellaDiTesto 13">
                <a:extLst>
                  <a:ext uri="{FF2B5EF4-FFF2-40B4-BE49-F238E27FC236}">
                    <a16:creationId xmlns:a16="http://schemas.microsoft.com/office/drawing/2014/main" id="{980F38D3-5343-488B-8242-259C1C7999A5}"/>
                  </a:ext>
                </a:extLst>
              </p:cNvPr>
              <p:cNvSpPr txBox="1">
                <a:spLocks noRot="1" noChangeAspect="1" noMove="1" noResize="1" noEditPoints="1" noAdjustHandles="1" noChangeArrowheads="1" noChangeShapeType="1" noTextEdit="1"/>
              </p:cNvSpPr>
              <p:nvPr/>
            </p:nvSpPr>
            <p:spPr>
              <a:xfrm>
                <a:off x="4606112" y="5310966"/>
                <a:ext cx="1994713" cy="307777"/>
              </a:xfrm>
              <a:prstGeom prst="rect">
                <a:avLst/>
              </a:prstGeom>
              <a:blipFill>
                <a:blip r:embed="rId4"/>
                <a:stretch>
                  <a:fillRect l="-1529" b="-1176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 xmlns:a16="http://schemas.microsoft.com/office/drawing/2014/main" id="{980F38D3-5343-488B-8242-259C1C7999A5}"/>
                  </a:ext>
                </a:extLst>
              </p:cNvPr>
              <p:cNvSpPr txBox="1"/>
              <p:nvPr/>
            </p:nvSpPr>
            <p:spPr>
              <a:xfrm>
                <a:off x="9719636" y="5304553"/>
                <a:ext cx="9719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it-IT" sz="2000" b="0" i="1" smtClean="0">
                              <a:latin typeface="Cambria Math" panose="02040503050406030204" pitchFamily="18" charset="0"/>
                            </a:rPr>
                          </m:ctrlPr>
                        </m:sSupPr>
                        <m:e>
                          <m:d>
                            <m:dPr>
                              <m:ctrlPr>
                                <a:rPr lang="it-IT" sz="2000" b="0" i="1" smtClean="0">
                                  <a:latin typeface="Cambria Math" panose="02040503050406030204" pitchFamily="18" charset="0"/>
                                </a:rPr>
                              </m:ctrlPr>
                            </m:dPr>
                            <m:e>
                              <m:r>
                                <a:rPr lang="it-IT" sz="2000" b="0" i="1" smtClean="0">
                                  <a:latin typeface="Cambria Math" panose="02040503050406030204" pitchFamily="18" charset="0"/>
                                </a:rPr>
                                <m:t>1−</m:t>
                              </m:r>
                              <m:r>
                                <a:rPr lang="it-IT" sz="2000" b="0" i="1" smtClean="0">
                                  <a:latin typeface="Cambria Math" panose="02040503050406030204" pitchFamily="18" charset="0"/>
                                </a:rPr>
                                <m:t>𝑖</m:t>
                              </m:r>
                            </m:e>
                          </m:d>
                        </m:e>
                        <m:sup>
                          <m:r>
                            <a:rPr lang="it-IT" sz="2000" b="0" i="1" smtClean="0">
                              <a:latin typeface="Cambria Math" panose="02040503050406030204" pitchFamily="18" charset="0"/>
                            </a:rPr>
                            <m:t>𝑛</m:t>
                          </m:r>
                        </m:sup>
                      </m:sSup>
                    </m:oMath>
                  </m:oMathPara>
                </a14:m>
                <a:endParaRPr lang="it-IT" sz="2000" dirty="0"/>
              </a:p>
            </p:txBody>
          </p:sp>
        </mc:Choice>
        <mc:Fallback xmlns="">
          <p:sp>
            <p:nvSpPr>
              <p:cNvPr id="13" name="CasellaDiTesto 12">
                <a:extLst>
                  <a:ext uri="{FF2B5EF4-FFF2-40B4-BE49-F238E27FC236}">
                    <a16:creationId xmlns:a16="http://schemas.microsoft.com/office/drawing/2014/main" id="{980F38D3-5343-488B-8242-259C1C7999A5}"/>
                  </a:ext>
                </a:extLst>
              </p:cNvPr>
              <p:cNvSpPr txBox="1">
                <a:spLocks noRot="1" noChangeAspect="1" noMove="1" noResize="1" noEditPoints="1" noAdjustHandles="1" noChangeArrowheads="1" noChangeShapeType="1" noTextEdit="1"/>
              </p:cNvSpPr>
              <p:nvPr/>
            </p:nvSpPr>
            <p:spPr>
              <a:xfrm>
                <a:off x="9719636" y="5304553"/>
                <a:ext cx="971996" cy="307777"/>
              </a:xfrm>
              <a:prstGeom prst="rect">
                <a:avLst/>
              </a:prstGeom>
              <a:blipFill>
                <a:blip r:embed="rId5"/>
                <a:stretch>
                  <a:fillRect b="-7843"/>
                </a:stretch>
              </a:blipFill>
            </p:spPr>
            <p:txBody>
              <a:bodyPr/>
              <a:lstStyle/>
              <a:p>
                <a:r>
                  <a:rPr lang="it-IT">
                    <a:noFill/>
                  </a:rPr>
                  <a:t> </a:t>
                </a:r>
              </a:p>
            </p:txBody>
          </p:sp>
        </mc:Fallback>
      </mc:AlternateContent>
      <p:sp>
        <p:nvSpPr>
          <p:cNvPr id="16" name="Rettangolo arrotondato 15"/>
          <p:cNvSpPr/>
          <p:nvPr/>
        </p:nvSpPr>
        <p:spPr>
          <a:xfrm>
            <a:off x="3237676" y="3385046"/>
            <a:ext cx="2099278" cy="1124856"/>
          </a:xfrm>
          <a:prstGeom prst="roundRect">
            <a:avLst/>
          </a:prstGeom>
          <a:solidFill>
            <a:schemeClr val="bg1">
              <a:lumMod val="50000"/>
              <a:alpha val="70000"/>
            </a:schemeClr>
          </a:solidFill>
          <a:effectLst>
            <a:outerShdw blurRad="50800" dist="508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smtClean="0"/>
              <a:t>This</a:t>
            </a:r>
            <a:r>
              <a:rPr lang="it-IT" dirty="0" smtClean="0"/>
              <a:t> </a:t>
            </a:r>
            <a:r>
              <a:rPr lang="it-IT" dirty="0" err="1" smtClean="0"/>
              <a:t>is</a:t>
            </a:r>
            <a:r>
              <a:rPr lang="it-IT" dirty="0" smtClean="0"/>
              <a:t> the </a:t>
            </a:r>
            <a:r>
              <a:rPr lang="it-IT" dirty="0" err="1" smtClean="0"/>
              <a:t>infection</a:t>
            </a:r>
            <a:r>
              <a:rPr lang="it-IT" dirty="0" smtClean="0"/>
              <a:t> </a:t>
            </a:r>
            <a:r>
              <a:rPr lang="it-IT" dirty="0" err="1" smtClean="0"/>
              <a:t>probability</a:t>
            </a:r>
            <a:endParaRPr lang="it-IT" dirty="0"/>
          </a:p>
        </p:txBody>
      </p:sp>
      <p:sp>
        <p:nvSpPr>
          <p:cNvPr id="15" name="Segnaposto numero diapositiva 3"/>
          <p:cNvSpPr>
            <a:spLocks noGrp="1"/>
          </p:cNvSpPr>
          <p:nvPr>
            <p:ph type="sldNum" sz="quarter" idx="12"/>
          </p:nvPr>
        </p:nvSpPr>
        <p:spPr>
          <a:xfrm>
            <a:off x="9472736" y="6453386"/>
            <a:ext cx="1596292" cy="404614"/>
          </a:xfrm>
        </p:spPr>
        <p:txBody>
          <a:bodyPr/>
          <a:lstStyle/>
          <a:p>
            <a:pPr>
              <a:defRPr/>
            </a:pPr>
            <a:fld id="{F2487767-9CD9-40EE-BC22-A9420DEE35F1}" type="slidenum">
              <a:rPr lang="it-IT" smtClean="0">
                <a:solidFill>
                  <a:srgbClr val="191B0E"/>
                </a:solidFill>
              </a:rPr>
              <a:pPr>
                <a:defRPr/>
              </a:pPr>
              <a:t>7</a:t>
            </a:fld>
            <a:endParaRPr lang="it-IT">
              <a:solidFill>
                <a:srgbClr val="191B0E"/>
              </a:solidFill>
            </a:endParaRPr>
          </a:p>
        </p:txBody>
      </p:sp>
    </p:spTree>
    <p:extLst>
      <p:ext uri="{BB962C8B-B14F-4D97-AF65-F5344CB8AC3E}">
        <p14:creationId xmlns:p14="http://schemas.microsoft.com/office/powerpoint/2010/main" val="72822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wipe(left)">
                                      <p:cBhvr>
                                        <p:cTn id="12" dur="500"/>
                                        <p:tgtEl>
                                          <p:spTgt spid="7">
                                            <p:graphicEl>
                                              <a:chart seriesIdx="-4" categoryIdx="0" bldStep="category"/>
                                            </p:graphicEl>
                                          </p:spTgt>
                                        </p:tgtEl>
                                      </p:cBhvr>
                                    </p:animEffect>
                                  </p:childTnLst>
                                </p:cTn>
                              </p:par>
                              <p:par>
                                <p:cTn id="13" presetID="1" presetClass="entr" presetSubtype="0" fill="hold" grpId="0" nodeType="with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wipe(left)">
                                      <p:cBhvr>
                                        <p:cTn id="21" dur="500"/>
                                        <p:tgtEl>
                                          <p:spTgt spid="7">
                                            <p:graphicEl>
                                              <a:chart seriesIdx="-4" categoryIdx="1" bldStep="category"/>
                                            </p:graphicEl>
                                          </p:spTgt>
                                        </p:tgtEl>
                                      </p:cBhvr>
                                    </p:animEffect>
                                  </p:childTnLst>
                                </p:cTn>
                              </p:par>
                              <p:par>
                                <p:cTn id="22" presetID="1" presetClass="entr" presetSubtype="0" fill="hold" grpId="0" nodeType="withEffect">
                                  <p:stCondLst>
                                    <p:cond delay="0"/>
                                  </p:stCondLst>
                                  <p:childTnLst>
                                    <p:set>
                                      <p:cBhvr>
                                        <p:cTn id="23" dur="1" fill="hold">
                                          <p:stCondLst>
                                            <p:cond delay="499"/>
                                          </p:stCondLst>
                                        </p:cTn>
                                        <p:tgtEl>
                                          <p:spTgt spid="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wipe(left)">
                                      <p:cBhvr>
                                        <p:cTn id="30" dur="500"/>
                                        <p:tgtEl>
                                          <p:spTgt spid="7">
                                            <p:graphicEl>
                                              <a:chart seriesIdx="-4" categoryIdx="2" bldStep="category"/>
                                            </p:graphicEl>
                                          </p:spTgt>
                                        </p:tgtEl>
                                      </p:cBhvr>
                                    </p:animEffect>
                                  </p:childTnLst>
                                </p:cTn>
                              </p:par>
                              <p:par>
                                <p:cTn id="31" presetID="1" presetClass="entr" presetSubtype="0" fill="hold" grpId="0" nodeType="withEffect">
                                  <p:stCondLst>
                                    <p:cond delay="0"/>
                                  </p:stCondLst>
                                  <p:childTnLst>
                                    <p:set>
                                      <p:cBhvr>
                                        <p:cTn id="32" dur="1" fill="hold">
                                          <p:stCondLst>
                                            <p:cond delay="499"/>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graphicEl>
                                              <a:chart seriesIdx="-4" categoryIdx="3" bldStep="category"/>
                                            </p:graphicEl>
                                          </p:spTgt>
                                        </p:tgtEl>
                                        <p:attrNameLst>
                                          <p:attrName>style.visibility</p:attrName>
                                        </p:attrNameLst>
                                      </p:cBhvr>
                                      <p:to>
                                        <p:strVal val="visible"/>
                                      </p:to>
                                    </p:set>
                                    <p:animEffect transition="in" filter="wipe(left)">
                                      <p:cBhvr>
                                        <p:cTn id="39" dur="500"/>
                                        <p:tgtEl>
                                          <p:spTgt spid="7">
                                            <p:graphicEl>
                                              <a:chart seriesIdx="-4" categoryIdx="3" bldStep="category"/>
                                            </p:graphicEl>
                                          </p:spTgt>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7">
                                            <p:graphicEl>
                                              <a:chart seriesIdx="-4" categoryIdx="4" bldStep="category"/>
                                            </p:graphicEl>
                                          </p:spTgt>
                                        </p:tgtEl>
                                        <p:attrNameLst>
                                          <p:attrName>style.visibility</p:attrName>
                                        </p:attrNameLst>
                                      </p:cBhvr>
                                      <p:to>
                                        <p:strVal val="visible"/>
                                      </p:to>
                                    </p:set>
                                    <p:animEffect transition="in" filter="wipe(left)">
                                      <p:cBhvr>
                                        <p:cTn id="43" dur="500"/>
                                        <p:tgtEl>
                                          <p:spTgt spid="7">
                                            <p:graphicEl>
                                              <a:chart seriesIdx="-4" categoryIdx="4" bldStep="category"/>
                                            </p:graphicEl>
                                          </p:spTgt>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7">
                                            <p:graphicEl>
                                              <a:chart seriesIdx="-4" categoryIdx="5" bldStep="category"/>
                                            </p:graphicEl>
                                          </p:spTgt>
                                        </p:tgtEl>
                                        <p:attrNameLst>
                                          <p:attrName>style.visibility</p:attrName>
                                        </p:attrNameLst>
                                      </p:cBhvr>
                                      <p:to>
                                        <p:strVal val="visible"/>
                                      </p:to>
                                    </p:set>
                                    <p:animEffect transition="in" filter="wipe(left)">
                                      <p:cBhvr>
                                        <p:cTn id="47" dur="500"/>
                                        <p:tgtEl>
                                          <p:spTgt spid="7">
                                            <p:graphicEl>
                                              <a:chart seriesIdx="-4" categoryIdx="5" bldStep="category"/>
                                            </p:graphicEl>
                                          </p:spTgt>
                                        </p:tgtEl>
                                      </p:cBhvr>
                                    </p:animEffect>
                                  </p:childTnLst>
                                </p:cTn>
                              </p:par>
                            </p:childTnLst>
                          </p:cTn>
                        </p:par>
                        <p:par>
                          <p:cTn id="48" fill="hold">
                            <p:stCondLst>
                              <p:cond delay="1500"/>
                            </p:stCondLst>
                            <p:childTnLst>
                              <p:par>
                                <p:cTn id="49" presetID="22" presetClass="entr" presetSubtype="8" fill="hold" grpId="0" nodeType="afterEffect">
                                  <p:stCondLst>
                                    <p:cond delay="0"/>
                                  </p:stCondLst>
                                  <p:childTnLst>
                                    <p:set>
                                      <p:cBhvr>
                                        <p:cTn id="50" dur="1" fill="hold">
                                          <p:stCondLst>
                                            <p:cond delay="0"/>
                                          </p:stCondLst>
                                        </p:cTn>
                                        <p:tgtEl>
                                          <p:spTgt spid="7">
                                            <p:graphicEl>
                                              <a:chart seriesIdx="-4" categoryIdx="6" bldStep="category"/>
                                            </p:graphicEl>
                                          </p:spTgt>
                                        </p:tgtEl>
                                        <p:attrNameLst>
                                          <p:attrName>style.visibility</p:attrName>
                                        </p:attrNameLst>
                                      </p:cBhvr>
                                      <p:to>
                                        <p:strVal val="visible"/>
                                      </p:to>
                                    </p:set>
                                    <p:animEffect transition="in" filter="wipe(left)">
                                      <p:cBhvr>
                                        <p:cTn id="51" dur="500"/>
                                        <p:tgtEl>
                                          <p:spTgt spid="7">
                                            <p:graphicEl>
                                              <a:chart seriesIdx="-4" categoryIdx="6" bldStep="category"/>
                                            </p:graphicEl>
                                          </p:spTgt>
                                        </p:tgtEl>
                                      </p:cBhvr>
                                    </p:animEffect>
                                  </p:childTnLst>
                                </p:cTn>
                              </p:par>
                            </p:childTnLst>
                          </p:cTn>
                        </p:par>
                        <p:par>
                          <p:cTn id="52" fill="hold">
                            <p:stCondLst>
                              <p:cond delay="2000"/>
                            </p:stCondLst>
                            <p:childTnLst>
                              <p:par>
                                <p:cTn id="53" presetID="22" presetClass="entr" presetSubtype="8" fill="hold" grpId="0" nodeType="afterEffect">
                                  <p:stCondLst>
                                    <p:cond delay="0"/>
                                  </p:stCondLst>
                                  <p:childTnLst>
                                    <p:set>
                                      <p:cBhvr>
                                        <p:cTn id="54" dur="1" fill="hold">
                                          <p:stCondLst>
                                            <p:cond delay="0"/>
                                          </p:stCondLst>
                                        </p:cTn>
                                        <p:tgtEl>
                                          <p:spTgt spid="7">
                                            <p:graphicEl>
                                              <a:chart seriesIdx="-4" categoryIdx="7" bldStep="category"/>
                                            </p:graphicEl>
                                          </p:spTgt>
                                        </p:tgtEl>
                                        <p:attrNameLst>
                                          <p:attrName>style.visibility</p:attrName>
                                        </p:attrNameLst>
                                      </p:cBhvr>
                                      <p:to>
                                        <p:strVal val="visible"/>
                                      </p:to>
                                    </p:set>
                                    <p:animEffect transition="in" filter="wipe(left)">
                                      <p:cBhvr>
                                        <p:cTn id="55" dur="500"/>
                                        <p:tgtEl>
                                          <p:spTgt spid="7">
                                            <p:graphicEl>
                                              <a:chart seriesIdx="-4" categoryIdx="7" bldStep="category"/>
                                            </p:graphicEl>
                                          </p:spTgt>
                                        </p:tgtEl>
                                      </p:cBhvr>
                                    </p:animEffect>
                                  </p:childTnLst>
                                </p:cTn>
                              </p:par>
                              <p:par>
                                <p:cTn id="56" presetID="1" presetClass="entr" presetSubtype="0" fill="hold" grpId="0" nodeType="withEffect">
                                  <p:stCondLst>
                                    <p:cond delay="0"/>
                                  </p:stCondLst>
                                  <p:childTnLst>
                                    <p:set>
                                      <p:cBhvr>
                                        <p:cTn id="57" dur="1" fill="hold">
                                          <p:stCondLst>
                                            <p:cond delay="499"/>
                                          </p:stCondLst>
                                        </p:cTn>
                                        <p:tgtEl>
                                          <p:spTgt spid="1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category"/>
        </p:bldSub>
      </p:bldGraphic>
      <p:bldP spid="2" grpId="0" uiExpand="1"/>
      <p:bldP spid="5" grpId="0" uiExpand="1"/>
      <p:bldP spid="6" grpId="0" uiExpand="1"/>
      <p:bldP spid="8" grpId="0" uiExpand="1"/>
      <p:bldP spid="9" grpId="0" uiExpand="1"/>
      <p:bldP spid="10" grpId="0" uiExpand="1"/>
      <p:bldP spid="14" grpId="0"/>
      <p:bldP spid="13"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39403" y="364242"/>
            <a:ext cx="10079811" cy="694934"/>
          </a:xfrm>
          <a:prstGeom prst="rect">
            <a:avLst/>
          </a:prstGeom>
          <a:noFill/>
        </p:spPr>
        <p:txBody>
          <a:bodyPr wrap="none" rtlCol="0">
            <a:spAutoFit/>
          </a:bodyPr>
          <a:lstStyle/>
          <a:p>
            <a:pPr>
              <a:lnSpc>
                <a:spcPct val="89000"/>
              </a:lnSpc>
              <a:spcBef>
                <a:spcPct val="0"/>
              </a:spcBef>
            </a:pPr>
            <a:r>
              <a:rPr lang="en-AU" sz="4400" dirty="0">
                <a:solidFill>
                  <a:srgbClr val="C00000"/>
                </a:solidFill>
                <a:latin typeface="+mj-lt"/>
                <a:ea typeface="+mj-ea"/>
                <a:cs typeface="+mj-cs"/>
              </a:rPr>
              <a:t>I</a:t>
            </a:r>
            <a:r>
              <a:rPr lang="en-AU" sz="4400" dirty="0" smtClean="0">
                <a:solidFill>
                  <a:srgbClr val="C00000"/>
                </a:solidFill>
                <a:latin typeface="+mj-lt"/>
                <a:ea typeface="+mj-ea"/>
                <a:cs typeface="+mj-cs"/>
              </a:rPr>
              <a:t>nfection spreading and </a:t>
            </a:r>
            <a:r>
              <a:rPr lang="en-AU" sz="4400" dirty="0" smtClean="0">
                <a:solidFill>
                  <a:srgbClr val="C00000"/>
                </a:solidFill>
              </a:rPr>
              <a:t>disease </a:t>
            </a:r>
            <a:r>
              <a:rPr lang="en-AU" sz="4400" dirty="0">
                <a:solidFill>
                  <a:srgbClr val="C00000"/>
                </a:solidFill>
              </a:rPr>
              <a:t>evolution</a:t>
            </a:r>
            <a:endParaRPr lang="en-AU" sz="4400" dirty="0">
              <a:solidFill>
                <a:srgbClr val="C00000"/>
              </a:solidFill>
              <a:latin typeface="+mj-lt"/>
              <a:ea typeface="+mj-ea"/>
              <a:cs typeface="+mj-cs"/>
            </a:endParaRPr>
          </a:p>
        </p:txBody>
      </p:sp>
      <p:sp>
        <p:nvSpPr>
          <p:cNvPr id="3" name="CasellaDiTesto 2"/>
          <p:cNvSpPr txBox="1"/>
          <p:nvPr/>
        </p:nvSpPr>
        <p:spPr>
          <a:xfrm>
            <a:off x="1339403" y="1600468"/>
            <a:ext cx="10418866" cy="742126"/>
          </a:xfrm>
          <a:prstGeom prst="rect">
            <a:avLst/>
          </a:prstGeom>
          <a:noFill/>
        </p:spPr>
        <p:txBody>
          <a:bodyPr wrap="square" rtlCol="0">
            <a:spAutoFit/>
          </a:bodyPr>
          <a:lstStyle/>
          <a:p>
            <a:pPr lvl="0">
              <a:lnSpc>
                <a:spcPct val="94000"/>
              </a:lnSpc>
              <a:spcBef>
                <a:spcPts val="1000"/>
              </a:spcBef>
              <a:spcAft>
                <a:spcPts val="200"/>
              </a:spcAft>
            </a:pPr>
            <a:r>
              <a:rPr lang="en-AU" sz="2400" b="1" dirty="0" smtClean="0">
                <a:solidFill>
                  <a:srgbClr val="191B0E"/>
                </a:solidFill>
              </a:rPr>
              <a:t> </a:t>
            </a:r>
            <a:r>
              <a:rPr lang="en-US" sz="2400" dirty="0" smtClean="0"/>
              <a:t>The </a:t>
            </a:r>
            <a:r>
              <a:rPr lang="en-US" sz="2400" dirty="0"/>
              <a:t>infection is evaluated through the generation of a </a:t>
            </a:r>
            <a:r>
              <a:rPr lang="en-US" sz="2400" u="sng" dirty="0"/>
              <a:t>random number</a:t>
            </a:r>
            <a:r>
              <a:rPr lang="it-IT" sz="2400" u="sng" dirty="0"/>
              <a:t> </a:t>
            </a:r>
            <a:r>
              <a:rPr lang="it-IT" sz="2400" b="1" dirty="0"/>
              <a:t>i’</a:t>
            </a:r>
            <a:r>
              <a:rPr lang="it-IT" sz="2400" dirty="0"/>
              <a:t>:</a:t>
            </a:r>
            <a:endParaRPr lang="en-AU" sz="2400" dirty="0"/>
          </a:p>
          <a:p>
            <a:pPr marL="285750" indent="-285750">
              <a:buFont typeface="Arial" charset="0"/>
              <a:buChar char="•"/>
            </a:pPr>
            <a:endParaRPr lang="en-AU" dirty="0"/>
          </a:p>
        </p:txBody>
      </p:sp>
      <p:sp>
        <p:nvSpPr>
          <p:cNvPr id="4" name="CasellaDiTesto 3"/>
          <p:cNvSpPr txBox="1"/>
          <p:nvPr/>
        </p:nvSpPr>
        <p:spPr>
          <a:xfrm>
            <a:off x="5250143" y="6581001"/>
            <a:ext cx="2181111" cy="553998"/>
          </a:xfrm>
          <a:prstGeom prst="rect">
            <a:avLst/>
          </a:prstGeom>
          <a:noFill/>
        </p:spPr>
        <p:txBody>
          <a:bodyPr wrap="none" rtlCol="0">
            <a:spAutoFit/>
          </a:bodyPr>
          <a:lstStyle/>
          <a:p>
            <a:pPr lvl="0" algn="ctr">
              <a:defRPr/>
            </a:pPr>
            <a:r>
              <a:rPr lang="it-IT" sz="1200">
                <a:solidFill>
                  <a:srgbClr val="191B0E"/>
                </a:solidFill>
              </a:rPr>
              <a:t>I.S.I.S.S. </a:t>
            </a:r>
            <a:r>
              <a:rPr lang="it-IT" sz="1200" dirty="0">
                <a:solidFill>
                  <a:srgbClr val="191B0E"/>
                </a:solidFill>
              </a:rPr>
              <a:t>MARCO CASAGRANDE</a:t>
            </a:r>
          </a:p>
          <a:p>
            <a:endParaRPr lang="en-AU" dirty="0"/>
          </a:p>
        </p:txBody>
      </p:sp>
      <p:sp>
        <p:nvSpPr>
          <p:cNvPr id="5" name="Rettangolo 4"/>
          <p:cNvSpPr/>
          <p:nvPr/>
        </p:nvSpPr>
        <p:spPr>
          <a:xfrm>
            <a:off x="2284473" y="3217059"/>
            <a:ext cx="8366760" cy="461665"/>
          </a:xfrm>
          <a:prstGeom prst="rect">
            <a:avLst/>
          </a:prstGeom>
        </p:spPr>
        <p:txBody>
          <a:bodyPr wrap="square">
            <a:spAutoFit/>
          </a:bodyPr>
          <a:lstStyle/>
          <a:p>
            <a:pPr marL="800100" lvl="1" indent="-342900">
              <a:buFont typeface="Wingdings" panose="05000000000000000000" pitchFamily="2" charset="2"/>
              <a:buChar char="§"/>
            </a:pPr>
            <a:r>
              <a:rPr lang="en-AU" sz="2400" dirty="0"/>
              <a:t>If </a:t>
            </a:r>
            <a:r>
              <a:rPr lang="en-AU" sz="2400" dirty="0" err="1"/>
              <a:t>i</a:t>
            </a:r>
            <a:r>
              <a:rPr lang="en-AU" sz="2400" dirty="0"/>
              <a:t>’ ≤ I</a:t>
            </a:r>
            <a:r>
              <a:rPr lang="en-AU" sz="2400" baseline="-25000" dirty="0"/>
              <a:t>n</a:t>
            </a:r>
            <a:r>
              <a:rPr lang="en-AU" sz="2400" dirty="0"/>
              <a:t> the cell state changes to 1 = infected</a:t>
            </a:r>
          </a:p>
        </p:txBody>
      </p:sp>
      <p:sp>
        <p:nvSpPr>
          <p:cNvPr id="6" name="Rettangolo 5"/>
          <p:cNvSpPr/>
          <p:nvPr/>
        </p:nvSpPr>
        <p:spPr>
          <a:xfrm>
            <a:off x="2284473" y="3989081"/>
            <a:ext cx="5538504" cy="461665"/>
          </a:xfrm>
          <a:prstGeom prst="rect">
            <a:avLst/>
          </a:prstGeom>
        </p:spPr>
        <p:txBody>
          <a:bodyPr wrap="none">
            <a:spAutoFit/>
          </a:bodyPr>
          <a:lstStyle/>
          <a:p>
            <a:pPr marL="800100" lvl="1" indent="-342900">
              <a:buFont typeface="Wingdings" panose="05000000000000000000" pitchFamily="2" charset="2"/>
              <a:buChar char="§"/>
            </a:pPr>
            <a:r>
              <a:rPr lang="en-AU" sz="2400" dirty="0"/>
              <a:t>If </a:t>
            </a:r>
            <a:r>
              <a:rPr lang="en-AU" sz="2400" dirty="0" err="1"/>
              <a:t>i</a:t>
            </a:r>
            <a:r>
              <a:rPr lang="en-AU" sz="2400" dirty="0"/>
              <a:t>’ &gt; I</a:t>
            </a:r>
            <a:r>
              <a:rPr lang="en-AU" sz="2400" baseline="-25000" dirty="0"/>
              <a:t>n</a:t>
            </a:r>
            <a:r>
              <a:rPr lang="en-AU" sz="2400" dirty="0"/>
              <a:t> the cell remains unaffected</a:t>
            </a:r>
          </a:p>
        </p:txBody>
      </p:sp>
      <p:sp>
        <p:nvSpPr>
          <p:cNvPr id="7" name="CasellaDiTesto 6"/>
          <p:cNvSpPr txBox="1"/>
          <p:nvPr/>
        </p:nvSpPr>
        <p:spPr>
          <a:xfrm>
            <a:off x="1423740" y="2596704"/>
            <a:ext cx="10267114" cy="830997"/>
          </a:xfrm>
          <a:prstGeom prst="rect">
            <a:avLst/>
          </a:prstGeom>
          <a:noFill/>
        </p:spPr>
        <p:txBody>
          <a:bodyPr wrap="square" rtlCol="0">
            <a:spAutoFit/>
          </a:bodyPr>
          <a:lstStyle/>
          <a:p>
            <a:r>
              <a:rPr lang="it-IT" sz="2400" dirty="0" smtClean="0"/>
              <a:t>For a </a:t>
            </a:r>
            <a:r>
              <a:rPr lang="it-IT" sz="2400" dirty="0" err="1" smtClean="0"/>
              <a:t>healing</a:t>
            </a:r>
            <a:r>
              <a:rPr lang="it-IT" sz="2400" dirty="0" smtClean="0"/>
              <a:t> </a:t>
            </a:r>
            <a:r>
              <a:rPr lang="it-IT" sz="2400" dirty="0" err="1" smtClean="0"/>
              <a:t>probability</a:t>
            </a:r>
            <a:r>
              <a:rPr lang="it-IT" sz="2400" dirty="0" smtClean="0"/>
              <a:t> (h), </a:t>
            </a:r>
            <a:r>
              <a:rPr lang="it-IT" sz="2400" dirty="0" err="1" smtClean="0"/>
              <a:t>created</a:t>
            </a:r>
            <a:r>
              <a:rPr lang="it-IT" sz="2400" dirty="0" smtClean="0"/>
              <a:t> with </a:t>
            </a:r>
            <a:r>
              <a:rPr lang="it-IT" sz="2400" dirty="0"/>
              <a:t>a random </a:t>
            </a:r>
            <a:r>
              <a:rPr lang="it-IT" sz="2400" dirty="0" smtClean="0"/>
              <a:t>generator the </a:t>
            </a:r>
            <a:r>
              <a:rPr lang="it-IT" sz="2400" dirty="0" err="1" smtClean="0"/>
              <a:t>cell</a:t>
            </a:r>
            <a:r>
              <a:rPr lang="it-IT" sz="2400" dirty="0" smtClean="0"/>
              <a:t> state can </a:t>
            </a:r>
            <a:r>
              <a:rPr lang="it-IT" sz="2400" dirty="0" err="1" smtClean="0"/>
              <a:t>change</a:t>
            </a:r>
            <a:r>
              <a:rPr lang="it-IT" sz="2400" dirty="0" smtClean="0"/>
              <a:t> in </a:t>
            </a:r>
            <a:r>
              <a:rPr lang="it-IT" sz="2400" dirty="0" err="1" smtClean="0"/>
              <a:t>this</a:t>
            </a:r>
            <a:r>
              <a:rPr lang="it-IT" sz="2400" dirty="0" smtClean="0"/>
              <a:t> way</a:t>
            </a:r>
          </a:p>
        </p:txBody>
      </p:sp>
      <p:grpSp>
        <p:nvGrpSpPr>
          <p:cNvPr id="8" name="Gruppo 7"/>
          <p:cNvGrpSpPr/>
          <p:nvPr/>
        </p:nvGrpSpPr>
        <p:grpSpPr>
          <a:xfrm>
            <a:off x="2172377" y="3447891"/>
            <a:ext cx="8104721" cy="2968776"/>
            <a:chOff x="1837113" y="1226082"/>
            <a:chExt cx="8104721" cy="2968776"/>
          </a:xfrm>
        </p:grpSpPr>
        <p:sp>
          <p:nvSpPr>
            <p:cNvPr id="9" name="CasellaDiTesto 8"/>
            <p:cNvSpPr txBox="1"/>
            <p:nvPr/>
          </p:nvSpPr>
          <p:spPr>
            <a:xfrm>
              <a:off x="1967345" y="3068485"/>
              <a:ext cx="801255" cy="584775"/>
            </a:xfrm>
            <a:prstGeom prst="rect">
              <a:avLst/>
            </a:prstGeom>
            <a:noFill/>
          </p:spPr>
          <p:txBody>
            <a:bodyPr wrap="square" rtlCol="0">
              <a:spAutoFit/>
            </a:bodyPr>
            <a:lstStyle/>
            <a:p>
              <a:r>
                <a:rPr lang="it-IT" sz="3200" dirty="0" smtClean="0"/>
                <a:t>= 1</a:t>
              </a:r>
              <a:endParaRPr lang="it-IT" sz="3200" dirty="0"/>
            </a:p>
          </p:txBody>
        </p:sp>
        <p:sp>
          <p:nvSpPr>
            <p:cNvPr id="10" name="CasellaDiTesto 9"/>
            <p:cNvSpPr txBox="1"/>
            <p:nvPr/>
          </p:nvSpPr>
          <p:spPr>
            <a:xfrm>
              <a:off x="1837113" y="3825526"/>
              <a:ext cx="1061719" cy="369332"/>
            </a:xfrm>
            <a:prstGeom prst="rect">
              <a:avLst/>
            </a:prstGeom>
            <a:noFill/>
          </p:spPr>
          <p:txBody>
            <a:bodyPr wrap="square" rtlCol="0">
              <a:spAutoFit/>
            </a:bodyPr>
            <a:lstStyle/>
            <a:p>
              <a:r>
                <a:rPr lang="it-IT" dirty="0" err="1" smtClean="0"/>
                <a:t>Infected</a:t>
              </a:r>
              <a:endParaRPr lang="it-IT" dirty="0"/>
            </a:p>
          </p:txBody>
        </p:sp>
        <p:sp>
          <p:nvSpPr>
            <p:cNvPr id="11" name="CasellaDiTesto 10"/>
            <p:cNvSpPr txBox="1"/>
            <p:nvPr/>
          </p:nvSpPr>
          <p:spPr>
            <a:xfrm>
              <a:off x="9103779" y="3743826"/>
              <a:ext cx="696825" cy="369332"/>
            </a:xfrm>
            <a:prstGeom prst="rect">
              <a:avLst/>
            </a:prstGeom>
            <a:noFill/>
          </p:spPr>
          <p:txBody>
            <a:bodyPr wrap="square" rtlCol="0">
              <a:spAutoFit/>
            </a:bodyPr>
            <a:lstStyle/>
            <a:p>
              <a:r>
                <a:rPr lang="it-IT" dirty="0" smtClean="0"/>
                <a:t>dead</a:t>
              </a:r>
              <a:endParaRPr lang="it-IT" dirty="0"/>
            </a:p>
          </p:txBody>
        </p:sp>
        <p:sp>
          <p:nvSpPr>
            <p:cNvPr id="12" name="Rettangolo 11"/>
            <p:cNvSpPr/>
            <p:nvPr/>
          </p:nvSpPr>
          <p:spPr>
            <a:xfrm>
              <a:off x="4754769" y="1226082"/>
              <a:ext cx="2699650" cy="461665"/>
            </a:xfrm>
            <a:prstGeom prst="rect">
              <a:avLst/>
            </a:prstGeom>
          </p:spPr>
          <p:txBody>
            <a:bodyPr wrap="none">
              <a:spAutoFit/>
            </a:bodyPr>
            <a:lstStyle/>
            <a:p>
              <a:r>
                <a:rPr lang="en-AU" sz="2400" b="1" dirty="0">
                  <a:sym typeface="Wingdings"/>
                </a:rPr>
                <a:t>If cell = 1 (Infected)</a:t>
              </a:r>
            </a:p>
          </p:txBody>
        </p:sp>
        <p:cxnSp>
          <p:nvCxnSpPr>
            <p:cNvPr id="13" name="Connettore 2 12"/>
            <p:cNvCxnSpPr/>
            <p:nvPr/>
          </p:nvCxnSpPr>
          <p:spPr>
            <a:xfrm flipH="1">
              <a:off x="2438588" y="1826247"/>
              <a:ext cx="3540703" cy="1196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p:cNvCxnSpPr>
              <a:endCxn id="16" idx="0"/>
            </p:cNvCxnSpPr>
            <p:nvPr/>
          </p:nvCxnSpPr>
          <p:spPr>
            <a:xfrm>
              <a:off x="6104594" y="1826247"/>
              <a:ext cx="0" cy="1196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p:cNvCxnSpPr>
              <a:endCxn id="17" idx="0"/>
            </p:cNvCxnSpPr>
            <p:nvPr/>
          </p:nvCxnSpPr>
          <p:spPr>
            <a:xfrm>
              <a:off x="6222033" y="1826247"/>
              <a:ext cx="3300774" cy="1227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p:cNvSpPr txBox="1"/>
            <p:nvPr/>
          </p:nvSpPr>
          <p:spPr>
            <a:xfrm>
              <a:off x="5695885" y="3022528"/>
              <a:ext cx="817418" cy="584775"/>
            </a:xfrm>
            <a:prstGeom prst="rect">
              <a:avLst/>
            </a:prstGeom>
            <a:noFill/>
          </p:spPr>
          <p:txBody>
            <a:bodyPr wrap="square" rtlCol="0">
              <a:spAutoFit/>
            </a:bodyPr>
            <a:lstStyle/>
            <a:p>
              <a:r>
                <a:rPr lang="it-IT" sz="3200" dirty="0" smtClean="0"/>
                <a:t>= 2</a:t>
              </a:r>
              <a:endParaRPr lang="it-IT" sz="3200" dirty="0"/>
            </a:p>
          </p:txBody>
        </p:sp>
        <p:sp>
          <p:nvSpPr>
            <p:cNvPr id="17" name="CasellaDiTesto 16"/>
            <p:cNvSpPr txBox="1"/>
            <p:nvPr/>
          </p:nvSpPr>
          <p:spPr>
            <a:xfrm>
              <a:off x="9103779" y="3053305"/>
              <a:ext cx="838055" cy="523220"/>
            </a:xfrm>
            <a:prstGeom prst="rect">
              <a:avLst/>
            </a:prstGeom>
            <a:noFill/>
          </p:spPr>
          <p:txBody>
            <a:bodyPr wrap="square" rtlCol="0">
              <a:spAutoFit/>
            </a:bodyPr>
            <a:lstStyle/>
            <a:p>
              <a:r>
                <a:rPr lang="it-IT" sz="2800" dirty="0" smtClean="0"/>
                <a:t>= 3</a:t>
              </a:r>
              <a:endParaRPr lang="it-IT" sz="2800" dirty="0"/>
            </a:p>
          </p:txBody>
        </p:sp>
        <p:sp>
          <p:nvSpPr>
            <p:cNvPr id="18" name="CasellaDiTesto 17"/>
            <p:cNvSpPr txBox="1"/>
            <p:nvPr/>
          </p:nvSpPr>
          <p:spPr>
            <a:xfrm>
              <a:off x="5620886" y="3779569"/>
              <a:ext cx="967415" cy="369332"/>
            </a:xfrm>
            <a:prstGeom prst="rect">
              <a:avLst/>
            </a:prstGeom>
            <a:noFill/>
          </p:spPr>
          <p:txBody>
            <a:bodyPr wrap="square" rtlCol="0">
              <a:spAutoFit/>
            </a:bodyPr>
            <a:lstStyle/>
            <a:p>
              <a:r>
                <a:rPr lang="it-IT" dirty="0" err="1" smtClean="0"/>
                <a:t>healed</a:t>
              </a:r>
              <a:endParaRPr lang="it-IT" dirty="0"/>
            </a:p>
          </p:txBody>
        </p:sp>
      </p:grpSp>
      <p:sp>
        <p:nvSpPr>
          <p:cNvPr id="19" name="Segnaposto numero diapositiva 3"/>
          <p:cNvSpPr>
            <a:spLocks noGrp="1"/>
          </p:cNvSpPr>
          <p:nvPr>
            <p:ph type="sldNum" sz="quarter" idx="12"/>
          </p:nvPr>
        </p:nvSpPr>
        <p:spPr>
          <a:xfrm>
            <a:off x="9472736" y="6453386"/>
            <a:ext cx="1596292" cy="404614"/>
          </a:xfrm>
        </p:spPr>
        <p:txBody>
          <a:bodyPr/>
          <a:lstStyle/>
          <a:p>
            <a:pPr>
              <a:defRPr/>
            </a:pPr>
            <a:fld id="{F2487767-9CD9-40EE-BC22-A9420DEE35F1}" type="slidenum">
              <a:rPr lang="it-IT" smtClean="0">
                <a:solidFill>
                  <a:srgbClr val="191B0E"/>
                </a:solidFill>
              </a:rPr>
              <a:pPr>
                <a:defRPr/>
              </a:pPr>
              <a:t>8</a:t>
            </a:fld>
            <a:endParaRPr lang="it-IT">
              <a:solidFill>
                <a:srgbClr val="191B0E"/>
              </a:solidFill>
            </a:endParaRPr>
          </a:p>
        </p:txBody>
      </p:sp>
    </p:spTree>
    <p:extLst>
      <p:ext uri="{BB962C8B-B14F-4D97-AF65-F5344CB8AC3E}">
        <p14:creationId xmlns:p14="http://schemas.microsoft.com/office/powerpoint/2010/main" val="118876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6.25E-7 2.36994E-6 L 6.25E-7 -0.08208 " pathEditMode="relative" rAng="0" ptsTypes="AA">
                                      <p:cBhvr>
                                        <p:cTn id="6" dur="2000" fill="hold"/>
                                        <p:tgtEl>
                                          <p:spTgt spid="3"/>
                                        </p:tgtEl>
                                        <p:attrNameLst>
                                          <p:attrName>ppt_x</p:attrName>
                                          <p:attrName>ppt_y</p:attrName>
                                        </p:attrNameLst>
                                      </p:cBhvr>
                                      <p:rCtr x="0" y="-4116"/>
                                    </p:animMotion>
                                  </p:childTnLst>
                                </p:cTn>
                              </p:par>
                              <p:par>
                                <p:cTn id="7" presetID="64" presetClass="path" presetSubtype="0" accel="50000" decel="50000" fill="hold" grpId="0" nodeType="withEffect">
                                  <p:stCondLst>
                                    <p:cond delay="0"/>
                                  </p:stCondLst>
                                  <p:childTnLst>
                                    <p:animMotion origin="layout" path="M 6.25E-7 4.68208E-6 L 6.25E-7 -0.24417 " pathEditMode="relative" rAng="0" ptsTypes="AA">
                                      <p:cBhvr>
                                        <p:cTn id="8" dur="2000" fill="hold"/>
                                        <p:tgtEl>
                                          <p:spTgt spid="5"/>
                                        </p:tgtEl>
                                        <p:attrNameLst>
                                          <p:attrName>ppt_x</p:attrName>
                                          <p:attrName>ppt_y</p:attrName>
                                        </p:attrNameLst>
                                      </p:cBhvr>
                                      <p:rCtr x="0" y="-12208"/>
                                    </p:animMotion>
                                  </p:childTnLst>
                                </p:cTn>
                              </p:par>
                              <p:par>
                                <p:cTn id="9" presetID="64" presetClass="path" presetSubtype="0" accel="50000" decel="50000" fill="hold" grpId="0" nodeType="withEffect">
                                  <p:stCondLst>
                                    <p:cond delay="0"/>
                                  </p:stCondLst>
                                  <p:childTnLst>
                                    <p:animMotion origin="layout" path="M -3.125E-6 3.52601E-6 L -3.125E-6 -0.28486 " pathEditMode="relative" rAng="0" ptsTypes="AA">
                                      <p:cBhvr>
                                        <p:cTn id="10" dur="2000" fill="hold"/>
                                        <p:tgtEl>
                                          <p:spTgt spid="6"/>
                                        </p:tgtEl>
                                        <p:attrNameLst>
                                          <p:attrName>ppt_x</p:attrName>
                                          <p:attrName>ppt_y</p:attrName>
                                        </p:attrNameLst>
                                      </p:cBhvr>
                                      <p:rCtr x="0" y="-14243"/>
                                    </p:animMotion>
                                  </p:childTnLst>
                                </p:cTn>
                              </p:par>
                              <p:par>
                                <p:cTn id="11" presetID="10" presetClass="entr" presetSubtype="0" fill="hold" grpId="0" nodeType="withEffect">
                                  <p:stCondLst>
                                    <p:cond delay="125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1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371600" y="5072085"/>
                <a:ext cx="10297887" cy="810057"/>
              </a:xfrm>
            </p:spPr>
            <p:txBody>
              <a:bodyPr>
                <a:normAutofit/>
              </a:bodyPr>
              <a:lstStyle/>
              <a:p>
                <a:pPr marL="0" indent="0" algn="just">
                  <a:buNone/>
                </a:pPr>
                <a:r>
                  <a:rPr lang="en-AU" sz="1800" b="1" dirty="0">
                    <a:solidFill>
                      <a:schemeClr val="tx1"/>
                    </a:solidFill>
                  </a:rPr>
                  <a:t>The basic reproductive ratio </a:t>
                </a:r>
                <a:r>
                  <a:rPr lang="en-AU" sz="1800" dirty="0">
                    <a:solidFill>
                      <a:schemeClr val="tx1"/>
                    </a:solidFill>
                  </a:rPr>
                  <a:t>(</a:t>
                </a:r>
                <a14:m>
                  <m:oMath xmlns:m="http://schemas.openxmlformats.org/officeDocument/2006/math">
                    <m:r>
                      <a:rPr lang="en-AU" sz="1800" dirty="0">
                        <a:solidFill>
                          <a:schemeClr val="tx1"/>
                        </a:solidFill>
                        <a:latin typeface="Cambria Math" panose="02040503050406030204" pitchFamily="18" charset="0"/>
                      </a:rPr>
                      <m:t>𝑹</m:t>
                    </m:r>
                    <m:r>
                      <a:rPr lang="en-AU" sz="1800" dirty="0">
                        <a:solidFill>
                          <a:schemeClr val="tx1"/>
                        </a:solidFill>
                        <a:latin typeface="Cambria Math" panose="02040503050406030204" pitchFamily="18" charset="0"/>
                      </a:rPr>
                      <m:t>𝟎</m:t>
                    </m:r>
                  </m:oMath>
                </a14:m>
                <a:r>
                  <a:rPr lang="en-AU" sz="1800" dirty="0">
                    <a:solidFill>
                      <a:schemeClr val="tx1"/>
                    </a:solidFill>
                  </a:rPr>
                  <a:t>): the average number of cases a single patient generates over the course of the infectious period (assumed as the whole duration of the disease)  </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371600" y="5072085"/>
                <a:ext cx="10297887" cy="810057"/>
              </a:xfrm>
              <a:blipFill rotWithShape="1">
                <a:blip r:embed="rId3"/>
                <a:stretch>
                  <a:fillRect l="-474" t="-5263" r="-474"/>
                </a:stretch>
              </a:blipFill>
            </p:spPr>
            <p:txBody>
              <a:bodyPr/>
              <a:lstStyle/>
              <a:p>
                <a:r>
                  <a:rPr lang="it-IT">
                    <a:noFill/>
                  </a:rPr>
                  <a:t> </a:t>
                </a:r>
              </a:p>
            </p:txBody>
          </p:sp>
        </mc:Fallback>
      </mc:AlternateContent>
      <p:sp>
        <p:nvSpPr>
          <p:cNvPr id="4" name="Segnaposto piè di pagina 3"/>
          <p:cNvSpPr>
            <a:spLocks noGrp="1"/>
          </p:cNvSpPr>
          <p:nvPr>
            <p:ph type="ftr" sz="quarter" idx="11"/>
          </p:nvPr>
        </p:nvSpPr>
        <p:spPr/>
        <p:txBody>
          <a:bodyPr/>
          <a:lstStyle/>
          <a:p>
            <a:pPr>
              <a:defRPr/>
            </a:pPr>
            <a:r>
              <a:rPr lang="it-IT" dirty="0">
                <a:solidFill>
                  <a:srgbClr val="191B0E"/>
                </a:solidFill>
              </a:rPr>
              <a:t>I.S.I.S.S. MARCO CASAGRANDE</a:t>
            </a:r>
          </a:p>
        </p:txBody>
      </p:sp>
      <p:sp>
        <p:nvSpPr>
          <p:cNvPr id="5" name="Segnaposto numero diapositiva 4"/>
          <p:cNvSpPr>
            <a:spLocks noGrp="1"/>
          </p:cNvSpPr>
          <p:nvPr>
            <p:ph type="sldNum" sz="quarter" idx="12"/>
          </p:nvPr>
        </p:nvSpPr>
        <p:spPr/>
        <p:txBody>
          <a:bodyPr/>
          <a:lstStyle/>
          <a:p>
            <a:pPr>
              <a:defRPr/>
            </a:pPr>
            <a:fld id="{76345F2D-FCC9-476D-B6A7-C26EC943BE15}" type="slidenum">
              <a:rPr lang="it-IT" smtClean="0">
                <a:solidFill>
                  <a:srgbClr val="191B0E"/>
                </a:solidFill>
              </a:rPr>
              <a:pPr>
                <a:defRPr/>
              </a:pPr>
              <a:t>9</a:t>
            </a:fld>
            <a:endParaRPr lang="it-IT">
              <a:solidFill>
                <a:srgbClr val="191B0E"/>
              </a:solidFill>
            </a:endParaRPr>
          </a:p>
        </p:txBody>
      </p:sp>
      <p:sp>
        <p:nvSpPr>
          <p:cNvPr id="10" name="Titolo 1"/>
          <p:cNvSpPr>
            <a:spLocks noGrp="1"/>
          </p:cNvSpPr>
          <p:nvPr>
            <p:ph type="title"/>
          </p:nvPr>
        </p:nvSpPr>
        <p:spPr>
          <a:xfrm>
            <a:off x="1371600" y="165732"/>
            <a:ext cx="9601200" cy="698362"/>
          </a:xfrm>
        </p:spPr>
        <p:txBody>
          <a:bodyPr>
            <a:normAutofit/>
          </a:bodyPr>
          <a:lstStyle/>
          <a:p>
            <a:r>
              <a:rPr lang="en-AU" dirty="0">
                <a:solidFill>
                  <a:srgbClr val="C00000"/>
                </a:solidFill>
              </a:rPr>
              <a:t>Some real diseases</a:t>
            </a:r>
          </a:p>
        </p:txBody>
      </p:sp>
      <mc:AlternateContent xmlns:mc="http://schemas.openxmlformats.org/markup-compatibility/2006" xmlns:a14="http://schemas.microsoft.com/office/drawing/2010/main">
        <mc:Choice Requires="a14">
          <p:graphicFrame>
            <p:nvGraphicFramePr>
              <p:cNvPr id="9" name="Tabella 8"/>
              <p:cNvGraphicFramePr>
                <a:graphicFrameLocks noGrp="1"/>
              </p:cNvGraphicFramePr>
              <p:nvPr>
                <p:extLst>
                  <p:ext uri="{D42A27DB-BD31-4B8C-83A1-F6EECF244321}">
                    <p14:modId xmlns:p14="http://schemas.microsoft.com/office/powerpoint/2010/main" val="3533972790"/>
                  </p:ext>
                </p:extLst>
              </p:nvPr>
            </p:nvGraphicFramePr>
            <p:xfrm>
              <a:off x="1772674" y="2735744"/>
              <a:ext cx="9391650" cy="2540000"/>
            </p:xfrm>
            <a:graphic>
              <a:graphicData uri="http://schemas.openxmlformats.org/drawingml/2006/table">
                <a:tbl>
                  <a:tblPr firstRow="1" bandRow="1">
                    <a:tableStyleId>{9D7B26C5-4107-4FEC-AEDC-1716B250A1EF}</a:tableStyleId>
                  </a:tblPr>
                  <a:tblGrid>
                    <a:gridCol w="1362075">
                      <a:extLst>
                        <a:ext uri="{9D8B030D-6E8A-4147-A177-3AD203B41FA5}">
                          <a16:colId xmlns="" xmlns:a16="http://schemas.microsoft.com/office/drawing/2014/main" val="20000"/>
                        </a:ext>
                      </a:extLst>
                    </a:gridCol>
                    <a:gridCol w="3238500">
                      <a:extLst>
                        <a:ext uri="{9D8B030D-6E8A-4147-A177-3AD203B41FA5}">
                          <a16:colId xmlns="" xmlns:a16="http://schemas.microsoft.com/office/drawing/2014/main" val="20001"/>
                        </a:ext>
                      </a:extLst>
                    </a:gridCol>
                    <a:gridCol w="1943100">
                      <a:extLst>
                        <a:ext uri="{9D8B030D-6E8A-4147-A177-3AD203B41FA5}">
                          <a16:colId xmlns="" xmlns:a16="http://schemas.microsoft.com/office/drawing/2014/main" val="20002"/>
                        </a:ext>
                      </a:extLst>
                    </a:gridCol>
                    <a:gridCol w="2847975">
                      <a:extLst>
                        <a:ext uri="{9D8B030D-6E8A-4147-A177-3AD203B41FA5}">
                          <a16:colId xmlns="" xmlns:a16="http://schemas.microsoft.com/office/drawing/2014/main" val="20003"/>
                        </a:ext>
                      </a:extLst>
                    </a:gridCol>
                  </a:tblGrid>
                  <a:tr h="274430">
                    <a:tc>
                      <a:txBody>
                        <a:bodyPr/>
                        <a:lstStyle/>
                        <a:p>
                          <a:pPr algn="ctr" fontAlgn="ctr"/>
                          <a:r>
                            <a:rPr lang="en-AU" sz="2000" u="none" strike="noStrike" noProof="0" dirty="0">
                              <a:effectLst/>
                            </a:rPr>
                            <a:t>Disease</a:t>
                          </a:r>
                          <a:endParaRPr lang="en-AU" sz="2000" b="1" i="0" u="none" strike="noStrike" noProof="0" dirty="0">
                            <a:solidFill>
                              <a:srgbClr val="000000"/>
                            </a:solidFill>
                            <a:effectLst/>
                            <a:latin typeface="Calibri" charset="0"/>
                          </a:endParaRPr>
                        </a:p>
                      </a:txBody>
                      <a:tcPr marL="12700" marR="12700" marT="12700" marB="0" anchor="ctr"/>
                    </a:tc>
                    <a:tc>
                      <a:txBody>
                        <a:bodyPr/>
                        <a:lstStyle/>
                        <a:p>
                          <a:pPr algn="ctr" fontAlgn="ctr"/>
                          <a:r>
                            <a:rPr lang="en-AU" sz="2000" u="none" strike="noStrike" noProof="0">
                              <a:effectLst/>
                            </a:rPr>
                            <a:t>Basic reproductive </a:t>
                          </a:r>
                          <a:r>
                            <a:rPr lang="en-AU" sz="2000" u="none" strike="noStrike" noProof="0" dirty="0">
                              <a:effectLst/>
                            </a:rPr>
                            <a:t>ratio (</a:t>
                          </a:r>
                          <a14:m>
                            <m:oMath xmlns:m="http://schemas.openxmlformats.org/officeDocument/2006/math">
                              <m:r>
                                <a:rPr lang="en-AU" sz="2000" b="1" i="1" u="none" strike="noStrike" noProof="0" dirty="0" smtClean="0">
                                  <a:effectLst/>
                                  <a:latin typeface="Cambria Math"/>
                                </a:rPr>
                                <m:t>𝑹</m:t>
                              </m:r>
                              <m:r>
                                <a:rPr lang="en-AU" sz="2000" b="1" i="1" u="none" strike="noStrike" baseline="-25000" noProof="0" dirty="0">
                                  <a:effectLst/>
                                  <a:latin typeface="Cambria Math"/>
                                </a:rPr>
                                <m:t>𝟎</m:t>
                              </m:r>
                            </m:oMath>
                          </a14:m>
                          <a:r>
                            <a:rPr lang="en-AU" sz="2000" u="none" strike="noStrike" noProof="0" dirty="0">
                              <a:effectLst/>
                            </a:rPr>
                            <a:t>) </a:t>
                          </a:r>
                          <a:endParaRPr lang="en-AU" sz="2000" b="1" i="0" u="none" strike="noStrike" noProof="0" dirty="0">
                            <a:solidFill>
                              <a:srgbClr val="000000"/>
                            </a:solidFill>
                            <a:effectLst/>
                            <a:latin typeface="Calibri" charset="0"/>
                          </a:endParaRPr>
                        </a:p>
                      </a:txBody>
                      <a:tcPr marL="12700" marR="12700" marT="12700" marB="0" anchor="ctr"/>
                    </a:tc>
                    <a:tc>
                      <a:txBody>
                        <a:bodyPr/>
                        <a:lstStyle/>
                        <a:p>
                          <a:pPr algn="ctr" fontAlgn="ctr"/>
                          <a:r>
                            <a:rPr lang="en-AU" sz="2000" u="none" strike="noStrike" noProof="0" dirty="0">
                              <a:effectLst/>
                            </a:rPr>
                            <a:t>Mortality Rate (</a:t>
                          </a:r>
                          <a14:m>
                            <m:oMath xmlns:m="http://schemas.openxmlformats.org/officeDocument/2006/math">
                              <m:r>
                                <a:rPr lang="en-AU" sz="2000" b="1" i="1" u="none" strike="noStrike" noProof="0" dirty="0" smtClean="0">
                                  <a:effectLst/>
                                  <a:latin typeface="Cambria Math"/>
                                </a:rPr>
                                <m:t>𝑫</m:t>
                              </m:r>
                            </m:oMath>
                          </a14:m>
                          <a:r>
                            <a:rPr lang="en-AU" sz="2000" u="none" strike="noStrike" noProof="0" dirty="0">
                              <a:effectLst/>
                            </a:rPr>
                            <a:t>)</a:t>
                          </a:r>
                          <a:endParaRPr lang="en-AU" sz="2000" b="1" i="0" u="none" strike="noStrike" noProof="0" dirty="0">
                            <a:solidFill>
                              <a:srgbClr val="000000"/>
                            </a:solidFill>
                            <a:effectLst/>
                            <a:latin typeface="Calibri" charset="0"/>
                          </a:endParaRPr>
                        </a:p>
                      </a:txBody>
                      <a:tcPr marL="12700" marR="12700" marT="12700" marB="0" anchor="ctr"/>
                    </a:tc>
                    <a:tc>
                      <a:txBody>
                        <a:bodyPr/>
                        <a:lstStyle/>
                        <a:p>
                          <a:pPr algn="ctr" fontAlgn="ctr"/>
                          <a:r>
                            <a:rPr lang="en-AU" sz="2000" u="none" strike="noStrike" noProof="0" dirty="0">
                              <a:effectLst/>
                            </a:rPr>
                            <a:t>Course of illness (</a:t>
                          </a:r>
                          <a14:m>
                            <m:oMath xmlns:m="http://schemas.openxmlformats.org/officeDocument/2006/math">
                              <m:r>
                                <a:rPr lang="en-AU" sz="2000" b="1" i="1" u="none" strike="noStrike" noProof="0" dirty="0" smtClean="0">
                                  <a:effectLst/>
                                  <a:latin typeface="Cambria Math"/>
                                </a:rPr>
                                <m:t>𝑵</m:t>
                              </m:r>
                            </m:oMath>
                          </a14:m>
                          <a:r>
                            <a:rPr lang="en-AU" sz="2000" u="none" strike="noStrike" noProof="0" dirty="0">
                              <a:effectLst/>
                            </a:rPr>
                            <a:t> days)</a:t>
                          </a:r>
                          <a:endParaRPr lang="en-AU" sz="2000" b="1" i="0" u="none" strike="noStrike" noProof="0" dirty="0">
                            <a:solidFill>
                              <a:srgbClr val="000000"/>
                            </a:solidFill>
                            <a:effectLst/>
                            <a:latin typeface="Calibri" charset="0"/>
                          </a:endParaRPr>
                        </a:p>
                      </a:txBody>
                      <a:tcPr marL="12700" marR="12700" marT="12700" marB="0" anchor="ctr"/>
                    </a:tc>
                    <a:extLst>
                      <a:ext uri="{0D108BD9-81ED-4DB2-BD59-A6C34878D82A}">
                        <a16:rowId xmlns="" xmlns:a16="http://schemas.microsoft.com/office/drawing/2014/main" val="10001"/>
                      </a:ext>
                    </a:extLst>
                  </a:tr>
                  <a:tr h="274430">
                    <a:tc>
                      <a:txBody>
                        <a:bodyPr/>
                        <a:lstStyle/>
                        <a:p>
                          <a:pPr algn="l" fontAlgn="ctr"/>
                          <a:r>
                            <a:rPr lang="it-IT" sz="2000" u="none" strike="noStrike" dirty="0">
                              <a:effectLst/>
                            </a:rPr>
                            <a:t>1) Ebola</a:t>
                          </a:r>
                          <a:endParaRPr lang="it-IT" sz="2000" b="1"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s-IS" sz="2000" i="1" u="none" strike="noStrike" dirty="0" smtClean="0">
                                    <a:effectLst/>
                                    <a:latin typeface="Cambria Math"/>
                                  </a:rPr>
                                  <m:t>2</m:t>
                                </m:r>
                              </m:oMath>
                            </m:oMathPara>
                          </a14:m>
                          <a:endParaRPr lang="is-IS"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mr-IN" sz="2000" i="1" u="none" strike="noStrike" dirty="0" smtClean="0">
                                    <a:effectLst/>
                                    <a:latin typeface="Cambria Math"/>
                                  </a:rPr>
                                  <m:t>50%</m:t>
                                </m:r>
                              </m:oMath>
                            </m:oMathPara>
                          </a14:m>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i="1" u="none" strike="noStrike" dirty="0" smtClean="0">
                                    <a:effectLst/>
                                    <a:latin typeface="Cambria Math"/>
                                  </a:rPr>
                                  <m:t>30</m:t>
                                </m:r>
                              </m:oMath>
                            </m:oMathPara>
                          </a14:m>
                          <a:endParaRPr lang="it-IT" sz="2000" b="0" i="0" u="none" strike="noStrike" dirty="0">
                            <a:solidFill>
                              <a:srgbClr val="000000"/>
                            </a:solidFill>
                            <a:effectLst/>
                            <a:latin typeface="Calibri" charset="0"/>
                          </a:endParaRPr>
                        </a:p>
                      </a:txBody>
                      <a:tcPr marL="12700" marR="12700" marT="12700" marB="0" anchor="ctr"/>
                    </a:tc>
                    <a:extLst>
                      <a:ext uri="{0D108BD9-81ED-4DB2-BD59-A6C34878D82A}">
                        <a16:rowId xmlns="" xmlns:a16="http://schemas.microsoft.com/office/drawing/2014/main" val="10002"/>
                      </a:ext>
                    </a:extLst>
                  </a:tr>
                  <a:tr h="274430">
                    <a:tc>
                      <a:txBody>
                        <a:bodyPr/>
                        <a:lstStyle/>
                        <a:p>
                          <a:pPr algn="l" fontAlgn="ctr"/>
                          <a:r>
                            <a:rPr lang="it-IT" sz="2000" u="none" strike="noStrike" dirty="0">
                              <a:effectLst/>
                            </a:rPr>
                            <a:t>2) SARS</a:t>
                          </a:r>
                          <a:endParaRPr lang="it-IT" sz="2000" b="1"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i="1" u="none" strike="noStrike" dirty="0" smtClean="0">
                                    <a:effectLst/>
                                    <a:latin typeface="Cambria Math"/>
                                  </a:rPr>
                                  <m:t>3,5</m:t>
                                </m:r>
                              </m:oMath>
                            </m:oMathPara>
                          </a14:m>
                          <a:endParaRPr lang="it-IT"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mr-IN" sz="2000" i="1" u="none" strike="noStrike" dirty="0" smtClean="0">
                                    <a:effectLst/>
                                    <a:latin typeface="Cambria Math"/>
                                  </a:rPr>
                                  <m:t>15%</m:t>
                                </m:r>
                              </m:oMath>
                            </m:oMathPara>
                          </a14:m>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i="1" u="none" strike="noStrike" dirty="0" smtClean="0">
                                    <a:effectLst/>
                                    <a:latin typeface="Cambria Math"/>
                                  </a:rPr>
                                  <m:t>45</m:t>
                                </m:r>
                              </m:oMath>
                            </m:oMathPara>
                          </a14:m>
                          <a:endParaRPr lang="it-IT" sz="2000" b="0" i="0" u="none" strike="noStrike" dirty="0">
                            <a:solidFill>
                              <a:srgbClr val="000000"/>
                            </a:solidFill>
                            <a:effectLst/>
                            <a:latin typeface="Calibri" charset="0"/>
                          </a:endParaRPr>
                        </a:p>
                      </a:txBody>
                      <a:tcPr marL="12700" marR="12700" marT="12700" marB="0" anchor="ctr"/>
                    </a:tc>
                    <a:extLst>
                      <a:ext uri="{0D108BD9-81ED-4DB2-BD59-A6C34878D82A}">
                        <a16:rowId xmlns="" xmlns:a16="http://schemas.microsoft.com/office/drawing/2014/main" val="10003"/>
                      </a:ext>
                    </a:extLst>
                  </a:tr>
                  <a:tr h="274430">
                    <a:tc>
                      <a:txBody>
                        <a:bodyPr/>
                        <a:lstStyle/>
                        <a:p>
                          <a:pPr algn="l" fontAlgn="ctr"/>
                          <a:r>
                            <a:rPr lang="it-IT" sz="2000" u="none" strike="noStrike" dirty="0">
                              <a:effectLst/>
                            </a:rPr>
                            <a:t>3</a:t>
                          </a:r>
                          <a:r>
                            <a:rPr lang="it-IT" sz="2000" u="none" strike="noStrike">
                              <a:effectLst/>
                            </a:rPr>
                            <a:t>)</a:t>
                          </a:r>
                          <a:r>
                            <a:rPr lang="it-IT" sz="2000" u="none" strike="noStrike" baseline="0">
                              <a:effectLst/>
                            </a:rPr>
                            <a:t> </a:t>
                          </a:r>
                          <a:r>
                            <a:rPr lang="it-IT" sz="2000" u="none" strike="noStrike">
                              <a:effectLst/>
                            </a:rPr>
                            <a:t>Pertussis</a:t>
                          </a:r>
                          <a:endParaRPr lang="it-IT" sz="2000" b="1"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de-DE" sz="2000" i="1" u="none" strike="noStrike" dirty="0" smtClean="0">
                                    <a:effectLst/>
                                    <a:latin typeface="Cambria Math"/>
                                  </a:rPr>
                                  <m:t>14,5</m:t>
                                </m:r>
                              </m:oMath>
                            </m:oMathPara>
                          </a14:m>
                          <a:endParaRPr lang="de-DE"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mr-IN" sz="2000" i="1" u="none" strike="noStrike" dirty="0" smtClean="0">
                                    <a:effectLst/>
                                    <a:latin typeface="Cambria Math"/>
                                  </a:rPr>
                                  <m:t>0,35%</m:t>
                                </m:r>
                              </m:oMath>
                            </m:oMathPara>
                          </a14:m>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i="1" u="none" strike="noStrike" dirty="0" smtClean="0">
                                    <a:effectLst/>
                                    <a:latin typeface="Cambria Math"/>
                                  </a:rPr>
                                  <m:t>80</m:t>
                                </m:r>
                              </m:oMath>
                            </m:oMathPara>
                          </a14:m>
                          <a:endParaRPr lang="it-IT" sz="2000" b="0" i="0" u="none" strike="noStrike" dirty="0">
                            <a:solidFill>
                              <a:srgbClr val="000000"/>
                            </a:solidFill>
                            <a:effectLst/>
                            <a:latin typeface="Calibri" charset="0"/>
                          </a:endParaRPr>
                        </a:p>
                      </a:txBody>
                      <a:tcPr marL="12700" marR="12700" marT="12700" marB="0" anchor="ctr"/>
                    </a:tc>
                    <a:extLst>
                      <a:ext uri="{0D108BD9-81ED-4DB2-BD59-A6C34878D82A}">
                        <a16:rowId xmlns="" xmlns:a16="http://schemas.microsoft.com/office/drawing/2014/main" val="10004"/>
                      </a:ext>
                    </a:extLst>
                  </a:tr>
                  <a:tr h="274430">
                    <a:tc>
                      <a:txBody>
                        <a:bodyPr/>
                        <a:lstStyle/>
                        <a:p>
                          <a:pPr algn="l" fontAlgn="ctr"/>
                          <a:r>
                            <a:rPr lang="it-IT" sz="2000" u="none" strike="noStrike" dirty="0">
                              <a:effectLst/>
                            </a:rPr>
                            <a:t>4</a:t>
                          </a:r>
                          <a:r>
                            <a:rPr lang="it-IT" sz="2000" u="none" strike="noStrike">
                              <a:effectLst/>
                            </a:rPr>
                            <a:t>) Diphteria</a:t>
                          </a:r>
                          <a:endParaRPr lang="it-IT" sz="2000" b="1"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cs-CZ" sz="2000" i="1" u="none" strike="noStrike" dirty="0" smtClean="0">
                                    <a:effectLst/>
                                    <a:latin typeface="Cambria Math"/>
                                  </a:rPr>
                                  <m:t>6,5</m:t>
                                </m:r>
                              </m:oMath>
                            </m:oMathPara>
                          </a14:m>
                          <a:endParaRPr lang="cs-CZ"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mr-IN" sz="2000" i="1" u="none" strike="noStrike" dirty="0" smtClean="0">
                                    <a:effectLst/>
                                    <a:latin typeface="Cambria Math"/>
                                  </a:rPr>
                                  <m:t>15%</m:t>
                                </m:r>
                              </m:oMath>
                            </m:oMathPara>
                          </a14:m>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s-IS" sz="2000" i="1" u="none" strike="noStrike" dirty="0" smtClean="0">
                                    <a:effectLst/>
                                    <a:latin typeface="Cambria Math"/>
                                  </a:rPr>
                                  <m:t>12</m:t>
                                </m:r>
                              </m:oMath>
                            </m:oMathPara>
                          </a14:m>
                          <a:endParaRPr lang="is-IS" sz="2000" b="0" i="0" u="none" strike="noStrike" dirty="0">
                            <a:solidFill>
                              <a:srgbClr val="000000"/>
                            </a:solidFill>
                            <a:effectLst/>
                            <a:latin typeface="Calibri" charset="0"/>
                          </a:endParaRPr>
                        </a:p>
                      </a:txBody>
                      <a:tcPr marL="12700" marR="12700" marT="12700" marB="0" anchor="ctr"/>
                    </a:tc>
                    <a:extLst>
                      <a:ext uri="{0D108BD9-81ED-4DB2-BD59-A6C34878D82A}">
                        <a16:rowId xmlns="" xmlns:a16="http://schemas.microsoft.com/office/drawing/2014/main" val="10005"/>
                      </a:ext>
                    </a:extLst>
                  </a:tr>
                  <a:tr h="274430">
                    <a:tc>
                      <a:txBody>
                        <a:bodyPr/>
                        <a:lstStyle/>
                        <a:p>
                          <a:pPr algn="l" fontAlgn="ctr"/>
                          <a:r>
                            <a:rPr lang="it-IT" sz="2000" u="none" strike="noStrike" dirty="0">
                              <a:effectLst/>
                            </a:rPr>
                            <a:t>5) </a:t>
                          </a:r>
                          <a:r>
                            <a:rPr lang="it-IT" sz="2000" u="none" strike="noStrike" dirty="0" err="1">
                              <a:effectLst/>
                            </a:rPr>
                            <a:t>Measles</a:t>
                          </a:r>
                          <a:endParaRPr lang="it-IT" sz="2000" b="1" u="none" strike="noStrike" dirty="0">
                            <a:effectLst/>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i="1" u="none" strike="noStrike" dirty="0" smtClean="0">
                                    <a:effectLst/>
                                    <a:latin typeface="Cambria Math"/>
                                  </a:rPr>
                                  <m:t>15</m:t>
                                </m:r>
                              </m:oMath>
                            </m:oMathPara>
                          </a14:m>
                          <a:endParaRPr lang="it-IT"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mr-IN" sz="2000" i="1" u="none" strike="noStrike" smtClean="0">
                                    <a:effectLst/>
                                    <a:latin typeface="Cambria Math"/>
                                  </a:rPr>
                                  <m:t>0,35%</m:t>
                                </m:r>
                              </m:oMath>
                            </m:oMathPara>
                          </a14:m>
                          <a:endParaRPr lang="mr-IN" sz="2000" b="0" i="0" u="none" strike="noStrike">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s-IS" sz="2000" i="1" u="none" strike="noStrike" dirty="0" smtClean="0">
                                    <a:effectLst/>
                                    <a:latin typeface="Cambria Math"/>
                                  </a:rPr>
                                  <m:t>20</m:t>
                                </m:r>
                              </m:oMath>
                            </m:oMathPara>
                          </a14:m>
                          <a:endParaRPr lang="is-IS" sz="2000" b="0" i="0" u="none" strike="noStrike" dirty="0">
                            <a:solidFill>
                              <a:srgbClr val="000000"/>
                            </a:solidFill>
                            <a:effectLst/>
                            <a:latin typeface="Calibri" charset="0"/>
                          </a:endParaRPr>
                        </a:p>
                      </a:txBody>
                      <a:tcPr marL="12700" marR="12700" marT="12700" marB="0" anchor="ctr"/>
                    </a:tc>
                    <a:extLst>
                      <a:ext uri="{0D108BD9-81ED-4DB2-BD59-A6C34878D82A}">
                        <a16:rowId xmlns="" xmlns:a16="http://schemas.microsoft.com/office/drawing/2014/main" val="10006"/>
                      </a:ext>
                    </a:extLst>
                  </a:tr>
                  <a:tr h="274430">
                    <a:tc>
                      <a:txBody>
                        <a:bodyPr/>
                        <a:lstStyle/>
                        <a:p>
                          <a:pPr algn="l" fontAlgn="ctr"/>
                          <a:r>
                            <a:rPr lang="it-IT" sz="2000" u="none" strike="noStrike" dirty="0">
                              <a:effectLst/>
                            </a:rPr>
                            <a:t>6</a:t>
                          </a:r>
                          <a:r>
                            <a:rPr lang="it-IT" sz="2000" u="none" strike="noStrike">
                              <a:effectLst/>
                            </a:rPr>
                            <a:t>) Mumps</a:t>
                          </a:r>
                          <a:endParaRPr lang="it-IT" sz="2000" b="1"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i="1" u="none" strike="noStrike" smtClean="0">
                                    <a:effectLst/>
                                    <a:latin typeface="Cambria Math"/>
                                  </a:rPr>
                                  <m:t>5,5</m:t>
                                </m:r>
                              </m:oMath>
                            </m:oMathPara>
                          </a14:m>
                          <a:endParaRPr lang="it-IT" sz="2000" b="0" i="0" u="none" strike="noStrike">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mr-IN" sz="2000" i="1" u="none" strike="noStrike" smtClean="0">
                                    <a:effectLst/>
                                    <a:latin typeface="Cambria Math"/>
                                  </a:rPr>
                                  <m:t>0,01%</m:t>
                                </m:r>
                              </m:oMath>
                            </m:oMathPara>
                          </a14:m>
                          <a:endParaRPr lang="mr-IN" sz="2000" b="0" i="0" u="none" strike="noStrike">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s-IS" sz="2000" i="1" u="none" strike="noStrike" dirty="0" smtClean="0">
                                    <a:effectLst/>
                                    <a:latin typeface="Cambria Math"/>
                                  </a:rPr>
                                  <m:t>20</m:t>
                                </m:r>
                              </m:oMath>
                            </m:oMathPara>
                          </a14:m>
                          <a:endParaRPr lang="is-IS" sz="2000" b="0" i="0" u="none" strike="noStrike" dirty="0">
                            <a:solidFill>
                              <a:srgbClr val="000000"/>
                            </a:solidFill>
                            <a:effectLst/>
                            <a:latin typeface="Calibri" charset="0"/>
                          </a:endParaRPr>
                        </a:p>
                      </a:txBody>
                      <a:tcPr marL="12700" marR="12700" marT="12700" marB="0" anchor="ctr"/>
                    </a:tc>
                    <a:extLst>
                      <a:ext uri="{0D108BD9-81ED-4DB2-BD59-A6C34878D82A}">
                        <a16:rowId xmlns="" xmlns:a16="http://schemas.microsoft.com/office/drawing/2014/main" val="10007"/>
                      </a:ext>
                    </a:extLst>
                  </a:tr>
                  <a:tr h="274430">
                    <a:tc>
                      <a:txBody>
                        <a:bodyPr/>
                        <a:lstStyle/>
                        <a:p>
                          <a:pPr algn="l" fontAlgn="ctr"/>
                          <a:r>
                            <a:rPr lang="it-IT" sz="2000" u="none" strike="noStrike" dirty="0">
                              <a:effectLst/>
                            </a:rPr>
                            <a:t>7) </a:t>
                          </a:r>
                          <a:r>
                            <a:rPr lang="it-IT" sz="2000" u="none" strike="noStrike" dirty="0" err="1">
                              <a:effectLst/>
                            </a:rPr>
                            <a:t>Flu</a:t>
                          </a:r>
                          <a:endParaRPr lang="it-IT" sz="2000" b="1"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fi-FI" sz="2000" i="1" u="none" strike="noStrike" smtClean="0">
                                    <a:effectLst/>
                                    <a:latin typeface="Cambria Math"/>
                                  </a:rPr>
                                  <m:t>1,65</m:t>
                                </m:r>
                              </m:oMath>
                            </m:oMathPara>
                          </a14:m>
                          <a:endParaRPr lang="fi-FI"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mr-IN" sz="2000" i="1" u="none" strike="noStrike" smtClean="0">
                                    <a:effectLst/>
                                    <a:latin typeface="Cambria Math"/>
                                  </a:rPr>
                                  <m:t>0,03%</m:t>
                                </m:r>
                              </m:oMath>
                            </m:oMathPara>
                          </a14:m>
                          <a:endParaRPr lang="mr-IN" sz="2000" b="0" i="0" u="none" strike="noStrike" dirty="0">
                            <a:solidFill>
                              <a:srgbClr val="000000"/>
                            </a:solidFill>
                            <a:effectLst/>
                            <a:latin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a:rPr lang="it-IT" sz="2000" i="1" u="none" strike="noStrike" dirty="0" smtClean="0">
                                    <a:effectLst/>
                                    <a:latin typeface="Cambria Math"/>
                                  </a:rPr>
                                  <m:t>7</m:t>
                                </m:r>
                              </m:oMath>
                            </m:oMathPara>
                          </a14:m>
                          <a:endParaRPr lang="it-IT" sz="2000" b="0" i="0" u="none" strike="noStrike" dirty="0">
                            <a:solidFill>
                              <a:srgbClr val="000000"/>
                            </a:solidFill>
                            <a:effectLst/>
                            <a:latin typeface="Calibri" charset="0"/>
                          </a:endParaRPr>
                        </a:p>
                      </a:txBody>
                      <a:tcPr marL="12700" marR="12700" marT="12700" marB="0" anchor="ctr"/>
                    </a:tc>
                    <a:extLst>
                      <a:ext uri="{0D108BD9-81ED-4DB2-BD59-A6C34878D82A}">
                        <a16:rowId xmlns="" xmlns:a16="http://schemas.microsoft.com/office/drawing/2014/main" val="10008"/>
                      </a:ext>
                    </a:extLst>
                  </a:tr>
                </a:tbl>
              </a:graphicData>
            </a:graphic>
          </p:graphicFrame>
        </mc:Choice>
        <mc:Fallback xmlns="">
          <p:graphicFrame>
            <p:nvGraphicFramePr>
              <p:cNvPr id="9" name="Tabella 8"/>
              <p:cNvGraphicFramePr>
                <a:graphicFrameLocks noGrp="1"/>
              </p:cNvGraphicFramePr>
              <p:nvPr>
                <p:extLst>
                  <p:ext uri="{D42A27DB-BD31-4B8C-83A1-F6EECF244321}">
                    <p14:modId xmlns:p14="http://schemas.microsoft.com/office/powerpoint/2010/main" val="3533972790"/>
                  </p:ext>
                </p:extLst>
              </p:nvPr>
            </p:nvGraphicFramePr>
            <p:xfrm>
              <a:off x="1772674" y="2735744"/>
              <a:ext cx="9391650" cy="2540000"/>
            </p:xfrm>
            <a:graphic>
              <a:graphicData uri="http://schemas.openxmlformats.org/drawingml/2006/table">
                <a:tbl>
                  <a:tblPr firstRow="1" bandRow="1">
                    <a:tableStyleId>{9D7B26C5-4107-4FEC-AEDC-1716B250A1EF}</a:tableStyleId>
                  </a:tblPr>
                  <a:tblGrid>
                    <a:gridCol w="1362075">
                      <a:extLst>
                        <a:ext uri="{9D8B030D-6E8A-4147-A177-3AD203B41FA5}">
                          <a16:colId xmlns:a16="http://schemas.microsoft.com/office/drawing/2014/main" val="20000"/>
                        </a:ext>
                      </a:extLst>
                    </a:gridCol>
                    <a:gridCol w="32385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2847975">
                      <a:extLst>
                        <a:ext uri="{9D8B030D-6E8A-4147-A177-3AD203B41FA5}">
                          <a16:colId xmlns:a16="http://schemas.microsoft.com/office/drawing/2014/main" val="20003"/>
                        </a:ext>
                      </a:extLst>
                    </a:gridCol>
                  </a:tblGrid>
                  <a:tr h="317500">
                    <a:tc>
                      <a:txBody>
                        <a:bodyPr/>
                        <a:lstStyle/>
                        <a:p>
                          <a:pPr algn="ctr" fontAlgn="ctr"/>
                          <a:r>
                            <a:rPr lang="en-AU" sz="2000" u="none" strike="noStrike" noProof="0" dirty="0">
                              <a:effectLst/>
                            </a:rPr>
                            <a:t>Disease</a:t>
                          </a:r>
                          <a:endParaRPr lang="en-AU" sz="2000" b="1" i="0" u="none" strike="noStrike" noProof="0" dirty="0">
                            <a:solidFill>
                              <a:srgbClr val="000000"/>
                            </a:solidFill>
                            <a:effectLst/>
                            <a:latin typeface="Calibri" charset="0"/>
                          </a:endParaRPr>
                        </a:p>
                      </a:txBody>
                      <a:tcPr marL="12700" marR="12700" marT="12700" marB="0" anchor="ctr"/>
                    </a:tc>
                    <a:tc>
                      <a:txBody>
                        <a:bodyPr/>
                        <a:lstStyle/>
                        <a:p>
                          <a:endParaRPr lang="it-IT"/>
                        </a:p>
                      </a:txBody>
                      <a:tcPr marL="12700" marR="12700" marT="12700" marB="0" anchor="ctr">
                        <a:blipFill>
                          <a:blip r:embed="rId4"/>
                          <a:stretch>
                            <a:fillRect l="-42185" t="-21154" r="-148399" b="-750000"/>
                          </a:stretch>
                        </a:blipFill>
                      </a:tcPr>
                    </a:tc>
                    <a:tc>
                      <a:txBody>
                        <a:bodyPr/>
                        <a:lstStyle/>
                        <a:p>
                          <a:endParaRPr lang="it-IT"/>
                        </a:p>
                      </a:txBody>
                      <a:tcPr marL="12700" marR="12700" marT="12700" marB="0" anchor="ctr">
                        <a:blipFill>
                          <a:blip r:embed="rId4"/>
                          <a:stretch>
                            <a:fillRect l="-236677" t="-21154" r="-147022" b="-750000"/>
                          </a:stretch>
                        </a:blipFill>
                      </a:tcPr>
                    </a:tc>
                    <a:tc>
                      <a:txBody>
                        <a:bodyPr/>
                        <a:lstStyle/>
                        <a:p>
                          <a:endParaRPr lang="it-IT"/>
                        </a:p>
                      </a:txBody>
                      <a:tcPr marL="12700" marR="12700" marT="12700" marB="0" anchor="ctr">
                        <a:blipFill>
                          <a:blip r:embed="rId4"/>
                          <a:stretch>
                            <a:fillRect l="-229487" t="-21154" r="-214" b="-750000"/>
                          </a:stretch>
                        </a:blipFill>
                      </a:tcPr>
                    </a:tc>
                    <a:extLst>
                      <a:ext uri="{0D108BD9-81ED-4DB2-BD59-A6C34878D82A}">
                        <a16:rowId xmlns:a16="http://schemas.microsoft.com/office/drawing/2014/main" val="10001"/>
                      </a:ext>
                    </a:extLst>
                  </a:tr>
                  <a:tr h="317500">
                    <a:tc>
                      <a:txBody>
                        <a:bodyPr/>
                        <a:lstStyle/>
                        <a:p>
                          <a:pPr algn="l" fontAlgn="ctr"/>
                          <a:r>
                            <a:rPr lang="it-IT" sz="2000" u="none" strike="noStrike" dirty="0">
                              <a:effectLst/>
                            </a:rPr>
                            <a:t>1) Ebola</a:t>
                          </a:r>
                          <a:endParaRPr lang="it-IT" sz="2000" b="1" i="0" u="none" strike="noStrike" dirty="0">
                            <a:solidFill>
                              <a:srgbClr val="000000"/>
                            </a:solidFill>
                            <a:effectLst/>
                            <a:latin typeface="Calibri" charset="0"/>
                          </a:endParaRPr>
                        </a:p>
                      </a:txBody>
                      <a:tcPr marL="12700" marR="12700" marT="12700" marB="0" anchor="ctr"/>
                    </a:tc>
                    <a:tc>
                      <a:txBody>
                        <a:bodyPr/>
                        <a:lstStyle/>
                        <a:p>
                          <a:endParaRPr lang="it-IT"/>
                        </a:p>
                      </a:txBody>
                      <a:tcPr marL="12700" marR="12700" marT="12700" marB="0" anchor="ctr">
                        <a:blipFill>
                          <a:blip r:embed="rId4"/>
                          <a:stretch>
                            <a:fillRect l="-42185" t="-118868" r="-148399" b="-635849"/>
                          </a:stretch>
                        </a:blipFill>
                      </a:tcPr>
                    </a:tc>
                    <a:tc>
                      <a:txBody>
                        <a:bodyPr/>
                        <a:lstStyle/>
                        <a:p>
                          <a:endParaRPr lang="it-IT"/>
                        </a:p>
                      </a:txBody>
                      <a:tcPr marL="12700" marR="12700" marT="12700" marB="0" anchor="ctr">
                        <a:blipFill>
                          <a:blip r:embed="rId4"/>
                          <a:stretch>
                            <a:fillRect l="-236677" t="-118868" r="-147022" b="-635849"/>
                          </a:stretch>
                        </a:blipFill>
                      </a:tcPr>
                    </a:tc>
                    <a:tc>
                      <a:txBody>
                        <a:bodyPr/>
                        <a:lstStyle/>
                        <a:p>
                          <a:endParaRPr lang="it-IT"/>
                        </a:p>
                      </a:txBody>
                      <a:tcPr marL="12700" marR="12700" marT="12700" marB="0" anchor="ctr">
                        <a:blipFill>
                          <a:blip r:embed="rId4"/>
                          <a:stretch>
                            <a:fillRect l="-229487" t="-118868" r="-214" b="-635849"/>
                          </a:stretch>
                        </a:blipFill>
                      </a:tcPr>
                    </a:tc>
                    <a:extLst>
                      <a:ext uri="{0D108BD9-81ED-4DB2-BD59-A6C34878D82A}">
                        <a16:rowId xmlns:a16="http://schemas.microsoft.com/office/drawing/2014/main" val="10002"/>
                      </a:ext>
                    </a:extLst>
                  </a:tr>
                  <a:tr h="317500">
                    <a:tc>
                      <a:txBody>
                        <a:bodyPr/>
                        <a:lstStyle/>
                        <a:p>
                          <a:pPr algn="l" fontAlgn="ctr"/>
                          <a:r>
                            <a:rPr lang="it-IT" sz="2000" u="none" strike="noStrike" dirty="0">
                              <a:effectLst/>
                            </a:rPr>
                            <a:t>2) SARS</a:t>
                          </a:r>
                          <a:endParaRPr lang="it-IT" sz="2000" b="1" i="0" u="none" strike="noStrike" dirty="0">
                            <a:solidFill>
                              <a:srgbClr val="000000"/>
                            </a:solidFill>
                            <a:effectLst/>
                            <a:latin typeface="Calibri" charset="0"/>
                          </a:endParaRPr>
                        </a:p>
                      </a:txBody>
                      <a:tcPr marL="12700" marR="12700" marT="12700" marB="0" anchor="ctr"/>
                    </a:tc>
                    <a:tc>
                      <a:txBody>
                        <a:bodyPr/>
                        <a:lstStyle/>
                        <a:p>
                          <a:endParaRPr lang="it-IT"/>
                        </a:p>
                      </a:txBody>
                      <a:tcPr marL="12700" marR="12700" marT="12700" marB="0" anchor="ctr">
                        <a:blipFill>
                          <a:blip r:embed="rId4"/>
                          <a:stretch>
                            <a:fillRect l="-42185" t="-223077" r="-148399" b="-548077"/>
                          </a:stretch>
                        </a:blipFill>
                      </a:tcPr>
                    </a:tc>
                    <a:tc>
                      <a:txBody>
                        <a:bodyPr/>
                        <a:lstStyle/>
                        <a:p>
                          <a:endParaRPr lang="it-IT"/>
                        </a:p>
                      </a:txBody>
                      <a:tcPr marL="12700" marR="12700" marT="12700" marB="0" anchor="ctr">
                        <a:blipFill>
                          <a:blip r:embed="rId4"/>
                          <a:stretch>
                            <a:fillRect l="-236677" t="-223077" r="-147022" b="-548077"/>
                          </a:stretch>
                        </a:blipFill>
                      </a:tcPr>
                    </a:tc>
                    <a:tc>
                      <a:txBody>
                        <a:bodyPr/>
                        <a:lstStyle/>
                        <a:p>
                          <a:endParaRPr lang="it-IT"/>
                        </a:p>
                      </a:txBody>
                      <a:tcPr marL="12700" marR="12700" marT="12700" marB="0" anchor="ctr">
                        <a:blipFill>
                          <a:blip r:embed="rId4"/>
                          <a:stretch>
                            <a:fillRect l="-229487" t="-223077" r="-214" b="-548077"/>
                          </a:stretch>
                        </a:blipFill>
                      </a:tcPr>
                    </a:tc>
                    <a:extLst>
                      <a:ext uri="{0D108BD9-81ED-4DB2-BD59-A6C34878D82A}">
                        <a16:rowId xmlns:a16="http://schemas.microsoft.com/office/drawing/2014/main" val="10003"/>
                      </a:ext>
                    </a:extLst>
                  </a:tr>
                  <a:tr h="317500">
                    <a:tc>
                      <a:txBody>
                        <a:bodyPr/>
                        <a:lstStyle/>
                        <a:p>
                          <a:pPr algn="l" fontAlgn="ctr"/>
                          <a:r>
                            <a:rPr lang="it-IT" sz="2000" u="none" strike="noStrike" dirty="0">
                              <a:effectLst/>
                            </a:rPr>
                            <a:t>3</a:t>
                          </a:r>
                          <a:r>
                            <a:rPr lang="it-IT" sz="2000" u="none" strike="noStrike">
                              <a:effectLst/>
                            </a:rPr>
                            <a:t>)</a:t>
                          </a:r>
                          <a:r>
                            <a:rPr lang="it-IT" sz="2000" u="none" strike="noStrike" baseline="0">
                              <a:effectLst/>
                            </a:rPr>
                            <a:t> </a:t>
                          </a:r>
                          <a:r>
                            <a:rPr lang="it-IT" sz="2000" u="none" strike="noStrike">
                              <a:effectLst/>
                            </a:rPr>
                            <a:t>Pertussis</a:t>
                          </a:r>
                          <a:endParaRPr lang="it-IT" sz="2000" b="1" i="0" u="none" strike="noStrike" dirty="0">
                            <a:solidFill>
                              <a:srgbClr val="000000"/>
                            </a:solidFill>
                            <a:effectLst/>
                            <a:latin typeface="Calibri" charset="0"/>
                          </a:endParaRPr>
                        </a:p>
                      </a:txBody>
                      <a:tcPr marL="12700" marR="12700" marT="12700" marB="0" anchor="ctr"/>
                    </a:tc>
                    <a:tc>
                      <a:txBody>
                        <a:bodyPr/>
                        <a:lstStyle/>
                        <a:p>
                          <a:endParaRPr lang="it-IT"/>
                        </a:p>
                      </a:txBody>
                      <a:tcPr marL="12700" marR="12700" marT="12700" marB="0" anchor="ctr">
                        <a:blipFill>
                          <a:blip r:embed="rId4"/>
                          <a:stretch>
                            <a:fillRect l="-42185" t="-323077" r="-148399" b="-448077"/>
                          </a:stretch>
                        </a:blipFill>
                      </a:tcPr>
                    </a:tc>
                    <a:tc>
                      <a:txBody>
                        <a:bodyPr/>
                        <a:lstStyle/>
                        <a:p>
                          <a:endParaRPr lang="it-IT"/>
                        </a:p>
                      </a:txBody>
                      <a:tcPr marL="12700" marR="12700" marT="12700" marB="0" anchor="ctr">
                        <a:blipFill>
                          <a:blip r:embed="rId4"/>
                          <a:stretch>
                            <a:fillRect l="-236677" t="-323077" r="-147022" b="-448077"/>
                          </a:stretch>
                        </a:blipFill>
                      </a:tcPr>
                    </a:tc>
                    <a:tc>
                      <a:txBody>
                        <a:bodyPr/>
                        <a:lstStyle/>
                        <a:p>
                          <a:endParaRPr lang="it-IT"/>
                        </a:p>
                      </a:txBody>
                      <a:tcPr marL="12700" marR="12700" marT="12700" marB="0" anchor="ctr">
                        <a:blipFill>
                          <a:blip r:embed="rId4"/>
                          <a:stretch>
                            <a:fillRect l="-229487" t="-323077" r="-214" b="-448077"/>
                          </a:stretch>
                        </a:blipFill>
                      </a:tcPr>
                    </a:tc>
                    <a:extLst>
                      <a:ext uri="{0D108BD9-81ED-4DB2-BD59-A6C34878D82A}">
                        <a16:rowId xmlns:a16="http://schemas.microsoft.com/office/drawing/2014/main" val="10004"/>
                      </a:ext>
                    </a:extLst>
                  </a:tr>
                  <a:tr h="317500">
                    <a:tc>
                      <a:txBody>
                        <a:bodyPr/>
                        <a:lstStyle/>
                        <a:p>
                          <a:pPr algn="l" fontAlgn="ctr"/>
                          <a:r>
                            <a:rPr lang="it-IT" sz="2000" u="none" strike="noStrike" dirty="0">
                              <a:effectLst/>
                            </a:rPr>
                            <a:t>4</a:t>
                          </a:r>
                          <a:r>
                            <a:rPr lang="it-IT" sz="2000" u="none" strike="noStrike">
                              <a:effectLst/>
                            </a:rPr>
                            <a:t>) Diphteria</a:t>
                          </a:r>
                          <a:endParaRPr lang="it-IT" sz="2000" b="1" i="0" u="none" strike="noStrike" dirty="0">
                            <a:solidFill>
                              <a:srgbClr val="000000"/>
                            </a:solidFill>
                            <a:effectLst/>
                            <a:latin typeface="Calibri" charset="0"/>
                          </a:endParaRPr>
                        </a:p>
                      </a:txBody>
                      <a:tcPr marL="12700" marR="12700" marT="12700" marB="0" anchor="ctr"/>
                    </a:tc>
                    <a:tc>
                      <a:txBody>
                        <a:bodyPr/>
                        <a:lstStyle/>
                        <a:p>
                          <a:endParaRPr lang="it-IT"/>
                        </a:p>
                      </a:txBody>
                      <a:tcPr marL="12700" marR="12700" marT="12700" marB="0" anchor="ctr">
                        <a:blipFill>
                          <a:blip r:embed="rId4"/>
                          <a:stretch>
                            <a:fillRect l="-42185" t="-423077" r="-148399" b="-348077"/>
                          </a:stretch>
                        </a:blipFill>
                      </a:tcPr>
                    </a:tc>
                    <a:tc>
                      <a:txBody>
                        <a:bodyPr/>
                        <a:lstStyle/>
                        <a:p>
                          <a:endParaRPr lang="it-IT"/>
                        </a:p>
                      </a:txBody>
                      <a:tcPr marL="12700" marR="12700" marT="12700" marB="0" anchor="ctr">
                        <a:blipFill>
                          <a:blip r:embed="rId4"/>
                          <a:stretch>
                            <a:fillRect l="-236677" t="-423077" r="-147022" b="-348077"/>
                          </a:stretch>
                        </a:blipFill>
                      </a:tcPr>
                    </a:tc>
                    <a:tc>
                      <a:txBody>
                        <a:bodyPr/>
                        <a:lstStyle/>
                        <a:p>
                          <a:endParaRPr lang="it-IT"/>
                        </a:p>
                      </a:txBody>
                      <a:tcPr marL="12700" marR="12700" marT="12700" marB="0" anchor="ctr">
                        <a:blipFill>
                          <a:blip r:embed="rId4"/>
                          <a:stretch>
                            <a:fillRect l="-229487" t="-423077" r="-214" b="-348077"/>
                          </a:stretch>
                        </a:blipFill>
                      </a:tcPr>
                    </a:tc>
                    <a:extLst>
                      <a:ext uri="{0D108BD9-81ED-4DB2-BD59-A6C34878D82A}">
                        <a16:rowId xmlns:a16="http://schemas.microsoft.com/office/drawing/2014/main" val="10005"/>
                      </a:ext>
                    </a:extLst>
                  </a:tr>
                  <a:tr h="317500">
                    <a:tc>
                      <a:txBody>
                        <a:bodyPr/>
                        <a:lstStyle/>
                        <a:p>
                          <a:pPr algn="l" fontAlgn="ctr"/>
                          <a:r>
                            <a:rPr lang="it-IT" sz="2000" u="none" strike="noStrike" dirty="0">
                              <a:effectLst/>
                            </a:rPr>
                            <a:t>5) </a:t>
                          </a:r>
                          <a:r>
                            <a:rPr lang="it-IT" sz="2000" u="none" strike="noStrike" dirty="0" err="1">
                              <a:effectLst/>
                            </a:rPr>
                            <a:t>Measles</a:t>
                          </a:r>
                          <a:endParaRPr lang="it-IT" sz="2000" b="1" u="none" strike="noStrike" dirty="0">
                            <a:effectLst/>
                          </a:endParaRPr>
                        </a:p>
                      </a:txBody>
                      <a:tcPr marL="12700" marR="12700" marT="12700" marB="0" anchor="ctr"/>
                    </a:tc>
                    <a:tc>
                      <a:txBody>
                        <a:bodyPr/>
                        <a:lstStyle/>
                        <a:p>
                          <a:endParaRPr lang="it-IT"/>
                        </a:p>
                      </a:txBody>
                      <a:tcPr marL="12700" marR="12700" marT="12700" marB="0" anchor="ctr">
                        <a:blipFill>
                          <a:blip r:embed="rId4"/>
                          <a:stretch>
                            <a:fillRect l="-42185" t="-513208" r="-148399" b="-241509"/>
                          </a:stretch>
                        </a:blipFill>
                      </a:tcPr>
                    </a:tc>
                    <a:tc>
                      <a:txBody>
                        <a:bodyPr/>
                        <a:lstStyle/>
                        <a:p>
                          <a:endParaRPr lang="it-IT"/>
                        </a:p>
                      </a:txBody>
                      <a:tcPr marL="12700" marR="12700" marT="12700" marB="0" anchor="ctr">
                        <a:blipFill>
                          <a:blip r:embed="rId4"/>
                          <a:stretch>
                            <a:fillRect l="-236677" t="-513208" r="-147022" b="-241509"/>
                          </a:stretch>
                        </a:blipFill>
                      </a:tcPr>
                    </a:tc>
                    <a:tc>
                      <a:txBody>
                        <a:bodyPr/>
                        <a:lstStyle/>
                        <a:p>
                          <a:endParaRPr lang="it-IT"/>
                        </a:p>
                      </a:txBody>
                      <a:tcPr marL="12700" marR="12700" marT="12700" marB="0" anchor="ctr">
                        <a:blipFill>
                          <a:blip r:embed="rId4"/>
                          <a:stretch>
                            <a:fillRect l="-229487" t="-513208" r="-214" b="-241509"/>
                          </a:stretch>
                        </a:blipFill>
                      </a:tcPr>
                    </a:tc>
                    <a:extLst>
                      <a:ext uri="{0D108BD9-81ED-4DB2-BD59-A6C34878D82A}">
                        <a16:rowId xmlns:a16="http://schemas.microsoft.com/office/drawing/2014/main" val="10006"/>
                      </a:ext>
                    </a:extLst>
                  </a:tr>
                  <a:tr h="317500">
                    <a:tc>
                      <a:txBody>
                        <a:bodyPr/>
                        <a:lstStyle/>
                        <a:p>
                          <a:pPr algn="l" fontAlgn="ctr"/>
                          <a:r>
                            <a:rPr lang="it-IT" sz="2000" u="none" strike="noStrike" dirty="0">
                              <a:effectLst/>
                            </a:rPr>
                            <a:t>6</a:t>
                          </a:r>
                          <a:r>
                            <a:rPr lang="it-IT" sz="2000" u="none" strike="noStrike">
                              <a:effectLst/>
                            </a:rPr>
                            <a:t>) Mumps</a:t>
                          </a:r>
                          <a:endParaRPr lang="it-IT" sz="2000" b="1" i="0" u="none" strike="noStrike" dirty="0">
                            <a:solidFill>
                              <a:srgbClr val="000000"/>
                            </a:solidFill>
                            <a:effectLst/>
                            <a:latin typeface="Calibri" charset="0"/>
                          </a:endParaRPr>
                        </a:p>
                      </a:txBody>
                      <a:tcPr marL="12700" marR="12700" marT="12700" marB="0" anchor="ctr"/>
                    </a:tc>
                    <a:tc>
                      <a:txBody>
                        <a:bodyPr/>
                        <a:lstStyle/>
                        <a:p>
                          <a:endParaRPr lang="it-IT"/>
                        </a:p>
                      </a:txBody>
                      <a:tcPr marL="12700" marR="12700" marT="12700" marB="0" anchor="ctr">
                        <a:blipFill>
                          <a:blip r:embed="rId4"/>
                          <a:stretch>
                            <a:fillRect l="-42185" t="-625000" r="-148399" b="-146154"/>
                          </a:stretch>
                        </a:blipFill>
                      </a:tcPr>
                    </a:tc>
                    <a:tc>
                      <a:txBody>
                        <a:bodyPr/>
                        <a:lstStyle/>
                        <a:p>
                          <a:endParaRPr lang="it-IT"/>
                        </a:p>
                      </a:txBody>
                      <a:tcPr marL="12700" marR="12700" marT="12700" marB="0" anchor="ctr">
                        <a:blipFill>
                          <a:blip r:embed="rId4"/>
                          <a:stretch>
                            <a:fillRect l="-236677" t="-625000" r="-147022" b="-146154"/>
                          </a:stretch>
                        </a:blipFill>
                      </a:tcPr>
                    </a:tc>
                    <a:tc>
                      <a:txBody>
                        <a:bodyPr/>
                        <a:lstStyle/>
                        <a:p>
                          <a:endParaRPr lang="it-IT"/>
                        </a:p>
                      </a:txBody>
                      <a:tcPr marL="12700" marR="12700" marT="12700" marB="0" anchor="ctr">
                        <a:blipFill>
                          <a:blip r:embed="rId4"/>
                          <a:stretch>
                            <a:fillRect l="-229487" t="-625000" r="-214" b="-146154"/>
                          </a:stretch>
                        </a:blipFill>
                      </a:tcPr>
                    </a:tc>
                    <a:extLst>
                      <a:ext uri="{0D108BD9-81ED-4DB2-BD59-A6C34878D82A}">
                        <a16:rowId xmlns:a16="http://schemas.microsoft.com/office/drawing/2014/main" val="10007"/>
                      </a:ext>
                    </a:extLst>
                  </a:tr>
                  <a:tr h="317500">
                    <a:tc>
                      <a:txBody>
                        <a:bodyPr/>
                        <a:lstStyle/>
                        <a:p>
                          <a:pPr algn="l" fontAlgn="ctr"/>
                          <a:r>
                            <a:rPr lang="it-IT" sz="2000" u="none" strike="noStrike" dirty="0">
                              <a:effectLst/>
                            </a:rPr>
                            <a:t>7) </a:t>
                          </a:r>
                          <a:r>
                            <a:rPr lang="it-IT" sz="2000" u="none" strike="noStrike" dirty="0" err="1">
                              <a:effectLst/>
                            </a:rPr>
                            <a:t>Flu</a:t>
                          </a:r>
                          <a:endParaRPr lang="it-IT" sz="2000" b="1" i="0" u="none" strike="noStrike" dirty="0">
                            <a:solidFill>
                              <a:srgbClr val="000000"/>
                            </a:solidFill>
                            <a:effectLst/>
                            <a:latin typeface="Calibri" charset="0"/>
                          </a:endParaRPr>
                        </a:p>
                      </a:txBody>
                      <a:tcPr marL="12700" marR="12700" marT="12700" marB="0" anchor="ctr"/>
                    </a:tc>
                    <a:tc>
                      <a:txBody>
                        <a:bodyPr/>
                        <a:lstStyle/>
                        <a:p>
                          <a:endParaRPr lang="it-IT"/>
                        </a:p>
                      </a:txBody>
                      <a:tcPr marL="12700" marR="12700" marT="12700" marB="0" anchor="ctr">
                        <a:blipFill>
                          <a:blip r:embed="rId4"/>
                          <a:stretch>
                            <a:fillRect l="-42185" t="-725000" r="-148399" b="-46154"/>
                          </a:stretch>
                        </a:blipFill>
                      </a:tcPr>
                    </a:tc>
                    <a:tc>
                      <a:txBody>
                        <a:bodyPr/>
                        <a:lstStyle/>
                        <a:p>
                          <a:endParaRPr lang="it-IT"/>
                        </a:p>
                      </a:txBody>
                      <a:tcPr marL="12700" marR="12700" marT="12700" marB="0" anchor="ctr">
                        <a:blipFill>
                          <a:blip r:embed="rId4"/>
                          <a:stretch>
                            <a:fillRect l="-236677" t="-725000" r="-147022" b="-46154"/>
                          </a:stretch>
                        </a:blipFill>
                      </a:tcPr>
                    </a:tc>
                    <a:tc>
                      <a:txBody>
                        <a:bodyPr/>
                        <a:lstStyle/>
                        <a:p>
                          <a:endParaRPr lang="it-IT"/>
                        </a:p>
                      </a:txBody>
                      <a:tcPr marL="12700" marR="12700" marT="12700" marB="0" anchor="ctr">
                        <a:blipFill>
                          <a:blip r:embed="rId4"/>
                          <a:stretch>
                            <a:fillRect l="-229487" t="-725000" r="-214" b="-46154"/>
                          </a:stretch>
                        </a:blipFill>
                      </a:tcPr>
                    </a:tc>
                    <a:extLst>
                      <a:ext uri="{0D108BD9-81ED-4DB2-BD59-A6C34878D82A}">
                        <a16:rowId xmlns:a16="http://schemas.microsoft.com/office/drawing/2014/main" val="10008"/>
                      </a:ext>
                    </a:extLst>
                  </a:tr>
                </a:tbl>
              </a:graphicData>
            </a:graphic>
          </p:graphicFrame>
        </mc:Fallback>
      </mc:AlternateContent>
      <p:sp>
        <p:nvSpPr>
          <p:cNvPr id="2" name="Rettangolo 1"/>
          <p:cNvSpPr/>
          <p:nvPr/>
        </p:nvSpPr>
        <p:spPr>
          <a:xfrm>
            <a:off x="1371600" y="1009237"/>
            <a:ext cx="8312150" cy="369332"/>
          </a:xfrm>
          <a:prstGeom prst="rect">
            <a:avLst/>
          </a:prstGeom>
        </p:spPr>
        <p:txBody>
          <a:bodyPr wrap="square">
            <a:spAutoFit/>
          </a:bodyPr>
          <a:lstStyle/>
          <a:p>
            <a:pPr algn="just"/>
            <a:r>
              <a:rPr lang="en-AU" dirty="0">
                <a:solidFill>
                  <a:srgbClr val="FF0000"/>
                </a:solidFill>
              </a:rPr>
              <a:t>Data from medical literature </a:t>
            </a:r>
            <a:r>
              <a:rPr lang="en-AU" dirty="0"/>
              <a:t>were used to make the simulation more realistic</a:t>
            </a:r>
          </a:p>
        </p:txBody>
      </p:sp>
      <p:sp>
        <p:nvSpPr>
          <p:cNvPr id="6" name="Rettangolo 5"/>
          <p:cNvSpPr/>
          <p:nvPr/>
        </p:nvSpPr>
        <p:spPr>
          <a:xfrm>
            <a:off x="2647661" y="1651301"/>
            <a:ext cx="10101118" cy="400110"/>
          </a:xfrm>
          <a:prstGeom prst="rect">
            <a:avLst/>
          </a:prstGeom>
        </p:spPr>
        <p:txBody>
          <a:bodyPr wrap="square">
            <a:spAutoFit/>
          </a:bodyPr>
          <a:lstStyle/>
          <a:p>
            <a:pPr algn="just"/>
            <a:r>
              <a:rPr lang="en-AU" sz="2000" dirty="0"/>
              <a:t>→ </a:t>
            </a:r>
            <a:r>
              <a:rPr lang="en-AU" sz="2000" b="1" dirty="0"/>
              <a:t>7 diseases </a:t>
            </a:r>
            <a:r>
              <a:rPr lang="en-AU" sz="2000" dirty="0"/>
              <a:t>have been chosen to analyse their characteristics:</a:t>
            </a:r>
          </a:p>
        </p:txBody>
      </p:sp>
      <mc:AlternateContent xmlns:mc="http://schemas.openxmlformats.org/markup-compatibility/2006" xmlns:a14="http://schemas.microsoft.com/office/drawing/2010/main">
        <mc:Choice Requires="a14">
          <p:sp>
            <p:nvSpPr>
              <p:cNvPr id="7" name="Rettangolo 6"/>
              <p:cNvSpPr/>
              <p:nvPr/>
            </p:nvSpPr>
            <p:spPr>
              <a:xfrm>
                <a:off x="1371601" y="2477053"/>
                <a:ext cx="10297886" cy="646331"/>
              </a:xfrm>
              <a:prstGeom prst="rect">
                <a:avLst/>
              </a:prstGeom>
            </p:spPr>
            <p:txBody>
              <a:bodyPr wrap="square">
                <a:spAutoFit/>
              </a:bodyPr>
              <a:lstStyle/>
              <a:p>
                <a:pPr algn="just"/>
                <a:r>
                  <a:rPr lang="en-AU" b="1" dirty="0"/>
                  <a:t>The course of illness (</a:t>
                </a:r>
                <a14:m>
                  <m:oMath xmlns:m="http://schemas.openxmlformats.org/officeDocument/2006/math">
                    <m:r>
                      <a:rPr lang="en-AU" b="1" i="1" dirty="0">
                        <a:latin typeface="Cambria Math"/>
                      </a:rPr>
                      <m:t>𝑵</m:t>
                    </m:r>
                  </m:oMath>
                </a14:m>
                <a:r>
                  <a:rPr lang="en-AU" b="1" dirty="0"/>
                  <a:t>): </a:t>
                </a:r>
                <a:r>
                  <a:rPr lang="en-AU" dirty="0"/>
                  <a:t>the duration of a disease, that is the number of days </a:t>
                </a:r>
                <a:r>
                  <a:rPr lang="en-US" dirty="0"/>
                  <a:t>after which the patient is definitely healed or dead</a:t>
                </a:r>
                <a:endParaRPr lang="en-AU" b="1" dirty="0"/>
              </a:p>
            </p:txBody>
          </p:sp>
        </mc:Choice>
        <mc:Fallback xmlns="">
          <p:sp>
            <p:nvSpPr>
              <p:cNvPr id="7" name="Rettangolo 6"/>
              <p:cNvSpPr>
                <a:spLocks noRot="1" noChangeAspect="1" noMove="1" noResize="1" noEditPoints="1" noAdjustHandles="1" noChangeArrowheads="1" noChangeShapeType="1" noTextEdit="1"/>
              </p:cNvSpPr>
              <p:nvPr/>
            </p:nvSpPr>
            <p:spPr>
              <a:xfrm>
                <a:off x="1371601" y="2477053"/>
                <a:ext cx="10297886" cy="646331"/>
              </a:xfrm>
              <a:prstGeom prst="rect">
                <a:avLst/>
              </a:prstGeom>
              <a:blipFill rotWithShape="1">
                <a:blip r:embed="rId5"/>
                <a:stretch>
                  <a:fillRect l="-474" t="-4717" r="-474" b="-1415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Rettangolo 7"/>
              <p:cNvSpPr/>
              <p:nvPr/>
            </p:nvSpPr>
            <p:spPr>
              <a:xfrm>
                <a:off x="1371600" y="3765793"/>
                <a:ext cx="10297887" cy="646331"/>
              </a:xfrm>
              <a:prstGeom prst="rect">
                <a:avLst/>
              </a:prstGeom>
            </p:spPr>
            <p:txBody>
              <a:bodyPr wrap="square">
                <a:spAutoFit/>
              </a:bodyPr>
              <a:lstStyle/>
              <a:p>
                <a:pPr algn="just"/>
                <a:r>
                  <a:rPr lang="en-AU" b="1" dirty="0"/>
                  <a:t>The mortality rate (</a:t>
                </a:r>
                <a14:m>
                  <m:oMath xmlns:m="http://schemas.openxmlformats.org/officeDocument/2006/math">
                    <m:r>
                      <a:rPr lang="en-AU" b="1" i="1" dirty="0">
                        <a:latin typeface="Cambria Math"/>
                      </a:rPr>
                      <m:t>𝑫</m:t>
                    </m:r>
                  </m:oMath>
                </a14:m>
                <a:r>
                  <a:rPr lang="en-AU" b="1" dirty="0"/>
                  <a:t>): </a:t>
                </a:r>
                <a:r>
                  <a:rPr lang="en-AU" dirty="0"/>
                  <a:t>the percentage of deaths in a given area, assumed as the cumulative probability to be death after N days from the contagion</a:t>
                </a:r>
              </a:p>
            </p:txBody>
          </p:sp>
        </mc:Choice>
        <mc:Fallback xmlns="">
          <p:sp>
            <p:nvSpPr>
              <p:cNvPr id="8" name="Rettangolo 7"/>
              <p:cNvSpPr>
                <a:spLocks noRot="1" noChangeAspect="1" noMove="1" noResize="1" noEditPoints="1" noAdjustHandles="1" noChangeArrowheads="1" noChangeShapeType="1" noTextEdit="1"/>
              </p:cNvSpPr>
              <p:nvPr/>
            </p:nvSpPr>
            <p:spPr>
              <a:xfrm>
                <a:off x="1371600" y="3765793"/>
                <a:ext cx="10297887" cy="646331"/>
              </a:xfrm>
              <a:prstGeom prst="rect">
                <a:avLst/>
              </a:prstGeom>
              <a:blipFill rotWithShape="1">
                <a:blip r:embed="rId6"/>
                <a:stretch>
                  <a:fillRect l="-474" t="-4717" r="-474" b="-14151"/>
                </a:stretch>
              </a:blipFill>
            </p:spPr>
            <p:txBody>
              <a:bodyPr/>
              <a:lstStyle/>
              <a:p>
                <a:r>
                  <a:rPr lang="it-IT">
                    <a:noFill/>
                  </a:rPr>
                  <a:t> </a:t>
                </a:r>
              </a:p>
            </p:txBody>
          </p:sp>
        </mc:Fallback>
      </mc:AlternateContent>
    </p:spTree>
    <p:extLst>
      <p:ext uri="{BB962C8B-B14F-4D97-AF65-F5344CB8AC3E}">
        <p14:creationId xmlns:p14="http://schemas.microsoft.com/office/powerpoint/2010/main" val="43247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
                                            <p:txEl>
                                              <p:pRg st="0" end="0"/>
                                            </p:txEl>
                                          </p:spTgt>
                                        </p:tgtEl>
                                      </p:cBhvr>
                                    </p:animEffect>
                                    <p:set>
                                      <p:cBhvr>
                                        <p:cTn id="28" dur="1" fill="hold">
                                          <p:stCondLst>
                                            <p:cond delay="499"/>
                                          </p:stCondLst>
                                        </p:cTn>
                                        <p:tgtEl>
                                          <p:spTgt spid="3">
                                            <p:txEl>
                                              <p:pRg st="0" end="0"/>
                                            </p:txEl>
                                          </p:spTgt>
                                        </p:tgtEl>
                                        <p:attrNameLst>
                                          <p:attrName>style.visibility</p:attrName>
                                        </p:attrNameLst>
                                      </p:cBhvr>
                                      <p:to>
                                        <p:strVal val="hidden"/>
                                      </p:to>
                                    </p:set>
                                  </p:childTnLst>
                                </p:cTn>
                              </p:par>
                              <p:par>
                                <p:cTn id="29" presetID="16" presetClass="entr" presetSubtype="21"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7" grpId="0"/>
      <p:bldP spid="7" grpId="1"/>
      <p:bldP spid="8" grpId="0"/>
      <p:bldP spid="8" grpId="1"/>
    </p:bldLst>
  </p:timing>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majorFont>
      <a:minorFont>
        <a:latin typeface="Franklin Gothic Book" panose="020B0503020102020204"/>
        <a:ea typeface=""/>
        <a:cs typeface=""/>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5761</TotalTime>
  <Words>2162</Words>
  <Application>Microsoft Office PowerPoint</Application>
  <PresentationFormat>Widescreen</PresentationFormat>
  <Paragraphs>475</Paragraphs>
  <Slides>27</Slides>
  <Notes>14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27</vt:i4>
      </vt:variant>
    </vt:vector>
  </HeadingPairs>
  <TitlesOfParts>
    <vt:vector size="33" baseType="lpstr">
      <vt:lpstr>Arial</vt:lpstr>
      <vt:lpstr>Calibri</vt:lpstr>
      <vt:lpstr>Cambria Math</vt:lpstr>
      <vt:lpstr>Franklin Gothic Book</vt:lpstr>
      <vt:lpstr>Wingdings</vt:lpstr>
      <vt:lpstr>Ritaglio</vt:lpstr>
      <vt:lpstr>MATH.EN.JEANS</vt:lpstr>
      <vt:lpstr>The problem statement</vt:lpstr>
      <vt:lpstr>The static framework</vt:lpstr>
      <vt:lpstr>The simulation</vt:lpstr>
      <vt:lpstr>The colors’ logic</vt:lpstr>
      <vt:lpstr>Presentazione standard di PowerPoint</vt:lpstr>
      <vt:lpstr>Evaluating a cumulative infection probability In</vt:lpstr>
      <vt:lpstr>Presentazione standard di PowerPoint</vt:lpstr>
      <vt:lpstr>Some real diseases</vt:lpstr>
      <vt:lpstr>From diseases to probabilities</vt:lpstr>
      <vt:lpstr>The estimated probabilities</vt:lpstr>
      <vt:lpstr>The data collection</vt:lpstr>
      <vt:lpstr>Presentazione standard di PowerPoint</vt:lpstr>
      <vt:lpstr>The mortality rate</vt:lpstr>
      <vt:lpstr>Some simple results</vt:lpstr>
      <vt:lpstr>A check with some real diseases</vt:lpstr>
      <vt:lpstr>Presentazione standard di PowerPoint</vt:lpstr>
      <vt:lpstr>D vs d for fixed h and various i</vt:lpstr>
      <vt:lpstr>Some interesting fits I</vt:lpstr>
      <vt:lpstr>N vs h for fixed i and d</vt:lpstr>
      <vt:lpstr>Vaccination</vt:lpstr>
      <vt:lpstr>Presentazione standard di PowerPoint</vt:lpstr>
      <vt:lpstr>Estimation of HIT for a measles-like disease</vt:lpstr>
      <vt:lpstr>Movement</vt:lpstr>
      <vt:lpstr>Movement and ways of trasmission</vt:lpstr>
      <vt:lpstr>HIT in a more realistic model</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MATH.EN.JEANS</dc:title>
  <dc:creator>Paolo Barisan</dc:creator>
  <cp:lastModifiedBy>Andrea Munarin</cp:lastModifiedBy>
  <cp:revision>436</cp:revision>
  <dcterms:created xsi:type="dcterms:W3CDTF">2017-03-07T14:13:56Z</dcterms:created>
  <dcterms:modified xsi:type="dcterms:W3CDTF">2018-03-20T10:49:12Z</dcterms:modified>
</cp:coreProperties>
</file>