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3"/>
  </p:notesMasterIdLst>
  <p:sldIdLst>
    <p:sldId id="256" r:id="rId2"/>
    <p:sldId id="257" r:id="rId3"/>
    <p:sldId id="312" r:id="rId4"/>
    <p:sldId id="313" r:id="rId5"/>
    <p:sldId id="314" r:id="rId6"/>
    <p:sldId id="259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1" r:id="rId22"/>
    <p:sldId id="332" r:id="rId23"/>
    <p:sldId id="330" r:id="rId24"/>
    <p:sldId id="333" r:id="rId25"/>
    <p:sldId id="334" r:id="rId26"/>
    <p:sldId id="335" r:id="rId27"/>
    <p:sldId id="339" r:id="rId28"/>
    <p:sldId id="337" r:id="rId29"/>
    <p:sldId id="263" r:id="rId30"/>
    <p:sldId id="338" r:id="rId31"/>
    <p:sldId id="290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Lora" pitchFamily="2" charset="0"/>
      <p:regular r:id="rId38"/>
      <p:bold r:id="rId39"/>
      <p:italic r:id="rId40"/>
      <p:boldItalic r:id="rId41"/>
    </p:embeddedFont>
    <p:embeddedFont>
      <p:font typeface="Nunito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94FA7A-F5E4-42FC-A987-6BB0EA53757D}">
  <a:tblStyle styleId="{7194FA7A-F5E4-42FC-A987-6BB0EA5375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5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88c90e39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88c90e39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01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205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6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8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88c90e39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88c90e39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71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39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920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831eed56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831eed56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81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647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831eed5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0831eed56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65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57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831eed56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831eed56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658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70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591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43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831eed5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0831eed56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277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88c90e39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88c90e39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21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88c90e39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88c90e39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55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88c90e39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88c90e39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527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093c028be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093c028be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46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33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88c90e39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88c90e39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1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53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36638290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36638290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8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5100"/>
            <a:ext cx="2196900" cy="51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19276" y="1522211"/>
            <a:ext cx="41940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19275" y="3263030"/>
            <a:ext cx="25608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0" y="0"/>
            <a:ext cx="456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0" name="Google Shape;280;p36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81" name="Google Shape;281;p36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13225" y="771900"/>
            <a:ext cx="7729200" cy="359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977866" y="2108441"/>
            <a:ext cx="301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977866" y="1194925"/>
            <a:ext cx="1226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977866" y="3235175"/>
            <a:ext cx="3019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3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300525"/>
            <a:ext cx="77040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630825" y="1730925"/>
            <a:ext cx="3840900" cy="25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-9251" y="2571750"/>
            <a:ext cx="3012300" cy="25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5046475" y="2276498"/>
            <a:ext cx="3153600" cy="12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046475" y="1603402"/>
            <a:ext cx="335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-300" y="-10250"/>
            <a:ext cx="9144000" cy="25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857433" y="3486119"/>
            <a:ext cx="237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877983" y="392800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 idx="2"/>
          </p:nvPr>
        </p:nvSpPr>
        <p:spPr>
          <a:xfrm>
            <a:off x="3384694" y="3486119"/>
            <a:ext cx="237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3"/>
          </p:nvPr>
        </p:nvSpPr>
        <p:spPr>
          <a:xfrm>
            <a:off x="3405244" y="392800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4"/>
          </p:nvPr>
        </p:nvSpPr>
        <p:spPr>
          <a:xfrm>
            <a:off x="5911955" y="3486119"/>
            <a:ext cx="237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5"/>
          </p:nvPr>
        </p:nvSpPr>
        <p:spPr>
          <a:xfrm>
            <a:off x="5932505" y="392800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6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7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bg>
      <p:bgPr>
        <a:solidFill>
          <a:schemeClr val="accen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ctrTitle"/>
          </p:nvPr>
        </p:nvSpPr>
        <p:spPr>
          <a:xfrm>
            <a:off x="2430000" y="87250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2425050" y="1876495"/>
            <a:ext cx="4293900" cy="11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2037300" y="3702372"/>
            <a:ext cx="5069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72" name="Google Shape;272;p34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‹N›</a:t>
            </a:fld>
            <a:endParaRPr sz="1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5" name="Google Shape;275;p35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76" name="Google Shape;276;p35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74425"/>
            <a:ext cx="7717800" cy="2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73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subTitle" idx="1"/>
          </p:nvPr>
        </p:nvSpPr>
        <p:spPr>
          <a:xfrm>
            <a:off x="4519274" y="3263030"/>
            <a:ext cx="4052296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/>
            <a:r>
              <a:rPr lang="it" dirty="0"/>
              <a:t>Andrea Munarin</a:t>
            </a:r>
          </a:p>
          <a:p>
            <a:pPr rtl="0"/>
            <a:r>
              <a:rPr lang="it" dirty="0"/>
              <a:t>Ca’ Foscari University, Venice, Italy</a:t>
            </a:r>
          </a:p>
        </p:txBody>
      </p:sp>
      <p:sp>
        <p:nvSpPr>
          <p:cNvPr id="293" name="Google Shape;293;p40"/>
          <p:cNvSpPr txBox="1">
            <a:spLocks noGrp="1"/>
          </p:cNvSpPr>
          <p:nvPr>
            <p:ph type="ctrTitle"/>
          </p:nvPr>
        </p:nvSpPr>
        <p:spPr>
          <a:xfrm>
            <a:off x="4698382" y="230461"/>
            <a:ext cx="4400988" cy="279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  <a:endParaRPr lang="it-IT" dirty="0"/>
          </a:p>
        </p:txBody>
      </p:sp>
      <p:cxnSp>
        <p:nvCxnSpPr>
          <p:cNvPr id="295" name="Google Shape;295;p40"/>
          <p:cNvCxnSpPr/>
          <p:nvPr/>
        </p:nvCxnSpPr>
        <p:spPr>
          <a:xfrm>
            <a:off x="440575" y="1823700"/>
            <a:ext cx="0" cy="3319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40"/>
          <p:cNvCxnSpPr/>
          <p:nvPr/>
        </p:nvCxnSpPr>
        <p:spPr>
          <a:xfrm>
            <a:off x="4567522" y="3102218"/>
            <a:ext cx="4580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4572000" y="-10250"/>
            <a:ext cx="0" cy="1455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0"/>
          <p:cNvSpPr txBox="1">
            <a:spLocks noGrp="1"/>
          </p:cNvSpPr>
          <p:nvPr>
            <p:ph type="subTitle" idx="2"/>
          </p:nvPr>
        </p:nvSpPr>
        <p:spPr>
          <a:xfrm>
            <a:off x="5322849" y="4690872"/>
            <a:ext cx="270564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Pass: social interaction on Twitter</a:t>
            </a:r>
            <a:endParaRPr dirty="0"/>
          </a:p>
        </p:txBody>
      </p:sp>
      <p:pic>
        <p:nvPicPr>
          <p:cNvPr id="1028" name="Picture 4" descr="Twitter trends: Who comes up with the descriptions for trending topics?">
            <a:extLst>
              <a:ext uri="{FF2B5EF4-FFF2-40B4-BE49-F238E27FC236}">
                <a16:creationId xmlns:a16="http://schemas.microsoft.com/office/drawing/2014/main" id="{34A68555-4379-4850-836D-188D4F4F3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r="20392"/>
          <a:stretch/>
        </p:blipFill>
        <p:spPr bwMode="auto">
          <a:xfrm>
            <a:off x="720656" y="431845"/>
            <a:ext cx="3435927" cy="415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Timeline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5"/>
            <a:ext cx="7704000" cy="2988978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conversation_data.index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finish: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 =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api.request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'users/:%s/tweets'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% (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tweet.fields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max_results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"100"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}).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detail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 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Could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find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user with id:"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(timeline):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"ERROR: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found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detail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 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Sorry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you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are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authorized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to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the user with"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(timeline):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"ERROR: 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lang="it-IT" altLang="it-IT" sz="1200" dirty="0">
                <a:solidFill>
                  <a:srgbClr val="808080"/>
                </a:solidFill>
                <a:latin typeface="JetBrains Mono"/>
              </a:rPr>
              <a:t># calcolo </a:t>
            </a:r>
            <a:r>
              <a:rPr lang="it-IT" altLang="it-IT" sz="1200" dirty="0" err="1">
                <a:solidFill>
                  <a:srgbClr val="808080"/>
                </a:solidFill>
                <a:latin typeface="JetBrains Mono"/>
              </a:rPr>
              <a:t>next_token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scarico i dati e li memorizzo del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dataframe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come visto prima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54501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subTitle" idx="1"/>
          </p:nvPr>
        </p:nvSpPr>
        <p:spPr>
          <a:xfrm>
            <a:off x="4977866" y="3235175"/>
            <a:ext cx="3019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e R</a:t>
            </a:r>
            <a:endParaRPr dirty="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4977866" y="2108441"/>
            <a:ext cx="301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PROCESSARE I DATI</a:t>
            </a:r>
            <a:endParaRPr sz="2800" dirty="0"/>
          </a:p>
        </p:txBody>
      </p:sp>
      <p:sp>
        <p:nvSpPr>
          <p:cNvPr id="334" name="Google Shape;334;p43"/>
          <p:cNvSpPr txBox="1">
            <a:spLocks noGrp="1"/>
          </p:cNvSpPr>
          <p:nvPr>
            <p:ph type="title" idx="2"/>
          </p:nvPr>
        </p:nvSpPr>
        <p:spPr>
          <a:xfrm>
            <a:off x="4977865" y="1194925"/>
            <a:ext cx="1460105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36" name="Google Shape;336;p43"/>
          <p:cNvCxnSpPr>
            <a:stCxn id="337" idx="3"/>
          </p:cNvCxnSpPr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43"/>
          <p:cNvCxnSpPr/>
          <p:nvPr/>
        </p:nvCxnSpPr>
        <p:spPr>
          <a:xfrm>
            <a:off x="1022522" y="768450"/>
            <a:ext cx="0" cy="255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3"/>
          <p:cNvCxnSpPr/>
          <p:nvPr/>
        </p:nvCxnSpPr>
        <p:spPr>
          <a:xfrm>
            <a:off x="1022516" y="0"/>
            <a:ext cx="0" cy="778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5102517" y="3082475"/>
            <a:ext cx="335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3"/>
          <p:cNvCxnSpPr/>
          <p:nvPr/>
        </p:nvCxnSpPr>
        <p:spPr>
          <a:xfrm>
            <a:off x="8442689" y="3082466"/>
            <a:ext cx="71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43"/>
          <p:cNvSpPr txBox="1">
            <a:spLocks noGrp="1"/>
          </p:cNvSpPr>
          <p:nvPr>
            <p:ph type="subTitle" idx="3"/>
          </p:nvPr>
        </p:nvSpPr>
        <p:spPr>
          <a:xfrm>
            <a:off x="5389756" y="4690872"/>
            <a:ext cx="263873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  <p:pic>
        <p:nvPicPr>
          <p:cNvPr id="3074" name="Picture 2" descr="Can&amp;#39;t open RStudio with a yellow triangle - RStudio IDE - RStudio Community">
            <a:extLst>
              <a:ext uri="{FF2B5EF4-FFF2-40B4-BE49-F238E27FC236}">
                <a16:creationId xmlns:a16="http://schemas.microsoft.com/office/drawing/2014/main" id="{D1958250-88CD-4B7D-A98F-4CC03596B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0"/>
          <a:stretch/>
        </p:blipFill>
        <p:spPr bwMode="auto">
          <a:xfrm>
            <a:off x="1289683" y="1194925"/>
            <a:ext cx="3044122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3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Pulizia dei dati – conversazioni e timeline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11822"/>
            <a:ext cx="7704000" cy="236450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conversation_data.index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result.empty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in_reply_to_user_id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in_reply_to_user_id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'conversation_id'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"conversation_id"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][i])]}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in_reply_to_user_id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in_reply_to_user_id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'conversation_id'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"conversation_id"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result.append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ignore_index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altLang="it-IT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E7DE24-52C2-43F2-8882-D252C84BFB9C}"/>
              </a:ext>
            </a:extLst>
          </p:cNvPr>
          <p:cNvSpPr txBox="1"/>
          <p:nvPr/>
        </p:nvSpPr>
        <p:spPr>
          <a:xfrm>
            <a:off x="693998" y="3829137"/>
            <a:ext cx="7703999" cy="707886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timeline_data.text.str.contains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greenpass|vaccino|super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green|siero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22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Arricchimento dati - timeline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873225"/>
            <a:ext cx="7704000" cy="1278849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timeline_data.assign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(sentiment 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"sentiment"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sentiment_classifier.predict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"text"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][i]]))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19366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Arricchimento dati – calcolo polarizzazione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516117" y="1293541"/>
            <a:ext cx="8111766" cy="3397331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timeline_data.groupby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groups.keys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positive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timeline_data.author_id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id) &amp; 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timeline_data.sentiment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"['positive']"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'sentiment'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negative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timeline_data.author_id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id) &amp; 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timeline_data.sentiment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"['negative']"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'sentiment'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positive + negative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positive - negative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result.empty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[id]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polarization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polarization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result.append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ignore_index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418458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Aggregazione dei dati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516117" y="2070337"/>
            <a:ext cx="8111766" cy="1304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400" dirty="0"/>
              <a:t>&gt; conversation = merge(x = conversation, y = </a:t>
            </a:r>
            <a:r>
              <a:rPr lang="it-IT" sz="1400" dirty="0" err="1"/>
              <a:t>selected_tweets</a:t>
            </a:r>
            <a:r>
              <a:rPr lang="it-IT" sz="1400" dirty="0"/>
              <a:t>, by = "conversation_id", </a:t>
            </a:r>
            <a:r>
              <a:rPr lang="it-IT" sz="1400" dirty="0" err="1"/>
              <a:t>all.x</a:t>
            </a:r>
            <a:r>
              <a:rPr lang="it-IT" sz="1400" dirty="0"/>
              <a:t> = TRUE)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conversation$conversation_id</a:t>
            </a:r>
            <a:r>
              <a:rPr lang="it-IT" sz="1400" dirty="0"/>
              <a:t> &lt;- NULL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conversation$id</a:t>
            </a:r>
            <a:r>
              <a:rPr lang="it-IT" sz="1400" dirty="0"/>
              <a:t> &lt;- NULL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conversation$public_metrics</a:t>
            </a:r>
            <a:r>
              <a:rPr lang="it-IT" sz="1400" dirty="0"/>
              <a:t> &lt;- NULL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157939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subTitle" idx="1"/>
          </p:nvPr>
        </p:nvSpPr>
        <p:spPr>
          <a:xfrm>
            <a:off x="4977866" y="3235175"/>
            <a:ext cx="3019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endParaRPr dirty="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4977866" y="2108441"/>
            <a:ext cx="301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ANALIZZARE I DATI</a:t>
            </a:r>
            <a:endParaRPr sz="2800" dirty="0"/>
          </a:p>
        </p:txBody>
      </p:sp>
      <p:sp>
        <p:nvSpPr>
          <p:cNvPr id="334" name="Google Shape;334;p43"/>
          <p:cNvSpPr txBox="1">
            <a:spLocks noGrp="1"/>
          </p:cNvSpPr>
          <p:nvPr>
            <p:ph type="title" idx="2"/>
          </p:nvPr>
        </p:nvSpPr>
        <p:spPr>
          <a:xfrm>
            <a:off x="4977865" y="1194925"/>
            <a:ext cx="1460105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36" name="Google Shape;336;p43"/>
          <p:cNvCxnSpPr>
            <a:stCxn id="337" idx="3"/>
          </p:cNvCxnSpPr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43"/>
          <p:cNvCxnSpPr/>
          <p:nvPr/>
        </p:nvCxnSpPr>
        <p:spPr>
          <a:xfrm>
            <a:off x="1022522" y="768450"/>
            <a:ext cx="0" cy="255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3"/>
          <p:cNvCxnSpPr/>
          <p:nvPr/>
        </p:nvCxnSpPr>
        <p:spPr>
          <a:xfrm>
            <a:off x="1022516" y="0"/>
            <a:ext cx="0" cy="778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5102517" y="3082475"/>
            <a:ext cx="335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3"/>
          <p:cNvCxnSpPr/>
          <p:nvPr/>
        </p:nvCxnSpPr>
        <p:spPr>
          <a:xfrm>
            <a:off x="8442689" y="3082466"/>
            <a:ext cx="71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43"/>
          <p:cNvSpPr txBox="1">
            <a:spLocks noGrp="1"/>
          </p:cNvSpPr>
          <p:nvPr>
            <p:ph type="subTitle" idx="3"/>
          </p:nvPr>
        </p:nvSpPr>
        <p:spPr>
          <a:xfrm>
            <a:off x="5389756" y="4690872"/>
            <a:ext cx="263873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  <p:pic>
        <p:nvPicPr>
          <p:cNvPr id="4098" name="Picture 2" descr="Automate Exploratory Data Analysis With These 10 Libraries">
            <a:extLst>
              <a:ext uri="{FF2B5EF4-FFF2-40B4-BE49-F238E27FC236}">
                <a16:creationId xmlns:a16="http://schemas.microsoft.com/office/drawing/2014/main" id="{73262CB3-1D49-478F-981C-4D5BA2C74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 r="14169"/>
          <a:stretch/>
        </p:blipFill>
        <p:spPr bwMode="auto">
          <a:xfrm>
            <a:off x="1214452" y="1024218"/>
            <a:ext cx="3667247" cy="301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1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statistiche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516117" y="1367884"/>
            <a:ext cx="8111766" cy="280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&gt; count(tweets, "text")</a:t>
            </a:r>
          </a:p>
          <a:p>
            <a:pPr marL="139700" indent="0">
              <a:buNone/>
            </a:pPr>
            <a:r>
              <a:rPr lang="en-US" sz="1400" dirty="0"/>
              <a:t>        text          </a:t>
            </a:r>
            <a:r>
              <a:rPr lang="en-US" sz="1400" dirty="0" err="1"/>
              <a:t>freq</a:t>
            </a:r>
            <a:endParaRPr lang="en-US" sz="1400" dirty="0"/>
          </a:p>
          <a:p>
            <a:pPr marL="139700" indent="0">
              <a:buNone/>
            </a:pPr>
            <a:r>
              <a:rPr lang="en-US" sz="1400" dirty="0"/>
              <a:t>1 ['negative'] 6404</a:t>
            </a:r>
          </a:p>
          <a:p>
            <a:pPr marL="139700" indent="0">
              <a:buNone/>
            </a:pPr>
            <a:r>
              <a:rPr lang="en-US" sz="1400" dirty="0"/>
              <a:t>2 ['positive’]    625</a:t>
            </a:r>
          </a:p>
          <a:p>
            <a:pPr marL="13970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&gt; </a:t>
            </a:r>
            <a:r>
              <a:rPr lang="en-US" sz="1400" dirty="0" err="1">
                <a:solidFill>
                  <a:srgbClr val="0070C0"/>
                </a:solidFill>
              </a:rPr>
              <a:t>nrow</a:t>
            </a:r>
            <a:r>
              <a:rPr lang="en-US" sz="1400" dirty="0">
                <a:solidFill>
                  <a:srgbClr val="0070C0"/>
                </a:solidFill>
              </a:rPr>
              <a:t>(timeline)</a:t>
            </a:r>
          </a:p>
          <a:p>
            <a:pPr marL="139700" indent="0">
              <a:buNone/>
            </a:pPr>
            <a:r>
              <a:rPr lang="en-US" sz="1400" dirty="0"/>
              <a:t>[1] 1242</a:t>
            </a:r>
          </a:p>
          <a:p>
            <a:pPr marL="13970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&gt; </a:t>
            </a:r>
            <a:r>
              <a:rPr lang="en-US" sz="1400" dirty="0" err="1">
                <a:solidFill>
                  <a:srgbClr val="0070C0"/>
                </a:solidFill>
              </a:rPr>
              <a:t>nrow</a:t>
            </a:r>
            <a:r>
              <a:rPr lang="en-US" sz="1400" dirty="0">
                <a:solidFill>
                  <a:srgbClr val="0070C0"/>
                </a:solidFill>
              </a:rPr>
              <a:t>(conversation)</a:t>
            </a:r>
          </a:p>
          <a:p>
            <a:pPr marL="139700" indent="0">
              <a:buNone/>
            </a:pPr>
            <a:r>
              <a:rPr lang="en-US" sz="1400" dirty="0"/>
              <a:t>[1] 1955</a:t>
            </a:r>
          </a:p>
          <a:p>
            <a:pPr marL="13970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&gt; </a:t>
            </a:r>
            <a:r>
              <a:rPr lang="en-US" sz="1400" dirty="0" err="1">
                <a:solidFill>
                  <a:srgbClr val="0070C0"/>
                </a:solidFill>
              </a:rPr>
              <a:t>nrow</a:t>
            </a:r>
            <a:r>
              <a:rPr lang="en-US" sz="1400" dirty="0">
                <a:solidFill>
                  <a:srgbClr val="0070C0"/>
                </a:solidFill>
              </a:rPr>
              <a:t>(tweets)</a:t>
            </a:r>
          </a:p>
          <a:p>
            <a:pPr marL="139700" indent="0">
              <a:buNone/>
            </a:pPr>
            <a:r>
              <a:rPr lang="en-US" sz="1400" dirty="0"/>
              <a:t>[1] 7029</a:t>
            </a:r>
          </a:p>
          <a:p>
            <a:pPr marL="13970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&gt; </a:t>
            </a:r>
            <a:r>
              <a:rPr lang="en-US" sz="1400" dirty="0" err="1">
                <a:solidFill>
                  <a:srgbClr val="0070C0"/>
                </a:solidFill>
              </a:rPr>
              <a:t>nrow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selected_tweets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pPr marL="139700" indent="0">
              <a:buNone/>
            </a:pPr>
            <a:r>
              <a:rPr lang="en-US" sz="1400" dirty="0"/>
              <a:t>[1] 10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180672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Grafici - sentiment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469931" y="1768862"/>
            <a:ext cx="8204137" cy="1605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&gt; </a:t>
            </a:r>
            <a:r>
              <a:rPr lang="it-IT" sz="1400" dirty="0" err="1">
                <a:solidFill>
                  <a:schemeClr val="tx1"/>
                </a:solidFill>
              </a:rPr>
              <a:t>ggplot</a:t>
            </a:r>
            <a:r>
              <a:rPr lang="it-IT" sz="1400" dirty="0">
                <a:solidFill>
                  <a:schemeClr val="tx1"/>
                </a:solidFill>
              </a:rPr>
              <a:t>(data = tweets) + </a:t>
            </a:r>
          </a:p>
          <a:p>
            <a:pPr marL="13970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      </a:t>
            </a:r>
            <a:r>
              <a:rPr lang="it-IT" sz="1400" dirty="0" err="1">
                <a:solidFill>
                  <a:schemeClr val="tx1"/>
                </a:solidFill>
              </a:rPr>
              <a:t>geom_bar</a:t>
            </a:r>
            <a:r>
              <a:rPr lang="it-IT" sz="1400" dirty="0">
                <a:solidFill>
                  <a:schemeClr val="tx1"/>
                </a:solidFill>
              </a:rPr>
              <a:t>(mapping = </a:t>
            </a:r>
            <a:r>
              <a:rPr lang="it-IT" sz="1400" dirty="0" err="1">
                <a:solidFill>
                  <a:schemeClr val="tx1"/>
                </a:solidFill>
              </a:rPr>
              <a:t>aes</a:t>
            </a:r>
            <a:r>
              <a:rPr lang="it-IT" sz="1400" dirty="0">
                <a:solidFill>
                  <a:schemeClr val="tx1"/>
                </a:solidFill>
              </a:rPr>
              <a:t>(x = text, </a:t>
            </a:r>
            <a:r>
              <a:rPr lang="it-IT" sz="1400" dirty="0" err="1">
                <a:solidFill>
                  <a:schemeClr val="tx1"/>
                </a:solidFill>
              </a:rPr>
              <a:t>fill</a:t>
            </a:r>
            <a:r>
              <a:rPr lang="it-IT" sz="1400" dirty="0">
                <a:solidFill>
                  <a:schemeClr val="tx1"/>
                </a:solidFill>
              </a:rPr>
              <a:t> = text), alpha = 0.8) +</a:t>
            </a:r>
          </a:p>
          <a:p>
            <a:pPr marL="13970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      labs(x = "Sentiment", y = "</a:t>
            </a:r>
            <a:r>
              <a:rPr lang="it-IT" sz="1400" dirty="0" err="1">
                <a:solidFill>
                  <a:schemeClr val="tx1"/>
                </a:solidFill>
              </a:rPr>
              <a:t>Count</a:t>
            </a:r>
            <a:r>
              <a:rPr lang="it-IT" sz="1400" dirty="0">
                <a:solidFill>
                  <a:schemeClr val="tx1"/>
                </a:solidFill>
              </a:rPr>
              <a:t> of tweets", </a:t>
            </a:r>
            <a:r>
              <a:rPr lang="it-IT" sz="1400" dirty="0" err="1">
                <a:solidFill>
                  <a:schemeClr val="tx1"/>
                </a:solidFill>
              </a:rPr>
              <a:t>title</a:t>
            </a:r>
            <a:r>
              <a:rPr lang="it-IT" sz="1400" dirty="0">
                <a:solidFill>
                  <a:schemeClr val="tx1"/>
                </a:solidFill>
              </a:rPr>
              <a:t> = "Sentiment of </a:t>
            </a:r>
            <a:r>
              <a:rPr lang="it-IT" sz="1400" dirty="0" err="1">
                <a:solidFill>
                  <a:schemeClr val="tx1"/>
                </a:solidFill>
              </a:rPr>
              <a:t>lasth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month</a:t>
            </a:r>
            <a:r>
              <a:rPr lang="it-IT" sz="1400" dirty="0">
                <a:solidFill>
                  <a:schemeClr val="tx1"/>
                </a:solidFill>
              </a:rPr>
              <a:t> tweets", </a:t>
            </a:r>
            <a:r>
              <a:rPr lang="it-IT" sz="1400" dirty="0" err="1">
                <a:solidFill>
                  <a:schemeClr val="tx1"/>
                </a:solidFill>
              </a:rPr>
              <a:t>fill</a:t>
            </a:r>
            <a:r>
              <a:rPr lang="it-IT" sz="1400" dirty="0">
                <a:solidFill>
                  <a:schemeClr val="tx1"/>
                </a:solidFill>
              </a:rPr>
              <a:t> =     "Sentiment") + </a:t>
            </a:r>
          </a:p>
          <a:p>
            <a:pPr marL="13970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      </a:t>
            </a:r>
            <a:r>
              <a:rPr lang="it-IT" sz="1400" dirty="0" err="1">
                <a:solidFill>
                  <a:schemeClr val="tx1"/>
                </a:solidFill>
              </a:rPr>
              <a:t>scale_fill_manual</a:t>
            </a:r>
            <a:r>
              <a:rPr lang="it-IT" sz="1400" dirty="0">
                <a:solidFill>
                  <a:schemeClr val="tx1"/>
                </a:solidFill>
              </a:rPr>
              <a:t>(labels = c("Negative", "Positive"), </a:t>
            </a:r>
            <a:r>
              <a:rPr lang="it-IT" sz="1400" dirty="0" err="1">
                <a:solidFill>
                  <a:schemeClr val="tx1"/>
                </a:solidFill>
              </a:rPr>
              <a:t>values</a:t>
            </a:r>
            <a:r>
              <a:rPr lang="it-IT" sz="1400" dirty="0">
                <a:solidFill>
                  <a:schemeClr val="tx1"/>
                </a:solidFill>
              </a:rPr>
              <a:t> = c("dark red", "dark green")) +</a:t>
            </a:r>
          </a:p>
          <a:p>
            <a:pPr marL="13970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      </a:t>
            </a:r>
            <a:r>
              <a:rPr lang="it-IT" sz="1400" dirty="0" err="1">
                <a:solidFill>
                  <a:schemeClr val="tx1"/>
                </a:solidFill>
              </a:rPr>
              <a:t>scale_x_discrete</a:t>
            </a:r>
            <a:r>
              <a:rPr lang="it-IT" sz="1400" dirty="0">
                <a:solidFill>
                  <a:schemeClr val="tx1"/>
                </a:solidFill>
              </a:rPr>
              <a:t>(labels= c("Negative", "Positive"))</a:t>
            </a:r>
          </a:p>
          <a:p>
            <a:pPr marL="139700" indent="0"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11215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Grafico - sentiment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D3DBD1-27C1-4E1D-A03F-8C8FDCE8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81" y="1120147"/>
            <a:ext cx="5789730" cy="3520980"/>
          </a:xfrm>
          <a:prstGeom prst="rect">
            <a:avLst/>
          </a:prstGeom>
        </p:spPr>
      </p:pic>
      <p:cxnSp>
        <p:nvCxnSpPr>
          <p:cNvPr id="374" name="Google Shape;374;p45"/>
          <p:cNvCxnSpPr/>
          <p:nvPr/>
        </p:nvCxnSpPr>
        <p:spPr>
          <a:xfrm>
            <a:off x="-30750" y="1033275"/>
            <a:ext cx="482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45"/>
          <p:cNvCxnSpPr/>
          <p:nvPr/>
        </p:nvCxnSpPr>
        <p:spPr>
          <a:xfrm>
            <a:off x="6588200" y="4604000"/>
            <a:ext cx="255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5"/>
          <p:cNvSpPr txBox="1">
            <a:spLocks noGrp="1"/>
          </p:cNvSpPr>
          <p:nvPr>
            <p:ph type="subTitle" idx="2"/>
          </p:nvPr>
        </p:nvSpPr>
        <p:spPr>
          <a:xfrm>
            <a:off x="5300546" y="4690872"/>
            <a:ext cx="272794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720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Generalità del progetto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5"/>
            <a:ext cx="77040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2"/>
                </a:solidFill>
              </a:rPr>
              <a:t>La creazione dei dataset è stata realizzata in </a:t>
            </a:r>
            <a:r>
              <a:rPr lang="it-IT" sz="1800" dirty="0" err="1">
                <a:solidFill>
                  <a:schemeClr val="dk2"/>
                </a:solidFill>
              </a:rPr>
              <a:t>Pyhton</a:t>
            </a:r>
            <a:endParaRPr lang="it-IT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2"/>
                </a:solidFill>
              </a:rPr>
              <a:t>La visualizzazione dei dati invece è stata realizzata in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2"/>
                </a:solidFill>
              </a:rPr>
              <a:t>Le librerie utilizzate sono: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2"/>
                </a:solidFill>
              </a:rPr>
              <a:t>Igraph</a:t>
            </a:r>
            <a:r>
              <a:rPr lang="it-IT" sz="1800" dirty="0">
                <a:solidFill>
                  <a:schemeClr val="dk2"/>
                </a:solidFill>
              </a:rPr>
              <a:t> e ggplot2 in R per costruire grafi e grafici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2"/>
                </a:solidFill>
              </a:rPr>
              <a:t>TwitterAPI</a:t>
            </a:r>
            <a:r>
              <a:rPr lang="it-IT" sz="1800" dirty="0">
                <a:solidFill>
                  <a:schemeClr val="dk2"/>
                </a:solidFill>
              </a:rPr>
              <a:t> e </a:t>
            </a:r>
            <a:r>
              <a:rPr lang="it-IT" sz="1800" dirty="0" err="1">
                <a:solidFill>
                  <a:schemeClr val="dk2"/>
                </a:solidFill>
              </a:rPr>
              <a:t>pandas</a:t>
            </a:r>
            <a:r>
              <a:rPr lang="it-IT" sz="1800" dirty="0">
                <a:solidFill>
                  <a:schemeClr val="dk2"/>
                </a:solidFill>
              </a:rPr>
              <a:t> per la gestione dei </a:t>
            </a:r>
            <a:r>
              <a:rPr lang="it-IT" sz="1800" dirty="0" err="1">
                <a:solidFill>
                  <a:schemeClr val="dk2"/>
                </a:solidFill>
              </a:rPr>
              <a:t>dataframe</a:t>
            </a:r>
            <a:r>
              <a:rPr lang="it-IT" sz="1800" dirty="0">
                <a:solidFill>
                  <a:schemeClr val="dk2"/>
                </a:solidFill>
              </a:rPr>
              <a:t> in 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2"/>
                </a:solidFill>
              </a:rPr>
              <a:t>Sys</a:t>
            </a:r>
            <a:r>
              <a:rPr lang="it-IT" sz="1800" dirty="0">
                <a:solidFill>
                  <a:schemeClr val="dk2"/>
                </a:solidFill>
              </a:rPr>
              <a:t> e re per alcune funzionalità </a:t>
            </a:r>
            <a:r>
              <a:rPr lang="it-IT" sz="1800" dirty="0" err="1">
                <a:solidFill>
                  <a:schemeClr val="dk2"/>
                </a:solidFill>
              </a:rPr>
              <a:t>python</a:t>
            </a:r>
            <a:endParaRPr lang="it-IT" sz="1800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2"/>
                </a:solidFill>
              </a:rPr>
              <a:t>feel_it</a:t>
            </a:r>
            <a:r>
              <a:rPr lang="it-IT" sz="1800" dirty="0">
                <a:solidFill>
                  <a:schemeClr val="dk2"/>
                </a:solidFill>
              </a:rPr>
              <a:t> è una libreria per l’analisi del sentiment di frasi italiane sviluppata </a:t>
            </a:r>
            <a:r>
              <a:rPr lang="it-IT" sz="1800" dirty="0" err="1">
                <a:solidFill>
                  <a:schemeClr val="dk2"/>
                </a:solidFill>
              </a:rPr>
              <a:t>appositivamente</a:t>
            </a:r>
            <a:r>
              <a:rPr lang="it-IT" sz="1800" dirty="0">
                <a:solidFill>
                  <a:schemeClr val="dk2"/>
                </a:solidFill>
              </a:rPr>
              <a:t> per i tweet</a:t>
            </a: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07980" y="4690872"/>
            <a:ext cx="272051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Grafici – sentiment metriche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329184" y="1607812"/>
            <a:ext cx="8485632" cy="1466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ggplot</a:t>
            </a:r>
            <a:r>
              <a:rPr lang="it-IT" sz="1400" dirty="0"/>
              <a:t>(data = tweets, </a:t>
            </a:r>
            <a:r>
              <a:rPr lang="it-IT" sz="1400" dirty="0" err="1"/>
              <a:t>aes</a:t>
            </a:r>
            <a:r>
              <a:rPr lang="it-IT" sz="1400" dirty="0"/>
              <a:t>(x = text, y=</a:t>
            </a:r>
            <a:r>
              <a:rPr lang="it-IT" sz="1400" dirty="0" err="1"/>
              <a:t>public_metrics</a:t>
            </a:r>
            <a:r>
              <a:rPr lang="it-IT" sz="1400" dirty="0"/>
              <a:t>, </a:t>
            </a:r>
            <a:r>
              <a:rPr lang="it-IT" sz="1400" dirty="0" err="1"/>
              <a:t>fill</a:t>
            </a:r>
            <a:r>
              <a:rPr lang="it-IT" sz="1400" dirty="0"/>
              <a:t> = text)) + </a:t>
            </a:r>
          </a:p>
          <a:p>
            <a:pPr marL="139700" indent="0">
              <a:buNone/>
            </a:pPr>
            <a:r>
              <a:rPr lang="it-IT" sz="1400" dirty="0"/>
              <a:t>  </a:t>
            </a:r>
            <a:r>
              <a:rPr lang="it-IT" sz="1400" dirty="0" err="1"/>
              <a:t>geom_bar</a:t>
            </a:r>
            <a:r>
              <a:rPr lang="it-IT" sz="1400" dirty="0"/>
              <a:t>(stat = "</a:t>
            </a:r>
            <a:r>
              <a:rPr lang="it-IT" sz="1400" dirty="0" err="1"/>
              <a:t>identity</a:t>
            </a:r>
            <a:r>
              <a:rPr lang="it-IT" sz="1400" dirty="0"/>
              <a:t>", alpha = 0.8) +</a:t>
            </a:r>
          </a:p>
          <a:p>
            <a:pPr marL="139700" indent="0">
              <a:buNone/>
            </a:pPr>
            <a:r>
              <a:rPr lang="it-IT" sz="1400" dirty="0"/>
              <a:t>  labs(x = "Last </a:t>
            </a:r>
            <a:r>
              <a:rPr lang="it-IT" sz="1400" dirty="0" err="1"/>
              <a:t>month</a:t>
            </a:r>
            <a:r>
              <a:rPr lang="it-IT" sz="1400" dirty="0"/>
              <a:t> tweets", y = "Public </a:t>
            </a:r>
            <a:r>
              <a:rPr lang="it-IT" sz="1400" dirty="0" err="1"/>
              <a:t>metrics</a:t>
            </a:r>
            <a:r>
              <a:rPr lang="it-IT" sz="1400" dirty="0"/>
              <a:t>", title = "public </a:t>
            </a:r>
            <a:r>
              <a:rPr lang="it-IT" sz="1400" dirty="0" err="1"/>
              <a:t>metrics</a:t>
            </a:r>
            <a:r>
              <a:rPr lang="it-IT" sz="1400" dirty="0"/>
              <a:t> of the </a:t>
            </a:r>
            <a:r>
              <a:rPr lang="it-IT" sz="1400" dirty="0" err="1"/>
              <a:t>lasth</a:t>
            </a:r>
            <a:r>
              <a:rPr lang="it-IT" sz="1400" dirty="0"/>
              <a:t> </a:t>
            </a:r>
            <a:r>
              <a:rPr lang="it-IT" sz="1400" dirty="0" err="1"/>
              <a:t>month</a:t>
            </a:r>
            <a:r>
              <a:rPr lang="it-IT" sz="1400" dirty="0"/>
              <a:t> tweet", </a:t>
            </a:r>
            <a:r>
              <a:rPr lang="it-IT" sz="1400" dirty="0" err="1"/>
              <a:t>fill</a:t>
            </a:r>
            <a:r>
              <a:rPr lang="it-IT" sz="1400" dirty="0"/>
              <a:t> = "Sentiment") + </a:t>
            </a:r>
          </a:p>
          <a:p>
            <a:pPr marL="139700" indent="0">
              <a:buNone/>
            </a:pPr>
            <a:r>
              <a:rPr lang="it-IT" sz="1400" dirty="0"/>
              <a:t>  </a:t>
            </a:r>
            <a:r>
              <a:rPr lang="it-IT" sz="1400" dirty="0" err="1"/>
              <a:t>scale_fill_manual</a:t>
            </a:r>
            <a:r>
              <a:rPr lang="it-IT" sz="1400" dirty="0"/>
              <a:t>(labels = c("Negative", "Positive"), </a:t>
            </a:r>
            <a:r>
              <a:rPr lang="it-IT" sz="1400" dirty="0" err="1"/>
              <a:t>values</a:t>
            </a:r>
            <a:r>
              <a:rPr lang="it-IT" sz="1400" dirty="0"/>
              <a:t> = c("dark red", "dark green")) +</a:t>
            </a:r>
          </a:p>
          <a:p>
            <a:pPr marL="139700" indent="0">
              <a:buNone/>
            </a:pPr>
            <a:r>
              <a:rPr lang="it-IT" sz="1400" dirty="0"/>
              <a:t>  </a:t>
            </a:r>
            <a:r>
              <a:rPr lang="it-IT" sz="1400" dirty="0" err="1"/>
              <a:t>scale_x_discrete</a:t>
            </a:r>
            <a:r>
              <a:rPr lang="it-IT" sz="1400" dirty="0"/>
              <a:t>(labels= c("Negative", "Positive"))</a:t>
            </a:r>
          </a:p>
          <a:p>
            <a:pPr marL="139700" indent="0">
              <a:buNone/>
            </a:pPr>
            <a:endParaRPr lang="it-IT" sz="2000" dirty="0"/>
          </a:p>
          <a:p>
            <a:pPr marL="139700" indent="0"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95572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2"/>
          <p:cNvSpPr txBox="1">
            <a:spLocks noGrp="1"/>
          </p:cNvSpPr>
          <p:nvPr>
            <p:ph type="title" idx="6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Grafici – sentiment metriche</a:t>
            </a:r>
            <a:endParaRPr dirty="0"/>
          </a:p>
        </p:txBody>
      </p:sp>
      <p:sp>
        <p:nvSpPr>
          <p:cNvPr id="909" name="Google Shape;909;p72"/>
          <p:cNvSpPr txBox="1">
            <a:spLocks noGrp="1"/>
          </p:cNvSpPr>
          <p:nvPr>
            <p:ph type="subTitle" idx="1"/>
          </p:nvPr>
        </p:nvSpPr>
        <p:spPr>
          <a:xfrm>
            <a:off x="877983" y="392800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Tutti i tweet</a:t>
            </a:r>
            <a:endParaRPr dirty="0"/>
          </a:p>
        </p:txBody>
      </p:sp>
      <p:sp>
        <p:nvSpPr>
          <p:cNvPr id="913" name="Google Shape;913;p72"/>
          <p:cNvSpPr txBox="1">
            <a:spLocks noGrp="1"/>
          </p:cNvSpPr>
          <p:nvPr>
            <p:ph type="subTitle" idx="5"/>
          </p:nvPr>
        </p:nvSpPr>
        <p:spPr>
          <a:xfrm>
            <a:off x="5932505" y="392800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Tweet selezionati</a:t>
            </a:r>
            <a:endParaRPr dirty="0"/>
          </a:p>
        </p:txBody>
      </p:sp>
      <p:cxnSp>
        <p:nvCxnSpPr>
          <p:cNvPr id="918" name="Google Shape;918;p72"/>
          <p:cNvCxnSpPr/>
          <p:nvPr/>
        </p:nvCxnSpPr>
        <p:spPr>
          <a:xfrm>
            <a:off x="4577699" y="2571750"/>
            <a:ext cx="0" cy="258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2"/>
          <p:cNvCxnSpPr/>
          <p:nvPr/>
        </p:nvCxnSpPr>
        <p:spPr>
          <a:xfrm>
            <a:off x="4572000" y="1711050"/>
            <a:ext cx="0" cy="860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2"/>
          <p:cNvCxnSpPr/>
          <p:nvPr/>
        </p:nvCxnSpPr>
        <p:spPr>
          <a:xfrm>
            <a:off x="-65954" y="1033272"/>
            <a:ext cx="281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2" name="Google Shape;922;p72"/>
          <p:cNvSpPr txBox="1">
            <a:spLocks noGrp="1"/>
          </p:cNvSpPr>
          <p:nvPr>
            <p:ph type="subTitle" idx="7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Canadian Family Day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0DD9C-4335-48D4-982A-85DDF74C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7" y="1337875"/>
            <a:ext cx="4201047" cy="25548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F3EB3BF-DEB2-4609-B29E-73A277D2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725" y="1337875"/>
            <a:ext cx="4255802" cy="25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Grafici – polarizzazione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68096" y="1570150"/>
            <a:ext cx="7607808" cy="2003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ggplot</a:t>
            </a:r>
            <a:r>
              <a:rPr lang="it-IT" sz="1400" dirty="0"/>
              <a:t>(timeline, </a:t>
            </a:r>
            <a:r>
              <a:rPr lang="it-IT" sz="1400" dirty="0" err="1"/>
              <a:t>aes</a:t>
            </a:r>
            <a:r>
              <a:rPr lang="it-IT" sz="1400" dirty="0"/>
              <a:t>(x = </a:t>
            </a:r>
            <a:r>
              <a:rPr lang="it-IT" sz="1400" dirty="0" err="1"/>
              <a:t>polarization</a:t>
            </a:r>
            <a:r>
              <a:rPr lang="it-IT" sz="1400" dirty="0"/>
              <a:t>)) + </a:t>
            </a:r>
          </a:p>
          <a:p>
            <a:pPr marL="139700" indent="0">
              <a:buNone/>
            </a:pPr>
            <a:r>
              <a:rPr lang="it-IT" sz="1400" dirty="0"/>
              <a:t>  </a:t>
            </a:r>
            <a:r>
              <a:rPr lang="it-IT" sz="1400" dirty="0" err="1"/>
              <a:t>geom_density</a:t>
            </a:r>
            <a:r>
              <a:rPr lang="it-IT" sz="1400" dirty="0"/>
              <a:t>(</a:t>
            </a:r>
            <a:r>
              <a:rPr lang="it-IT" sz="1400" dirty="0" err="1"/>
              <a:t>fill</a:t>
            </a:r>
            <a:r>
              <a:rPr lang="it-IT" sz="1400" dirty="0"/>
              <a:t>="</a:t>
            </a:r>
            <a:r>
              <a:rPr lang="it-IT" sz="1400" dirty="0" err="1"/>
              <a:t>orange</a:t>
            </a:r>
            <a:r>
              <a:rPr lang="it-IT" sz="1400" dirty="0"/>
              <a:t>", alpha=0.8) + </a:t>
            </a:r>
          </a:p>
          <a:p>
            <a:pPr marL="139700" indent="0">
              <a:buNone/>
            </a:pPr>
            <a:r>
              <a:rPr lang="it-IT" sz="1400" dirty="0"/>
              <a:t>  </a:t>
            </a:r>
            <a:r>
              <a:rPr lang="it-IT" sz="1400" dirty="0" err="1"/>
              <a:t>scale_x_continuous</a:t>
            </a:r>
            <a:r>
              <a:rPr lang="it-IT" sz="1400" dirty="0"/>
              <a:t>(</a:t>
            </a:r>
            <a:r>
              <a:rPr lang="it-IT" sz="1400" dirty="0" err="1"/>
              <a:t>limits</a:t>
            </a:r>
            <a:r>
              <a:rPr lang="it-IT" sz="1400" dirty="0"/>
              <a:t> = c(-1,1), </a:t>
            </a:r>
          </a:p>
          <a:p>
            <a:pPr marL="139700" indent="0">
              <a:buNone/>
            </a:pPr>
            <a:r>
              <a:rPr lang="it-IT" sz="1400" dirty="0"/>
              <a:t>                     breaks=c(-1,1),</a:t>
            </a:r>
          </a:p>
          <a:p>
            <a:pPr marL="139700" indent="0">
              <a:buNone/>
            </a:pPr>
            <a:r>
              <a:rPr lang="it-IT" sz="1400" dirty="0"/>
              <a:t>                     labels=c("Cons","</a:t>
            </a:r>
            <a:r>
              <a:rPr lang="it-IT" sz="1400" dirty="0" err="1"/>
              <a:t>Pros</a:t>
            </a:r>
            <a:r>
              <a:rPr lang="it-IT" sz="1400" dirty="0"/>
              <a:t>")) +</a:t>
            </a:r>
          </a:p>
          <a:p>
            <a:pPr marL="139700" indent="0">
              <a:buNone/>
            </a:pPr>
            <a:r>
              <a:rPr lang="it-IT" sz="1400" dirty="0"/>
              <a:t>  labs(x = "</a:t>
            </a:r>
            <a:r>
              <a:rPr lang="it-IT" sz="1400" dirty="0" err="1"/>
              <a:t>polarization</a:t>
            </a:r>
            <a:r>
              <a:rPr lang="it-IT" sz="1400" dirty="0"/>
              <a:t>", y = "PDF", title = "</a:t>
            </a:r>
            <a:r>
              <a:rPr lang="it-IT" sz="1400" dirty="0" err="1"/>
              <a:t>Polarization</a:t>
            </a:r>
            <a:r>
              <a:rPr lang="it-IT" sz="1400" dirty="0"/>
              <a:t> of Twitter user (GREEN PASS)") +</a:t>
            </a:r>
          </a:p>
          <a:p>
            <a:pPr marL="139700" indent="0">
              <a:buNone/>
            </a:pPr>
            <a:r>
              <a:rPr lang="it-IT" sz="1400" dirty="0"/>
              <a:t>  </a:t>
            </a:r>
            <a:r>
              <a:rPr lang="it-IT" sz="1400" dirty="0" err="1"/>
              <a:t>theme_bw</a:t>
            </a:r>
            <a:r>
              <a:rPr lang="it-IT" sz="1400" dirty="0"/>
              <a:t>()</a:t>
            </a:r>
          </a:p>
          <a:p>
            <a:pPr marL="139700" indent="0">
              <a:buNone/>
            </a:pPr>
            <a:endParaRPr lang="it-IT" sz="2000" dirty="0"/>
          </a:p>
          <a:p>
            <a:pPr marL="139700" indent="0"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13216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Grafico - polarizzazione</a:t>
            </a:r>
            <a:endParaRPr dirty="0"/>
          </a:p>
        </p:txBody>
      </p:sp>
      <p:cxnSp>
        <p:nvCxnSpPr>
          <p:cNvPr id="374" name="Google Shape;374;p45"/>
          <p:cNvCxnSpPr/>
          <p:nvPr/>
        </p:nvCxnSpPr>
        <p:spPr>
          <a:xfrm>
            <a:off x="-30750" y="1033275"/>
            <a:ext cx="482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176BE73-2F5E-46A8-8455-A80BC5D3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26" y="1107734"/>
            <a:ext cx="5929528" cy="3605998"/>
          </a:xfrm>
          <a:prstGeom prst="rect">
            <a:avLst/>
          </a:prstGeom>
        </p:spPr>
      </p:pic>
      <p:cxnSp>
        <p:nvCxnSpPr>
          <p:cNvPr id="376" name="Google Shape;376;p45"/>
          <p:cNvCxnSpPr/>
          <p:nvPr/>
        </p:nvCxnSpPr>
        <p:spPr>
          <a:xfrm>
            <a:off x="6588200" y="4604000"/>
            <a:ext cx="255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5"/>
          <p:cNvSpPr txBox="1">
            <a:spLocks noGrp="1"/>
          </p:cNvSpPr>
          <p:nvPr>
            <p:ph type="subTitle" idx="2"/>
          </p:nvPr>
        </p:nvSpPr>
        <p:spPr>
          <a:xfrm>
            <a:off x="5300546" y="4690872"/>
            <a:ext cx="272794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72394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Grafo – attributi archi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68096" y="1338502"/>
            <a:ext cx="7607808" cy="2940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400" dirty="0"/>
              <a:t>&gt; net &lt;- </a:t>
            </a:r>
            <a:r>
              <a:rPr lang="it-IT" sz="1400" dirty="0" err="1"/>
              <a:t>graph_from_data_frame</a:t>
            </a:r>
            <a:r>
              <a:rPr lang="it-IT" sz="1400" dirty="0"/>
              <a:t>(d=</a:t>
            </a:r>
            <a:r>
              <a:rPr lang="it-IT" sz="1400" dirty="0" err="1"/>
              <a:t>conversation</a:t>
            </a:r>
            <a:r>
              <a:rPr lang="it-IT" sz="1400" dirty="0"/>
              <a:t>, </a:t>
            </a:r>
            <a:r>
              <a:rPr lang="it-IT" sz="1400" dirty="0" err="1"/>
              <a:t>directed</a:t>
            </a:r>
            <a:r>
              <a:rPr lang="it-IT" sz="1400" dirty="0"/>
              <a:t>=T)</a:t>
            </a:r>
          </a:p>
          <a:p>
            <a:pPr marL="139700" indent="0">
              <a:buNone/>
            </a:pPr>
            <a:r>
              <a:rPr lang="it-IT" sz="1400" dirty="0"/>
              <a:t>&gt; net &lt;- </a:t>
            </a:r>
            <a:r>
              <a:rPr lang="it-IT" sz="1400" dirty="0" err="1"/>
              <a:t>simplify</a:t>
            </a:r>
            <a:r>
              <a:rPr lang="it-IT" sz="1400" dirty="0"/>
              <a:t>(net, </a:t>
            </a:r>
            <a:r>
              <a:rPr lang="it-IT" sz="1400" dirty="0" err="1"/>
              <a:t>remove.multiple</a:t>
            </a:r>
            <a:r>
              <a:rPr lang="it-IT" sz="1400" dirty="0"/>
              <a:t> = F, </a:t>
            </a:r>
            <a:r>
              <a:rPr lang="it-IT" sz="1400" dirty="0" err="1"/>
              <a:t>remove.loops</a:t>
            </a:r>
            <a:r>
              <a:rPr lang="it-IT" sz="1400" dirty="0"/>
              <a:t> = T)</a:t>
            </a:r>
          </a:p>
          <a:p>
            <a:pPr marL="139700" indent="0">
              <a:buNone/>
            </a:pPr>
            <a:endParaRPr lang="it-IT" sz="1400" dirty="0"/>
          </a:p>
          <a:p>
            <a:pPr marL="139700" indent="0">
              <a:buNone/>
            </a:pPr>
            <a:r>
              <a:rPr lang="it-IT" sz="1400" dirty="0"/>
              <a:t>&gt; V(net)$</a:t>
            </a:r>
            <a:r>
              <a:rPr lang="it-IT" sz="1400" dirty="0" err="1"/>
              <a:t>frame.color</a:t>
            </a:r>
            <a:r>
              <a:rPr lang="it-IT" sz="1400" dirty="0"/>
              <a:t> &lt;- "black"</a:t>
            </a:r>
          </a:p>
          <a:p>
            <a:pPr marL="139700" indent="0">
              <a:buNone/>
            </a:pPr>
            <a:r>
              <a:rPr lang="it-IT" sz="1400" dirty="0"/>
              <a:t>&gt; V(net)$label &lt;- ""</a:t>
            </a:r>
          </a:p>
          <a:p>
            <a:pPr marL="139700" indent="0">
              <a:buNone/>
            </a:pPr>
            <a:endParaRPr lang="it-IT" sz="1400" dirty="0"/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ecol</a:t>
            </a:r>
            <a:r>
              <a:rPr lang="it-IT" sz="1400" dirty="0"/>
              <a:t> &lt;- rep("dark green", </a:t>
            </a:r>
            <a:r>
              <a:rPr lang="it-IT" sz="1400" dirty="0" err="1"/>
              <a:t>ecount</a:t>
            </a:r>
            <a:r>
              <a:rPr lang="it-IT" sz="1400" dirty="0"/>
              <a:t>(net))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ecol</a:t>
            </a:r>
            <a:r>
              <a:rPr lang="it-IT" sz="1400" dirty="0"/>
              <a:t>[E(net)$text=="['negative']"] &lt;- "dark red"</a:t>
            </a:r>
          </a:p>
          <a:p>
            <a:pPr marL="139700" indent="0">
              <a:buNone/>
            </a:pPr>
            <a:r>
              <a:rPr lang="it-IT" sz="1400" dirty="0"/>
              <a:t>&gt; E(net)$color = </a:t>
            </a:r>
            <a:r>
              <a:rPr lang="it-IT" sz="1400" dirty="0" err="1"/>
              <a:t>ecol</a:t>
            </a:r>
            <a:endParaRPr lang="it-IT" sz="1400" dirty="0"/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elty</a:t>
            </a:r>
            <a:r>
              <a:rPr lang="it-IT" sz="1400" dirty="0"/>
              <a:t> &lt;- rep(1, </a:t>
            </a:r>
            <a:r>
              <a:rPr lang="it-IT" sz="1400" dirty="0" err="1"/>
              <a:t>ecount</a:t>
            </a:r>
            <a:r>
              <a:rPr lang="it-IT" sz="1400" dirty="0"/>
              <a:t>(net))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elty</a:t>
            </a:r>
            <a:r>
              <a:rPr lang="it-IT" sz="1400" dirty="0"/>
              <a:t>[E(net)$text=="['negative']"] &lt;- 2</a:t>
            </a:r>
          </a:p>
          <a:p>
            <a:pPr marL="139700" indent="0">
              <a:buNone/>
            </a:pPr>
            <a:r>
              <a:rPr lang="it-IT" sz="1400" dirty="0"/>
              <a:t>&gt; E(net)$</a:t>
            </a:r>
            <a:r>
              <a:rPr lang="it-IT" sz="1400" dirty="0" err="1"/>
              <a:t>lty</a:t>
            </a:r>
            <a:r>
              <a:rPr lang="it-IT" sz="1400" dirty="0"/>
              <a:t> = </a:t>
            </a:r>
            <a:r>
              <a:rPr lang="it-IT" sz="1400" dirty="0" err="1"/>
              <a:t>elty</a:t>
            </a:r>
            <a:endParaRPr lang="it-IT" sz="1400" dirty="0"/>
          </a:p>
          <a:p>
            <a:pPr marL="139700" indent="0">
              <a:buNone/>
            </a:pPr>
            <a:endParaRPr lang="it-IT" sz="2000" dirty="0"/>
          </a:p>
          <a:p>
            <a:pPr marL="139700" indent="0"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156212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Grafo – attributi vertici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167184"/>
            <a:ext cx="7607808" cy="3506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vpol</a:t>
            </a:r>
            <a:r>
              <a:rPr lang="it-IT" sz="1400" dirty="0"/>
              <a:t> &lt;- rep(0, </a:t>
            </a:r>
            <a:r>
              <a:rPr lang="it-IT" sz="1400" dirty="0" err="1"/>
              <a:t>vcount</a:t>
            </a:r>
            <a:r>
              <a:rPr lang="it-IT" sz="1400" dirty="0"/>
              <a:t>(net))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vpol</a:t>
            </a:r>
            <a:r>
              <a:rPr lang="it-IT" sz="1400" dirty="0"/>
              <a:t>[V(net)$</a:t>
            </a:r>
            <a:r>
              <a:rPr lang="it-IT" sz="1400" dirty="0" err="1"/>
              <a:t>name%in%timeline$id</a:t>
            </a:r>
            <a:r>
              <a:rPr lang="it-IT" sz="1400" dirty="0"/>
              <a:t>] &lt;- </a:t>
            </a:r>
            <a:r>
              <a:rPr lang="it-IT" sz="1400" dirty="0" err="1"/>
              <a:t>timeline$polarization</a:t>
            </a:r>
            <a:endParaRPr lang="it-IT" sz="1400" dirty="0"/>
          </a:p>
          <a:p>
            <a:pPr marL="139700" indent="0">
              <a:buNone/>
            </a:pPr>
            <a:endParaRPr lang="it-IT" sz="1400" dirty="0"/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vcol</a:t>
            </a:r>
            <a:r>
              <a:rPr lang="it-IT" sz="1400" dirty="0"/>
              <a:t> &lt;- rep("black", </a:t>
            </a:r>
            <a:r>
              <a:rPr lang="it-IT" sz="1400" dirty="0" err="1"/>
              <a:t>vcount</a:t>
            </a:r>
            <a:r>
              <a:rPr lang="it-IT" sz="1400" dirty="0"/>
              <a:t>(net))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vcol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&lt; 0] &lt;- "dark red"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vcol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&gt; 0] &lt;- "dark green"</a:t>
            </a:r>
          </a:p>
          <a:p>
            <a:pPr marL="139700" indent="0">
              <a:buNone/>
            </a:pPr>
            <a:r>
              <a:rPr lang="it-IT" sz="1400" dirty="0"/>
              <a:t>&gt; V(net)$color &lt;- </a:t>
            </a:r>
            <a:r>
              <a:rPr lang="it-IT" sz="1400" dirty="0" err="1"/>
              <a:t>vcol</a:t>
            </a:r>
            <a:endParaRPr lang="it-IT" sz="1400" dirty="0"/>
          </a:p>
          <a:p>
            <a:pPr marL="139700" indent="0">
              <a:buNone/>
            </a:pPr>
            <a:endParaRPr lang="it-IT" sz="1400" dirty="0"/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vsha</a:t>
            </a:r>
            <a:r>
              <a:rPr lang="it-IT" sz="1400" dirty="0"/>
              <a:t> &lt;- rep("</a:t>
            </a:r>
            <a:r>
              <a:rPr lang="it-IT" sz="1400" dirty="0" err="1"/>
              <a:t>triangle</a:t>
            </a:r>
            <a:r>
              <a:rPr lang="it-IT" sz="1400" dirty="0"/>
              <a:t>", </a:t>
            </a:r>
            <a:r>
              <a:rPr lang="it-IT" sz="1400" dirty="0" err="1"/>
              <a:t>vcount</a:t>
            </a:r>
            <a:r>
              <a:rPr lang="it-IT" sz="1400" dirty="0"/>
              <a:t>(net))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vsha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&lt; 0] &lt;- "</a:t>
            </a:r>
            <a:r>
              <a:rPr lang="it-IT" sz="1400" dirty="0" err="1"/>
              <a:t>circle</a:t>
            </a:r>
            <a:r>
              <a:rPr lang="it-IT" sz="1400" dirty="0"/>
              <a:t>"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vsha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&gt; 0] &lt;- "</a:t>
            </a:r>
            <a:r>
              <a:rPr lang="it-IT" sz="1400" dirty="0" err="1"/>
              <a:t>square</a:t>
            </a:r>
            <a:r>
              <a:rPr lang="it-IT" sz="1400" dirty="0"/>
              <a:t>"</a:t>
            </a:r>
          </a:p>
          <a:p>
            <a:pPr marL="139700" indent="0">
              <a:buNone/>
            </a:pPr>
            <a:r>
              <a:rPr lang="it-IT" sz="1400" dirty="0"/>
              <a:t>&gt; V(net)$</a:t>
            </a:r>
            <a:r>
              <a:rPr lang="it-IT" sz="1400" dirty="0" err="1"/>
              <a:t>shape</a:t>
            </a:r>
            <a:r>
              <a:rPr lang="it-IT" sz="1400" dirty="0"/>
              <a:t> &lt;- </a:t>
            </a:r>
            <a:r>
              <a:rPr lang="it-IT" sz="1400" dirty="0" err="1"/>
              <a:t>vsha</a:t>
            </a:r>
            <a:endParaRPr lang="it-IT" sz="1400" dirty="0"/>
          </a:p>
          <a:p>
            <a:pPr marL="139700" indent="0">
              <a:buNone/>
            </a:pPr>
            <a:endParaRPr lang="it-IT" sz="1400" dirty="0"/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vpol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&lt; 0] &lt;- </a:t>
            </a:r>
            <a:r>
              <a:rPr lang="it-IT" sz="1400" dirty="0" err="1"/>
              <a:t>vpol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&lt; 0]*-1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vpol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== 0] &lt;- </a:t>
            </a:r>
            <a:r>
              <a:rPr lang="it-IT" sz="1400" dirty="0" err="1"/>
              <a:t>vpol</a:t>
            </a:r>
            <a:r>
              <a:rPr lang="it-IT" sz="1400" dirty="0"/>
              <a:t>[</a:t>
            </a:r>
            <a:r>
              <a:rPr lang="it-IT" sz="1400" dirty="0" err="1"/>
              <a:t>vpol</a:t>
            </a:r>
            <a:r>
              <a:rPr lang="it-IT" sz="1400" dirty="0"/>
              <a:t> == 0]+1</a:t>
            </a:r>
          </a:p>
          <a:p>
            <a:pPr marL="139700" indent="0">
              <a:buNone/>
            </a:pPr>
            <a:r>
              <a:rPr lang="it-IT" sz="1400" dirty="0"/>
              <a:t>&gt; V(net)$size &lt;- </a:t>
            </a:r>
            <a:r>
              <a:rPr lang="it-IT" sz="1400" dirty="0" err="1"/>
              <a:t>vpol</a:t>
            </a:r>
            <a:r>
              <a:rPr lang="it-IT" sz="1400" dirty="0"/>
              <a:t>*4</a:t>
            </a:r>
          </a:p>
          <a:p>
            <a:pPr marL="139700" indent="0">
              <a:buNone/>
            </a:pPr>
            <a:endParaRPr lang="it-IT" sz="2000" dirty="0"/>
          </a:p>
          <a:p>
            <a:pPr marL="139700" indent="0"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269510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Grafo – plot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68096" y="1647187"/>
            <a:ext cx="7607808" cy="243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400" dirty="0"/>
              <a:t>&gt; l1 &lt;- </a:t>
            </a:r>
            <a:r>
              <a:rPr lang="it-IT" sz="1400" dirty="0" err="1"/>
              <a:t>layout.fruchterman.reingold</a:t>
            </a:r>
            <a:r>
              <a:rPr lang="it-IT" sz="1400" dirty="0"/>
              <a:t>(net)</a:t>
            </a:r>
          </a:p>
          <a:p>
            <a:pPr marL="139700" indent="0">
              <a:buNone/>
            </a:pPr>
            <a:r>
              <a:rPr lang="it-IT" sz="1400" dirty="0"/>
              <a:t>&gt; plot(net, layout=l1, </a:t>
            </a:r>
            <a:r>
              <a:rPr lang="it-IT" sz="1400" dirty="0" err="1"/>
              <a:t>edge.arrow.mode</a:t>
            </a:r>
            <a:r>
              <a:rPr lang="it-IT" sz="1400" dirty="0"/>
              <a:t>=0, main="Green Pass Social Interaction on Twitter")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legend</a:t>
            </a:r>
            <a:r>
              <a:rPr lang="it-IT" sz="1400" dirty="0"/>
              <a:t>('</a:t>
            </a:r>
            <a:r>
              <a:rPr lang="it-IT" sz="1400" dirty="0" err="1"/>
              <a:t>topleft</a:t>
            </a:r>
            <a:r>
              <a:rPr lang="it-IT" sz="1400" dirty="0"/>
              <a:t>',</a:t>
            </a:r>
            <a:r>
              <a:rPr lang="it-IT" sz="1400" dirty="0" err="1"/>
              <a:t>legend</a:t>
            </a:r>
            <a:r>
              <a:rPr lang="it-IT" sz="1400" dirty="0"/>
              <a:t>=c("Positive", "Negative", "</a:t>
            </a:r>
            <a:r>
              <a:rPr lang="it-IT" sz="1400" dirty="0" err="1"/>
              <a:t>Neutral</a:t>
            </a:r>
            <a:r>
              <a:rPr lang="it-IT" sz="1400" dirty="0"/>
              <a:t>"), pch=c(15,16,17), </a:t>
            </a:r>
            <a:r>
              <a:rPr lang="it-IT" sz="1400" dirty="0" err="1"/>
              <a:t>pt.cex</a:t>
            </a:r>
            <a:r>
              <a:rPr lang="it-IT" sz="1400" dirty="0"/>
              <a:t>=1.5, col=c('dark green', 'dark red', 'black’))</a:t>
            </a:r>
          </a:p>
          <a:p>
            <a:pPr marL="139700" indent="0">
              <a:buNone/>
            </a:pPr>
            <a:r>
              <a:rPr lang="it-IT" sz="1400" dirty="0"/>
              <a:t>&gt; </a:t>
            </a:r>
            <a:r>
              <a:rPr lang="it-IT" sz="1400" dirty="0" err="1"/>
              <a:t>legend</a:t>
            </a:r>
            <a:r>
              <a:rPr lang="it-IT" sz="1400" dirty="0"/>
              <a:t>('</a:t>
            </a:r>
            <a:r>
              <a:rPr lang="it-IT" sz="1400" dirty="0" err="1"/>
              <a:t>topright</a:t>
            </a:r>
            <a:r>
              <a:rPr lang="it-IT" sz="1400" dirty="0"/>
              <a:t>',</a:t>
            </a:r>
            <a:r>
              <a:rPr lang="it-IT" sz="1400" dirty="0" err="1"/>
              <a:t>legend</a:t>
            </a:r>
            <a:r>
              <a:rPr lang="it-IT" sz="1400" dirty="0"/>
              <a:t>=c("Positive </a:t>
            </a:r>
            <a:r>
              <a:rPr lang="it-IT" sz="1400" dirty="0" err="1"/>
              <a:t>conversation</a:t>
            </a:r>
            <a:r>
              <a:rPr lang="it-IT" sz="1400" dirty="0"/>
              <a:t>", "Negative </a:t>
            </a:r>
            <a:r>
              <a:rPr lang="it-IT" sz="1400" dirty="0" err="1"/>
              <a:t>conversation</a:t>
            </a:r>
            <a:r>
              <a:rPr lang="it-IT" sz="1400" dirty="0"/>
              <a:t>"), </a:t>
            </a:r>
            <a:r>
              <a:rPr lang="it-IT" sz="1400" dirty="0" err="1"/>
              <a:t>lty</a:t>
            </a:r>
            <a:r>
              <a:rPr lang="it-IT" sz="1400" dirty="0"/>
              <a:t>=c(1,2), col=c('dark green', 'dark red’))</a:t>
            </a:r>
          </a:p>
          <a:p>
            <a:pPr marL="139700" indent="0">
              <a:buNone/>
            </a:pPr>
            <a:endParaRPr lang="it-IT" sz="1400" dirty="0"/>
          </a:p>
          <a:p>
            <a:pPr marL="139700" indent="0">
              <a:buNone/>
            </a:pPr>
            <a:r>
              <a:rPr lang="en-US" sz="1400" dirty="0"/>
              <a:t>&gt; cl &lt;- clusters(net)</a:t>
            </a:r>
          </a:p>
          <a:p>
            <a:pPr marL="139700" indent="0">
              <a:buNone/>
            </a:pPr>
            <a:r>
              <a:rPr lang="en-US" sz="1400" dirty="0"/>
              <a:t>&gt; net &lt;- </a:t>
            </a:r>
            <a:r>
              <a:rPr lang="en-US" sz="1400" dirty="0" err="1"/>
              <a:t>induced.subgraph</a:t>
            </a:r>
            <a:r>
              <a:rPr lang="en-US" sz="1400" dirty="0"/>
              <a:t>(net, which(</a:t>
            </a:r>
            <a:r>
              <a:rPr lang="en-US" sz="1400" dirty="0" err="1"/>
              <a:t>cl$membership</a:t>
            </a:r>
            <a:r>
              <a:rPr lang="en-US" sz="1400" dirty="0"/>
              <a:t> == </a:t>
            </a:r>
            <a:r>
              <a:rPr lang="en-US" sz="1400" dirty="0" err="1"/>
              <a:t>which.max</a:t>
            </a:r>
            <a:r>
              <a:rPr lang="en-US" sz="1400" dirty="0"/>
              <a:t>(</a:t>
            </a:r>
            <a:r>
              <a:rPr lang="en-US" sz="1400" dirty="0" err="1"/>
              <a:t>cl$csize</a:t>
            </a:r>
            <a:r>
              <a:rPr lang="en-US" sz="1400" dirty="0"/>
              <a:t>)))</a:t>
            </a:r>
            <a:endParaRPr lang="it-IT" sz="1400" dirty="0"/>
          </a:p>
          <a:p>
            <a:pPr marL="139700" indent="0">
              <a:buNone/>
            </a:pPr>
            <a:endParaRPr lang="it-IT" sz="2000" dirty="0"/>
          </a:p>
          <a:p>
            <a:pPr marL="139700" indent="0">
              <a:buNone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295413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2"/>
          <p:cNvSpPr txBox="1">
            <a:spLocks noGrp="1"/>
          </p:cNvSpPr>
          <p:nvPr>
            <p:ph type="title" idx="6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Grafici</a:t>
            </a:r>
            <a:endParaRPr dirty="0"/>
          </a:p>
        </p:txBody>
      </p:sp>
      <p:sp>
        <p:nvSpPr>
          <p:cNvPr id="909" name="Google Shape;909;p72"/>
          <p:cNvSpPr txBox="1">
            <a:spLocks noGrp="1"/>
          </p:cNvSpPr>
          <p:nvPr>
            <p:ph type="subTitle" idx="1"/>
          </p:nvPr>
        </p:nvSpPr>
        <p:spPr>
          <a:xfrm>
            <a:off x="877983" y="392800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Sconnesso</a:t>
            </a:r>
            <a:endParaRPr dirty="0"/>
          </a:p>
        </p:txBody>
      </p:sp>
      <p:sp>
        <p:nvSpPr>
          <p:cNvPr id="913" name="Google Shape;913;p72"/>
          <p:cNvSpPr txBox="1">
            <a:spLocks noGrp="1"/>
          </p:cNvSpPr>
          <p:nvPr>
            <p:ph type="subTitle" idx="5"/>
          </p:nvPr>
        </p:nvSpPr>
        <p:spPr>
          <a:xfrm>
            <a:off x="5932505" y="392800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 gigante</a:t>
            </a:r>
            <a:endParaRPr dirty="0"/>
          </a:p>
        </p:txBody>
      </p:sp>
      <p:cxnSp>
        <p:nvCxnSpPr>
          <p:cNvPr id="918" name="Google Shape;918;p72"/>
          <p:cNvCxnSpPr/>
          <p:nvPr/>
        </p:nvCxnSpPr>
        <p:spPr>
          <a:xfrm>
            <a:off x="4577699" y="2571750"/>
            <a:ext cx="0" cy="258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2"/>
          <p:cNvCxnSpPr/>
          <p:nvPr/>
        </p:nvCxnSpPr>
        <p:spPr>
          <a:xfrm>
            <a:off x="4572000" y="1711050"/>
            <a:ext cx="0" cy="860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2"/>
          <p:cNvCxnSpPr/>
          <p:nvPr/>
        </p:nvCxnSpPr>
        <p:spPr>
          <a:xfrm>
            <a:off x="-65954" y="1033272"/>
            <a:ext cx="281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2" name="Google Shape;922;p72"/>
          <p:cNvSpPr txBox="1">
            <a:spLocks noGrp="1"/>
          </p:cNvSpPr>
          <p:nvPr>
            <p:ph type="subTitle" idx="7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Canadian Family Day</a:t>
            </a:r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E05569-1319-41B5-955F-2F9414CA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" y="1330240"/>
            <a:ext cx="4201046" cy="255483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C1C1DB0-7501-4F2E-AB83-35201500A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725" y="1296516"/>
            <a:ext cx="4327088" cy="26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4977866" y="2108441"/>
            <a:ext cx="301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VALUTARE I DATI</a:t>
            </a:r>
            <a:endParaRPr sz="2800" dirty="0"/>
          </a:p>
        </p:txBody>
      </p:sp>
      <p:sp>
        <p:nvSpPr>
          <p:cNvPr id="334" name="Google Shape;334;p43"/>
          <p:cNvSpPr txBox="1">
            <a:spLocks noGrp="1"/>
          </p:cNvSpPr>
          <p:nvPr>
            <p:ph type="title" idx="2"/>
          </p:nvPr>
        </p:nvSpPr>
        <p:spPr>
          <a:xfrm>
            <a:off x="4977865" y="1194925"/>
            <a:ext cx="1460105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36" name="Google Shape;336;p43"/>
          <p:cNvCxnSpPr>
            <a:stCxn id="337" idx="3"/>
          </p:cNvCxnSpPr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43"/>
          <p:cNvCxnSpPr/>
          <p:nvPr/>
        </p:nvCxnSpPr>
        <p:spPr>
          <a:xfrm>
            <a:off x="1022522" y="768450"/>
            <a:ext cx="0" cy="255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3"/>
          <p:cNvCxnSpPr/>
          <p:nvPr/>
        </p:nvCxnSpPr>
        <p:spPr>
          <a:xfrm>
            <a:off x="1022516" y="0"/>
            <a:ext cx="0" cy="778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5102517" y="3082475"/>
            <a:ext cx="335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3"/>
          <p:cNvCxnSpPr/>
          <p:nvPr/>
        </p:nvCxnSpPr>
        <p:spPr>
          <a:xfrm>
            <a:off x="8442689" y="3082466"/>
            <a:ext cx="71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43"/>
          <p:cNvSpPr txBox="1">
            <a:spLocks noGrp="1"/>
          </p:cNvSpPr>
          <p:nvPr>
            <p:ph type="subTitle" idx="3"/>
          </p:nvPr>
        </p:nvSpPr>
        <p:spPr>
          <a:xfrm>
            <a:off x="5389756" y="4690872"/>
            <a:ext cx="263873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  <p:pic>
        <p:nvPicPr>
          <p:cNvPr id="5122" name="Picture 2" descr="The Importance of Data Quality in Research and Evaluation">
            <a:extLst>
              <a:ext uri="{FF2B5EF4-FFF2-40B4-BE49-F238E27FC236}">
                <a16:creationId xmlns:a16="http://schemas.microsoft.com/office/drawing/2014/main" id="{93FFBA78-9FC3-44E3-99D6-04C6635D1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2" r="27181"/>
          <a:stretch/>
        </p:blipFill>
        <p:spPr bwMode="auto">
          <a:xfrm>
            <a:off x="1289683" y="995163"/>
            <a:ext cx="3520512" cy="31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6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>
            <a:spLocks noGrp="1"/>
          </p:cNvSpPr>
          <p:nvPr>
            <p:ph type="subTitle" idx="1"/>
          </p:nvPr>
        </p:nvSpPr>
        <p:spPr>
          <a:xfrm>
            <a:off x="4807533" y="1525859"/>
            <a:ext cx="3948534" cy="2715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Utenti di Twitter fortemente polarizzati solo negativamente: maggioranza di utenti contrari alle disposizioni degli ultimi decreti-legge.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Italiani per lo più persone contrario agli ultimi provvedimenti governativi. </a:t>
            </a:r>
            <a:endParaRPr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title"/>
          </p:nvPr>
        </p:nvSpPr>
        <p:spPr>
          <a:xfrm>
            <a:off x="5046475" y="455333"/>
            <a:ext cx="335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Polarizzazione</a:t>
            </a:r>
            <a:endParaRPr dirty="0"/>
          </a:p>
        </p:txBody>
      </p:sp>
      <p:cxnSp>
        <p:nvCxnSpPr>
          <p:cNvPr id="411" name="Google Shape;411;p47"/>
          <p:cNvCxnSpPr/>
          <p:nvPr/>
        </p:nvCxnSpPr>
        <p:spPr>
          <a:xfrm>
            <a:off x="5163492" y="1076337"/>
            <a:ext cx="403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7"/>
          <p:cNvCxnSpPr/>
          <p:nvPr/>
        </p:nvCxnSpPr>
        <p:spPr>
          <a:xfrm>
            <a:off x="504450" y="3032825"/>
            <a:ext cx="0" cy="210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7"/>
          <p:cNvSpPr txBox="1">
            <a:spLocks noGrp="1"/>
          </p:cNvSpPr>
          <p:nvPr>
            <p:ph type="subTitle" idx="2"/>
          </p:nvPr>
        </p:nvSpPr>
        <p:spPr>
          <a:xfrm>
            <a:off x="5352289" y="4690872"/>
            <a:ext cx="267620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726384-67FA-429D-9551-0AD08FBB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77" y="1434738"/>
            <a:ext cx="3739295" cy="2274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Obiettivi del progetto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5"/>
            <a:ext cx="77040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it-IT" sz="1800" dirty="0">
                <a:solidFill>
                  <a:schemeClr val="dk2"/>
                </a:solidFill>
              </a:rPr>
              <a:t>Studio di polarizzazione e presenza echo chambers relative al tema Green Pass, in Italia, nell’ultimo mese</a:t>
            </a:r>
          </a:p>
          <a:p>
            <a:pPr marL="342900" indent="-342900"/>
            <a:r>
              <a:rPr lang="it-IT" sz="1800" dirty="0">
                <a:solidFill>
                  <a:schemeClr val="dk2"/>
                </a:solidFill>
              </a:rPr>
              <a:t>Analisi dei tweet recenti forniti dall’API</a:t>
            </a:r>
          </a:p>
          <a:p>
            <a:pPr marL="342900" indent="-342900"/>
            <a:r>
              <a:rPr lang="it-IT" sz="1800" dirty="0">
                <a:solidFill>
                  <a:schemeClr val="dk2"/>
                </a:solidFill>
              </a:rPr>
              <a:t>Analisi delle timeline degli utenti</a:t>
            </a:r>
          </a:p>
          <a:p>
            <a:pPr marL="342900" indent="-342900"/>
            <a:r>
              <a:rPr lang="it-IT" sz="1800" dirty="0">
                <a:solidFill>
                  <a:schemeClr val="dk2"/>
                </a:solidFill>
              </a:rPr>
              <a:t>Utilizzo del sentiment per determinare le posizioni degli utenti in riferimento al tema</a:t>
            </a: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270810" y="4690872"/>
            <a:ext cx="275768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041250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>
            <a:spLocks noGrp="1"/>
          </p:cNvSpPr>
          <p:nvPr>
            <p:ph type="subTitle" idx="1"/>
          </p:nvPr>
        </p:nvSpPr>
        <p:spPr>
          <a:xfrm>
            <a:off x="5046474" y="976747"/>
            <a:ext cx="3896631" cy="3711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434343"/>
              </a:buClr>
              <a:buSzPts val="1400"/>
            </a:pPr>
            <a:r>
              <a:rPr lang="it-IT" sz="1600" dirty="0"/>
              <a:t>Concentrazione intorno tweet “positivi”.</a:t>
            </a:r>
          </a:p>
          <a:p>
            <a:pPr marL="0" indent="0">
              <a:buClr>
                <a:srgbClr val="434343"/>
              </a:buClr>
              <a:buSzPts val="1400"/>
            </a:pPr>
            <a:endParaRPr lang="it-IT" sz="1600" dirty="0"/>
          </a:p>
          <a:p>
            <a:pPr marL="0" indent="0">
              <a:buClr>
                <a:srgbClr val="434343"/>
              </a:buClr>
              <a:buSzPts val="1400"/>
            </a:pPr>
            <a:r>
              <a:rPr lang="it-IT" sz="1600" dirty="0"/>
              <a:t>Una “camera d’eco”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/>
              <a:t>scarsa presenza di profili favorevoli impedisce creazione ambiente in cui la loro idea sia condivisa.</a:t>
            </a:r>
          </a:p>
          <a:p>
            <a:pPr marL="0" indent="0">
              <a:buClr>
                <a:srgbClr val="434343"/>
              </a:buClr>
              <a:buSzPts val="1400"/>
            </a:pPr>
            <a:br>
              <a:rPr lang="it-IT" sz="1600" dirty="0"/>
            </a:br>
            <a:r>
              <a:rPr lang="it-IT" sz="1600" dirty="0"/>
              <a:t>Nel centro vertici fortemente polarizzati.</a:t>
            </a:r>
          </a:p>
          <a:p>
            <a:pPr marL="0" indent="0">
              <a:buClr>
                <a:srgbClr val="434343"/>
              </a:buClr>
              <a:buSzPts val="1400"/>
            </a:pPr>
            <a:endParaRPr lang="it-IT" sz="1600" dirty="0"/>
          </a:p>
          <a:p>
            <a:pPr marL="0" indent="0">
              <a:buClr>
                <a:srgbClr val="434343"/>
              </a:buClr>
              <a:buSzPts val="1400"/>
            </a:pPr>
            <a:r>
              <a:rPr lang="it-IT" sz="1600" dirty="0"/>
              <a:t>Vertici isolati meno polarizzati.</a:t>
            </a:r>
            <a:br>
              <a:rPr lang="it-IT" sz="1600" dirty="0"/>
            </a:br>
            <a:r>
              <a:rPr lang="it-IT" sz="1600" dirty="0"/>
              <a:t>Ponti tra i vari cluster: polarizzati negativamente</a:t>
            </a:r>
            <a:endParaRPr sz="1600"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title"/>
          </p:nvPr>
        </p:nvSpPr>
        <p:spPr>
          <a:xfrm>
            <a:off x="5046475" y="455333"/>
            <a:ext cx="335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Echo chambers</a:t>
            </a:r>
            <a:endParaRPr dirty="0"/>
          </a:p>
        </p:txBody>
      </p:sp>
      <p:cxnSp>
        <p:nvCxnSpPr>
          <p:cNvPr id="411" name="Google Shape;411;p47"/>
          <p:cNvCxnSpPr/>
          <p:nvPr/>
        </p:nvCxnSpPr>
        <p:spPr>
          <a:xfrm>
            <a:off x="5163492" y="1076337"/>
            <a:ext cx="403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7"/>
          <p:cNvCxnSpPr/>
          <p:nvPr/>
        </p:nvCxnSpPr>
        <p:spPr>
          <a:xfrm>
            <a:off x="504450" y="3032825"/>
            <a:ext cx="0" cy="210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7"/>
          <p:cNvSpPr txBox="1">
            <a:spLocks noGrp="1"/>
          </p:cNvSpPr>
          <p:nvPr>
            <p:ph type="subTitle" idx="2"/>
          </p:nvPr>
        </p:nvSpPr>
        <p:spPr>
          <a:xfrm>
            <a:off x="5352289" y="4690872"/>
            <a:ext cx="267620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931F03-5C7B-4C7C-B738-27E424D53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6" r="20566"/>
          <a:stretch/>
        </p:blipFill>
        <p:spPr>
          <a:xfrm>
            <a:off x="665234" y="1029785"/>
            <a:ext cx="3705875" cy="30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72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/>
              <a:t>THANKS!</a:t>
            </a:r>
          </a:p>
        </p:txBody>
      </p:sp>
      <p:sp>
        <p:nvSpPr>
          <p:cNvPr id="972" name="Google Shape;972;p74"/>
          <p:cNvSpPr txBox="1">
            <a:spLocks noGrp="1"/>
          </p:cNvSpPr>
          <p:nvPr>
            <p:ph type="subTitle" idx="1"/>
          </p:nvPr>
        </p:nvSpPr>
        <p:spPr>
          <a:xfrm>
            <a:off x="3803699" y="3107156"/>
            <a:ext cx="4298502" cy="7134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879607@stud.unive.it</a:t>
            </a:r>
          </a:p>
          <a:p>
            <a:pPr lvl="0"/>
            <a:r>
              <a:rPr lang="en-US" dirty="0"/>
              <a:t>Ca’ Foscary University, Venice</a:t>
            </a:r>
          </a:p>
          <a:p>
            <a:pPr lvl="0"/>
            <a:r>
              <a:rPr lang="en-US" dirty="0"/>
              <a:t>Italy</a:t>
            </a:r>
          </a:p>
        </p:txBody>
      </p:sp>
      <p:sp>
        <p:nvSpPr>
          <p:cNvPr id="985" name="Google Shape;985;p74"/>
          <p:cNvSpPr txBox="1">
            <a:spLocks noGrp="1"/>
          </p:cNvSpPr>
          <p:nvPr>
            <p:ph type="subTitle" idx="3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/>
              <a:t>Canadian Family Day</a:t>
            </a:r>
          </a:p>
        </p:txBody>
      </p:sp>
      <p:cxnSp>
        <p:nvCxnSpPr>
          <p:cNvPr id="973" name="Google Shape;973;p74"/>
          <p:cNvCxnSpPr/>
          <p:nvPr/>
        </p:nvCxnSpPr>
        <p:spPr>
          <a:xfrm>
            <a:off x="10250" y="1798650"/>
            <a:ext cx="5942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4" name="Google Shape;974;p74"/>
          <p:cNvSpPr txBox="1"/>
          <p:nvPr/>
        </p:nvSpPr>
        <p:spPr>
          <a:xfrm>
            <a:off x="1916551" y="4313040"/>
            <a:ext cx="50694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75" name="Google Shape;975;p74"/>
          <p:cNvCxnSpPr/>
          <p:nvPr/>
        </p:nvCxnSpPr>
        <p:spPr>
          <a:xfrm>
            <a:off x="7954850" y="0"/>
            <a:ext cx="0" cy="240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Bias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5"/>
            <a:ext cx="77040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2"/>
                </a:solidFill>
              </a:rPr>
              <a:t>Importante considerare presenza di Bias dovuti 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2"/>
                </a:solidFill>
              </a:rPr>
              <a:t>Limite sul numero di tweet e sul periodo posti dall’API ufficiale di Twitter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2"/>
                </a:solidFill>
              </a:rPr>
              <a:t>Utenti </a:t>
            </a:r>
            <a:r>
              <a:rPr lang="it-IT" sz="1800" dirty="0" err="1">
                <a:solidFill>
                  <a:schemeClr val="dk2"/>
                </a:solidFill>
              </a:rPr>
              <a:t>twitter</a:t>
            </a:r>
            <a:r>
              <a:rPr lang="it-IT" sz="1800" dirty="0">
                <a:solidFill>
                  <a:schemeClr val="dk2"/>
                </a:solidFill>
              </a:rPr>
              <a:t> non sono rappresentativi della popolazione italiana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2"/>
                </a:solidFill>
              </a:rPr>
              <a:t>Bias proveniente da </a:t>
            </a:r>
            <a:r>
              <a:rPr lang="it-IT" sz="1800" dirty="0" err="1">
                <a:solidFill>
                  <a:schemeClr val="dk2"/>
                </a:solidFill>
              </a:rPr>
              <a:t>cleaning</a:t>
            </a:r>
            <a:r>
              <a:rPr lang="it-IT" sz="1800" dirty="0">
                <a:solidFill>
                  <a:schemeClr val="dk2"/>
                </a:solidFill>
              </a:rPr>
              <a:t> ed </a:t>
            </a:r>
            <a:r>
              <a:rPr lang="it-IT" sz="1800" dirty="0" err="1">
                <a:solidFill>
                  <a:schemeClr val="dk2"/>
                </a:solidFill>
              </a:rPr>
              <a:t>enrichment</a:t>
            </a:r>
            <a:r>
              <a:rPr lang="it-IT" sz="1800" dirty="0">
                <a:solidFill>
                  <a:schemeClr val="dk2"/>
                </a:solidFill>
              </a:rPr>
              <a:t> dei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2"/>
                </a:solidFill>
              </a:rPr>
              <a:t>Bias </a:t>
            </a:r>
            <a:r>
              <a:rPr lang="it-IT" sz="1800" dirty="0" err="1">
                <a:solidFill>
                  <a:schemeClr val="dk2"/>
                </a:solidFill>
              </a:rPr>
              <a:t>proveneninete</a:t>
            </a:r>
            <a:r>
              <a:rPr lang="it-IT" sz="1800" dirty="0">
                <a:solidFill>
                  <a:schemeClr val="dk2"/>
                </a:solidFill>
              </a:rPr>
              <a:t> dalla sorgente dei dati (Twitter)</a:t>
            </a: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60960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Source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5"/>
            <a:ext cx="77040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2"/>
                </a:solidFill>
              </a:rPr>
              <a:t>Sorgente selezionata: Twitter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2"/>
                </a:solidFill>
              </a:rPr>
              <a:t>Facilità di ottenimento dei dati dell’ultimo periodo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2"/>
                </a:solidFill>
              </a:rPr>
              <a:t>Possibile scaricare timeline degli utenti e determinare informazioni sui loro profili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2"/>
                </a:solidFill>
              </a:rPr>
              <a:t>Gestione delle conversation: ogni tweet ha un id della conversazione  grazie a questo è possibile determinare una catena di tweet correlati al primo</a:t>
            </a: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04734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subTitle" idx="1"/>
          </p:nvPr>
        </p:nvSpPr>
        <p:spPr>
          <a:xfrm>
            <a:off x="4977866" y="3235175"/>
            <a:ext cx="3019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4977866" y="2108441"/>
            <a:ext cx="301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COLLEZIONARE I DATI</a:t>
            </a:r>
            <a:endParaRPr sz="2800" dirty="0"/>
          </a:p>
        </p:txBody>
      </p:sp>
      <p:sp>
        <p:nvSpPr>
          <p:cNvPr id="334" name="Google Shape;334;p43"/>
          <p:cNvSpPr txBox="1">
            <a:spLocks noGrp="1"/>
          </p:cNvSpPr>
          <p:nvPr>
            <p:ph type="title" idx="2"/>
          </p:nvPr>
        </p:nvSpPr>
        <p:spPr>
          <a:xfrm>
            <a:off x="4977866" y="1194925"/>
            <a:ext cx="1226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36" name="Google Shape;336;p43"/>
          <p:cNvCxnSpPr>
            <a:stCxn id="337" idx="3"/>
          </p:cNvCxnSpPr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43"/>
          <p:cNvCxnSpPr/>
          <p:nvPr/>
        </p:nvCxnSpPr>
        <p:spPr>
          <a:xfrm>
            <a:off x="1022522" y="768450"/>
            <a:ext cx="0" cy="255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3"/>
          <p:cNvCxnSpPr/>
          <p:nvPr/>
        </p:nvCxnSpPr>
        <p:spPr>
          <a:xfrm>
            <a:off x="1022516" y="0"/>
            <a:ext cx="0" cy="778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5102517" y="3082475"/>
            <a:ext cx="335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3"/>
          <p:cNvCxnSpPr/>
          <p:nvPr/>
        </p:nvCxnSpPr>
        <p:spPr>
          <a:xfrm>
            <a:off x="8442689" y="3082466"/>
            <a:ext cx="71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43"/>
          <p:cNvSpPr txBox="1">
            <a:spLocks noGrp="1"/>
          </p:cNvSpPr>
          <p:nvPr>
            <p:ph type="subTitle" idx="3"/>
          </p:nvPr>
        </p:nvSpPr>
        <p:spPr>
          <a:xfrm>
            <a:off x="5389756" y="4690872"/>
            <a:ext cx="263873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11EE6A-CE74-4D10-9B01-A39CD950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34" y="842371"/>
            <a:ext cx="3373939" cy="3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Recent Tweets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4"/>
            <a:ext cx="7704000" cy="3390345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 =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api.request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'tweets/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search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recent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query'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:QUERY_POSITIVE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max_results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"100"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tweet.fields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public_metrics,conversation_id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}).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next_token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tweet[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'meta'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next_token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'data'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like_count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 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quote_count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 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reply_count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retweet_count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'text'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sentiment_classifier.predict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([t[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'text'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]]))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tweet_data.empty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index=[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index=[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tweet_data.append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ignore_index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418819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Tweets selezionati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4"/>
            <a:ext cx="7704000" cy="3390345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tweet_data.sort_values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ascending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ignore_index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inplace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it-IT" alt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tweet_data.index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endParaRPr lang="it-IT" altLang="it-IT" sz="12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dirty="0">
                <a:solidFill>
                  <a:srgbClr val="808080"/>
                </a:solidFill>
                <a:latin typeface="JetBrains Mono"/>
              </a:rPr>
              <a:t># conta se positivo e negativo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b_positive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positive &lt;=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positive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negative &lt;=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selected_tweets.empty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'conversation_id'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'conversation_id'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'id'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public_metrics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'text'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'text'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selected_tweets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index=[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selected_tweets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selected_tweets.append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tweet_data.iloc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ignore_index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37566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Tweets selezionati</a:t>
            </a: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720000" y="1300524"/>
            <a:ext cx="7704000" cy="3390345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tweet_data.index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endParaRPr lang="it-IT" altLang="it-IT" sz="12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dirty="0">
                <a:solidFill>
                  <a:srgbClr val="808080"/>
                </a:solidFill>
                <a:latin typeface="JetBrains Mono"/>
              </a:rPr>
              <a:t># conta se positivo e negativo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b_positive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positive &lt;=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positive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negative &lt;=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 =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api.request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'tweets/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search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recent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'query'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(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'conversation_id:'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tweet_data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"conversation_id"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][i]))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tweet.fields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author_id,in_reply_to_user_id,conversation_id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'max_results'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"100"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    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}).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it-IT" altLang="it-IT" dirty="0">
                <a:solidFill>
                  <a:srgbClr val="808080"/>
                </a:solidFill>
                <a:latin typeface="JetBrains Mono"/>
              </a:rPr>
              <a:t># calcolo </a:t>
            </a:r>
            <a:r>
              <a:rPr lang="it-IT" altLang="it-IT" dirty="0" err="1">
                <a:solidFill>
                  <a:srgbClr val="808080"/>
                </a:solidFill>
                <a:latin typeface="JetBrains Mono"/>
              </a:rPr>
              <a:t>next_token</a:t>
            </a:r>
            <a:endParaRPr lang="it-IT" altLang="it-IT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"meta"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result_count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]&gt;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conversation_data.empty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dtype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index=[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dtype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index=[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conversation_data.append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ignore_index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>
            <a:off x="-90547" y="1033275"/>
            <a:ext cx="648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1"/>
          <p:cNvSpPr txBox="1">
            <a:spLocks noGrp="1"/>
          </p:cNvSpPr>
          <p:nvPr>
            <p:ph type="subTitle" idx="2"/>
          </p:nvPr>
        </p:nvSpPr>
        <p:spPr>
          <a:xfrm>
            <a:off x="5315415" y="4690872"/>
            <a:ext cx="27130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Pass: social interaction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1440280505"/>
      </p:ext>
    </p:extLst>
  </p:cSld>
  <p:clrMapOvr>
    <a:masterClrMapping/>
  </p:clrMapOvr>
</p:sld>
</file>

<file path=ppt/theme/theme1.xml><?xml version="1.0" encoding="utf-8"?>
<a:theme xmlns:a="http://schemas.openxmlformats.org/drawingml/2006/main" name="Canadian Family Day by Slidesgo">
  <a:themeElements>
    <a:clrScheme name="Simple Light">
      <a:dk1>
        <a:srgbClr val="3D4246"/>
      </a:dk1>
      <a:lt1>
        <a:srgbClr val="FFFDF9"/>
      </a:lt1>
      <a:dk2>
        <a:srgbClr val="94918F"/>
      </a:dk2>
      <a:lt2>
        <a:srgbClr val="FFFFFF"/>
      </a:lt2>
      <a:accent1>
        <a:srgbClr val="9FAFA4"/>
      </a:accent1>
      <a:accent2>
        <a:srgbClr val="94918F"/>
      </a:accent2>
      <a:accent3>
        <a:srgbClr val="3D4246"/>
      </a:accent3>
      <a:accent4>
        <a:srgbClr val="F3C09C"/>
      </a:accent4>
      <a:accent5>
        <a:srgbClr val="FFFFFF"/>
      </a:accent5>
      <a:accent6>
        <a:srgbClr val="FFFFFF"/>
      </a:accent6>
      <a:hlink>
        <a:srgbClr val="A8A6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2714</Words>
  <Application>Microsoft Office PowerPoint</Application>
  <PresentationFormat>Presentazione su schermo (16:9)</PresentationFormat>
  <Paragraphs>210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JetBrains Mono</vt:lpstr>
      <vt:lpstr>Calibri</vt:lpstr>
      <vt:lpstr>Arial</vt:lpstr>
      <vt:lpstr>Nunito</vt:lpstr>
      <vt:lpstr>Lora</vt:lpstr>
      <vt:lpstr>Canadian Family Day by Slidesgo</vt:lpstr>
      <vt:lpstr>Green Pass: Social Interaction on Twitter</vt:lpstr>
      <vt:lpstr>Generalità del progetto</vt:lpstr>
      <vt:lpstr>Obiettivi del progetto</vt:lpstr>
      <vt:lpstr>Bias</vt:lpstr>
      <vt:lpstr>Source</vt:lpstr>
      <vt:lpstr>COLLEZIONARE I DATI</vt:lpstr>
      <vt:lpstr>Recent Tweets</vt:lpstr>
      <vt:lpstr>Tweets selezionati</vt:lpstr>
      <vt:lpstr>Tweets selezionati</vt:lpstr>
      <vt:lpstr>Timeline</vt:lpstr>
      <vt:lpstr>PROCESSARE I DATI</vt:lpstr>
      <vt:lpstr>Pulizia dei dati – conversazioni e timeline</vt:lpstr>
      <vt:lpstr>Arricchimento dati - timeline</vt:lpstr>
      <vt:lpstr>Arricchimento dati – calcolo polarizzazione</vt:lpstr>
      <vt:lpstr>Aggregazione dei dati</vt:lpstr>
      <vt:lpstr>ANALIZZARE I DATI</vt:lpstr>
      <vt:lpstr>statistiche</vt:lpstr>
      <vt:lpstr>Grafici - sentiment</vt:lpstr>
      <vt:lpstr>Grafico - sentiment</vt:lpstr>
      <vt:lpstr>Grafici – sentiment metriche</vt:lpstr>
      <vt:lpstr>Grafici – sentiment metriche</vt:lpstr>
      <vt:lpstr>Grafici – polarizzazione</vt:lpstr>
      <vt:lpstr>Grafico - polarizzazione</vt:lpstr>
      <vt:lpstr>Grafo – attributi archi</vt:lpstr>
      <vt:lpstr>Grafo – attributi vertici</vt:lpstr>
      <vt:lpstr>Grafo – plot</vt:lpstr>
      <vt:lpstr>Grafici</vt:lpstr>
      <vt:lpstr>VALUTARE I DATI</vt:lpstr>
      <vt:lpstr>Polarizzazione</vt:lpstr>
      <vt:lpstr>Echo chambers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Pass: Social Interaction on Twitter</dc:title>
  <cp:lastModifiedBy>Andrea Munarin</cp:lastModifiedBy>
  <cp:revision>5</cp:revision>
  <dcterms:modified xsi:type="dcterms:W3CDTF">2022-01-28T12:32:31Z</dcterms:modified>
</cp:coreProperties>
</file>