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52" r:id="rId8"/>
    <p:sldMasterId id="2147483765" r:id="rId9"/>
  </p:sldMasterIdLst>
  <p:sldIdLst>
    <p:sldId id="256" r:id="rId10"/>
    <p:sldId id="257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261" r:id="rId19"/>
    <p:sldId id="278" r:id="rId20"/>
    <p:sldId id="279" r:id="rId21"/>
    <p:sldId id="263" r:id="rId22"/>
    <p:sldId id="264" r:id="rId23"/>
    <p:sldId id="265" r:id="rId24"/>
    <p:sldId id="286" r:id="rId25"/>
    <p:sldId id="288" r:id="rId26"/>
    <p:sldId id="285" r:id="rId27"/>
    <p:sldId id="287" r:id="rId28"/>
    <p:sldId id="267" r:id="rId29"/>
    <p:sldId id="268" r:id="rId30"/>
    <p:sldId id="289" r:id="rId31"/>
    <p:sldId id="290" r:id="rId32"/>
    <p:sldId id="262" r:id="rId33"/>
    <p:sldId id="282" r:id="rId34"/>
    <p:sldId id="283" r:id="rId35"/>
    <p:sldId id="273" r:id="rId36"/>
    <p:sldId id="258" r:id="rId37"/>
    <p:sldId id="275" r:id="rId38"/>
    <p:sldId id="271" r:id="rId39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Grafik 4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9" name="Grafik 43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Grafik 17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1" name="Grafik 18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40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41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42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9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40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40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t-pioneer/junit-pioneer/issues/39" TargetMode="External"/><Relationship Id="rId2" Type="http://schemas.openxmlformats.org/officeDocument/2006/relationships/hyperlink" Target="https://junit.org/junit4/javadoc/4.12/org/junit/rules/TemporaryFolder.html" TargetMode="External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jetzt auch benutzen!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852220" y="2571750"/>
            <a:ext cx="3024836" cy="55184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dependencies {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testCompile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('org.hamcrest:hamcrest-library:1.3‘)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Aufgaben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  <a:p>
            <a:pPr marL="720"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gemanagtem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Methodenebene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/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23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(Before|After)(All|Each)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Exceptions im Testlauf behandeln zu können.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ExtensionContext.Store.ClosableResource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Führt die close() methode aus, sobald der zugehörige Store geschlossen wird.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749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weitere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siehe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https://junit.org/junit5/docs/current/user-guide/#extensions-execution-order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z="1600" dirty="0"/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sz="1600" dirty="0" err="1"/>
              <a:t>ParameterResolver</a:t>
            </a:r>
            <a:r>
              <a:rPr lang="de-DE" sz="1600" dirty="0"/>
              <a:t> implementiert. Die im Test benötigten Instanzen vom Typ Book sollen dann über Parameter an die Testmethode übergeben werden, z.B.: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457199" y="3040911"/>
            <a:ext cx="5851451" cy="1665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@</a:t>
            </a:r>
            <a:r>
              <a:rPr lang="de-DE" sz="1200" dirty="0" err="1">
                <a:solidFill>
                  <a:schemeClr val="tx1"/>
                </a:solidFill>
              </a:rPr>
              <a:t>ExtendWith</a:t>
            </a:r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NewExtension.class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public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void </a:t>
            </a:r>
            <a:r>
              <a:rPr lang="en-US" sz="1200" dirty="0" err="1">
                <a:solidFill>
                  <a:schemeClr val="tx1"/>
                </a:solidFill>
              </a:rPr>
              <a:t>someTestMethod</a:t>
            </a:r>
            <a:r>
              <a:rPr lang="en-US" sz="1200" dirty="0">
                <a:solidFill>
                  <a:schemeClr val="tx1"/>
                </a:solidFill>
              </a:rPr>
              <a:t>(Book </a:t>
            </a:r>
            <a:r>
              <a:rPr lang="en-US" sz="1200" dirty="0" err="1">
                <a:solidFill>
                  <a:schemeClr val="tx1"/>
                </a:solidFill>
              </a:rPr>
              <a:t>someBook</a:t>
            </a:r>
            <a:r>
              <a:rPr lang="en-US" sz="1200" dirty="0">
                <a:solidFill>
                  <a:schemeClr val="tx1"/>
                </a:solidFill>
              </a:rPr>
              <a:t>, Book </a:t>
            </a:r>
            <a:r>
              <a:rPr lang="en-US" sz="1200" dirty="0" err="1">
                <a:solidFill>
                  <a:schemeClr val="tx1"/>
                </a:solidFill>
              </a:rPr>
              <a:t>anotherBook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Bonusa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ufgabe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  <a:p>
            <a:r>
              <a:rPr lang="de-DE" sz="1600" dirty="0"/>
              <a:t>Erstelle eine eigene Annotation „</a:t>
            </a:r>
            <a:r>
              <a:rPr lang="de-DE" sz="1600" dirty="0" err="1"/>
              <a:t>Rent</a:t>
            </a:r>
            <a:r>
              <a:rPr lang="de-DE" sz="1600" dirty="0"/>
              <a:t>“, die an die Parameter der Testmethode gesetzt werden kann. Die neue Extension aus der letzten Aufgabe soll dann den </a:t>
            </a:r>
            <a:r>
              <a:rPr lang="de-DE" sz="1600" dirty="0" err="1"/>
              <a:t>BookState</a:t>
            </a:r>
            <a:r>
              <a:rPr lang="de-DE" sz="1600" dirty="0"/>
              <a:t> des zurückgegebenen Buches direkt auf „</a:t>
            </a:r>
            <a:r>
              <a:rPr lang="de-DE" sz="1600" dirty="0" err="1"/>
              <a:t>BookState.RENT</a:t>
            </a:r>
            <a:r>
              <a:rPr lang="de-DE" sz="1600" dirty="0"/>
              <a:t>“ setzen, damit in der Testmethode „</a:t>
            </a:r>
            <a:r>
              <a:rPr lang="de-DE" sz="1600" dirty="0" err="1"/>
              <a:t>notAllBooksAvailable</a:t>
            </a:r>
            <a:r>
              <a:rPr lang="de-DE" sz="1600" dirty="0"/>
              <a:t>“ nicht mehr „</a:t>
            </a:r>
            <a:r>
              <a:rPr lang="de-DE" sz="1600" dirty="0" err="1"/>
              <a:t>underTest.rentBook</a:t>
            </a:r>
            <a:r>
              <a:rPr lang="de-DE" sz="1600" dirty="0"/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457199" y="3040912"/>
            <a:ext cx="7956699" cy="180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@</a:t>
            </a:r>
            <a:r>
              <a:rPr lang="de-DE" sz="1200" dirty="0" err="1">
                <a:solidFill>
                  <a:schemeClr val="tx1"/>
                </a:solidFill>
              </a:rPr>
              <a:t>ExtendWith</a:t>
            </a:r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NewExtension.class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public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void </a:t>
            </a:r>
            <a:r>
              <a:rPr lang="en-US" sz="1200" dirty="0" err="1">
                <a:solidFill>
                  <a:schemeClr val="tx1"/>
                </a:solidFill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</a:rPr>
              <a:t>(Book </a:t>
            </a:r>
            <a:r>
              <a:rPr lang="en-US" sz="1200" dirty="0" err="1">
                <a:solidFill>
                  <a:schemeClr val="tx1"/>
                </a:solidFill>
              </a:rPr>
              <a:t>someBook</a:t>
            </a:r>
            <a:r>
              <a:rPr lang="en-US" sz="1200" dirty="0">
                <a:solidFill>
                  <a:schemeClr val="tx1"/>
                </a:solidFill>
              </a:rPr>
              <a:t>, Book </a:t>
            </a:r>
            <a:r>
              <a:rPr lang="en-US" sz="1200" dirty="0" err="1">
                <a:solidFill>
                  <a:schemeClr val="tx1"/>
                </a:solidFill>
              </a:rPr>
              <a:t>anotherBook</a:t>
            </a:r>
            <a:r>
              <a:rPr lang="en-US" sz="1200" dirty="0">
                <a:solidFill>
                  <a:schemeClr val="tx1"/>
                </a:solidFill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</a:rPr>
              <a:t>unAvailableBook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</a:rPr>
              <a:t>      </a:t>
            </a:r>
            <a:r>
              <a:rPr lang="de-DE" sz="1200" dirty="0" err="1">
                <a:solidFill>
                  <a:schemeClr val="tx1"/>
                </a:solidFill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someBook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anotherBook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unAvailableBook</a:t>
            </a:r>
            <a:r>
              <a:rPr lang="de-DE" sz="1200" dirty="0">
                <a:solidFill>
                  <a:schemeClr val="tx1"/>
                </a:solidFill>
              </a:rPr>
              <a:t>);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      </a:t>
            </a:r>
            <a:r>
              <a:rPr lang="de-DE" sz="1200" dirty="0" err="1">
                <a:solidFill>
                  <a:schemeClr val="tx1"/>
                </a:solidFill>
              </a:rPr>
              <a:t>assertEquals</a:t>
            </a:r>
            <a:r>
              <a:rPr lang="de-DE" sz="1200" dirty="0">
                <a:solidFill>
                  <a:schemeClr val="tx1"/>
                </a:solidFill>
              </a:rPr>
              <a:t>(2, </a:t>
            </a:r>
            <a:r>
              <a:rPr lang="de-DE" sz="1200" dirty="0" err="1">
                <a:solidFill>
                  <a:schemeClr val="tx1"/>
                </a:solidFill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– 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Einrichten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TemporaryFolder Rule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Bald Teil von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junit-pioneer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 eigene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6"/>
          <p:cNvSpPr/>
          <p:nvPr/>
        </p:nvSpPr>
        <p:spPr>
          <a:xfrm>
            <a:off x="3950661" y="1372303"/>
            <a:ext cx="4902715" cy="3222541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MyTempFolderExtension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implements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ParameterResolver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                     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                                                                               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AfterTestExecutionCallback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boolean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supportsParameter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 throws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return True if Parameter is supported by this extension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Object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resolveParameter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throws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return Object to be filled into parameter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void 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1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context) throws Exception {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cleanup afterwards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8A146B2-8292-4AC2-9C96-22BF7C8B636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457200" y="12488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Line 8"/>
          <p:cNvSpPr/>
          <p:nvPr/>
        </p:nvSpPr>
        <p:spPr>
          <a:xfrm>
            <a:off x="4560840" y="1518480"/>
            <a:ext cx="11160" cy="27792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E9816D7-3371-4E98-B707-A377FEA3B164}"/>
              </a:ext>
            </a:extLst>
          </p:cNvPr>
          <p:cNvSpPr/>
          <p:nvPr/>
        </p:nvSpPr>
        <p:spPr>
          <a:xfrm>
            <a:off x="479520" y="2072934"/>
            <a:ext cx="3961440" cy="2224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TemporaryFolderJunit4Test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@Rule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                                            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temporaryFolder.newFile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("myFile.txt");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// some more test code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CF69B9-9F43-43A9-8AC7-168C772FFC36}"/>
              </a:ext>
            </a:extLst>
          </p:cNvPr>
          <p:cNvSpPr/>
          <p:nvPr/>
        </p:nvSpPr>
        <p:spPr>
          <a:xfrm>
            <a:off x="4702680" y="2072934"/>
            <a:ext cx="3961440" cy="2224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TemporaryFolderJunit5Test {</a:t>
            </a: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public void test(@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Path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File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File(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tempDirectory.toFile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(), 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                                                  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"myFile.txt");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/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/ some more test code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2904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/>
              <a:t>Aufgabe:</a:t>
            </a:r>
          </a:p>
          <a:p>
            <a:r>
              <a:rPr lang="de-DE" dirty="0"/>
              <a:t>Ersetze die „</a:t>
            </a:r>
            <a:r>
              <a:rPr lang="de-DE" dirty="0" err="1"/>
              <a:t>TemporaryFolderRule</a:t>
            </a:r>
            <a:r>
              <a:rPr lang="de-DE" dirty="0"/>
              <a:t>“ durch eine eigene Extension, die die Interfaces </a:t>
            </a:r>
            <a:r>
              <a:rPr lang="de-DE" dirty="0" err="1"/>
              <a:t>ParameterResolver</a:t>
            </a:r>
            <a:r>
              <a:rPr lang="de-DE" dirty="0"/>
              <a:t> und </a:t>
            </a:r>
            <a:r>
              <a:rPr lang="de-DE" dirty="0" err="1"/>
              <a:t>AfterTestExecutionCallback</a:t>
            </a:r>
            <a:r>
              <a:rPr lang="de-DE" dirty="0"/>
              <a:t> implementiert. Der </a:t>
            </a:r>
            <a:r>
              <a:rPr lang="de-DE" dirty="0" err="1"/>
              <a:t>ParameterResolver</a:t>
            </a:r>
            <a:r>
              <a:rPr lang="de-DE" dirty="0"/>
              <a:t> soll dafür genutzt werden, um im Test eine File, bzw. eine Instanz der Klasse „</a:t>
            </a:r>
            <a:r>
              <a:rPr lang="de-DE" dirty="0" err="1"/>
              <a:t>TemporaryFolder</a:t>
            </a:r>
            <a:r>
              <a:rPr lang="de-DE" dirty="0"/>
              <a:t>“ (diese Klasse kannst du aus temporaryFolder.md unten herauskopieren) als Parameter übergeben zu können. Im „</a:t>
            </a:r>
            <a:r>
              <a:rPr lang="de-DE" dirty="0" err="1"/>
              <a:t>ExtensionContext.Store</a:t>
            </a:r>
            <a:r>
              <a:rPr lang="de-DE" dirty="0"/>
              <a:t>“ kann die Instanz vom Typ </a:t>
            </a:r>
            <a:r>
              <a:rPr lang="de-DE" dirty="0" err="1"/>
              <a:t>TemporaryFolder</a:t>
            </a:r>
            <a:r>
              <a:rPr lang="de-DE" dirty="0"/>
              <a:t> dann gesichert werden, um sie in der </a:t>
            </a:r>
            <a:r>
              <a:rPr lang="de-DE" dirty="0" err="1"/>
              <a:t>AfterTestExecutionCallback</a:t>
            </a:r>
            <a:r>
              <a:rPr lang="de-DE" dirty="0"/>
              <a:t> nach Ausführung des Tests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 ohne MockitoRunner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7200" y="12506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60840" y="1773659"/>
            <a:ext cx="360" cy="30420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57200" y="1779181"/>
            <a:ext cx="3961440" cy="304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mocked;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mocked.call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85940" y="1779181"/>
            <a:ext cx="3961440" cy="304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aufgelistet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um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ausgeführt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Ermöglicht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Package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1308452" y="2902193"/>
            <a:ext cx="4064741" cy="145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@</a:t>
            </a:r>
            <a:r>
              <a:rPr lang="de-DE" sz="1200" dirty="0" err="1">
                <a:solidFill>
                  <a:schemeClr val="tx1"/>
                </a:solidFill>
              </a:rPr>
              <a:t>SelectClasses</a:t>
            </a:r>
            <a:r>
              <a:rPr lang="de-DE" sz="1200" dirty="0">
                <a:solidFill>
                  <a:schemeClr val="tx1"/>
                </a:solidFill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</a:rPr>
              <a:t>@</a:t>
            </a:r>
            <a:r>
              <a:rPr lang="de-DE" sz="1200" dirty="0" err="1">
                <a:solidFill>
                  <a:schemeClr val="tx1"/>
                </a:solidFill>
              </a:rPr>
              <a:t>SelectPackages</a:t>
            </a:r>
            <a:r>
              <a:rPr lang="de-DE" sz="1200" dirty="0">
                <a:solidFill>
                  <a:schemeClr val="tx1"/>
                </a:solidFill>
              </a:rPr>
              <a:t>({"</a:t>
            </a:r>
            <a:r>
              <a:rPr lang="de-DE" sz="1200" dirty="0" err="1">
                <a:solidFill>
                  <a:schemeClr val="tx1"/>
                </a:solidFill>
              </a:rPr>
              <a:t>expectedException</a:t>
            </a:r>
            <a:r>
              <a:rPr lang="de-DE" sz="1200" dirty="0">
                <a:solidFill>
                  <a:schemeClr val="tx1"/>
                </a:solidFill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</a:rPr>
              <a:t>@</a:t>
            </a:r>
            <a:r>
              <a:rPr lang="de-DE" sz="1200" dirty="0" err="1">
                <a:solidFill>
                  <a:schemeClr val="tx1"/>
                </a:solidFill>
              </a:rPr>
              <a:t>IncludeTags</a:t>
            </a:r>
            <a:r>
              <a:rPr lang="de-DE" sz="1200" dirty="0">
                <a:solidFill>
                  <a:schemeClr val="tx1"/>
                </a:solidFill>
              </a:rPr>
              <a:t>({"</a:t>
            </a:r>
            <a:r>
              <a:rPr lang="de-DE" sz="1200" dirty="0" err="1">
                <a:solidFill>
                  <a:schemeClr val="tx1"/>
                </a:solidFill>
              </a:rPr>
              <a:t>short</a:t>
            </a:r>
            <a:r>
              <a:rPr lang="de-DE" sz="1200" dirty="0">
                <a:solidFill>
                  <a:schemeClr val="tx1"/>
                </a:solidFill>
              </a:rPr>
              <a:t>","</a:t>
            </a:r>
            <a:r>
              <a:rPr lang="de-DE" sz="1200" dirty="0" err="1">
                <a:solidFill>
                  <a:schemeClr val="tx1"/>
                </a:solidFill>
              </a:rPr>
              <a:t>long</a:t>
            </a:r>
            <a:r>
              <a:rPr lang="de-DE" sz="1200" dirty="0">
                <a:solidFill>
                  <a:schemeClr val="tx1"/>
                </a:solidFill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public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TestSuite</a:t>
            </a:r>
            <a:r>
              <a:rPr lang="de-DE" sz="1200" dirty="0">
                <a:solidFill>
                  <a:schemeClr val="tx1"/>
                </a:solidFill>
              </a:rPr>
              <a:t>{</a:t>
            </a:r>
          </a:p>
          <a:p>
            <a:r>
              <a:rPr lang="de-DE" sz="1200" dirty="0">
                <a:solidFill>
                  <a:schemeClr val="tx1"/>
                </a:solidFill>
              </a:rPr>
              <a:t>    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nach Contracts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Abstract Tests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5 und Java 8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Schreibweise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Verfügung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bezeichnet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8 Interfaces.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4729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dirty="0" err="1"/>
              <a:t>build.gradle</a:t>
            </a:r>
            <a:r>
              <a:rPr lang="de-DE" dirty="0"/>
              <a:t> auf JUnit5 umstellen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Präsentation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sollte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Fahd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915FC9EE-8405-48A2-AA17-81C92FDE718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7" name="Grafik 5"/>
          <p:cNvPicPr/>
          <p:nvPr/>
        </p:nvPicPr>
        <p:blipFill>
          <a:blip r:embed="rId2"/>
          <a:stretch/>
        </p:blipFill>
        <p:spPr>
          <a:xfrm>
            <a:off x="6005880" y="1803240"/>
            <a:ext cx="2799360" cy="281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Hierbei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muss das @Test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der Tests)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Before</a:t>
            </a:r>
            <a:endParaRPr lang="de-DE" dirty="0"/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RepeatRule</a:t>
            </a:r>
            <a:r>
              <a:rPr lang="de-DE" dirty="0"/>
              <a:t> ausbauen</a:t>
            </a: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 eines Tests ändern</a:t>
            </a:r>
          </a:p>
          <a:p>
            <a:pPr marL="800820" lvl="1" indent="-34290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warden.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 assertThrows vs ExpectedException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1494</Words>
  <Application>Microsoft Office PowerPoint</Application>
  <PresentationFormat>Bildschirmpräsentation (16:9)</PresentationFormat>
  <Paragraphs>329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30</vt:i4>
      </vt:variant>
    </vt:vector>
  </HeadingPairs>
  <TitlesOfParts>
    <vt:vector size="46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420</cp:revision>
  <cp:lastPrinted>2017-04-05T07:32:35Z</cp:lastPrinted>
  <dcterms:created xsi:type="dcterms:W3CDTF">2010-04-12T23:12:02Z</dcterms:created>
  <dcterms:modified xsi:type="dcterms:W3CDTF">2018-06-01T18:26:03Z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