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26" r:id="rId6"/>
    <p:sldMasterId id="2147483752" r:id="rId7"/>
  </p:sldMasterIdLst>
  <p:sldIdLst>
    <p:sldId id="256" r:id="rId8"/>
    <p:sldId id="257" r:id="rId9"/>
    <p:sldId id="300" r:id="rId10"/>
    <p:sldId id="301" r:id="rId11"/>
    <p:sldId id="274" r:id="rId12"/>
    <p:sldId id="293" r:id="rId13"/>
    <p:sldId id="260" r:id="rId14"/>
    <p:sldId id="277" r:id="rId15"/>
    <p:sldId id="280" r:id="rId16"/>
    <p:sldId id="266" r:id="rId17"/>
    <p:sldId id="259" r:id="rId18"/>
    <p:sldId id="306" r:id="rId19"/>
    <p:sldId id="305" r:id="rId20"/>
    <p:sldId id="261" r:id="rId21"/>
    <p:sldId id="278" r:id="rId22"/>
    <p:sldId id="279" r:id="rId23"/>
    <p:sldId id="263" r:id="rId24"/>
    <p:sldId id="264" r:id="rId25"/>
    <p:sldId id="265" r:id="rId26"/>
    <p:sldId id="286" r:id="rId27"/>
    <p:sldId id="288" r:id="rId28"/>
    <p:sldId id="285" r:id="rId29"/>
    <p:sldId id="287" r:id="rId30"/>
    <p:sldId id="267" r:id="rId31"/>
    <p:sldId id="289" r:id="rId32"/>
    <p:sldId id="290" r:id="rId33"/>
    <p:sldId id="262" r:id="rId34"/>
    <p:sldId id="282" r:id="rId35"/>
    <p:sldId id="283" r:id="rId36"/>
    <p:sldId id="299" r:id="rId37"/>
    <p:sldId id="297" r:id="rId38"/>
    <p:sldId id="298" r:id="rId39"/>
    <p:sldId id="307" r:id="rId40"/>
    <p:sldId id="308" r:id="rId41"/>
    <p:sldId id="310" r:id="rId42"/>
    <p:sldId id="309" r:id="rId43"/>
    <p:sldId id="311" r:id="rId44"/>
    <p:sldId id="312" r:id="rId45"/>
    <p:sldId id="313" r:id="rId46"/>
    <p:sldId id="314" r:id="rId47"/>
    <p:sldId id="304" r:id="rId48"/>
    <p:sldId id="315" r:id="rId49"/>
    <p:sldId id="316" r:id="rId50"/>
    <p:sldId id="317" r:id="rId51"/>
    <p:sldId id="273" r:id="rId52"/>
    <p:sldId id="303" r:id="rId53"/>
    <p:sldId id="295" r:id="rId54"/>
    <p:sldId id="296" r:id="rId55"/>
    <p:sldId id="275" r:id="rId56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Grafik 4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7" name="Grafik 4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5" name="Grafik 9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rafik 1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Grafik 22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4" name="Grafik 22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Grafik 26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7" name="Grafik 26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Grafik 31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13" name="Grafik 31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6" name="Grafik 39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7" name="Grafik 39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5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Bild 2"/>
          <p:cNvPicPr/>
          <p:nvPr/>
        </p:nvPicPr>
        <p:blipFill>
          <a:blip r:embed="rId18"/>
          <a:stretch/>
        </p:blipFill>
        <p:spPr>
          <a:xfrm>
            <a:off x="0" y="19080"/>
            <a:ext cx="9143280" cy="5123880"/>
          </a:xfrm>
          <a:prstGeom prst="rect">
            <a:avLst/>
          </a:prstGeom>
          <a:ln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pic>
        <p:nvPicPr>
          <p:cNvPr id="9" name="Bild 18"/>
          <p:cNvPicPr/>
          <p:nvPr/>
        </p:nvPicPr>
        <p:blipFill>
          <a:blip r:embed="rId19"/>
          <a:stretch/>
        </p:blipFill>
        <p:spPr>
          <a:xfrm>
            <a:off x="0" y="753480"/>
            <a:ext cx="9151920" cy="2166840"/>
          </a:xfrm>
          <a:prstGeom prst="rect">
            <a:avLst/>
          </a:prstGeom>
          <a:ln>
            <a:noFill/>
          </a:ln>
        </p:spPr>
      </p:pic>
      <p:pic>
        <p:nvPicPr>
          <p:cNvPr id="10" name="Bild 20"/>
          <p:cNvPicPr/>
          <p:nvPr/>
        </p:nvPicPr>
        <p:blipFill>
          <a:blip r:embed="rId20"/>
          <a:stretch/>
        </p:blipFill>
        <p:spPr>
          <a:xfrm>
            <a:off x="6576480" y="950040"/>
            <a:ext cx="2305440" cy="25282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37484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529200" y="2268000"/>
            <a:ext cx="8228880" cy="78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4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5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5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8308080" y="4645800"/>
            <a:ext cx="835200" cy="49716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Bild 13"/>
          <p:cNvPicPr/>
          <p:nvPr/>
        </p:nvPicPr>
        <p:blipFill>
          <a:blip r:embed="rId18"/>
          <a:stretch/>
        </p:blipFill>
        <p:spPr>
          <a:xfrm>
            <a:off x="7596360" y="555480"/>
            <a:ext cx="1344240" cy="986760"/>
          </a:xfrm>
          <a:prstGeom prst="rect">
            <a:avLst/>
          </a:prstGeom>
          <a:ln>
            <a:noFill/>
          </a:ln>
        </p:spPr>
      </p:pic>
      <p:pic>
        <p:nvPicPr>
          <p:cNvPr id="56" name="Grafik 1"/>
          <p:cNvPicPr/>
          <p:nvPr/>
        </p:nvPicPr>
        <p:blipFill>
          <a:blip r:embed="rId19"/>
          <a:stretch/>
        </p:blipFill>
        <p:spPr>
          <a:xfrm>
            <a:off x="720000" y="648000"/>
            <a:ext cx="350640" cy="262440"/>
          </a:xfrm>
          <a:prstGeom prst="rect">
            <a:avLst/>
          </a:prstGeom>
          <a:ln>
            <a:noFill/>
          </a:ln>
        </p:spPr>
      </p:pic>
      <p:pic>
        <p:nvPicPr>
          <p:cNvPr id="57" name="Grafik 6"/>
          <p:cNvPicPr/>
          <p:nvPr/>
        </p:nvPicPr>
        <p:blipFill>
          <a:blip r:embed="rId20"/>
          <a:stretch/>
        </p:blipFill>
        <p:spPr>
          <a:xfrm>
            <a:off x="7125840" y="1217880"/>
            <a:ext cx="479160" cy="405000"/>
          </a:xfrm>
          <a:prstGeom prst="rect">
            <a:avLst/>
          </a:prstGeom>
          <a:ln>
            <a:noFill/>
          </a:ln>
        </p:spPr>
      </p:pic>
      <p:pic>
        <p:nvPicPr>
          <p:cNvPr id="58" name="Grafik 9"/>
          <p:cNvPicPr/>
          <p:nvPr/>
        </p:nvPicPr>
        <p:blipFill>
          <a:blip r:embed="rId21"/>
          <a:stretch/>
        </p:blipFill>
        <p:spPr>
          <a:xfrm>
            <a:off x="279360" y="901440"/>
            <a:ext cx="199080" cy="202680"/>
          </a:xfrm>
          <a:prstGeom prst="rect">
            <a:avLst/>
          </a:prstGeom>
          <a:ln>
            <a:noFill/>
          </a:ln>
        </p:spPr>
      </p:pic>
      <p:pic>
        <p:nvPicPr>
          <p:cNvPr id="59" name="Grafik 11"/>
          <p:cNvPicPr/>
          <p:nvPr/>
        </p:nvPicPr>
        <p:blipFill>
          <a:blip r:embed="rId22"/>
          <a:stretch/>
        </p:blipFill>
        <p:spPr>
          <a:xfrm rot="19080000">
            <a:off x="1279800" y="675720"/>
            <a:ext cx="189000" cy="181440"/>
          </a:xfrm>
          <a:prstGeom prst="rect">
            <a:avLst/>
          </a:prstGeom>
          <a:ln>
            <a:noFill/>
          </a:ln>
        </p:spPr>
      </p:pic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9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9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9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183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184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185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26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27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28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9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Bildplatzhalter 6"/>
          <p:cNvPicPr/>
          <p:nvPr/>
        </p:nvPicPr>
        <p:blipFill>
          <a:blip r:embed="rId18"/>
          <a:srcRect t="4489" b="4489"/>
          <a:stretch/>
        </p:blipFill>
        <p:spPr>
          <a:xfrm>
            <a:off x="7560000" y="640080"/>
            <a:ext cx="546120" cy="497880"/>
          </a:xfrm>
          <a:prstGeom prst="rect">
            <a:avLst/>
          </a:prstGeom>
          <a:ln>
            <a:noFill/>
          </a:ln>
        </p:spPr>
      </p:pic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269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270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271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2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3"/>
          <p:cNvSpPr/>
          <p:nvPr/>
        </p:nvSpPr>
        <p:spPr>
          <a:xfrm>
            <a:off x="457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"/>
          <p:cNvSpPr/>
          <p:nvPr/>
        </p:nvSpPr>
        <p:spPr>
          <a:xfrm rot="10800000">
            <a:off x="2994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"/>
          <p:cNvSpPr/>
          <p:nvPr/>
        </p:nvSpPr>
        <p:spPr>
          <a:xfrm>
            <a:off x="4669200" y="1926000"/>
            <a:ext cx="3996000" cy="360"/>
          </a:xfrm>
          <a:prstGeom prst="line">
            <a:avLst/>
          </a:prstGeom>
          <a:ln w="28440">
            <a:solidFill>
              <a:srgbClr val="E3E3E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6"/>
          <p:cNvSpPr/>
          <p:nvPr/>
        </p:nvSpPr>
        <p:spPr>
          <a:xfrm rot="10800000">
            <a:off x="7206840" y="2206440"/>
            <a:ext cx="359280" cy="157680"/>
          </a:xfrm>
          <a:prstGeom prst="triangle">
            <a:avLst>
              <a:gd name="adj" fmla="val 50000"/>
            </a:avLst>
          </a:prstGeom>
          <a:solidFill>
            <a:srgbClr val="D6D6D6"/>
          </a:solidFill>
          <a:ln w="223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Bild 14"/>
          <p:cNvPicPr/>
          <p:nvPr/>
        </p:nvPicPr>
        <p:blipFill>
          <a:blip r:embed="rId14"/>
          <a:stretch/>
        </p:blipFill>
        <p:spPr>
          <a:xfrm>
            <a:off x="0" y="0"/>
            <a:ext cx="9143280" cy="1816560"/>
          </a:xfrm>
          <a:prstGeom prst="rect">
            <a:avLst/>
          </a:prstGeom>
          <a:ln>
            <a:noFill/>
          </a:ln>
        </p:spPr>
      </p:pic>
      <p:pic>
        <p:nvPicPr>
          <p:cNvPr id="357" name="Bild 17"/>
          <p:cNvPicPr/>
          <p:nvPr/>
        </p:nvPicPr>
        <p:blipFill>
          <a:blip r:embed="rId15"/>
          <a:stretch/>
        </p:blipFill>
        <p:spPr>
          <a:xfrm>
            <a:off x="8542080" y="57240"/>
            <a:ext cx="484200" cy="497520"/>
          </a:xfrm>
          <a:prstGeom prst="rect">
            <a:avLst/>
          </a:prstGeom>
          <a:ln>
            <a:noFill/>
          </a:ln>
        </p:spPr>
      </p:pic>
      <p:pic>
        <p:nvPicPr>
          <p:cNvPr id="358" name="Picture 16"/>
          <p:cNvPicPr/>
          <p:nvPr/>
        </p:nvPicPr>
        <p:blipFill>
          <a:blip r:embed="rId16"/>
          <a:stretch/>
        </p:blipFill>
        <p:spPr>
          <a:xfrm>
            <a:off x="395640" y="303120"/>
            <a:ext cx="719280" cy="251640"/>
          </a:xfrm>
          <a:prstGeom prst="rect">
            <a:avLst/>
          </a:prstGeom>
          <a:ln w="9360">
            <a:noFill/>
          </a:ln>
        </p:spPr>
      </p:pic>
      <p:sp>
        <p:nvSpPr>
          <p:cNvPr id="359" name="Line 1"/>
          <p:cNvSpPr/>
          <p:nvPr/>
        </p:nvSpPr>
        <p:spPr>
          <a:xfrm>
            <a:off x="251280" y="627480"/>
            <a:ext cx="8569080" cy="360"/>
          </a:xfrm>
          <a:prstGeom prst="line">
            <a:avLst/>
          </a:prstGeom>
          <a:ln w="648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Bild 20"/>
          <p:cNvPicPr/>
          <p:nvPr/>
        </p:nvPicPr>
        <p:blipFill>
          <a:blip r:embed="rId17"/>
          <a:stretch/>
        </p:blipFill>
        <p:spPr>
          <a:xfrm>
            <a:off x="8532360" y="4701600"/>
            <a:ext cx="577440" cy="4240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152640" y="481212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andrena objects ag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3382560"/>
            <a:ext cx="420948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andrena objects 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57200" y="1332000"/>
            <a:ext cx="6335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457200" y="1836000"/>
            <a:ext cx="603288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will ich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jetzt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benutzen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457200" y="3975120"/>
            <a:ext cx="4209480" cy="80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22. Juni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Entwicklertag Karlsruhe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6031080" y="3382920"/>
            <a:ext cx="2851200" cy="5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Claudia Fuhrmann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6"/>
          <p:cNvSpPr/>
          <p:nvPr/>
        </p:nvSpPr>
        <p:spPr>
          <a:xfrm>
            <a:off x="6030000" y="4186080"/>
            <a:ext cx="28522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Schlosser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7"/>
          <p:cNvSpPr/>
          <p:nvPr/>
        </p:nvSpPr>
        <p:spPr>
          <a:xfrm>
            <a:off x="6031080" y="3833640"/>
            <a:ext cx="25491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Dirk Tröndle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CustomShape 8"/>
          <p:cNvSpPr/>
          <p:nvPr/>
        </p:nvSpPr>
        <p:spPr>
          <a:xfrm>
            <a:off x="6031080" y="4705200"/>
            <a:ext cx="2549160" cy="32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Johannes Göring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Hinweis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7999331" cy="199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 den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immer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eliminieren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@Before und @Test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das JUnit 5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Äquivalent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migriert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e-DE" dirty="0"/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1598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2"/>
          <p:cNvSpPr/>
          <p:nvPr/>
        </p:nvSpPr>
        <p:spPr>
          <a:xfrm>
            <a:off x="457200" y="640080"/>
            <a:ext cx="691807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 Testing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Verwendung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 und Annotation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Kontrolle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Tests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bestimmten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Exception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zurückgeliefert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EEF2E58-76CA-433E-9041-CF0E69B4A68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00DE2056-38BA-45B6-89D4-B6BC84E6A7B6}"/>
              </a:ext>
            </a:extLst>
          </p:cNvPr>
          <p:cNvSpPr/>
          <p:nvPr/>
        </p:nvSpPr>
        <p:spPr>
          <a:xfrm>
            <a:off x="698526" y="3617041"/>
            <a:ext cx="5253040" cy="886379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Throwable exception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Exception.class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()-&gt;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functionCall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(...));</a:t>
            </a: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exception.getMessage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(...);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exceptions.md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ExceptionRuleTest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den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ExceptionAnnotationTest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assertThrows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um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de-D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108878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ExceptionTests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40855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Matchers und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68360" y="172836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JUnit 4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eingebunden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9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Alternativ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3D93E460-2C4B-4CD1-B6C6-9D176748FD60}"/>
              </a:ext>
            </a:extLst>
          </p:cNvPr>
          <p:cNvSpPr/>
          <p:nvPr/>
        </p:nvSpPr>
        <p:spPr>
          <a:xfrm>
            <a:off x="1866011" y="2368777"/>
            <a:ext cx="4567435" cy="672034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('org.hamcrest:hamcrest-library:1.3‘)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BECDE52-F486-4398-8F84-36BB46E4FD74}"/>
              </a:ext>
            </a:extLst>
          </p:cNvPr>
          <p:cNvSpPr/>
          <p:nvPr/>
        </p:nvSpPr>
        <p:spPr>
          <a:xfrm>
            <a:off x="1866011" y="3379571"/>
            <a:ext cx="4567434" cy="121578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(actual).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(expected);</a:t>
            </a:r>
          </a:p>
          <a:p>
            <a:pPr>
              <a:lnSpc>
                <a:spcPct val="100000"/>
              </a:lnSpc>
            </a:pP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actualDate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isBefore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expectedDate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-----------------------------------------------------------------------------------------------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org.assertj:assertj-core:3.8.0‘)</a:t>
            </a: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hamcrestUndAssertJ.md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Hamcrest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einbinden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AssertJ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E6E8B-4842-4496-90B0-6FD38EBF16BB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550219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HamcrestAssertJTest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177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457200" y="1483200"/>
            <a:ext cx="8207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 Extension…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Java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Klasse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Interfaces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org.junit.jupiter.api.extension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implementiert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Man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Objekte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JUnit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verwaltetem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Store (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Wesentlichen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Map)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ablegen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holen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Rules und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JUnit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den Test Life Cycle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beeinflussen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BE08E1C-4AF9-4749-A1A5-41E2EB273098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 Extensions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57200" y="1483200"/>
            <a:ext cx="8207280" cy="3322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Klassen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oder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Testmethoden-Ebene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Gegensatz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Runners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sind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mehrere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entspricht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Deklarationsreihenfolge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</a:p>
          <a:p>
            <a:pPr marL="21600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Einbindung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auf Feld-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RegisterExtension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Annotation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Wahl der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Variante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hat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Einfluss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darauf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Extension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geladen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1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1800" b="1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E774E9C0-7E64-4D47-AD1D-21BB143F3A46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5"/>
          <p:cNvSpPr/>
          <p:nvPr/>
        </p:nvSpPr>
        <p:spPr>
          <a:xfrm>
            <a:off x="837589" y="2468880"/>
            <a:ext cx="2352178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3397909" y="2468879"/>
            <a:ext cx="2352177" cy="1181633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myTest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7"/>
          <p:cNvSpPr/>
          <p:nvPr/>
        </p:nvSpPr>
        <p:spPr>
          <a:xfrm>
            <a:off x="5958229" y="2468880"/>
            <a:ext cx="2484022" cy="1181632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({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FirstExtension.class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SecondExtension.class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,…})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classMyTestClass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...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ustomShape 1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 Extension Interfaces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B8C5ABC-D6EF-4246-B89F-1B9A7054467E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4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11" name="Table 5"/>
          <p:cNvGraphicFramePr/>
          <p:nvPr>
            <p:extLst>
              <p:ext uri="{D42A27DB-BD31-4B8C-83A1-F6EECF244321}">
                <p14:modId xmlns:p14="http://schemas.microsoft.com/office/powerpoint/2010/main" val="3258625534"/>
              </p:ext>
            </p:extLst>
          </p:nvPr>
        </p:nvGraphicFramePr>
        <p:xfrm>
          <a:off x="630000" y="1395000"/>
          <a:ext cx="7727040" cy="2773680"/>
        </p:xfrm>
        <a:graphic>
          <a:graphicData uri="http://schemas.openxmlformats.org/drawingml/2006/table">
            <a:tbl>
              <a:tblPr/>
              <a:tblGrid>
                <a:gridCol w="360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Beschreibung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Before|After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)(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All|Each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Callback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zusätzliches Verhalten (vor|nach) (allen|jeder) test Methode(n) einzufügen.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ExecutionCondition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Tests konditional zu deaktivieren.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8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ParameterResolver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zur Laufzeit Parameter zu befüllen.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TestExecutionExceptionHandler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um Exceptions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Testlauf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behandeln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können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ExtensionContext.Store.ClosableResource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Führt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die close()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sobald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der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zugehörige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geschlossen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wird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30165B6-2822-4AFD-A74E-6A9CA9CA839D}"/>
              </a:ext>
            </a:extLst>
          </p:cNvPr>
          <p:cNvSpPr txBox="1"/>
          <p:nvPr/>
        </p:nvSpPr>
        <p:spPr>
          <a:xfrm>
            <a:off x="545702" y="4168680"/>
            <a:ext cx="66677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weitere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Informationen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6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https://junit.org/junit5/docs/current/user-guide/#extensions-execution-order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4823280" cy="33838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Hamcrest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AssertJ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</a:t>
            </a:r>
          </a:p>
          <a:p>
            <a:pPr marL="343080" indent="-34236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Parametrized Tests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Clr>
                <a:srgbClr val="00B050"/>
              </a:buClr>
              <a:buFont typeface="StarSymbol"/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extensions.md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Test werden aktuell drei Konstanten für Variablen vom Typ Book genutzt. Diese sollen im Zuge dieser Übung entfernt werden. Stattdessen soll eine neue Extension erstellt werden, die das Interface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implementiert. Die im Test benötigten Instanzen vom Typ Book sollen dann über Parameter an die Testmethode übergeben werden, z.B.: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4" y="3222932"/>
            <a:ext cx="5851451" cy="1557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someTestMethod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...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493976-E2B7-455F-B92A-50597F3DC41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847413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7786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Bonusa</a:t>
            </a: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ufgabe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extensions.md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Erstelle eine eigene Annotation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“, die an die Parameter der Testmethode gesetzt werden kann. Die neue Extension aus der letzten Aufgabe soll dann den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des zurückgegebenen Buches direkt auf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BookState.RENT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setzen, damit in der Testmethode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“ nicht mehr „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underTest.rentBook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(...)“ aufgerufen werden muss: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035333-7933-4F94-8D77-E8D8742F7382}"/>
              </a:ext>
            </a:extLst>
          </p:cNvPr>
          <p:cNvSpPr/>
          <p:nvPr/>
        </p:nvSpPr>
        <p:spPr>
          <a:xfrm>
            <a:off x="563985" y="3201100"/>
            <a:ext cx="7956699" cy="164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NewExtension.class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CustomExtensionTest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@Test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notAllBooksAvailable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@Rent Book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addAllBooksToLibrary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unAvailableBook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underTest.availableBookCount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58FF0A-BCCC-44C0-988D-360ADA5D7674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49995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Custo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mExtensionTest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23837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 Folder Rule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Alt: </a:t>
            </a:r>
            <a:r>
              <a:rPr lang="en-US" sz="1800" b="0" u="sng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Rule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z="500" b="0" strike="noStrike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Neu: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ald </a:t>
            </a:r>
            <a:r>
              <a:rPr lang="en-US" sz="1800" b="0" strike="noStrike" spc="-1" dirty="0" err="1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z="1800" b="0" u="sng" strike="noStrike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junit-pioneer </a:t>
            </a:r>
            <a:r>
              <a:rPr lang="en-US" u="sng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D92F73B3-91DF-49BE-B60D-B2DF51C62F9D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31822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Aufgabe: temporaryFolder.md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Ersetze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durch eine Extension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Hinweis: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Implementiere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u="sng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ParameterResolver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soll verwendet werden, um im Test ein File, bzw. eine Instanz der Klasse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(siehe temporaryFolder.md) als Parameter, übergeben zu können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ExtensionContext.Store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kann eine Instanz des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TemporaryFolder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gesichert werden, um sie später mit der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AfterTestExecutionCallback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löschen zu können.</a:t>
            </a: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79F702-F2FF-41EF-9786-F6A1162214EE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11594173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1375200" y="248126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TemporaryFolder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457200" y="1483200"/>
            <a:ext cx="8084288" cy="1557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4506AA60-E833-4579-A43C-2BB7040D51FC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1561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ohne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MockitoRunner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RunWith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MockitoJUnitRunner.class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MockKlasse2 mocked2;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@Before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ExtendWith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MockitoExtension.class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)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public class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MockenTest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@Mock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MockKlasse1 mocked1;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private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TestKlasse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underTest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@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BeforeEach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void 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setUp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(@Mock MockKlasse2 mocked2){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when(mocked1.call()).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(true);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 when(mocked2.call()).</a:t>
            </a:r>
            <a:r>
              <a:rPr lang="en-US" sz="12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thenReturn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(false);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</a:t>
            </a: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@</a:t>
            </a: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Test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public void test()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5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      </a:t>
            </a:r>
            <a:endParaRPr lang="en-US" sz="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      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  <a:ea typeface="Segoe UI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Aufgabe: mocking.md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MockitoExtension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oder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-Extension von JUnit)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Extension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9901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MockenTest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93945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2C39DA2-F189-4FAC-A740-C02A218EA17A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457200" y="640800"/>
            <a:ext cx="666792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457200" y="1483200"/>
            <a:ext cx="6744534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Domäne: Bibliotheksverwaltungssoftware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Das Team hat sich entschieden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zu migrieren.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 die Software sich noch in einem frühen Entwicklungsstatus befindet, wollen wir alle bestehenden Tests nach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5 umschreiben und die Abhängigkeit auf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4 ablösen.</a:t>
            </a:r>
          </a:p>
          <a:p>
            <a:pPr marL="720">
              <a:lnSpc>
                <a:spcPct val="100000"/>
              </a:lnSpc>
              <a:buClr>
                <a:srgbClr val="00B05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087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 Tests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Contracts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904696" y="1954699"/>
            <a:ext cx="3746532" cy="1987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&lt;T&gt; {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@Test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T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assertThat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isEqualTo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expectedValue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42071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mehrerer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Klassen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gleichbleibenden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Eigenschaften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Validatoren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egal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angesprochen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Verhalten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außen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bleiben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Contracts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bieten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Funktion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Abstract Tests,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jedoch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Java 8 default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4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abstractTests.md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AbstractTest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Test Interface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umwandeln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275146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AbstractTests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777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Test-Setups,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LibraryManager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Zustände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Bücher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vorhanden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ausgeliehen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27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92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Bisherige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eigene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(setup-Code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duplizieren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Helper-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von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jedem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Test den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gewünschten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Zustand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herstellen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plugin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erlaubt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aufeinander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aufbauende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HierarchicalContextRunner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in die Core-Library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aufgenommen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1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nestedTests.md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Schreibe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NestedTest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neu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@Nested-Annotation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82025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NestedTest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02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199" y="1523160"/>
            <a:ext cx="8311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ParameterizedRunner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es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           Sets an Input-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ausgeführt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teilweise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etwas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umständlich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siehe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Beispiel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nächste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Folie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jeweilige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Parametrisieren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einzelner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Methoden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innerhalb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Testklasse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möglich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Verschiedene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Annotations, um Parameter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übergeben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EnumSource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de-DE" dirty="0"/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https://junit.org/junit5/docs/current/user-guide/#writing-tests-parameterized-tests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920" lvl="1"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8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Parametrisierte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Tests - </a:t>
            </a: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6"/>
          <p:cNvSpPr/>
          <p:nvPr/>
        </p:nvSpPr>
        <p:spPr>
          <a:xfrm>
            <a:off x="450526" y="1250640"/>
            <a:ext cx="3994560" cy="2725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CustomShape 7"/>
          <p:cNvSpPr/>
          <p:nvPr/>
        </p:nvSpPr>
        <p:spPr>
          <a:xfrm>
            <a:off x="4682548" y="1245766"/>
            <a:ext cx="3994920" cy="270720"/>
          </a:xfrm>
          <a:prstGeom prst="rect">
            <a:avLst/>
          </a:prstGeom>
          <a:solidFill>
            <a:srgbClr val="DFDE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5" name="Line 8"/>
          <p:cNvSpPr/>
          <p:nvPr/>
        </p:nvSpPr>
        <p:spPr>
          <a:xfrm>
            <a:off x="4558652" y="1557682"/>
            <a:ext cx="13348" cy="3343860"/>
          </a:xfrm>
          <a:prstGeom prst="line">
            <a:avLst/>
          </a:prstGeom>
          <a:ln w="25560">
            <a:solidFill>
              <a:srgbClr val="004C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BCCB1-63D1-471D-ADB8-D83F45A91C8B}"/>
              </a:ext>
            </a:extLst>
          </p:cNvPr>
          <p:cNvSpPr/>
          <p:nvPr/>
        </p:nvSpPr>
        <p:spPr>
          <a:xfrm>
            <a:off x="470396" y="1576552"/>
            <a:ext cx="3961440" cy="3282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@Parameter(1)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expectedFee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Parameterized.Parameters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Tagespreis für {0} für    	                                                    2 Bücher ist {1}")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public static Collection&lt;Object[]&gt; parameters() {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return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Arrays.asList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(new Object[][]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CustomerFee.STUDENT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  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CustomerFee.PENSIONER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4.4 }, //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{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CustomerFee.REGULAR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5.0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});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60BE3B-AD51-4220-9BD5-50A08CBDBAB3}"/>
              </a:ext>
            </a:extLst>
          </p:cNvPr>
          <p:cNvSpPr/>
          <p:nvPr/>
        </p:nvSpPr>
        <p:spPr>
          <a:xfrm>
            <a:off x="4699288" y="1576552"/>
            <a:ext cx="3961440" cy="329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ValueSource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(strings = { "racecar", "radar", "able was I ere I 	                                                     saw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elba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palindromes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isPalindrome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de-DE" sz="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ParameterizedTest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CsvSource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racecar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radar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Radar", 			                      </a:t>
            </a:r>
            <a:r>
              <a:rPr lang="de-DE" sz="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})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stringAreEqual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 candidate, String expected) {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candidate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42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7638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parametrizedTests.md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ParameterizedAnnoationTest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FileParameterTest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lese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Csv-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Datei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Werte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Parameter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155621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1" y="1523160"/>
            <a:ext cx="83997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modularen Ansatzes: Einbinden mehrerer Abhängigkeiten nötig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Abhängigkeiten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für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gleichzeitiges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Einsetzen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von JUnit 4 und 5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benötigt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werden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B6A05E5-89A9-42E7-9E95-B98D167F08EB}"/>
              </a:ext>
            </a:extLst>
          </p:cNvPr>
          <p:cNvSpPr/>
          <p:nvPr/>
        </p:nvSpPr>
        <p:spPr>
          <a:xfrm>
            <a:off x="824452" y="2441276"/>
            <a:ext cx="7665296" cy="2226418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org.junit.platform:junit-platform-launcher:1.1.1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verschiedene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laufen lassen zu können 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org.junit.vintage:junit-vintage-engine:5.1.1</a:t>
            </a: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bietet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TestEngines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, um ältere Versionen auf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Plattform ausführen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org.junit.jupiter:junit-jupiter-migrationsupport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4 Rules verwenden zu können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org.junit.jupiter:junit-jupiter-api:5.1.1,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org.junit.jupiter:junit-jupiter-engine:5.1.1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um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5 Test über die Plattform auszuführen, die mithilfe der </a:t>
            </a:r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 Jupiter API geschrieben wurden</a:t>
            </a:r>
          </a:p>
          <a:p>
            <a:endParaRPr lang="de-DE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org.junit.jupiter:junit-jupiter-params</a:t>
            </a:r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latin typeface="Calibri" panose="020F0502020204030204" pitchFamily="34" charset="0"/>
                <a:cs typeface="Calibri" panose="020F0502020204030204" pitchFamily="34" charset="0"/>
              </a:rPr>
              <a:t>	um parametrisierte Test auszuführen</a:t>
            </a:r>
          </a:p>
          <a:p>
            <a:endParaRPr lang="de-D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555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ParameterizedTests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296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Nutzen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 die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Laufzeit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Testmethode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begrenzen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z.B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DB-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Zugriffen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4: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Timeout-Rule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 Parameter der @Test-Annotation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943070"/>
            <a:ext cx="4334005" cy="714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@Rule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public Timeout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Timeout.seconds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(3);</a:t>
            </a:r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8B7C54-A99C-4168-950A-F9A96C7A2620}"/>
              </a:ext>
            </a:extLst>
          </p:cNvPr>
          <p:cNvSpPr/>
          <p:nvPr/>
        </p:nvSpPr>
        <p:spPr>
          <a:xfrm>
            <a:off x="851770" y="4152022"/>
            <a:ext cx="4334004" cy="71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@Test(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3000)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testTimeout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60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3"/>
          <p:cNvSpPr/>
          <p:nvPr/>
        </p:nvSpPr>
        <p:spPr>
          <a:xfrm>
            <a:off x="457200" y="640080"/>
            <a:ext cx="82072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9B2A38E-FD1F-404A-B77F-FB5299B0034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5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7BD4B7C-543B-4668-A4AD-654AC6569D1E}"/>
              </a:ext>
            </a:extLst>
          </p:cNvPr>
          <p:cNvSpPr/>
          <p:nvPr/>
        </p:nvSpPr>
        <p:spPr>
          <a:xfrm>
            <a:off x="457200" y="1523160"/>
            <a:ext cx="7835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JUnit 5: 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Überprüfung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direkt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in den Assertions: 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enaue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Einschränkung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welcher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Teil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zeitlich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beschränkt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sein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CB62E5-682C-4C61-A2E3-214F321B4247}"/>
              </a:ext>
            </a:extLst>
          </p:cNvPr>
          <p:cNvSpPr/>
          <p:nvPr/>
        </p:nvSpPr>
        <p:spPr>
          <a:xfrm>
            <a:off x="851769" y="2654971"/>
            <a:ext cx="4972834" cy="88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Assertions.assertTimeoutPreemptively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Duration.ofSeconds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(2), () -&gt; {});</a:t>
            </a:r>
          </a:p>
        </p:txBody>
      </p:sp>
    </p:spTree>
    <p:extLst>
      <p:ext uri="{BB962C8B-B14F-4D97-AF65-F5344CB8AC3E}">
        <p14:creationId xmlns:p14="http://schemas.microsoft.com/office/powerpoint/2010/main" val="361949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457199" y="1483200"/>
            <a:ext cx="7638911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6F25DC6-6491-4BCB-B638-95E908975B1D}"/>
              </a:ext>
            </a:extLst>
          </p:cNvPr>
          <p:cNvSpPr/>
          <p:nvPr/>
        </p:nvSpPr>
        <p:spPr>
          <a:xfrm>
            <a:off x="457198" y="1523160"/>
            <a:ext cx="8010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timeouts.md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TimeoutAnnotationTest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TimeoutRuleTest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sollen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JUnit 5 Syntax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Timeout-Rule und dem Annotation-Parameter?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Unterschied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zwischen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 und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assertTimeoutPreemptivley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()?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8208138-60A1-4203-A686-3417219AF647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70946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Timeout-Tests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523160"/>
            <a:ext cx="8207280" cy="32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297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4: Klassen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Test Suites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gemeinsamen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Ausführung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gebündelt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5: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Suites.SuiteClases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SelectClasses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 JUnit 5 Suites in JUnit 4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nutzen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de-D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folgende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Abhängigkeiten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benötigt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3326376"/>
            <a:ext cx="5700900" cy="104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dependencies {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-suite-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testCompile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org.junit.platform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junit-platform-runner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'1.2.0'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1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9EFF3-9CA1-4F4B-A867-631F30B5AD0B}"/>
              </a:ext>
            </a:extLst>
          </p:cNvPr>
          <p:cNvSpPr/>
          <p:nvPr/>
        </p:nvSpPr>
        <p:spPr>
          <a:xfrm>
            <a:off x="457199" y="1483200"/>
            <a:ext cx="8112797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Testsuites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können dann, wie folgt aussehen:</a:t>
            </a: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Hinweis: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Umsetzung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derzeit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noch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vollständig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Fortschritt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https://github.com/junit-team/junit5/labels/theme%3A%20suites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C25BD1B-E012-44E0-8188-5E85E2008844}"/>
              </a:ext>
            </a:extLst>
          </p:cNvPr>
          <p:cNvSpPr/>
          <p:nvPr/>
        </p:nvSpPr>
        <p:spPr>
          <a:xfrm>
            <a:off x="574004" y="1928296"/>
            <a:ext cx="3263548" cy="1663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RunWith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JUnitPlatform.class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SelectClasses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({RentCalculatorJunit4Test.class})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expectedException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","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"})</a:t>
            </a:r>
          </a:p>
          <a:p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TestSuite</a:t>
            </a: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27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B221EEF5-AAAD-4D59-B95D-ED1036C3C678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Aufgabe: 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estsuites.md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BasicTestSuite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SelectPackages</a:t>
            </a:r>
            <a:endParaRPr lang="en-US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TestSuiteOfLongRunningTests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verwende</a:t>
            </a: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@</a:t>
            </a:r>
            <a:r>
              <a:rPr lang="en-US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IncludeTags</a:t>
            </a:r>
            <a:endParaRPr lang="en-US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BA87CE-82D6-4D64-8E5B-33F0E0DAFE2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2959705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TestsuiteTests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6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6F82BE0B-28F8-4E8B-89B8-EFA9010AFB7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7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A55C943-3A99-420F-AFAC-38FDA97383E7}"/>
              </a:ext>
            </a:extLst>
          </p:cNvPr>
          <p:cNvSpPr/>
          <p:nvPr/>
        </p:nvSpPr>
        <p:spPr>
          <a:xfrm>
            <a:off x="457200" y="1692000"/>
            <a:ext cx="820728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3201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1004505" y="218025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Viele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Dank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Alles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9308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F44BF771-09CA-44DA-BA0C-EC56BE8EFD37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46CC2E7-DB15-4879-B072-0F541D6052BF}"/>
              </a:ext>
            </a:extLst>
          </p:cNvPr>
          <p:cNvSpPr/>
          <p:nvPr/>
        </p:nvSpPr>
        <p:spPr>
          <a:xfrm>
            <a:off x="457200" y="1523160"/>
            <a:ext cx="7590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Aufgabe: README.md</a:t>
            </a: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JUnit5Test fixen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72EC93-EBBE-424F-8205-9826D1DD5428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438949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Vorbereitung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56598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 4: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@Rule, @Ignore, @Before, @After,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BeforeClass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AfterClass</a:t>
            </a: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29292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JUnit5: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RepeatedTest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(@Test muss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ersetzt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@Disabled,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AfterEach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BeforeAll</a:t>
            </a: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@</a:t>
            </a:r>
            <a:r>
              <a:rPr lang="en-US" sz="1800" b="0" strike="noStrike" spc="-1" dirty="0" err="1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51A02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9292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@DisplayName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b="0" strike="noStrike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Aufgaben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annotations.md 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Beachte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Namen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der Tests)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Stelle die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folgende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JUnit 4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Annotationen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auf JUnit 5 um:</a:t>
            </a:r>
          </a:p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@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Ignore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Baue die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RepeatRule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aus</a:t>
            </a:r>
          </a:p>
          <a:p>
            <a:pPr marL="286470" indent="-285750">
              <a:lnSpc>
                <a:spcPct val="100000"/>
              </a:lnSpc>
              <a:buClr>
                <a:srgbClr val="51A025"/>
              </a:buClr>
              <a:buFont typeface="Arial" panose="020B0604020202020204" pitchFamily="34" charset="0"/>
              <a:buChar char="•"/>
            </a:pPr>
            <a:r>
              <a:rPr lang="de-DE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Ändere den Namen eines Tests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99B6B3-A789-46F1-8830-AA49CD4E5019}"/>
              </a:ext>
            </a:extLst>
          </p:cNvPr>
          <p:cNvSpPr/>
          <p:nvPr/>
        </p:nvSpPr>
        <p:spPr>
          <a:xfrm>
            <a:off x="8047440" y="676691"/>
            <a:ext cx="929520" cy="4940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330571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ustomShape 1"/>
          <p:cNvSpPr/>
          <p:nvPr/>
        </p:nvSpPr>
        <p:spPr>
          <a:xfrm>
            <a:off x="1375200" y="276480"/>
            <a:ext cx="2894760" cy="2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BABAB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Experts in agile software engineering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2"/>
          <p:cNvSpPr/>
          <p:nvPr/>
        </p:nvSpPr>
        <p:spPr>
          <a:xfrm>
            <a:off x="457200" y="640080"/>
            <a:ext cx="6666480" cy="7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spc="-1" dirty="0" err="1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AnnotationTest</a:t>
            </a:r>
            <a:r>
              <a:rPr lang="en-US" sz="2400" spc="-1" dirty="0">
                <a:solidFill>
                  <a:srgbClr val="004C9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0" name="CustomShape 3"/>
          <p:cNvSpPr/>
          <p:nvPr/>
        </p:nvSpPr>
        <p:spPr>
          <a:xfrm>
            <a:off x="457200" y="1692000"/>
            <a:ext cx="7743960" cy="30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>
              <a:lnSpc>
                <a:spcPct val="100000"/>
              </a:lnSpc>
              <a:buClr>
                <a:srgbClr val="51A025"/>
              </a:buClr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Lösung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81" name="CustomShape 4"/>
          <p:cNvSpPr/>
          <p:nvPr/>
        </p:nvSpPr>
        <p:spPr>
          <a:xfrm>
            <a:off x="8626680" y="180360"/>
            <a:ext cx="350280" cy="15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B9900C04-38AA-4CE9-A47F-6BE16B534DA1}" type="slidenum">
              <a:rPr lang="en-US" sz="1000" b="0" strike="noStrike" spc="-1">
                <a:solidFill>
                  <a:srgbClr val="51A0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5"/>
          <p:cNvSpPr/>
          <p:nvPr/>
        </p:nvSpPr>
        <p:spPr>
          <a:xfrm>
            <a:off x="8047440" y="640800"/>
            <a:ext cx="751320" cy="37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6430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2119</Words>
  <Application>Microsoft Office PowerPoint</Application>
  <PresentationFormat>Bildschirmpräsentation (16:9)</PresentationFormat>
  <Paragraphs>531</Paragraphs>
  <Slides>49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49</vt:i4>
      </vt:variant>
    </vt:vector>
  </HeadingPairs>
  <TitlesOfParts>
    <vt:vector size="63" baseType="lpstr">
      <vt:lpstr>Arial</vt:lpstr>
      <vt:lpstr>Calibri</vt:lpstr>
      <vt:lpstr>DejaVu Sans</vt:lpstr>
      <vt:lpstr>Segoe UI</vt:lpstr>
      <vt:lpstr>StarSymbol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subject/>
  <dc:creator>Diana</dc:creator>
  <dc:description/>
  <cp:lastModifiedBy>Felix Schlosser</cp:lastModifiedBy>
  <cp:revision>511</cp:revision>
  <cp:lastPrinted>2018-06-18T10:11:12Z</cp:lastPrinted>
  <dcterms:created xsi:type="dcterms:W3CDTF">2010-04-12T23:12:02Z</dcterms:created>
  <dcterms:modified xsi:type="dcterms:W3CDTF">2018-06-18T10:41:03Z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0x0101000DE64AEEDD9B7A4D93545ACBE97D4615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  <property fmtid="{D5CDD505-2E9C-101B-9397-08002B2CF9AE}" pid="13" name="contentStatus">
    <vt:lpwstr>Draft</vt:lpwstr>
  </property>
</Properties>
</file>