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52" r:id="rId8"/>
    <p:sldMasterId id="2147483765" r:id="rId9"/>
  </p:sldMasterIdLst>
  <p:sldIdLst>
    <p:sldId id="256" r:id="rId10"/>
    <p:sldId id="257" r:id="rId11"/>
    <p:sldId id="274" r:id="rId12"/>
    <p:sldId id="260" r:id="rId13"/>
    <p:sldId id="259" r:id="rId14"/>
    <p:sldId id="261" r:id="rId15"/>
    <p:sldId id="263" r:id="rId16"/>
    <p:sldId id="264" r:id="rId17"/>
    <p:sldId id="265" r:id="rId18"/>
    <p:sldId id="266" r:id="rId19"/>
    <p:sldId id="267" r:id="rId20"/>
    <p:sldId id="268" r:id="rId21"/>
    <p:sldId id="262" r:id="rId22"/>
    <p:sldId id="273" r:id="rId23"/>
    <p:sldId id="258" r:id="rId24"/>
    <p:sldId id="275" r:id="rId25"/>
    <p:sldId id="271" r:id="rId26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8" name="Grafik 4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39" name="Grafik 438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Grafik 4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7" name="Grafik 4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rafik 9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5" name="Grafik 9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Grafik 1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38" name="Grafik 1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Grafik 179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1" name="Grafik 180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Grafik 22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4" name="Grafik 22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Grafik 26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7" name="Grafik 26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Grafik 31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13" name="Grafik 31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Grafik 39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7" name="Grafik 39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Relationship Id="rId22" Type="http://schemas.openxmlformats.org/officeDocument/2006/relationships/image" Target="../media/image1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9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5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Bild 2"/>
          <p:cNvPicPr/>
          <p:nvPr/>
        </p:nvPicPr>
        <p:blipFill>
          <a:blip r:embed="rId18"/>
          <a:stretch/>
        </p:blipFill>
        <p:spPr>
          <a:xfrm>
            <a:off x="0" y="19080"/>
            <a:ext cx="9143280" cy="5123880"/>
          </a:xfrm>
          <a:prstGeom prst="rect">
            <a:avLst/>
          </a:prstGeom>
          <a:ln>
            <a:noFill/>
          </a:ln>
        </p:spPr>
      </p:pic>
      <p:pic>
        <p:nvPicPr>
          <p:cNvPr id="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pic>
        <p:nvPicPr>
          <p:cNvPr id="9" name="Bild 18"/>
          <p:cNvPicPr/>
          <p:nvPr/>
        </p:nvPicPr>
        <p:blipFill>
          <a:blip r:embed="rId19"/>
          <a:stretch/>
        </p:blipFill>
        <p:spPr>
          <a:xfrm>
            <a:off x="0" y="753480"/>
            <a:ext cx="9151920" cy="2166840"/>
          </a:xfrm>
          <a:prstGeom prst="rect">
            <a:avLst/>
          </a:prstGeom>
          <a:ln>
            <a:noFill/>
          </a:ln>
        </p:spPr>
      </p:pic>
      <p:pic>
        <p:nvPicPr>
          <p:cNvPr id="10" name="Bild 20"/>
          <p:cNvPicPr/>
          <p:nvPr/>
        </p:nvPicPr>
        <p:blipFill>
          <a:blip r:embed="rId20"/>
          <a:stretch/>
        </p:blipFill>
        <p:spPr>
          <a:xfrm>
            <a:off x="6576480" y="950040"/>
            <a:ext cx="2305440" cy="25282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137484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529200" y="2268000"/>
            <a:ext cx="8228880" cy="7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4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5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5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Bild 13"/>
          <p:cNvPicPr/>
          <p:nvPr/>
        </p:nvPicPr>
        <p:blipFill>
          <a:blip r:embed="rId18"/>
          <a:stretch/>
        </p:blipFill>
        <p:spPr>
          <a:xfrm>
            <a:off x="7596360" y="555480"/>
            <a:ext cx="1344240" cy="986760"/>
          </a:xfrm>
          <a:prstGeom prst="rect">
            <a:avLst/>
          </a:prstGeom>
          <a:ln>
            <a:noFill/>
          </a:ln>
        </p:spPr>
      </p:pic>
      <p:pic>
        <p:nvPicPr>
          <p:cNvPr id="56" name="Grafik 1"/>
          <p:cNvPicPr/>
          <p:nvPr/>
        </p:nvPicPr>
        <p:blipFill>
          <a:blip r:embed="rId19"/>
          <a:stretch/>
        </p:blipFill>
        <p:spPr>
          <a:xfrm>
            <a:off x="720000" y="648000"/>
            <a:ext cx="350640" cy="262440"/>
          </a:xfrm>
          <a:prstGeom prst="rect">
            <a:avLst/>
          </a:prstGeom>
          <a:ln>
            <a:noFill/>
          </a:ln>
        </p:spPr>
      </p:pic>
      <p:pic>
        <p:nvPicPr>
          <p:cNvPr id="57" name="Grafik 6"/>
          <p:cNvPicPr/>
          <p:nvPr/>
        </p:nvPicPr>
        <p:blipFill>
          <a:blip r:embed="rId20"/>
          <a:stretch/>
        </p:blipFill>
        <p:spPr>
          <a:xfrm>
            <a:off x="7125840" y="1217880"/>
            <a:ext cx="479160" cy="405000"/>
          </a:xfrm>
          <a:prstGeom prst="rect">
            <a:avLst/>
          </a:prstGeom>
          <a:ln>
            <a:noFill/>
          </a:ln>
        </p:spPr>
      </p:pic>
      <p:pic>
        <p:nvPicPr>
          <p:cNvPr id="58" name="Grafik 9"/>
          <p:cNvPicPr/>
          <p:nvPr/>
        </p:nvPicPr>
        <p:blipFill>
          <a:blip r:embed="rId21"/>
          <a:stretch/>
        </p:blipFill>
        <p:spPr>
          <a:xfrm>
            <a:off x="279360" y="901440"/>
            <a:ext cx="199080" cy="202680"/>
          </a:xfrm>
          <a:prstGeom prst="rect">
            <a:avLst/>
          </a:prstGeom>
          <a:ln>
            <a:noFill/>
          </a:ln>
        </p:spPr>
      </p:pic>
      <p:pic>
        <p:nvPicPr>
          <p:cNvPr id="59" name="Grafik 11"/>
          <p:cNvPicPr/>
          <p:nvPr/>
        </p:nvPicPr>
        <p:blipFill>
          <a:blip r:embed="rId22"/>
          <a:stretch/>
        </p:blipFill>
        <p:spPr>
          <a:xfrm rot="19080000">
            <a:off x="1279800" y="675720"/>
            <a:ext cx="189000" cy="181440"/>
          </a:xfrm>
          <a:prstGeom prst="rect">
            <a:avLst/>
          </a:prstGeom>
          <a:ln>
            <a:noFill/>
          </a:ln>
        </p:spPr>
      </p:pic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9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9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9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40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141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142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3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4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83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184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185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8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26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27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28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9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23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6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7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7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7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Line 3"/>
          <p:cNvSpPr/>
          <p:nvPr/>
        </p:nvSpPr>
        <p:spPr>
          <a:xfrm>
            <a:off x="457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4"/>
          <p:cNvSpPr/>
          <p:nvPr/>
        </p:nvSpPr>
        <p:spPr>
          <a:xfrm rot="10800000">
            <a:off x="2994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Line 5"/>
          <p:cNvSpPr/>
          <p:nvPr/>
        </p:nvSpPr>
        <p:spPr>
          <a:xfrm>
            <a:off x="4669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6"/>
          <p:cNvSpPr/>
          <p:nvPr/>
        </p:nvSpPr>
        <p:spPr>
          <a:xfrm rot="10800000">
            <a:off x="7206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7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35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35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5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36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39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40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40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40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nit-pioneer/junit-pioneer/issues/39" TargetMode="External"/><Relationship Id="rId2" Type="http://schemas.openxmlformats.org/officeDocument/2006/relationships/hyperlink" Target="https://junit.org/junit4/javadoc/4.12/org/junit/rules/TemporaryFolder.html" TargetMode="External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3382560"/>
            <a:ext cx="420948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andrena objects 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457200" y="1332000"/>
            <a:ext cx="6335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457200" y="1836000"/>
            <a:ext cx="6032880" cy="5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will ich jetzt auch benutzen!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4"/>
          <p:cNvSpPr/>
          <p:nvPr/>
        </p:nvSpPr>
        <p:spPr>
          <a:xfrm>
            <a:off x="457200" y="3975120"/>
            <a:ext cx="4209480" cy="80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 Juni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Entwicklertag Karlsruhe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5"/>
          <p:cNvSpPr/>
          <p:nvPr/>
        </p:nvSpPr>
        <p:spPr>
          <a:xfrm>
            <a:off x="6031080" y="3382920"/>
            <a:ext cx="2851200" cy="5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Claudia Fuhrmann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6"/>
          <p:cNvSpPr/>
          <p:nvPr/>
        </p:nvSpPr>
        <p:spPr>
          <a:xfrm>
            <a:off x="6030000" y="4186080"/>
            <a:ext cx="28522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Felix Schlosser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7"/>
          <p:cNvSpPr/>
          <p:nvPr/>
        </p:nvSpPr>
        <p:spPr>
          <a:xfrm>
            <a:off x="6031080" y="3833640"/>
            <a:ext cx="25491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Dirk Tröndle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8"/>
          <p:cNvSpPr/>
          <p:nvPr/>
        </p:nvSpPr>
        <p:spPr>
          <a:xfrm>
            <a:off x="6031080" y="4705200"/>
            <a:ext cx="2549160" cy="3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Johannes Göring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schreiben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4823280" cy="19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Klasse CustomExtensionTest enthält keine Instanzierungen von Book mehr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gibt eine neue Extension, die ParameterResolver implementiert, um den Testmethoden die benötigten Books als Parameter zu übergeben.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" name="CustomShape 6"/>
          <p:cNvSpPr/>
          <p:nvPr/>
        </p:nvSpPr>
        <p:spPr>
          <a:xfrm>
            <a:off x="388800" y="3474720"/>
            <a:ext cx="4823280" cy="19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Bonus: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 kann über eine Annotation im test direkt Books den Zustand RENT übergeben, um sich den Aufruf der ClassUnderTest zu sparen.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 Folder Rule als extension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TemporaryFolder Rule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Bald Teil von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junit-pioneer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 eigene extension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2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D92F73B3-91DF-49BE-B60D-B2DF51C62F9D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CustomShape 6"/>
          <p:cNvSpPr/>
          <p:nvPr/>
        </p:nvSpPr>
        <p:spPr>
          <a:xfrm>
            <a:off x="3964838" y="1280160"/>
            <a:ext cx="4447282" cy="3565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MyTempFolderExtension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implements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ParameterResolver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AfterTestExecutionCallback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</a:p>
          <a:p>
            <a:pPr>
              <a:lnSpc>
                <a:spcPct val="100000"/>
              </a:lnSpc>
            </a:pP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@Override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public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boolean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supportsParameter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throws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ParameterResolutionException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// return True if Parameter is supported by this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@Override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public Object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resolveParameter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throws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ParameterResolutionException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// return Object to be filled into parameter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@Override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public void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afterTestExecution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ExtensionContext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context) throws Exception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// cleanup afterwards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 Folder Rule als extension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8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8A146B2-8292-4AC2-9C96-22BF7C8B6366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9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0" name="CustomShape 6"/>
          <p:cNvSpPr/>
          <p:nvPr/>
        </p:nvSpPr>
        <p:spPr>
          <a:xfrm>
            <a:off x="457200" y="12488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1" name="CustomShape 7"/>
          <p:cNvSpPr/>
          <p:nvPr/>
        </p:nvSpPr>
        <p:spPr>
          <a:xfrm>
            <a:off x="4669200" y="12524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2" name="Line 8"/>
          <p:cNvSpPr/>
          <p:nvPr/>
        </p:nvSpPr>
        <p:spPr>
          <a:xfrm>
            <a:off x="4560840" y="1518480"/>
            <a:ext cx="11160" cy="277920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E9816D7-3371-4E98-B707-A377FEA3B164}"/>
              </a:ext>
            </a:extLst>
          </p:cNvPr>
          <p:cNvSpPr/>
          <p:nvPr/>
        </p:nvSpPr>
        <p:spPr>
          <a:xfrm>
            <a:off x="479520" y="2072934"/>
            <a:ext cx="3961440" cy="1862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TemporaryFolderJunit4Test {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@Rule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= new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@Test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File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file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=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temporaryFolder.newFile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("myFile.txt");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// some more test code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CF69B9-9F43-43A9-8AC7-168C772FFC36}"/>
              </a:ext>
            </a:extLst>
          </p:cNvPr>
          <p:cNvSpPr/>
          <p:nvPr/>
        </p:nvSpPr>
        <p:spPr>
          <a:xfrm>
            <a:off x="4702680" y="2072934"/>
            <a:ext cx="3961440" cy="1862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TemporaryFolderJunit5Test {</a:t>
            </a:r>
          </a:p>
          <a:p>
            <a:pPr>
              <a:lnSpc>
                <a:spcPct val="100000"/>
              </a:lnSpc>
            </a:pP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@Test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TempDirectory.class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public void test(@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Path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tempDirectory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File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file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= new File(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tempDirectory.toFile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(), "myFile.txt");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/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/ some more test code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 ohne MockitoRunner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6"/>
          <p:cNvSpPr/>
          <p:nvPr/>
        </p:nvSpPr>
        <p:spPr>
          <a:xfrm>
            <a:off x="457200" y="12506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7"/>
          <p:cNvSpPr/>
          <p:nvPr/>
        </p:nvSpPr>
        <p:spPr>
          <a:xfrm>
            <a:off x="4669200" y="1252440"/>
            <a:ext cx="3994920" cy="44388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Line 8"/>
          <p:cNvSpPr/>
          <p:nvPr/>
        </p:nvSpPr>
        <p:spPr>
          <a:xfrm>
            <a:off x="4560840" y="1518480"/>
            <a:ext cx="360" cy="304200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BCCB1-63D1-471D-ADB8-D83F45A91C8B}"/>
              </a:ext>
            </a:extLst>
          </p:cNvPr>
          <p:cNvSpPr/>
          <p:nvPr/>
        </p:nvSpPr>
        <p:spPr>
          <a:xfrm>
            <a:off x="457200" y="2108393"/>
            <a:ext cx="3961440" cy="2452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RunWith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MockitoJUnitRunner.class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@Mock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MockKlasse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mocked;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@Before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mocked.call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()).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@Test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undertest.machIrgendwas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(mocked);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685940" y="2108393"/>
            <a:ext cx="3961440" cy="2452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MockitoExtension.class</a:t>
            </a:r>
            <a:r>
              <a:rPr lang="en-US" sz="9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BeforeEach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void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(@Mock MockKlasse2 mocked2){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</a:p>
          <a:p>
            <a:pPr>
              <a:lnSpc>
                <a:spcPct val="100000"/>
              </a:lnSpc>
            </a:pPr>
            <a:endParaRPr lang="en-US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undertest.machIrgendwas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(mocked);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4: Klassen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können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Test Suites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aufgelistet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um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gemeinsam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ausgeführt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5: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Ermöglicht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Definieren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Package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1308452" y="2902193"/>
            <a:ext cx="4064741" cy="1456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>
                <a:solidFill>
                  <a:schemeClr val="tx1"/>
                </a:solidFill>
              </a:rPr>
              <a:t>@</a:t>
            </a:r>
            <a:r>
              <a:rPr lang="de-DE" sz="900" dirty="0" err="1">
                <a:solidFill>
                  <a:schemeClr val="tx1"/>
                </a:solidFill>
              </a:rPr>
              <a:t>SelectClasses</a:t>
            </a:r>
            <a:r>
              <a:rPr lang="de-DE" sz="900" dirty="0">
                <a:solidFill>
                  <a:schemeClr val="tx1"/>
                </a:solidFill>
              </a:rPr>
              <a:t>({RentCalculatorJunit4Test.class})</a:t>
            </a:r>
          </a:p>
          <a:p>
            <a:r>
              <a:rPr lang="de-DE" sz="900" dirty="0">
                <a:solidFill>
                  <a:schemeClr val="tx1"/>
                </a:solidFill>
              </a:rPr>
              <a:t>@</a:t>
            </a:r>
            <a:r>
              <a:rPr lang="de-DE" sz="900" dirty="0" err="1">
                <a:solidFill>
                  <a:schemeClr val="tx1"/>
                </a:solidFill>
              </a:rPr>
              <a:t>SelectPackages</a:t>
            </a:r>
            <a:r>
              <a:rPr lang="de-DE" sz="900" dirty="0">
                <a:solidFill>
                  <a:schemeClr val="tx1"/>
                </a:solidFill>
              </a:rPr>
              <a:t>({"</a:t>
            </a:r>
            <a:r>
              <a:rPr lang="de-DE" sz="900" dirty="0" err="1">
                <a:solidFill>
                  <a:schemeClr val="tx1"/>
                </a:solidFill>
              </a:rPr>
              <a:t>expectedException</a:t>
            </a:r>
            <a:r>
              <a:rPr lang="de-DE" sz="900" dirty="0">
                <a:solidFill>
                  <a:schemeClr val="tx1"/>
                </a:solidFill>
              </a:rPr>
              <a:t>"})</a:t>
            </a:r>
          </a:p>
          <a:p>
            <a:r>
              <a:rPr lang="de-DE" sz="900" dirty="0">
                <a:solidFill>
                  <a:schemeClr val="tx1"/>
                </a:solidFill>
              </a:rPr>
              <a:t>@</a:t>
            </a:r>
            <a:r>
              <a:rPr lang="de-DE" sz="900" dirty="0" err="1">
                <a:solidFill>
                  <a:schemeClr val="tx1"/>
                </a:solidFill>
              </a:rPr>
              <a:t>IncludeTags</a:t>
            </a:r>
            <a:r>
              <a:rPr lang="de-DE" sz="900" dirty="0">
                <a:solidFill>
                  <a:schemeClr val="tx1"/>
                </a:solidFill>
              </a:rPr>
              <a:t>({"</a:t>
            </a:r>
            <a:r>
              <a:rPr lang="de-DE" sz="900" dirty="0" err="1">
                <a:solidFill>
                  <a:schemeClr val="tx1"/>
                </a:solidFill>
              </a:rPr>
              <a:t>short</a:t>
            </a:r>
            <a:r>
              <a:rPr lang="de-DE" sz="900" dirty="0">
                <a:solidFill>
                  <a:schemeClr val="tx1"/>
                </a:solidFill>
              </a:rPr>
              <a:t>","</a:t>
            </a:r>
            <a:r>
              <a:rPr lang="de-DE" sz="900" dirty="0" err="1">
                <a:solidFill>
                  <a:schemeClr val="tx1"/>
                </a:solidFill>
              </a:rPr>
              <a:t>long</a:t>
            </a:r>
            <a:r>
              <a:rPr lang="de-DE" sz="900" dirty="0">
                <a:solidFill>
                  <a:schemeClr val="tx1"/>
                </a:solidFill>
              </a:rPr>
              <a:t>"})</a:t>
            </a:r>
          </a:p>
          <a:p>
            <a:r>
              <a:rPr lang="de-DE" sz="900" dirty="0" err="1">
                <a:solidFill>
                  <a:schemeClr val="tx1"/>
                </a:solidFill>
              </a:rPr>
              <a:t>public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class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TestSuite</a:t>
            </a:r>
            <a:r>
              <a:rPr lang="de-DE" sz="900" dirty="0">
                <a:solidFill>
                  <a:schemeClr val="tx1"/>
                </a:solidFill>
              </a:rPr>
              <a:t>{</a:t>
            </a:r>
          </a:p>
          <a:p>
            <a:r>
              <a:rPr lang="de-DE" sz="900" dirty="0">
                <a:solidFill>
                  <a:schemeClr val="tx1"/>
                </a:solidFill>
              </a:rPr>
              <a:t>    </a:t>
            </a:r>
          </a:p>
          <a:p>
            <a:endParaRPr lang="de-DE" sz="900" dirty="0">
              <a:solidFill>
                <a:schemeClr val="tx1"/>
              </a:solidFill>
            </a:endParaRPr>
          </a:p>
          <a:p>
            <a:r>
              <a:rPr lang="de-DE" sz="9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5471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 nach Contracts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200" y="1483200"/>
            <a:ext cx="4823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verwendet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Abstract Tests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5 und Java 8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Schreibweise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Verfügung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solche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Contracts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bezeichnet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nutzten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Java 8 Interfaces.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Feedback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99308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3" name="CustomShape 2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Jede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Präsentation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sollte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Fahd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haben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915FC9EE-8405-48A2-AA17-81C92FDE718D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7" name="Grafik 5"/>
          <p:cNvPicPr/>
          <p:nvPr/>
        </p:nvPicPr>
        <p:blipFill>
          <a:blip r:embed="rId2"/>
          <a:stretch/>
        </p:blipFill>
        <p:spPr>
          <a:xfrm>
            <a:off x="6005880" y="1803240"/>
            <a:ext cx="2799360" cy="281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WIP – 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4823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Einrichten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Extensions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aufsetzen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200" y="1483200"/>
            <a:ext cx="4823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readme.md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38949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Rule, @Ignore, @Before, @After,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BeforeClass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AfterClass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@Repeated , @Disabled,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BeforeAll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 Testing assertThrows vs ExpectedException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7EEF2E58-76CA-433E-9041-CF0E69B4A68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00DE2056-38BA-45B6-89D4-B6BC84E6A7B6}"/>
              </a:ext>
            </a:extLst>
          </p:cNvPr>
          <p:cNvSpPr/>
          <p:nvPr/>
        </p:nvSpPr>
        <p:spPr>
          <a:xfrm>
            <a:off x="811260" y="1886082"/>
            <a:ext cx="5253040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@Rule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expect =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ExpectedException.none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expect.expect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BB3E5E76-C037-4D6C-97BC-0DF5B4B68417}"/>
              </a:ext>
            </a:extLst>
          </p:cNvPr>
          <p:cNvSpPr/>
          <p:nvPr/>
        </p:nvSpPr>
        <p:spPr>
          <a:xfrm>
            <a:off x="811259" y="3241181"/>
            <a:ext cx="5253041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assertThrows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ExceptionThrowingFunction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 Matchers und AssertJ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JUnit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eingebunden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Alternativ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D93E460-2C4B-4CD1-B6C6-9D176748FD60}"/>
              </a:ext>
            </a:extLst>
          </p:cNvPr>
          <p:cNvSpPr/>
          <p:nvPr/>
        </p:nvSpPr>
        <p:spPr>
          <a:xfrm>
            <a:off x="852220" y="2571750"/>
            <a:ext cx="3024836" cy="55184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dependencies {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sz="9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testCompile</a:t>
            </a: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('org.hamcrest:hamcrest-library:1.3‘)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 Extension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Java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Interfaces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org.junit.jupiter.api.extension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implementiert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darf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Man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Objekte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gemanagtem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Store (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Wesentlichen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Map)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ablegen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Rules und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den Test Life Cycle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beeinflussen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BE08E1C-4AF9-4749-A1A5-41E2EB273098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Extensions -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Klassen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Test-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Methodenebene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Gegensatz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mehrere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entspricht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Deklarationsreihenfolge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Feld-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Annotation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Wahl der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Variante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hat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Einfluss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darauf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wann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Extension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geladen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E774E9C0-7E64-4D47-AD1D-21BB143F3A46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5"/>
          <p:cNvSpPr/>
          <p:nvPr/>
        </p:nvSpPr>
        <p:spPr>
          <a:xfrm>
            <a:off x="837590" y="2468880"/>
            <a:ext cx="2011320" cy="9144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3397910" y="2468880"/>
            <a:ext cx="2011320" cy="9144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void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myTest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7"/>
          <p:cNvSpPr/>
          <p:nvPr/>
        </p:nvSpPr>
        <p:spPr>
          <a:xfrm>
            <a:off x="5958230" y="2468880"/>
            <a:ext cx="2011320" cy="9144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 {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FirstExtension.class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SecondExtension.class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,… } 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</a:t>
            </a:r>
            <a:r>
              <a:rPr lang="en-US" sz="9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 Interfaces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B8C5ABC-D6EF-4246-B89F-1B9A7054467E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11" name="Table 5"/>
          <p:cNvGraphicFramePr/>
          <p:nvPr/>
        </p:nvGraphicFramePr>
        <p:xfrm>
          <a:off x="630000" y="1395000"/>
          <a:ext cx="7727040" cy="2773680"/>
        </p:xfrm>
        <a:graphic>
          <a:graphicData uri="http://schemas.openxmlformats.org/drawingml/2006/table">
            <a:tbl>
              <a:tblPr/>
              <a:tblGrid>
                <a:gridCol w="233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Interface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Beschreibung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(Before|After)(All|Each) Callback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zusätzliches Verhalten (vor|nach) (allen|jeder) test Methode(n) einzufügen.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ExecutionCondition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Tests konditional zu deaktivieren.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ParameterResolver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zur Laufzeit Parameter zu befüllen.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TestExecutionExceptionHandler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um Exceptions im Testlauf behandeln zu können.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ExtensionContext.Store.ClosableResource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Führt die close() methode aus, sobald der zugehörige Store geschlossen wird.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30165B6-2822-4AFD-A74E-6A9CA9CA839D}"/>
              </a:ext>
            </a:extLst>
          </p:cNvPr>
          <p:cNvSpPr txBox="1"/>
          <p:nvPr/>
        </p:nvSpPr>
        <p:spPr>
          <a:xfrm>
            <a:off x="545702" y="4168680"/>
            <a:ext cx="7495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weitere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Informationen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siehe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https://junit.org/junit5/docs/current/user-guide/#extensions-execution-order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1044</Words>
  <Application>Microsoft Office PowerPoint</Application>
  <PresentationFormat>Bildschirmpräsentation (16:9)</PresentationFormat>
  <Paragraphs>239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17</vt:i4>
      </vt:variant>
    </vt:vector>
  </HeadingPairs>
  <TitlesOfParts>
    <vt:vector size="33" baseType="lpstr">
      <vt:lpstr>Arial</vt:lpstr>
      <vt:lpstr>Calibri</vt:lpstr>
      <vt:lpstr>DejaVu Sans</vt:lpstr>
      <vt:lpstr>Segoe UI</vt:lpstr>
      <vt:lpstr>StarSymbol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subject/>
  <dc:creator>Diana</dc:creator>
  <dc:description/>
  <cp:lastModifiedBy>Claudia Fuhrmann</cp:lastModifiedBy>
  <cp:revision>387</cp:revision>
  <cp:lastPrinted>2017-04-05T07:32:35Z</cp:lastPrinted>
  <dcterms:created xsi:type="dcterms:W3CDTF">2010-04-12T23:12:02Z</dcterms:created>
  <dcterms:modified xsi:type="dcterms:W3CDTF">2018-05-17T14:28:24Z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0x0101000DE64AEEDD9B7A4D93545ACBE97D4615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  <property fmtid="{D5CDD505-2E9C-101B-9397-08002B2CF9AE}" pid="13" name="contentStatus">
    <vt:lpwstr>Draft</vt:lpwstr>
  </property>
</Properties>
</file>