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20"/>
  </p:notesMasterIdLst>
  <p:handoutMasterIdLst>
    <p:handoutMasterId r:id="rId21"/>
  </p:handoutMasterIdLst>
  <p:sldIdLst>
    <p:sldId id="264" r:id="rId6"/>
    <p:sldId id="265" r:id="rId7"/>
    <p:sldId id="267" r:id="rId8"/>
    <p:sldId id="266" r:id="rId9"/>
    <p:sldId id="282" r:id="rId10"/>
    <p:sldId id="281" r:id="rId11"/>
    <p:sldId id="270" r:id="rId12"/>
    <p:sldId id="269" r:id="rId13"/>
    <p:sldId id="272" r:id="rId14"/>
    <p:sldId id="278" r:id="rId15"/>
    <p:sldId id="271" r:id="rId16"/>
    <p:sldId id="275" r:id="rId17"/>
    <p:sldId id="283" r:id="rId18"/>
    <p:sldId id="280" r:id="rId19"/>
  </p:sldIdLst>
  <p:sldSz cx="9144000" cy="5143500" type="screen16x9"/>
  <p:notesSz cx="6881813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2" autoAdjust="0"/>
    <p:restoredTop sz="72491" autoAdjust="0"/>
  </p:normalViewPr>
  <p:slideViewPr>
    <p:cSldViewPr snapToGrid="0" snapToObjects="1">
      <p:cViewPr varScale="1">
        <p:scale>
          <a:sx n="83" d="100"/>
          <a:sy n="83" d="100"/>
        </p:scale>
        <p:origin x="1531" y="67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23.05.2017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23.05.2017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723900"/>
            <a:ext cx="6440487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Fachlichkeit</a:t>
            </a:r>
          </a:p>
          <a:p>
            <a:r>
              <a:rPr lang="de-DE" dirty="0"/>
              <a:t>Einstieg über </a:t>
            </a:r>
            <a:r>
              <a:rPr lang="de-DE" dirty="0" err="1"/>
              <a:t>pom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67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Hinweis: auf </a:t>
            </a:r>
            <a:r>
              <a:rPr lang="de-DE" dirty="0" err="1"/>
              <a:t>Stacktrace</a:t>
            </a:r>
            <a:r>
              <a:rPr lang="de-DE" dirty="0"/>
              <a:t> achten =&gt; Fehlertipps darin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(danach HAL Browser zeigen, neue </a:t>
            </a:r>
            <a:r>
              <a:rPr lang="de-DE" dirty="0" err="1"/>
              <a:t>Queries</a:t>
            </a:r>
            <a:r>
              <a:rPr lang="de-DE" dirty="0"/>
              <a:t> da)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99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Theorie – Navigation und Struktur</a:t>
            </a:r>
          </a:p>
          <a:p>
            <a:r>
              <a:rPr lang="de-DE" dirty="0"/>
              <a:t>REST via HAL Browser</a:t>
            </a:r>
          </a:p>
          <a:p>
            <a:r>
              <a:rPr lang="de-DE" dirty="0"/>
              <a:t>REST via Postman, </a:t>
            </a:r>
            <a:r>
              <a:rPr lang="de-DE" dirty="0" err="1"/>
              <a:t>associate</a:t>
            </a:r>
            <a:r>
              <a:rPr lang="de-DE" dirty="0"/>
              <a:t> Event </a:t>
            </a:r>
            <a:r>
              <a:rPr lang="de-DE" dirty="0" err="1"/>
              <a:t>with</a:t>
            </a:r>
            <a:r>
              <a:rPr lang="de-DE" dirty="0"/>
              <a:t> Speaker (nicht JSON </a:t>
            </a:r>
            <a:r>
              <a:rPr lang="de-DE" dirty="0" err="1"/>
              <a:t>sonder</a:t>
            </a:r>
            <a:r>
              <a:rPr lang="de-DE" dirty="0"/>
              <a:t> Link-List, PUT/PATCH auf /</a:t>
            </a:r>
            <a:r>
              <a:rPr lang="de-DE" dirty="0" err="1"/>
              <a:t>event</a:t>
            </a:r>
            <a:r>
              <a:rPr lang="de-DE" dirty="0"/>
              <a:t>/</a:t>
            </a:r>
            <a:r>
              <a:rPr lang="de-DE" dirty="0" err="1"/>
              <a:t>id</a:t>
            </a:r>
            <a:r>
              <a:rPr lang="de-DE" dirty="0"/>
              <a:t>/</a:t>
            </a:r>
            <a:r>
              <a:rPr lang="de-DE" dirty="0" err="1"/>
              <a:t>speakers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56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Umbauen: Links nutzen; vorher im Server Links brechen, siehe </a:t>
            </a:r>
            <a:r>
              <a:rPr lang="de-DE" dirty="0" err="1"/>
              <a:t>branch</a:t>
            </a:r>
            <a:r>
              <a:rPr lang="de-DE" dirty="0"/>
              <a:t> (</a:t>
            </a:r>
            <a:r>
              <a:rPr lang="de-DE" dirty="0" err="1"/>
              <a:t>path</a:t>
            </a:r>
            <a:r>
              <a:rPr lang="de-DE" dirty="0"/>
              <a:t> ändern)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4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Umbauen: Links nutzen; vorher im Server Links brechen, siehe </a:t>
            </a:r>
            <a:r>
              <a:rPr lang="de-DE" dirty="0" err="1"/>
              <a:t>branch</a:t>
            </a:r>
            <a:r>
              <a:rPr lang="de-DE" dirty="0"/>
              <a:t> (</a:t>
            </a:r>
            <a:r>
              <a:rPr lang="de-DE" dirty="0" err="1"/>
              <a:t>path</a:t>
            </a:r>
            <a:r>
              <a:rPr lang="de-DE" dirty="0"/>
              <a:t> ändern)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FCDCF-7A11-A043-9155-2050B044F50A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46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Experts</a:t>
            </a:r>
            <a:r>
              <a:rPr lang="de-DE" baseline="0" dirty="0"/>
              <a:t> in agile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ivergierke/spring-restbucks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nnie-chow/springBoot-springData-client.git" TargetMode="External"/><Relationship Id="rId2" Type="http://schemas.openxmlformats.org/officeDocument/2006/relationships/hyperlink" Target="https://github.com/bonnie-chow/springBoot-springData.git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localhost:8090/agenda" TargetMode="External"/><Relationship Id="rId4" Type="http://schemas.openxmlformats.org/officeDocument/2006/relationships/hyperlink" Target="http://localhost:809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7200" dirty="0"/>
              <a:t>24.05.2017</a:t>
            </a:r>
          </a:p>
          <a:p>
            <a:r>
              <a:rPr lang="de-DE" sz="7200" dirty="0"/>
              <a:t>Christoph Kurrat</a:t>
            </a:r>
          </a:p>
          <a:p>
            <a:r>
              <a:rPr lang="de-DE" sz="7200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| Spring Data Workshop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4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Hypermedia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 algn="r">
              <a:buNone/>
            </a:pPr>
            <a:r>
              <a:rPr lang="en-GB" dirty="0"/>
              <a:t>https://martinfowler.com/articles/richardsonMaturityModel.html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212680"/>
            <a:ext cx="5124110" cy="30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4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Hypermedia: Praxisteil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4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</a:t>
            </a:r>
            <a:r>
              <a:rPr lang="de-DE" dirty="0" err="1"/>
              <a:t>Repositories</a:t>
            </a:r>
            <a:r>
              <a:rPr lang="de-DE" dirty="0"/>
              <a:t>!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z.B. </a:t>
            </a:r>
            <a:r>
              <a:rPr lang="de-DE" dirty="0" err="1"/>
              <a:t>PagingAndSortingRepository</a:t>
            </a:r>
            <a:r>
              <a:rPr lang="de-DE" dirty="0"/>
              <a:t> verwenden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(Optionale Übung) </a:t>
            </a:r>
          </a:p>
          <a:p>
            <a:pPr marL="0" indent="0">
              <a:buNone/>
            </a:pPr>
            <a:r>
              <a:rPr lang="de-DE" dirty="0"/>
              <a:t>=&gt; Paginierung auf der Hauptseite einbauen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78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Reading, Resources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Spring Data, O</a:t>
            </a:r>
            <a:r>
              <a:rPr lang="en-US" dirty="0"/>
              <a:t>’Reilly</a:t>
            </a:r>
            <a:endParaRPr lang="de-DE" dirty="0"/>
          </a:p>
          <a:p>
            <a:r>
              <a:rPr lang="de-DE" dirty="0"/>
              <a:t>Tutorials von Spring</a:t>
            </a:r>
          </a:p>
          <a:p>
            <a:r>
              <a:rPr lang="de-DE" dirty="0" err="1"/>
              <a:t>RestBucks</a:t>
            </a:r>
            <a:r>
              <a:rPr lang="de-DE" dirty="0"/>
              <a:t> Store</a:t>
            </a:r>
            <a:br>
              <a:rPr lang="de-DE" dirty="0"/>
            </a:br>
            <a:r>
              <a:rPr lang="de-DE" dirty="0"/>
              <a:t>=&gt; </a:t>
            </a:r>
            <a:r>
              <a:rPr lang="de-DE" dirty="0">
                <a:hlinkClick r:id="rId2"/>
              </a:rPr>
              <a:t>https://github.com/olivergierke/spring-restbucks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4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Control“ Framework für Java </a:t>
            </a:r>
          </a:p>
          <a:p>
            <a:r>
              <a:rPr lang="de-DE" dirty="0"/>
              <a:t>Setzt auf </a:t>
            </a:r>
            <a:r>
              <a:rPr lang="en-US" dirty="0"/>
              <a:t>“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„</a:t>
            </a:r>
          </a:p>
          <a:p>
            <a:r>
              <a:rPr lang="de-DE" dirty="0"/>
              <a:t>Vereinfacht die Infrastruktur-Setup und </a:t>
            </a:r>
            <a:r>
              <a:rPr lang="de-DE" dirty="0" err="1"/>
              <a:t>Resourceverwaltung</a:t>
            </a:r>
            <a:endParaRPr lang="de-DE" dirty="0"/>
          </a:p>
          <a:p>
            <a:r>
              <a:rPr lang="de-DE" dirty="0"/>
              <a:t>Viel Unterstützung für Datenbankzugriff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die Springprojekte als fertige “Starter” </a:t>
            </a:r>
            <a:r>
              <a:rPr lang="de-DE" dirty="0" err="1"/>
              <a:t>bundles</a:t>
            </a:r>
            <a:r>
              <a:rPr lang="de-DE" dirty="0"/>
              <a:t>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/>
              <a:t>weiter</a:t>
            </a:r>
            <a:r>
              <a:rPr lang="en-US" dirty="0"/>
              <a:t> (+  und -)</a:t>
            </a:r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enthalten</a:t>
            </a:r>
          </a:p>
          <a:p>
            <a:r>
              <a:rPr lang="de-DE" dirty="0"/>
              <a:t>einfache und aussagekräftige Integrationstests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Bietet Schnittstelle zu DBs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Queries</a:t>
            </a:r>
            <a:r>
              <a:rPr lang="de-DE" dirty="0"/>
              <a:t> mehr schreiben müssen</a:t>
            </a:r>
          </a:p>
          <a:p>
            <a:r>
              <a:rPr lang="de-DE" dirty="0"/>
              <a:t>Unterstützt viele DBMS (SQL + 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pPr lvl="1"/>
            <a:r>
              <a:rPr lang="de-DE" dirty="0"/>
              <a:t>Weniger / kein </a:t>
            </a:r>
            <a:r>
              <a:rPr lang="de-DE" dirty="0" err="1"/>
              <a:t>Boilerplatecode</a:t>
            </a:r>
            <a:r>
              <a:rPr lang="de-DE" dirty="0"/>
              <a:t> mehr</a:t>
            </a:r>
          </a:p>
          <a:p>
            <a:pPr lvl="1"/>
            <a:r>
              <a:rPr lang="de-DE" dirty="0"/>
              <a:t>Ideal für Single Page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HAL-Browser</a:t>
            </a:r>
          </a:p>
          <a:p>
            <a:r>
              <a:rPr lang="de-DE" dirty="0"/>
              <a:t>Ist anpassbar</a:t>
            </a:r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- Technologien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Maven</a:t>
            </a:r>
            <a:endParaRPr lang="de-DE" dirty="0"/>
          </a:p>
          <a:p>
            <a:r>
              <a:rPr lang="de-DE" dirty="0"/>
              <a:t>Spring</a:t>
            </a:r>
          </a:p>
          <a:p>
            <a:r>
              <a:rPr lang="de-DE" dirty="0"/>
              <a:t>Spring Boot 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Java8</a:t>
            </a:r>
          </a:p>
          <a:p>
            <a:r>
              <a:rPr lang="de-DE" dirty="0" err="1"/>
              <a:t>Thymeleaf</a:t>
            </a:r>
            <a:endParaRPr lang="de-DE" dirty="0"/>
          </a:p>
          <a:p>
            <a:r>
              <a:rPr lang="de-DE" dirty="0"/>
              <a:t>H2 DB</a:t>
            </a:r>
          </a:p>
          <a:p>
            <a:r>
              <a:rPr lang="de-DE" dirty="0" err="1"/>
              <a:t>Hibernate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78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–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Projekt von GitHub auschecken</a:t>
            </a:r>
            <a:br>
              <a:rPr lang="de-DE" dirty="0"/>
            </a:br>
            <a:r>
              <a:rPr lang="de-DE" dirty="0">
                <a:hlinkClick r:id="rId2"/>
              </a:rPr>
              <a:t>https://github.com/bonnie-chow/springBoot-springData.git</a:t>
            </a:r>
            <a:br>
              <a:rPr lang="de-DE" dirty="0"/>
            </a:br>
            <a:r>
              <a:rPr lang="de-DE" dirty="0">
                <a:hlinkClick r:id="rId3"/>
              </a:rPr>
              <a:t>https://github.com/bonnie-chow/springBoot-springData-client.git</a:t>
            </a:r>
            <a:endParaRPr lang="de-DE" dirty="0"/>
          </a:p>
          <a:p>
            <a:r>
              <a:rPr lang="de-DE" dirty="0" err="1"/>
              <a:t>mvnw</a:t>
            </a:r>
            <a:r>
              <a:rPr lang="de-DE" dirty="0"/>
              <a:t> clean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>
                <a:hlinkClick r:id="rId4"/>
              </a:rPr>
              <a:t>http://localhost:8090/</a:t>
            </a:r>
            <a:r>
              <a:rPr lang="de-DE" dirty="0"/>
              <a:t>  =&gt; HAL Browser</a:t>
            </a:r>
          </a:p>
          <a:p>
            <a:r>
              <a:rPr lang="de-DE" dirty="0">
                <a:hlinkClick r:id="rId5"/>
              </a:rPr>
              <a:t>http://localhost:8090/agenda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97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</a:t>
            </a:r>
            <a:r>
              <a:rPr lang="de-DE" dirty="0" err="1"/>
              <a:t>Queries</a:t>
            </a:r>
            <a:r>
              <a:rPr lang="de-DE" dirty="0"/>
              <a:t> + </a:t>
            </a:r>
            <a:r>
              <a:rPr lang="de-DE" dirty="0" err="1"/>
              <a:t>Repositories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Repositories</a:t>
            </a:r>
            <a:r>
              <a:rPr lang="de-DE" dirty="0"/>
              <a:t> (CRUD, </a:t>
            </a:r>
            <a:r>
              <a:rPr lang="de-DE" dirty="0" err="1"/>
              <a:t>PagingAndSorting</a:t>
            </a:r>
            <a:r>
              <a:rPr lang="de-DE" dirty="0"/>
              <a:t> …)</a:t>
            </a:r>
          </a:p>
          <a:p>
            <a:r>
              <a:rPr lang="de-DE" dirty="0"/>
              <a:t>Query </a:t>
            </a:r>
            <a:r>
              <a:rPr lang="de-DE" dirty="0" err="1"/>
              <a:t>syntax</a:t>
            </a:r>
            <a:r>
              <a:rPr lang="de-DE" dirty="0"/>
              <a:t> (IDE Unterstützung, </a:t>
            </a:r>
            <a:r>
              <a:rPr lang="de-DE" dirty="0" err="1"/>
              <a:t>IntelliJ</a:t>
            </a:r>
            <a:r>
              <a:rPr lang="de-DE" dirty="0"/>
              <a:t>, )</a:t>
            </a:r>
          </a:p>
          <a:p>
            <a:r>
              <a:rPr lang="de-DE" dirty="0"/>
              <a:t>Request </a:t>
            </a:r>
            <a:r>
              <a:rPr lang="de-DE" dirty="0" err="1"/>
              <a:t>params</a:t>
            </a:r>
            <a:endParaRPr lang="de-DE" dirty="0"/>
          </a:p>
          <a:p>
            <a:r>
              <a:rPr lang="de-DE" dirty="0"/>
              <a:t>Native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https://docs.spring.io/spring-data/jpa/docs/current/reference/html</a:t>
            </a:r>
          </a:p>
        </p:txBody>
      </p:sp>
    </p:spTree>
    <p:extLst>
      <p:ext uri="{BB962C8B-B14F-4D97-AF65-F5344CB8AC3E}">
        <p14:creationId xmlns:p14="http://schemas.microsoft.com/office/powerpoint/2010/main" val="181525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 Repository erweitern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um Suche anhand Titel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Suchseite reparieren!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Repository hinzufügen 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Repository für Speakers</a:t>
            </a:r>
          </a:p>
          <a:p>
            <a:endParaRPr lang="de-DE" dirty="0"/>
          </a:p>
          <a:p>
            <a:r>
              <a:rPr lang="de-DE" dirty="0"/>
              <a:t>Query: Anzahl aller Speakers von Firma X berechnen</a:t>
            </a:r>
          </a:p>
          <a:p>
            <a:endParaRPr lang="de-DE" dirty="0"/>
          </a:p>
          <a:p>
            <a:r>
              <a:rPr lang="de-DE" dirty="0"/>
              <a:t>Native Query: nochmal aber mit @Query 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=&gt; nachprüfen mit HAL Browser oder Postman</a:t>
            </a:r>
          </a:p>
        </p:txBody>
      </p:sp>
    </p:spTree>
    <p:extLst>
      <p:ext uri="{BB962C8B-B14F-4D97-AF65-F5344CB8AC3E}">
        <p14:creationId xmlns:p14="http://schemas.microsoft.com/office/powerpoint/2010/main" val="2033767423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474</Words>
  <Application>Microsoft Office PowerPoint</Application>
  <PresentationFormat>Bildschirmpräsentation (16:9)</PresentationFormat>
  <Paragraphs>128</Paragraphs>
  <Slides>14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Wingdings</vt:lpstr>
      <vt:lpstr>andrena-Folienmaster-16-9</vt:lpstr>
      <vt:lpstr>1_andrena-Folienmaster-16-9</vt:lpstr>
      <vt:lpstr>Spring Boot | Spring Data Workshop </vt:lpstr>
      <vt:lpstr>Spring Framework</vt:lpstr>
      <vt:lpstr>Spring Boot</vt:lpstr>
      <vt:lpstr>Spring Data</vt:lpstr>
      <vt:lpstr>Das Beispielprojekt - Technologien</vt:lpstr>
      <vt:lpstr>Das Beispielprojekt – Explore </vt:lpstr>
      <vt:lpstr>Spring Data Queries + Repositories</vt:lpstr>
      <vt:lpstr>Event Repository erweitern</vt:lpstr>
      <vt:lpstr>Neues Repository hinzufügen …</vt:lpstr>
      <vt:lpstr>Integrationstests</vt:lpstr>
      <vt:lpstr>Theorie: Hypermedia</vt:lpstr>
      <vt:lpstr>Hypermedia: Praxisteil</vt:lpstr>
      <vt:lpstr>Mehr Repositories!</vt:lpstr>
      <vt:lpstr>Further Reading, Resources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Bonnie Chow</cp:lastModifiedBy>
  <cp:revision>158</cp:revision>
  <cp:lastPrinted>2017-05-20T09:33:24Z</cp:lastPrinted>
  <dcterms:created xsi:type="dcterms:W3CDTF">2010-04-12T23:12:02Z</dcterms:created>
  <dcterms:modified xsi:type="dcterms:W3CDTF">2017-05-23T16:16:55Z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