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81" r:id="rId5"/>
  </p:sldMasterIdLst>
  <p:notesMasterIdLst>
    <p:notesMasterId r:id="rId20"/>
  </p:notesMasterIdLst>
  <p:handoutMasterIdLst>
    <p:handoutMasterId r:id="rId21"/>
  </p:handoutMasterIdLst>
  <p:sldIdLst>
    <p:sldId id="264" r:id="rId6"/>
    <p:sldId id="265" r:id="rId7"/>
    <p:sldId id="267" r:id="rId8"/>
    <p:sldId id="266" r:id="rId9"/>
    <p:sldId id="282" r:id="rId10"/>
    <p:sldId id="281" r:id="rId11"/>
    <p:sldId id="270" r:id="rId12"/>
    <p:sldId id="269" r:id="rId13"/>
    <p:sldId id="272" r:id="rId14"/>
    <p:sldId id="278" r:id="rId15"/>
    <p:sldId id="271" r:id="rId16"/>
    <p:sldId id="275" r:id="rId17"/>
    <p:sldId id="283" r:id="rId18"/>
    <p:sldId id="280" r:id="rId19"/>
  </p:sldIdLst>
  <p:sldSz cx="9144000" cy="5143500" type="screen16x9"/>
  <p:notesSz cx="6881813" cy="96615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6">
          <p15:clr>
            <a:srgbClr val="A4A3A4"/>
          </p15:clr>
        </p15:guide>
        <p15:guide id="2" pos="1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2" autoAdjust="0"/>
    <p:restoredTop sz="72491" autoAdjust="0"/>
  </p:normalViewPr>
  <p:slideViewPr>
    <p:cSldViewPr snapToGrid="0" snapToObjects="1">
      <p:cViewPr varScale="1">
        <p:scale>
          <a:sx n="83" d="100"/>
          <a:sy n="83" d="100"/>
        </p:scale>
        <p:origin x="1531" y="67"/>
      </p:cViewPr>
      <p:guideLst>
        <p:guide orient="horz" pos="3146"/>
        <p:guide pos="1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/>
            </a:lvl1pPr>
          </a:lstStyle>
          <a:p>
            <a:fld id="{1869EC12-32BB-B84B-964B-77CD8A6EA5B5}" type="datetimeFigureOut">
              <a:rPr lang="de-DE" smtClean="0"/>
              <a:t>23.05.2017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98102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/>
            </a:lvl1pPr>
          </a:lstStyle>
          <a:p>
            <a:fld id="{FA226C69-A43E-464C-A0C5-EFFEE1CB17E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02249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/>
            </a:lvl1pPr>
          </a:lstStyle>
          <a:p>
            <a:fld id="{396D8CEF-220A-EC43-8099-BAE7D65DBE3D}" type="datetimeFigureOut">
              <a:rPr lang="de-DE" smtClean="0"/>
              <a:t>23.05.2017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0663" y="723900"/>
            <a:ext cx="6440487" cy="3624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31" tIns="47265" rIns="94531" bIns="47265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8182" y="4589225"/>
            <a:ext cx="5505450" cy="4347686"/>
          </a:xfrm>
          <a:prstGeom prst="rect">
            <a:avLst/>
          </a:prstGeom>
        </p:spPr>
        <p:txBody>
          <a:bodyPr vert="horz" lIns="94531" tIns="47265" rIns="94531" bIns="47265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98102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/>
            </a:lvl1pPr>
          </a:lstStyle>
          <a:p>
            <a:fld id="{5F0FCDCF-7A11-A043-9155-2050B044F50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0824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Fachlichkeit</a:t>
            </a:r>
          </a:p>
          <a:p>
            <a:r>
              <a:rPr lang="de-DE" dirty="0"/>
              <a:t>Einstieg über </a:t>
            </a:r>
            <a:r>
              <a:rPr lang="de-DE" dirty="0" err="1"/>
              <a:t>pom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FCDCF-7A11-A043-9155-2050B044F50A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6670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Hinweis: auf </a:t>
            </a:r>
            <a:r>
              <a:rPr lang="de-DE" dirty="0" err="1"/>
              <a:t>Stacktrace</a:t>
            </a:r>
            <a:r>
              <a:rPr lang="de-DE" dirty="0"/>
              <a:t> achten =&gt; Fehlertipps darin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(danach HAL Browser zeigen, neue </a:t>
            </a:r>
            <a:r>
              <a:rPr lang="de-DE" dirty="0" err="1"/>
              <a:t>Queries</a:t>
            </a:r>
            <a:r>
              <a:rPr lang="de-DE" dirty="0"/>
              <a:t> da)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FCDCF-7A11-A043-9155-2050B044F50A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993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Theorie – Navigation und Struktur</a:t>
            </a:r>
          </a:p>
          <a:p>
            <a:r>
              <a:rPr lang="de-DE" dirty="0"/>
              <a:t>REST via HAL Browser</a:t>
            </a:r>
          </a:p>
          <a:p>
            <a:r>
              <a:rPr lang="de-DE" dirty="0"/>
              <a:t>REST via Postman, </a:t>
            </a:r>
            <a:r>
              <a:rPr lang="de-DE" dirty="0" err="1"/>
              <a:t>associate</a:t>
            </a:r>
            <a:r>
              <a:rPr lang="de-DE" dirty="0"/>
              <a:t> Event </a:t>
            </a:r>
            <a:r>
              <a:rPr lang="de-DE" dirty="0" err="1"/>
              <a:t>with</a:t>
            </a:r>
            <a:r>
              <a:rPr lang="de-DE" dirty="0"/>
              <a:t> Speaker (nicht JSON </a:t>
            </a:r>
            <a:r>
              <a:rPr lang="de-DE" dirty="0" err="1"/>
              <a:t>sonder</a:t>
            </a:r>
            <a:r>
              <a:rPr lang="de-DE" dirty="0"/>
              <a:t> Link-List, PUT/PATCH auf /</a:t>
            </a:r>
            <a:r>
              <a:rPr lang="de-DE" dirty="0" err="1"/>
              <a:t>event</a:t>
            </a:r>
            <a:r>
              <a:rPr lang="de-DE" dirty="0"/>
              <a:t>/</a:t>
            </a:r>
            <a:r>
              <a:rPr lang="de-DE" dirty="0" err="1"/>
              <a:t>id</a:t>
            </a:r>
            <a:r>
              <a:rPr lang="de-DE" dirty="0"/>
              <a:t>/</a:t>
            </a:r>
            <a:r>
              <a:rPr lang="de-DE" dirty="0" err="1"/>
              <a:t>speakers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FCDCF-7A11-A043-9155-2050B044F50A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1566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Umbauen: Links nutzen; vorher im Server Links brechen, siehe </a:t>
            </a:r>
            <a:r>
              <a:rPr lang="de-DE" dirty="0" err="1"/>
              <a:t>branch</a:t>
            </a:r>
            <a:r>
              <a:rPr lang="de-DE" dirty="0"/>
              <a:t> (</a:t>
            </a:r>
            <a:r>
              <a:rPr lang="de-DE" dirty="0" err="1"/>
              <a:t>path</a:t>
            </a:r>
            <a:r>
              <a:rPr lang="de-DE" dirty="0"/>
              <a:t> ändern)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FCDCF-7A11-A043-9155-2050B044F50A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840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Umbauen: Links nutzen; vorher im Server Links brechen, siehe </a:t>
            </a:r>
            <a:r>
              <a:rPr lang="de-DE" dirty="0" err="1"/>
              <a:t>branch</a:t>
            </a:r>
            <a:r>
              <a:rPr lang="de-DE" dirty="0"/>
              <a:t> (</a:t>
            </a:r>
            <a:r>
              <a:rPr lang="de-DE" dirty="0" err="1"/>
              <a:t>path</a:t>
            </a:r>
            <a:r>
              <a:rPr lang="de-DE" dirty="0"/>
              <a:t> ändern)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FCDCF-7A11-A043-9155-2050B044F50A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7467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" name="Bild 2" descr="HG-16-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74"/>
            <a:ext cx="9144000" cy="5124526"/>
          </a:xfrm>
          <a:prstGeom prst="rect">
            <a:avLst/>
          </a:prstGeom>
        </p:spPr>
      </p:pic>
      <p:pic>
        <p:nvPicPr>
          <p:cNvPr id="16" name="Picture 16" descr="andrena-logo-200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Bild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753533"/>
            <a:ext cx="9152526" cy="2167467"/>
          </a:xfrm>
          <a:prstGeom prst="rect">
            <a:avLst/>
          </a:prstGeom>
        </p:spPr>
      </p:pic>
      <p:pic>
        <p:nvPicPr>
          <p:cNvPr id="21" name="Bild 20" descr="prism-01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521" y="949954"/>
            <a:ext cx="2306306" cy="2529075"/>
          </a:xfrm>
          <a:prstGeom prst="rect">
            <a:avLst/>
          </a:prstGeom>
        </p:spPr>
      </p:pic>
      <p:sp>
        <p:nvSpPr>
          <p:cNvPr id="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382539"/>
            <a:ext cx="8231187" cy="45079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4" name="Titel 17"/>
          <p:cNvSpPr>
            <a:spLocks noGrp="1"/>
          </p:cNvSpPr>
          <p:nvPr>
            <p:ph type="title"/>
          </p:nvPr>
        </p:nvSpPr>
        <p:spPr>
          <a:xfrm>
            <a:off x="457200" y="1513825"/>
            <a:ext cx="8229600" cy="7836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29" name="Footer Placeholder 4"/>
          <p:cNvSpPr txBox="1">
            <a:spLocks/>
          </p:cNvSpPr>
          <p:nvPr userDrawn="1"/>
        </p:nvSpPr>
        <p:spPr>
          <a:xfrm>
            <a:off x="1375015" y="276381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Experts</a:t>
            </a:r>
            <a:r>
              <a:rPr lang="de-DE" baseline="0" dirty="0"/>
              <a:t> in agile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766782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nga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783874" y="640234"/>
            <a:ext cx="546891" cy="4986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Icon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81601" y="697180"/>
            <a:ext cx="695989" cy="374432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5 Min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1" y="640234"/>
            <a:ext cx="7269316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ngabe_Sanduh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81601" y="739771"/>
            <a:ext cx="695989" cy="374432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5 Min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1" y="640234"/>
            <a:ext cx="7269316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57200" y="1762484"/>
            <a:ext cx="8229600" cy="29466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1" name="Bild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883" y="640234"/>
            <a:ext cx="573506" cy="5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9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er u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11" descr="prism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9046" y="2991084"/>
            <a:ext cx="1631950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4" descr="Prismen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315" y="627534"/>
            <a:ext cx="2073275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29145" y="2053426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4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6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en-US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242888" y="771550"/>
            <a:ext cx="8581564" cy="10801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Bild 13" descr="Titelseite-Prism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5526"/>
            <a:ext cx="1344960" cy="987642"/>
          </a:xfrm>
          <a:prstGeom prst="rect">
            <a:avLst/>
          </a:prstGeom>
        </p:spPr>
      </p:pic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457200" y="919634"/>
            <a:ext cx="8229600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327189"/>
            <a:ext cx="8368626" cy="2479761"/>
          </a:xfrm>
        </p:spPr>
        <p:txBody>
          <a:bodyPr/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/>
          </p:nvPr>
        </p:nvSpPr>
        <p:spPr>
          <a:xfrm>
            <a:off x="458574" y="1855775"/>
            <a:ext cx="8367252" cy="46455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242888" y="771550"/>
            <a:ext cx="8581564" cy="10801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en-US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Bild 13" descr="Titelseite-Prism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5526"/>
            <a:ext cx="1344960" cy="987642"/>
          </a:xfrm>
          <a:prstGeom prst="rect">
            <a:avLst/>
          </a:prstGeom>
        </p:spPr>
      </p:pic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itel 17"/>
          <p:cNvSpPr>
            <a:spLocks noGrp="1"/>
          </p:cNvSpPr>
          <p:nvPr>
            <p:ph type="title" hasCustomPrompt="1"/>
          </p:nvPr>
        </p:nvSpPr>
        <p:spPr>
          <a:xfrm>
            <a:off x="457200" y="919634"/>
            <a:ext cx="8229600" cy="783696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048387"/>
            <a:ext cx="8368626" cy="275856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57150" indent="-342900">
              <a:buFont typeface="+mj-lt"/>
              <a:buAutoNum type="arabicPeriod"/>
              <a:defRPr/>
            </a:lvl2pPr>
            <a:lvl3pPr marL="114300" indent="-342900">
              <a:buFont typeface="+mj-lt"/>
              <a:buAutoNum type="arabicPeriod"/>
              <a:defRPr/>
            </a:lvl3pPr>
            <a:lvl4pPr marL="114300" indent="-342900">
              <a:buFont typeface="+mj-lt"/>
              <a:buAutoNum type="arabicPeriod"/>
              <a:defRPr/>
            </a:lvl4pPr>
            <a:lvl5pPr marL="1143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de-DE" dirty="0"/>
              <a:t>Erste Ebene</a:t>
            </a:r>
          </a:p>
          <a:p>
            <a:pPr lvl="2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5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ischenüberschrif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8574" y="1970860"/>
            <a:ext cx="8228226" cy="278649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59948" y="1423929"/>
            <a:ext cx="8228226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5055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970216"/>
            <a:ext cx="4038600" cy="17024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970216"/>
            <a:ext cx="4038600" cy="17024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459948" y="1423929"/>
            <a:ext cx="4035852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4648200" y="1423930"/>
            <a:ext cx="4035852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>
          <a:xfrm>
            <a:off x="457200" y="3768811"/>
            <a:ext cx="8229600" cy="947351"/>
          </a:xfrm>
          <a:ln>
            <a:noFill/>
          </a:ln>
        </p:spPr>
        <p:txBody>
          <a:bodyPr/>
          <a:lstStyle>
            <a:lvl1pPr marL="0" indent="0">
              <a:buFont typeface="Arial"/>
              <a:buNone/>
              <a:defRPr sz="2200"/>
            </a:lvl1pPr>
            <a:lvl2pPr marL="0" indent="0" algn="l">
              <a:buFont typeface="+mj-lt"/>
              <a:buNone/>
              <a:defRPr sz="1800"/>
            </a:lvl2pPr>
            <a:lvl3pPr marL="914400" indent="0">
              <a:buNone/>
              <a:defRPr sz="2000"/>
            </a:lvl3pPr>
            <a:lvl4pPr marL="0" indent="0" algn="l">
              <a:buFont typeface="+mj-lt"/>
              <a:buNone/>
              <a:defRPr sz="2000"/>
            </a:lvl4pPr>
            <a:lvl5pPr marL="0" indent="0" algn="l">
              <a:buFont typeface="+mj-lt"/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75082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428751"/>
            <a:ext cx="4038600" cy="33829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 baseline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428751"/>
            <a:ext cx="4038600" cy="33829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844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57200" y="1762484"/>
            <a:ext cx="8229600" cy="29466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7978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ur Header u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1727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7676"/>
            <a:ext cx="8229600" cy="260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5021" y="276387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Experts in agile software engineering</a:t>
            </a:r>
            <a:endParaRPr lang="de-DE" dirty="0"/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07" y="57134"/>
            <a:ext cx="484921" cy="498392"/>
          </a:xfrm>
          <a:prstGeom prst="rect">
            <a:avLst/>
          </a:prstGeom>
        </p:spPr>
      </p:pic>
      <p:pic>
        <p:nvPicPr>
          <p:cNvPr id="19" name="Picture 16" descr="andrena-logo-200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19"/>
          <p:cNvCxnSpPr/>
          <p:nvPr/>
        </p:nvCxnSpPr>
        <p:spPr>
          <a:xfrm>
            <a:off x="251520" y="627534"/>
            <a:ext cx="8568952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Bild 20" descr="Titelseite-Prismen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701615"/>
            <a:ext cx="578274" cy="424643"/>
          </a:xfrm>
          <a:prstGeom prst="rect">
            <a:avLst/>
          </a:prstGeom>
        </p:spPr>
      </p:pic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ooter Placeholder 4"/>
          <p:cNvSpPr txBox="1">
            <a:spLocks/>
          </p:cNvSpPr>
          <p:nvPr/>
        </p:nvSpPr>
        <p:spPr>
          <a:xfrm>
            <a:off x="152754" y="4812264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2016 andrena objects ag  </a:t>
            </a:r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0" r:id="rId1"/>
    <p:sldLayoutId id="2147493456" r:id="rId2"/>
    <p:sldLayoutId id="2147493479" r:id="rId3"/>
    <p:sldLayoutId id="2147493470" r:id="rId4"/>
    <p:sldLayoutId id="2147493469" r:id="rId5"/>
    <p:sldLayoutId id="2147493467" r:id="rId6"/>
    <p:sldLayoutId id="2147493460" r:id="rId7"/>
    <p:sldLayoutId id="2147493483" r:id="rId8"/>
    <p:sldLayoutId id="2147493462" r:id="rId9"/>
    <p:sldLayoutId id="2147493464" r:id="rId10"/>
    <p:sldLayoutId id="2147493484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68" y="1"/>
            <a:ext cx="9099864" cy="5126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5021" y="276387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Experts in agile software engineering</a:t>
            </a:r>
            <a:endParaRPr lang="de-DE" dirty="0"/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07" y="57134"/>
            <a:ext cx="484921" cy="498392"/>
          </a:xfrm>
          <a:prstGeom prst="rect">
            <a:avLst/>
          </a:prstGeom>
        </p:spPr>
      </p:pic>
      <p:pic>
        <p:nvPicPr>
          <p:cNvPr id="19" name="Picture 16" descr="andrena-logo-200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19"/>
          <p:cNvCxnSpPr/>
          <p:nvPr/>
        </p:nvCxnSpPr>
        <p:spPr>
          <a:xfrm>
            <a:off x="251520" y="627534"/>
            <a:ext cx="8568952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Bild 20" descr="Titelseite-Prisme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701615"/>
            <a:ext cx="578274" cy="424643"/>
          </a:xfrm>
          <a:prstGeom prst="rect">
            <a:avLst/>
          </a:prstGeom>
        </p:spPr>
      </p:pic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ooter Placeholder 4"/>
          <p:cNvSpPr txBox="1">
            <a:spLocks/>
          </p:cNvSpPr>
          <p:nvPr/>
        </p:nvSpPr>
        <p:spPr>
          <a:xfrm>
            <a:off x="152754" y="4812264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2016 andrena objects ag  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7676"/>
            <a:ext cx="8229600" cy="260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8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2" r:id="rId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livergierke/spring-restbucks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nnie-chow/springBoot-springData-client.git" TargetMode="External"/><Relationship Id="rId2" Type="http://schemas.openxmlformats.org/officeDocument/2006/relationships/hyperlink" Target="https://github.com/bonnie-chow/springBoot-springData.git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localhost:8090/agenda" TargetMode="External"/><Relationship Id="rId4" Type="http://schemas.openxmlformats.org/officeDocument/2006/relationships/hyperlink" Target="http://localhost:809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sz="7200" dirty="0"/>
              <a:t>24.05.2017</a:t>
            </a:r>
          </a:p>
          <a:p>
            <a:r>
              <a:rPr lang="de-DE" sz="7200" dirty="0"/>
              <a:t>Christoph Kurrat</a:t>
            </a:r>
          </a:p>
          <a:p>
            <a:r>
              <a:rPr lang="de-DE" sz="7200" dirty="0"/>
              <a:t>Dr. Bonnie Chow</a:t>
            </a:r>
          </a:p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 Boot | Spring Data Workshop</a:t>
            </a:r>
            <a:br>
              <a:rPr lang="en-US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793163" y="180975"/>
            <a:ext cx="350837" cy="15557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6691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30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Integrationstests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044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Theorie: Hypermedia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 algn="r">
              <a:buNone/>
            </a:pPr>
            <a:r>
              <a:rPr lang="en-GB" dirty="0"/>
              <a:t>https://martinfowler.com/articles/richardsonMaturityModel.html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212680"/>
            <a:ext cx="5124110" cy="303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41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30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Hypermedia: Praxisteil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943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30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 </a:t>
            </a:r>
            <a:r>
              <a:rPr lang="de-DE" dirty="0" err="1"/>
              <a:t>Repositories</a:t>
            </a:r>
            <a:r>
              <a:rPr lang="de-DE" dirty="0"/>
              <a:t>!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z.B. </a:t>
            </a:r>
            <a:r>
              <a:rPr lang="de-DE" dirty="0" err="1"/>
              <a:t>PagingAndSortingRepository</a:t>
            </a:r>
            <a:r>
              <a:rPr lang="de-DE" dirty="0"/>
              <a:t> verwenden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(Optionale Übung) </a:t>
            </a:r>
          </a:p>
          <a:p>
            <a:pPr marL="0" indent="0">
              <a:buNone/>
            </a:pPr>
            <a:r>
              <a:rPr lang="de-DE" dirty="0"/>
              <a:t>=&gt; Paginierung auf der Hauptseite einbauen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6789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Further Reading, Resources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Spring Data, O</a:t>
            </a:r>
            <a:r>
              <a:rPr lang="en-US" dirty="0"/>
              <a:t>’Reilly</a:t>
            </a:r>
            <a:endParaRPr lang="de-DE" dirty="0"/>
          </a:p>
          <a:p>
            <a:r>
              <a:rPr lang="de-DE" dirty="0"/>
              <a:t>Tutorials von Spring</a:t>
            </a:r>
          </a:p>
          <a:p>
            <a:r>
              <a:rPr lang="de-DE" dirty="0" err="1"/>
              <a:t>RestBucks</a:t>
            </a:r>
            <a:r>
              <a:rPr lang="de-DE" dirty="0"/>
              <a:t> Store</a:t>
            </a:r>
            <a:br>
              <a:rPr lang="de-DE" dirty="0"/>
            </a:br>
            <a:r>
              <a:rPr lang="de-DE" dirty="0"/>
              <a:t>=&gt; </a:t>
            </a:r>
            <a:r>
              <a:rPr lang="de-DE" dirty="0">
                <a:hlinkClick r:id="rId2"/>
              </a:rPr>
              <a:t>https://github.com/olivergierke/spring-restbucks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44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Framework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de-DE" dirty="0"/>
              <a:t>Inversion </a:t>
            </a:r>
            <a:r>
              <a:rPr lang="de-DE" dirty="0" err="1"/>
              <a:t>of</a:t>
            </a:r>
            <a:r>
              <a:rPr lang="de-DE" dirty="0"/>
              <a:t> Control“ Framework für Java </a:t>
            </a:r>
          </a:p>
          <a:p>
            <a:r>
              <a:rPr lang="de-DE" dirty="0"/>
              <a:t>Setzt auf </a:t>
            </a:r>
            <a:r>
              <a:rPr lang="en-US" dirty="0"/>
              <a:t>“</a:t>
            </a:r>
            <a:r>
              <a:rPr lang="de-DE" dirty="0" err="1"/>
              <a:t>Convention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„</a:t>
            </a:r>
          </a:p>
          <a:p>
            <a:r>
              <a:rPr lang="de-DE" dirty="0"/>
              <a:t>Vereinfacht die Infrastruktur-Setup und </a:t>
            </a:r>
            <a:r>
              <a:rPr lang="de-DE" dirty="0" err="1"/>
              <a:t>Resourceverwaltung</a:t>
            </a:r>
            <a:endParaRPr lang="de-DE" dirty="0"/>
          </a:p>
          <a:p>
            <a:r>
              <a:rPr lang="de-DE" dirty="0"/>
              <a:t>Viel Unterstützung für Datenbankzugriff …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596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Boot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Bietet die Springprojekte als fertige “Starter” </a:t>
            </a:r>
            <a:r>
              <a:rPr lang="de-DE" dirty="0" err="1"/>
              <a:t>bundles</a:t>
            </a:r>
            <a:r>
              <a:rPr lang="de-DE" dirty="0"/>
              <a:t> an, z.B. als </a:t>
            </a:r>
            <a:r>
              <a:rPr lang="de-DE" dirty="0" err="1"/>
              <a:t>Maven</a:t>
            </a:r>
            <a:r>
              <a:rPr lang="de-DE" dirty="0"/>
              <a:t> Artefakte</a:t>
            </a:r>
          </a:p>
          <a:p>
            <a:r>
              <a:rPr lang="en-US" dirty="0" err="1"/>
              <a:t>Treibt</a:t>
            </a:r>
            <a:r>
              <a:rPr lang="en-US" dirty="0"/>
              <a:t> Convention over Configuration </a:t>
            </a:r>
            <a:r>
              <a:rPr lang="en-US" dirty="0" err="1"/>
              <a:t>weiter</a:t>
            </a:r>
            <a:r>
              <a:rPr lang="en-US" dirty="0"/>
              <a:t> (+  und -)</a:t>
            </a:r>
          </a:p>
          <a:p>
            <a:r>
              <a:rPr lang="de-DE" dirty="0"/>
              <a:t>Generiert “</a:t>
            </a:r>
            <a:r>
              <a:rPr lang="de-DE" dirty="0" err="1"/>
              <a:t>fat</a:t>
            </a:r>
            <a:r>
              <a:rPr lang="de-DE" dirty="0"/>
              <a:t> </a:t>
            </a:r>
            <a:r>
              <a:rPr lang="de-DE" dirty="0" err="1"/>
              <a:t>jars</a:t>
            </a:r>
            <a:r>
              <a:rPr lang="de-DE" dirty="0"/>
              <a:t>” die sämtliche Abhängigkeiten + einen </a:t>
            </a:r>
            <a:r>
              <a:rPr lang="de-DE" dirty="0" err="1"/>
              <a:t>Applicationserver</a:t>
            </a:r>
            <a:r>
              <a:rPr lang="de-DE" dirty="0"/>
              <a:t> enthalten</a:t>
            </a:r>
          </a:p>
          <a:p>
            <a:r>
              <a:rPr lang="de-DE" dirty="0"/>
              <a:t>einfache und aussagekräftige Integrationstests mit spring-boot-test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87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Data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de-DE" dirty="0"/>
              <a:t>Bietet Schnittstelle zu DBs</a:t>
            </a:r>
          </a:p>
          <a:p>
            <a:pPr lvl="1"/>
            <a:r>
              <a:rPr lang="de-DE" dirty="0"/>
              <a:t>Keine </a:t>
            </a:r>
            <a:r>
              <a:rPr lang="de-DE" dirty="0" err="1"/>
              <a:t>Queries</a:t>
            </a:r>
            <a:r>
              <a:rPr lang="de-DE" dirty="0"/>
              <a:t> mehr schreiben müssen</a:t>
            </a:r>
          </a:p>
          <a:p>
            <a:r>
              <a:rPr lang="de-DE" dirty="0"/>
              <a:t>Unterstützt viele DBMS (SQL + </a:t>
            </a:r>
            <a:r>
              <a:rPr lang="de-DE" dirty="0" err="1"/>
              <a:t>NoSQL</a:t>
            </a:r>
            <a:r>
              <a:rPr lang="de-DE" dirty="0"/>
              <a:t>)</a:t>
            </a:r>
          </a:p>
          <a:p>
            <a:r>
              <a:rPr lang="de-DE" dirty="0"/>
              <a:t>Bietet diese Schnittstellen als REST-</a:t>
            </a:r>
            <a:r>
              <a:rPr lang="de-DE" dirty="0" err="1"/>
              <a:t>Resourcen</a:t>
            </a:r>
            <a:endParaRPr lang="de-DE" dirty="0"/>
          </a:p>
          <a:p>
            <a:pPr lvl="1"/>
            <a:r>
              <a:rPr lang="de-DE" dirty="0"/>
              <a:t>Weniger / kein </a:t>
            </a:r>
            <a:r>
              <a:rPr lang="de-DE" dirty="0" err="1"/>
              <a:t>Boilerplatecode</a:t>
            </a:r>
            <a:r>
              <a:rPr lang="de-DE" dirty="0"/>
              <a:t> mehr</a:t>
            </a:r>
          </a:p>
          <a:p>
            <a:pPr lvl="1"/>
            <a:r>
              <a:rPr lang="de-DE" dirty="0"/>
              <a:t>Ideal für Single Page 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/>
              <a:t>HAL-Browser</a:t>
            </a:r>
          </a:p>
          <a:p>
            <a:r>
              <a:rPr lang="de-DE" dirty="0"/>
              <a:t>Ist anpassbar</a:t>
            </a:r>
          </a:p>
        </p:txBody>
      </p:sp>
    </p:spTree>
    <p:extLst>
      <p:ext uri="{BB962C8B-B14F-4D97-AF65-F5344CB8AC3E}">
        <p14:creationId xmlns:p14="http://schemas.microsoft.com/office/powerpoint/2010/main" val="324946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Beispielprojekt - Technologien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Maven</a:t>
            </a:r>
            <a:endParaRPr lang="de-DE" dirty="0"/>
          </a:p>
          <a:p>
            <a:r>
              <a:rPr lang="de-DE" dirty="0"/>
              <a:t>Spring</a:t>
            </a:r>
          </a:p>
          <a:p>
            <a:r>
              <a:rPr lang="de-DE" dirty="0"/>
              <a:t>Spring Boot </a:t>
            </a:r>
          </a:p>
          <a:p>
            <a:r>
              <a:rPr lang="de-DE" dirty="0"/>
              <a:t>Spring Data</a:t>
            </a:r>
          </a:p>
          <a:p>
            <a:r>
              <a:rPr lang="de-DE" dirty="0"/>
              <a:t>Java8</a:t>
            </a:r>
          </a:p>
          <a:p>
            <a:r>
              <a:rPr lang="de-DE" dirty="0" err="1"/>
              <a:t>Thymeleaf</a:t>
            </a:r>
            <a:endParaRPr lang="de-DE" dirty="0"/>
          </a:p>
          <a:p>
            <a:r>
              <a:rPr lang="de-DE" dirty="0"/>
              <a:t>H2 DB</a:t>
            </a:r>
          </a:p>
          <a:p>
            <a:r>
              <a:rPr lang="de-DE" dirty="0" err="1"/>
              <a:t>Hibernate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78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30 Min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Beispielprojekt – </a:t>
            </a:r>
            <a:r>
              <a:rPr lang="de-DE" dirty="0" err="1"/>
              <a:t>Explore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Projekt von GitHub auschecken</a:t>
            </a:r>
            <a:br>
              <a:rPr lang="de-DE" dirty="0"/>
            </a:br>
            <a:r>
              <a:rPr lang="de-DE" dirty="0">
                <a:hlinkClick r:id="rId2"/>
              </a:rPr>
              <a:t>https://github.com/bonnie-chow/springBoot-springData.git</a:t>
            </a:r>
            <a:br>
              <a:rPr lang="de-DE" dirty="0"/>
            </a:br>
            <a:r>
              <a:rPr lang="de-DE" dirty="0">
                <a:hlinkClick r:id="rId3"/>
              </a:rPr>
              <a:t>https://github.com/bonnie-chow/springBoot-springData-client.git</a:t>
            </a:r>
            <a:endParaRPr lang="de-DE" dirty="0"/>
          </a:p>
          <a:p>
            <a:r>
              <a:rPr lang="de-DE" dirty="0" err="1"/>
              <a:t>mvnw</a:t>
            </a:r>
            <a:r>
              <a:rPr lang="de-DE" dirty="0"/>
              <a:t> clean </a:t>
            </a:r>
            <a:r>
              <a:rPr lang="de-DE" dirty="0" err="1"/>
              <a:t>install</a:t>
            </a:r>
            <a:endParaRPr lang="de-DE" dirty="0"/>
          </a:p>
          <a:p>
            <a:r>
              <a:rPr lang="de-DE" dirty="0">
                <a:hlinkClick r:id="rId4"/>
              </a:rPr>
              <a:t>http://localhost:8090/</a:t>
            </a:r>
            <a:r>
              <a:rPr lang="de-DE" dirty="0"/>
              <a:t>  =&gt; HAL Browser</a:t>
            </a:r>
          </a:p>
          <a:p>
            <a:r>
              <a:rPr lang="de-DE" dirty="0">
                <a:hlinkClick r:id="rId5"/>
              </a:rPr>
              <a:t>http://localhost:8090/agenda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974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Data </a:t>
            </a:r>
            <a:r>
              <a:rPr lang="de-DE" dirty="0" err="1"/>
              <a:t>Queries</a:t>
            </a:r>
            <a:r>
              <a:rPr lang="de-DE" dirty="0"/>
              <a:t> + </a:t>
            </a:r>
            <a:r>
              <a:rPr lang="de-DE" dirty="0" err="1"/>
              <a:t>Repositories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Repositories</a:t>
            </a:r>
            <a:r>
              <a:rPr lang="de-DE" dirty="0"/>
              <a:t> (CRUD, </a:t>
            </a:r>
            <a:r>
              <a:rPr lang="de-DE" dirty="0" err="1"/>
              <a:t>PagingAndSorting</a:t>
            </a:r>
            <a:r>
              <a:rPr lang="de-DE" dirty="0"/>
              <a:t> …)</a:t>
            </a:r>
          </a:p>
          <a:p>
            <a:r>
              <a:rPr lang="de-DE" dirty="0"/>
              <a:t>Query </a:t>
            </a:r>
            <a:r>
              <a:rPr lang="de-DE" dirty="0" err="1"/>
              <a:t>syntax</a:t>
            </a:r>
            <a:r>
              <a:rPr lang="de-DE" dirty="0"/>
              <a:t> (IDE Unterstützung, </a:t>
            </a:r>
            <a:r>
              <a:rPr lang="de-DE" dirty="0" err="1"/>
              <a:t>IntelliJ</a:t>
            </a:r>
            <a:r>
              <a:rPr lang="de-DE" dirty="0"/>
              <a:t>, )</a:t>
            </a:r>
          </a:p>
          <a:p>
            <a:r>
              <a:rPr lang="de-DE" dirty="0"/>
              <a:t>Request </a:t>
            </a:r>
            <a:r>
              <a:rPr lang="de-DE" dirty="0" err="1"/>
              <a:t>params</a:t>
            </a:r>
            <a:endParaRPr lang="de-DE" dirty="0"/>
          </a:p>
          <a:p>
            <a:r>
              <a:rPr lang="de-DE" dirty="0"/>
              <a:t>Native </a:t>
            </a:r>
            <a:r>
              <a:rPr lang="de-DE" dirty="0" err="1"/>
              <a:t>Queries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https://docs.spring.io/spring-data/jpa/docs/current/reference/html</a:t>
            </a:r>
          </a:p>
        </p:txBody>
      </p:sp>
    </p:spTree>
    <p:extLst>
      <p:ext uri="{BB962C8B-B14F-4D97-AF65-F5344CB8AC3E}">
        <p14:creationId xmlns:p14="http://schemas.microsoft.com/office/powerpoint/2010/main" val="1815258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30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Event Repository erweitern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um Suche anhand Titel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Suchseite reparieren!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8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Neues Repository hinzufügen …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Repository für Speakers</a:t>
            </a:r>
          </a:p>
          <a:p>
            <a:endParaRPr lang="de-DE" dirty="0"/>
          </a:p>
          <a:p>
            <a:r>
              <a:rPr lang="de-DE" dirty="0"/>
              <a:t>Query: Anzahl aller Speakers von Firma X berechnen</a:t>
            </a:r>
          </a:p>
          <a:p>
            <a:endParaRPr lang="de-DE" dirty="0"/>
          </a:p>
          <a:p>
            <a:r>
              <a:rPr lang="de-DE" dirty="0"/>
              <a:t>Native Query: nochmal aber mit @Query !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=&gt; nachprüfen mit HAL Browser oder Postman</a:t>
            </a:r>
          </a:p>
        </p:txBody>
      </p:sp>
    </p:spTree>
    <p:extLst>
      <p:ext uri="{BB962C8B-B14F-4D97-AF65-F5344CB8AC3E}">
        <p14:creationId xmlns:p14="http://schemas.microsoft.com/office/powerpoint/2010/main" val="2033767423"/>
      </p:ext>
    </p:extLst>
  </p:cSld>
  <p:clrMapOvr>
    <a:masterClrMapping/>
  </p:clrMapOvr>
</p:sld>
</file>

<file path=ppt/theme/theme1.xml><?xml version="1.0" encoding="utf-8"?>
<a:theme xmlns:a="http://schemas.openxmlformats.org/drawingml/2006/main" name="andrena-Folienmaster-16-9">
  <a:themeElements>
    <a:clrScheme name="Benutzerdefiniert 1">
      <a:dk1>
        <a:srgbClr val="292929"/>
      </a:dk1>
      <a:lt1>
        <a:srgbClr val="FFFFFF"/>
      </a:lt1>
      <a:dk2>
        <a:srgbClr val="5D5C5C"/>
      </a:dk2>
      <a:lt2>
        <a:srgbClr val="BABABA"/>
      </a:lt2>
      <a:accent1>
        <a:srgbClr val="004C93"/>
      </a:accent1>
      <a:accent2>
        <a:srgbClr val="808080"/>
      </a:accent2>
      <a:accent3>
        <a:srgbClr val="51A025"/>
      </a:accent3>
      <a:accent4>
        <a:srgbClr val="B3071B"/>
      </a:accent4>
      <a:accent5>
        <a:srgbClr val="2D5352"/>
      </a:accent5>
      <a:accent6>
        <a:srgbClr val="FFFFFF"/>
      </a:accent6>
      <a:hlink>
        <a:srgbClr val="004C93"/>
      </a:hlink>
      <a:folHlink>
        <a:srgbClr val="004C9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andrena-Folienmaster-16-9">
  <a:themeElements>
    <a:clrScheme name="Benutzerdefiniert 1">
      <a:dk1>
        <a:srgbClr val="292929"/>
      </a:dk1>
      <a:lt1>
        <a:srgbClr val="FFFFFF"/>
      </a:lt1>
      <a:dk2>
        <a:srgbClr val="5D5C5C"/>
      </a:dk2>
      <a:lt2>
        <a:srgbClr val="BABABA"/>
      </a:lt2>
      <a:accent1>
        <a:srgbClr val="004C93"/>
      </a:accent1>
      <a:accent2>
        <a:srgbClr val="808080"/>
      </a:accent2>
      <a:accent3>
        <a:srgbClr val="51A025"/>
      </a:accent3>
      <a:accent4>
        <a:srgbClr val="B3071B"/>
      </a:accent4>
      <a:accent5>
        <a:srgbClr val="2D5352"/>
      </a:accent5>
      <a:accent6>
        <a:srgbClr val="FFFFFF"/>
      </a:accent6>
      <a:hlink>
        <a:srgbClr val="004C93"/>
      </a:hlink>
      <a:folHlink>
        <a:srgbClr val="004C9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sharepoint/v3/field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andrena-Folienmaster-16-9.potx</Template>
  <TotalTime>0</TotalTime>
  <Words>474</Words>
  <Application>Microsoft Office PowerPoint</Application>
  <PresentationFormat>Bildschirmpräsentation (16:9)</PresentationFormat>
  <Paragraphs>128</Paragraphs>
  <Slides>14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Symbol</vt:lpstr>
      <vt:lpstr>Wingdings</vt:lpstr>
      <vt:lpstr>andrena-Folienmaster-16-9</vt:lpstr>
      <vt:lpstr>1_andrena-Folienmaster-16-9</vt:lpstr>
      <vt:lpstr>Spring Boot | Spring Data Workshop </vt:lpstr>
      <vt:lpstr>Spring Framework</vt:lpstr>
      <vt:lpstr>Spring Boot</vt:lpstr>
      <vt:lpstr>Spring Data</vt:lpstr>
      <vt:lpstr>Das Beispielprojekt - Technologien</vt:lpstr>
      <vt:lpstr>Das Beispielprojekt – Explore </vt:lpstr>
      <vt:lpstr>Spring Data Queries + Repositories</vt:lpstr>
      <vt:lpstr>Event Repository erweitern</vt:lpstr>
      <vt:lpstr>Neues Repository hinzufügen …</vt:lpstr>
      <vt:lpstr>Integrationstests</vt:lpstr>
      <vt:lpstr>Theorie: Hypermedia</vt:lpstr>
      <vt:lpstr>Hypermedia: Praxisteil</vt:lpstr>
      <vt:lpstr>Mehr Repositories!</vt:lpstr>
      <vt:lpstr>Further Reading, Resources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andrena Masterfolie</dc:title>
  <dc:creator>Diana</dc:creator>
  <cp:lastModifiedBy>Bonnie Chow</cp:lastModifiedBy>
  <cp:revision>158</cp:revision>
  <cp:lastPrinted>2017-05-20T09:33:24Z</cp:lastPrinted>
  <dcterms:created xsi:type="dcterms:W3CDTF">2010-04-12T23:12:02Z</dcterms:created>
  <dcterms:modified xsi:type="dcterms:W3CDTF">2017-05-23T16:22:14Z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