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23"/>
  </p:notesMasterIdLst>
  <p:handoutMasterIdLst>
    <p:handoutMasterId r:id="rId24"/>
  </p:handoutMasterIdLst>
  <p:sldIdLst>
    <p:sldId id="262" r:id="rId6"/>
    <p:sldId id="264" r:id="rId7"/>
    <p:sldId id="265" r:id="rId8"/>
    <p:sldId id="267" r:id="rId9"/>
    <p:sldId id="266" r:id="rId10"/>
    <p:sldId id="282" r:id="rId11"/>
    <p:sldId id="281" r:id="rId12"/>
    <p:sldId id="270" r:id="rId13"/>
    <p:sldId id="269" r:id="rId14"/>
    <p:sldId id="272" r:id="rId15"/>
    <p:sldId id="278" r:id="rId16"/>
    <p:sldId id="271" r:id="rId17"/>
    <p:sldId id="275" r:id="rId18"/>
    <p:sldId id="273" r:id="rId19"/>
    <p:sldId id="277" r:id="rId20"/>
    <p:sldId id="276" r:id="rId21"/>
    <p:sldId id="280" r:id="rId22"/>
  </p:sldIdLst>
  <p:sldSz cx="9144000" cy="5143500" type="screen16x9"/>
  <p:notesSz cx="6881813" cy="96615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787" y="8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20.05.2017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20.05.2017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0663" y="723900"/>
            <a:ext cx="6440487" cy="36242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31" tIns="47265" rIns="94531" bIns="47265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8182" y="4589225"/>
            <a:ext cx="5505450" cy="4347686"/>
          </a:xfrm>
          <a:prstGeom prst="rect">
            <a:avLst/>
          </a:prstGeom>
        </p:spPr>
        <p:txBody>
          <a:bodyPr vert="horz" lIns="94531" tIns="47265" rIns="94531" bIns="47265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102" y="9176772"/>
            <a:ext cx="2982119" cy="483076"/>
          </a:xfrm>
          <a:prstGeom prst="rect">
            <a:avLst/>
          </a:prstGeom>
        </p:spPr>
        <p:txBody>
          <a:bodyPr vert="horz" lIns="94531" tIns="47265" rIns="94531" bIns="47265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Experts</a:t>
            </a:r>
            <a:r>
              <a:rPr lang="de-DE" baseline="0" dirty="0"/>
              <a:t> in agile </a:t>
            </a:r>
            <a:r>
              <a:rPr lang="de-DE" baseline="0" dirty="0" err="1"/>
              <a:t>software</a:t>
            </a:r>
            <a:r>
              <a:rPr lang="de-DE" baseline="0" dirty="0"/>
              <a:t> </a:t>
            </a:r>
            <a:r>
              <a:rPr lang="de-DE" baseline="0" dirty="0" err="1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Icons</a:t>
            </a:r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Neues Repository hinzufügen …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Query: Anzahl alle Speakers von Firma X berechnen</a:t>
            </a:r>
          </a:p>
          <a:p>
            <a:r>
              <a:rPr lang="de-DE" dirty="0"/>
              <a:t>Native Query: Liste von alle eindeutige Firmen</a:t>
            </a:r>
          </a:p>
        </p:txBody>
      </p:sp>
    </p:spTree>
    <p:extLst>
      <p:ext uri="{BB962C8B-B14F-4D97-AF65-F5344CB8AC3E}">
        <p14:creationId xmlns:p14="http://schemas.microsoft.com/office/powerpoint/2010/main" val="203376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Integrationstests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Anschauen mit komplettem Beispiel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044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Theorie: </a:t>
            </a:r>
            <a:r>
              <a:rPr lang="de-DE" dirty="0" err="1"/>
              <a:t>hypermedia</a:t>
            </a:r>
            <a:r>
              <a:rPr lang="de-DE" dirty="0"/>
              <a:t> links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Theorie – Navigation und Struktur</a:t>
            </a:r>
          </a:p>
          <a:p>
            <a:r>
              <a:rPr lang="de-DE" dirty="0"/>
              <a:t>REST via HAL Browser</a:t>
            </a:r>
          </a:p>
          <a:p>
            <a:r>
              <a:rPr lang="de-DE" dirty="0"/>
              <a:t>REST via Postman, </a:t>
            </a:r>
            <a:r>
              <a:rPr lang="de-DE" dirty="0" err="1"/>
              <a:t>associate</a:t>
            </a:r>
            <a:r>
              <a:rPr lang="de-DE" dirty="0"/>
              <a:t> Event </a:t>
            </a:r>
            <a:r>
              <a:rPr lang="de-DE" dirty="0" err="1"/>
              <a:t>with</a:t>
            </a:r>
            <a:r>
              <a:rPr lang="de-DE" dirty="0"/>
              <a:t> Speaker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54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DAO umbauen (mit Links)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4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5 min</a:t>
            </a:r>
            <a:endParaRPr lang="en-GB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IRL </a:t>
            </a:r>
            <a:r>
              <a:rPr lang="de-DE" dirty="0" err="1"/>
              <a:t>usage</a:t>
            </a:r>
            <a:r>
              <a:rPr lang="de-DE" dirty="0"/>
              <a:t> – </a:t>
            </a:r>
            <a:r>
              <a:rPr lang="de-DE" dirty="0" err="1"/>
              <a:t>flipchart</a:t>
            </a:r>
            <a:r>
              <a:rPr lang="de-DE" dirty="0"/>
              <a:t>, interaktives </a:t>
            </a:r>
            <a:r>
              <a:rPr lang="de-DE" dirty="0" err="1"/>
              <a:t>session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vorteile</a:t>
            </a:r>
            <a:r>
              <a:rPr lang="de-DE" dirty="0"/>
              <a:t> von Spring Data?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Kleine/große Projekte – wenig Setup nötig. Large-</a:t>
            </a:r>
            <a:r>
              <a:rPr lang="de-DE" dirty="0" err="1"/>
              <a:t>scale</a:t>
            </a:r>
            <a:r>
              <a:rPr lang="de-DE" dirty="0"/>
              <a:t>, large-team </a:t>
            </a:r>
            <a:r>
              <a:rPr lang="de-DE" dirty="0" err="1"/>
              <a:t>Jave</a:t>
            </a:r>
            <a:r>
              <a:rPr lang="de-DE" dirty="0"/>
              <a:t> EE </a:t>
            </a:r>
            <a:r>
              <a:rPr lang="de-DE" dirty="0" err="1"/>
              <a:t>dev</a:t>
            </a:r>
            <a:endParaRPr lang="de-DE" dirty="0"/>
          </a:p>
          <a:p>
            <a:r>
              <a:rPr lang="de-DE" dirty="0"/>
              <a:t>Schnell!</a:t>
            </a:r>
          </a:p>
          <a:p>
            <a:r>
              <a:rPr lang="de-DE" dirty="0"/>
              <a:t>Kundenprojekte … </a:t>
            </a:r>
            <a:r>
              <a:rPr lang="de-DE" dirty="0" err="1"/>
              <a:t>beispiele</a:t>
            </a:r>
            <a:r>
              <a:rPr lang="de-DE" dirty="0"/>
              <a:t> mit SAP REST </a:t>
            </a:r>
            <a:r>
              <a:rPr lang="de-DE" dirty="0" err="1"/>
              <a:t>service</a:t>
            </a:r>
            <a:r>
              <a:rPr lang="de-DE" dirty="0"/>
              <a:t>, </a:t>
            </a:r>
            <a:r>
              <a:rPr lang="de-DE" dirty="0" err="1"/>
              <a:t>media</a:t>
            </a:r>
            <a:r>
              <a:rPr lang="de-DE" dirty="0"/>
              <a:t>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 err="1"/>
              <a:t>Microservices</a:t>
            </a:r>
            <a:r>
              <a:rPr lang="de-DE" dirty="0"/>
              <a:t> – unabhängig, entkoppelte Komponenten</a:t>
            </a:r>
          </a:p>
          <a:p>
            <a:r>
              <a:rPr lang="de-DE" dirty="0"/>
              <a:t>Standard </a:t>
            </a:r>
            <a:r>
              <a:rPr lang="de-DE" dirty="0" err="1"/>
              <a:t>conventions</a:t>
            </a:r>
            <a:r>
              <a:rPr lang="de-DE" dirty="0"/>
              <a:t> aber trotzdem möglich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implementierungen</a:t>
            </a:r>
            <a:r>
              <a:rPr lang="de-DE" dirty="0"/>
              <a:t> zu schreiben</a:t>
            </a:r>
          </a:p>
          <a:p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0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</a:t>
            </a:r>
            <a:r>
              <a:rPr lang="de-DE" dirty="0" err="1"/>
              <a:t>Paging</a:t>
            </a:r>
            <a:r>
              <a:rPr lang="de-DE" dirty="0"/>
              <a:t> + </a:t>
            </a:r>
            <a:r>
              <a:rPr lang="de-DE" dirty="0" err="1"/>
              <a:t>Sorting</a:t>
            </a:r>
            <a:r>
              <a:rPr lang="de-DE" dirty="0"/>
              <a:t> Repository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PagingAndSortingRepository</a:t>
            </a:r>
            <a:r>
              <a:rPr lang="de-DE" dirty="0"/>
              <a:t> verwenden (statt </a:t>
            </a:r>
            <a:r>
              <a:rPr lang="de-DE" dirty="0" err="1"/>
              <a:t>CRUDRepository</a:t>
            </a:r>
            <a:r>
              <a:rPr lang="de-DE" dirty="0"/>
              <a:t>)</a:t>
            </a:r>
          </a:p>
          <a:p>
            <a:r>
              <a:rPr lang="de-DE" dirty="0"/>
              <a:t>In HAL Browser anschauen …</a:t>
            </a:r>
          </a:p>
          <a:p>
            <a:r>
              <a:rPr lang="de-DE" dirty="0"/>
              <a:t>Oder …</a:t>
            </a:r>
          </a:p>
          <a:p>
            <a:endParaRPr lang="de-DE" dirty="0"/>
          </a:p>
          <a:p>
            <a:r>
              <a:rPr lang="de-DE" dirty="0"/>
              <a:t>DAO Implementierung erweitern</a:t>
            </a:r>
          </a:p>
          <a:p>
            <a:r>
              <a:rPr lang="de-DE" dirty="0"/>
              <a:t>UI erweitern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595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r>
              <a:rPr lang="de-DE" dirty="0"/>
              <a:t> Beispiel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Unterschied, SPA, direkte REST Aufrufe</a:t>
            </a:r>
          </a:p>
          <a:p>
            <a:r>
              <a:rPr lang="de-DE" dirty="0"/>
              <a:t>Flipchart Erklärung</a:t>
            </a:r>
          </a:p>
          <a:p>
            <a:r>
              <a:rPr lang="de-DE" dirty="0"/>
              <a:t>Selber auschecken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46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Reading, Resources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Spring Data, O</a:t>
            </a:r>
            <a:r>
              <a:rPr lang="en-US" dirty="0"/>
              <a:t>’Reilly</a:t>
            </a:r>
            <a:endParaRPr lang="de-DE" dirty="0"/>
          </a:p>
          <a:p>
            <a:r>
              <a:rPr lang="de-DE" dirty="0"/>
              <a:t>Tutorials von Spring</a:t>
            </a:r>
          </a:p>
          <a:p>
            <a:r>
              <a:rPr lang="de-DE" dirty="0"/>
              <a:t>Spring Data-</a:t>
            </a:r>
            <a:r>
              <a:rPr lang="de-DE" dirty="0" err="1"/>
              <a:t>ReactJS</a:t>
            </a:r>
            <a:r>
              <a:rPr lang="de-DE" dirty="0"/>
              <a:t> Tutorial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44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7200" dirty="0"/>
              <a:t>24.05.2017</a:t>
            </a:r>
          </a:p>
          <a:p>
            <a:r>
              <a:rPr lang="de-DE" sz="7200" dirty="0"/>
              <a:t>Christoph Kurrat</a:t>
            </a:r>
          </a:p>
          <a:p>
            <a:r>
              <a:rPr lang="de-DE" sz="7200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Framework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„ Framework für Java </a:t>
            </a:r>
          </a:p>
          <a:p>
            <a:r>
              <a:rPr lang="de-DE" dirty="0"/>
              <a:t>Setzt auf </a:t>
            </a:r>
            <a:r>
              <a:rPr lang="en-US" dirty="0"/>
              <a:t>“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„</a:t>
            </a:r>
          </a:p>
          <a:p>
            <a:r>
              <a:rPr lang="de-DE" dirty="0"/>
              <a:t>Vereinfacht die Infrastruktur-Setup und </a:t>
            </a:r>
            <a:r>
              <a:rPr lang="de-DE" dirty="0" err="1"/>
              <a:t>Resourceverwaltung</a:t>
            </a:r>
            <a:endParaRPr lang="de-DE" dirty="0"/>
          </a:p>
          <a:p>
            <a:r>
              <a:rPr lang="de-DE" dirty="0"/>
              <a:t>Viel Unterstützung für Datenbankzugriff 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Boot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“Starter”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/>
              <a:t>weiter</a:t>
            </a:r>
            <a:r>
              <a:rPr lang="en-US" dirty="0"/>
              <a:t> (+  und -)</a:t>
            </a:r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enthalten</a:t>
            </a:r>
          </a:p>
          <a:p>
            <a:r>
              <a:rPr lang="de-DE" dirty="0"/>
              <a:t>einfache und aussagekräftige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Bietet Schnittstelle zu DBs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Queries</a:t>
            </a:r>
            <a:r>
              <a:rPr lang="de-DE" dirty="0"/>
              <a:t> mehr schreiben müssen</a:t>
            </a:r>
          </a:p>
          <a:p>
            <a:r>
              <a:rPr lang="de-DE" dirty="0"/>
              <a:t>Unterstützt viele DBMS (SQL + </a:t>
            </a:r>
            <a:r>
              <a:rPr lang="de-DE" dirty="0" err="1"/>
              <a:t>NoSQL</a:t>
            </a:r>
            <a:r>
              <a:rPr lang="de-DE" dirty="0"/>
              <a:t>)</a:t>
            </a:r>
          </a:p>
          <a:p>
            <a:r>
              <a:rPr lang="de-DE" dirty="0"/>
              <a:t>Bietet diese Schnittstellen als REST-</a:t>
            </a:r>
            <a:r>
              <a:rPr lang="de-DE" dirty="0" err="1"/>
              <a:t>Resourcen</a:t>
            </a:r>
            <a:endParaRPr lang="de-DE" dirty="0"/>
          </a:p>
          <a:p>
            <a:pPr lvl="1"/>
            <a:r>
              <a:rPr lang="de-DE" dirty="0"/>
              <a:t>Weniger / kein </a:t>
            </a:r>
            <a:r>
              <a:rPr lang="de-DE" dirty="0" err="1"/>
              <a:t>Boilerplatecode</a:t>
            </a:r>
            <a:r>
              <a:rPr lang="de-DE" dirty="0"/>
              <a:t> mehr</a:t>
            </a:r>
          </a:p>
          <a:p>
            <a:pPr lvl="1"/>
            <a:r>
              <a:rPr lang="de-DE" dirty="0"/>
              <a:t>Ideal für Single Page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HAL-Browser</a:t>
            </a:r>
          </a:p>
          <a:p>
            <a:r>
              <a:rPr lang="de-DE" dirty="0"/>
              <a:t>Ist anpassbar</a:t>
            </a:r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- Technologien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Maven</a:t>
            </a:r>
            <a:endParaRPr lang="de-DE" dirty="0"/>
          </a:p>
          <a:p>
            <a:r>
              <a:rPr lang="de-DE" dirty="0"/>
              <a:t>Spring</a:t>
            </a:r>
          </a:p>
          <a:p>
            <a:r>
              <a:rPr lang="de-DE" dirty="0"/>
              <a:t>Spring Boot </a:t>
            </a:r>
          </a:p>
          <a:p>
            <a:r>
              <a:rPr lang="de-DE" dirty="0"/>
              <a:t>Spring Data</a:t>
            </a:r>
          </a:p>
          <a:p>
            <a:r>
              <a:rPr lang="de-DE" dirty="0"/>
              <a:t>Java8</a:t>
            </a:r>
          </a:p>
          <a:p>
            <a:r>
              <a:rPr lang="de-DE" dirty="0" err="1"/>
              <a:t>Thymeleaf</a:t>
            </a:r>
            <a:endParaRPr lang="de-DE" dirty="0"/>
          </a:p>
          <a:p>
            <a:r>
              <a:rPr lang="de-DE" dirty="0"/>
              <a:t>H2 DB</a:t>
            </a:r>
          </a:p>
        </p:txBody>
      </p:sp>
    </p:spTree>
    <p:extLst>
      <p:ext uri="{BB962C8B-B14F-4D97-AF65-F5344CB8AC3E}">
        <p14:creationId xmlns:p14="http://schemas.microsoft.com/office/powerpoint/2010/main" val="14137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30 Min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Beispielprojekt – </a:t>
            </a:r>
            <a:r>
              <a:rPr lang="de-DE" dirty="0" err="1"/>
              <a:t>Explore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Projekt von GitHub auschecken</a:t>
            </a:r>
          </a:p>
          <a:p>
            <a:r>
              <a:rPr lang="de-DE" dirty="0" err="1"/>
              <a:t>mvn</a:t>
            </a:r>
            <a:r>
              <a:rPr lang="de-DE" dirty="0"/>
              <a:t> clean </a:t>
            </a:r>
            <a:r>
              <a:rPr lang="de-DE" dirty="0" err="1"/>
              <a:t>install</a:t>
            </a:r>
            <a:endParaRPr lang="de-DE" dirty="0"/>
          </a:p>
          <a:p>
            <a:r>
              <a:rPr lang="de-DE" dirty="0">
                <a:hlinkClick r:id="rId2"/>
              </a:rPr>
              <a:t>http://localhost:8090/</a:t>
            </a:r>
            <a:r>
              <a:rPr lang="de-DE" dirty="0"/>
              <a:t>  =&gt; HAL Browser</a:t>
            </a:r>
          </a:p>
          <a:p>
            <a:r>
              <a:rPr lang="de-DE" dirty="0"/>
              <a:t>http://localhost:8090/agenda</a:t>
            </a:r>
          </a:p>
        </p:txBody>
      </p:sp>
    </p:spTree>
    <p:extLst>
      <p:ext uri="{BB962C8B-B14F-4D97-AF65-F5344CB8AC3E}">
        <p14:creationId xmlns:p14="http://schemas.microsoft.com/office/powerpoint/2010/main" val="57974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15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Spring Data </a:t>
            </a:r>
            <a:r>
              <a:rPr lang="de-DE" dirty="0" err="1"/>
              <a:t>Queries</a:t>
            </a:r>
            <a:r>
              <a:rPr lang="de-DE" dirty="0"/>
              <a:t> + </a:t>
            </a:r>
            <a:r>
              <a:rPr lang="de-DE" dirty="0" err="1"/>
              <a:t>Repositories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Query </a:t>
            </a:r>
            <a:r>
              <a:rPr lang="de-DE" dirty="0" err="1"/>
              <a:t>syntax</a:t>
            </a:r>
            <a:r>
              <a:rPr lang="de-DE" dirty="0"/>
              <a:t> (IDE Unterstützung, </a:t>
            </a:r>
            <a:r>
              <a:rPr lang="de-DE" dirty="0" err="1"/>
              <a:t>IntelliJ</a:t>
            </a:r>
            <a:r>
              <a:rPr lang="de-DE" dirty="0"/>
              <a:t>, )</a:t>
            </a:r>
          </a:p>
          <a:p>
            <a:r>
              <a:rPr lang="de-DE" dirty="0" err="1"/>
              <a:t>Repositories</a:t>
            </a:r>
            <a:r>
              <a:rPr lang="de-DE" dirty="0"/>
              <a:t> (CRUD, </a:t>
            </a:r>
            <a:r>
              <a:rPr lang="de-DE" dirty="0" err="1"/>
              <a:t>PagingAndSorting</a:t>
            </a:r>
            <a:r>
              <a:rPr lang="de-DE" dirty="0"/>
              <a:t> …)</a:t>
            </a:r>
          </a:p>
          <a:p>
            <a:r>
              <a:rPr lang="de-DE" dirty="0"/>
              <a:t>Request </a:t>
            </a:r>
            <a:r>
              <a:rPr lang="de-DE" dirty="0" err="1"/>
              <a:t>params</a:t>
            </a:r>
            <a:endParaRPr lang="de-DE" dirty="0"/>
          </a:p>
          <a:p>
            <a:r>
              <a:rPr lang="de-DE" dirty="0"/>
              <a:t>Native </a:t>
            </a:r>
            <a:r>
              <a:rPr lang="de-DE" dirty="0" err="1"/>
              <a:t>Queries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Documentation</a:t>
            </a:r>
            <a:r>
              <a:rPr lang="de-DE" dirty="0"/>
              <a:t>: http://docs.spring.io/spring-data/rest/docs/current/reference/html/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25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30 min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Experts in agile software engineering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Event Repository </a:t>
            </a:r>
            <a:r>
              <a:rPr lang="de-DE" dirty="0" err="1"/>
              <a:t>erweiten</a:t>
            </a:r>
            <a:r>
              <a:rPr lang="de-DE" dirty="0"/>
              <a:t> um Suche</a:t>
            </a:r>
            <a:endParaRPr lang="en-GB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(danach HAL Browser zeigen, neue </a:t>
            </a:r>
            <a:r>
              <a:rPr lang="de-DE" dirty="0" err="1"/>
              <a:t>Queries</a:t>
            </a:r>
            <a:r>
              <a:rPr lang="de-DE" dirty="0"/>
              <a:t> da)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88125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504</Words>
  <Application>Microsoft Office PowerPoint</Application>
  <PresentationFormat>Bildschirmpräsentation (16:9)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andrena-Folienmaster-16-9</vt:lpstr>
      <vt:lpstr>1_andrena-Folienmaster-16-9</vt:lpstr>
      <vt:lpstr>Icons</vt:lpstr>
      <vt:lpstr>Spring Boot | Spring Data Workshop </vt:lpstr>
      <vt:lpstr>Spring Framework</vt:lpstr>
      <vt:lpstr>Spring Boot</vt:lpstr>
      <vt:lpstr>Spring Data</vt:lpstr>
      <vt:lpstr>Das Beispielprojekt - Technologien</vt:lpstr>
      <vt:lpstr>Das Beispielprojekt – Explore </vt:lpstr>
      <vt:lpstr>Spring Data Queries + Repositories</vt:lpstr>
      <vt:lpstr>Event Repository erweiten um Suche</vt:lpstr>
      <vt:lpstr>Neues Repository hinzufügen …</vt:lpstr>
      <vt:lpstr>Integrationstests</vt:lpstr>
      <vt:lpstr>Theorie: hypermedia links</vt:lpstr>
      <vt:lpstr>DAO umbauen (mit Links)</vt:lpstr>
      <vt:lpstr>IRL usage – flipchart, interaktives session</vt:lpstr>
      <vt:lpstr>Extra: Paging + Sorting Repository</vt:lpstr>
      <vt:lpstr>React Beispiel</vt:lpstr>
      <vt:lpstr>Further Reading, Resources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Bonnie Chow</cp:lastModifiedBy>
  <cp:revision>150</cp:revision>
  <cp:lastPrinted>2017-05-20T09:33:24Z</cp:lastPrinted>
  <dcterms:created xsi:type="dcterms:W3CDTF">2010-04-12T23:12:02Z</dcterms:created>
  <dcterms:modified xsi:type="dcterms:W3CDTF">2017-05-20T09:36:12Z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