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81" r:id="rId5"/>
  </p:sldMasterIdLst>
  <p:notesMasterIdLst>
    <p:notesMasterId r:id="rId13"/>
  </p:notesMasterIdLst>
  <p:handoutMasterIdLst>
    <p:handoutMasterId r:id="rId14"/>
  </p:handoutMasterIdLst>
  <p:sldIdLst>
    <p:sldId id="262" r:id="rId6"/>
    <p:sldId id="264" r:id="rId7"/>
    <p:sldId id="263" r:id="rId8"/>
    <p:sldId id="265" r:id="rId9"/>
    <p:sldId id="266" r:id="rId10"/>
    <p:sldId id="267" r:id="rId11"/>
    <p:sldId id="268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6">
          <p15:clr>
            <a:srgbClr val="A4A3A4"/>
          </p15:clr>
        </p15:guide>
        <p15:guide id="2" pos="1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22" autoAdjust="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691" y="72"/>
      </p:cViewPr>
      <p:guideLst>
        <p:guide orient="horz" pos="3146"/>
        <p:guide pos="15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69EC12-32BB-B84B-964B-77CD8A6EA5B5}" type="datetimeFigureOut">
              <a:rPr lang="de-DE" smtClean="0"/>
              <a:t>21.04.2017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26C69-A43E-464C-A0C5-EFFEE1CB17E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02249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D8CEF-220A-EC43-8099-BAE7D65DBE3D}" type="datetimeFigureOut">
              <a:rPr lang="de-DE" smtClean="0"/>
              <a:t>21.04.2017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FCDCF-7A11-A043-9155-2050B044F50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10824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3" name="Bild 2" descr="HG-16-9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974"/>
            <a:ext cx="9144000" cy="5124526"/>
          </a:xfrm>
          <a:prstGeom prst="rect">
            <a:avLst/>
          </a:prstGeom>
        </p:spPr>
      </p:pic>
      <p:pic>
        <p:nvPicPr>
          <p:cNvPr id="16" name="Picture 16" descr="andrena-logo-2009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303071"/>
            <a:ext cx="720080" cy="2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Bild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753533"/>
            <a:ext cx="9152526" cy="2167467"/>
          </a:xfrm>
          <a:prstGeom prst="rect">
            <a:avLst/>
          </a:prstGeom>
        </p:spPr>
      </p:pic>
      <p:pic>
        <p:nvPicPr>
          <p:cNvPr id="21" name="Bild 20" descr="prism-01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521" y="949954"/>
            <a:ext cx="2306306" cy="2529075"/>
          </a:xfrm>
          <a:prstGeom prst="rect">
            <a:avLst/>
          </a:prstGeom>
        </p:spPr>
      </p:pic>
      <p:sp>
        <p:nvSpPr>
          <p:cNvPr id="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382539"/>
            <a:ext cx="8231187" cy="45079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4" name="Titel 17"/>
          <p:cNvSpPr>
            <a:spLocks noGrp="1"/>
          </p:cNvSpPr>
          <p:nvPr>
            <p:ph type="title"/>
          </p:nvPr>
        </p:nvSpPr>
        <p:spPr>
          <a:xfrm>
            <a:off x="457200" y="1513825"/>
            <a:ext cx="8229600" cy="7836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 smtClean="0"/>
              <a:t>Mastertitelformat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de-DE" dirty="0"/>
          </a:p>
        </p:txBody>
      </p:sp>
      <p:sp>
        <p:nvSpPr>
          <p:cNvPr id="29" name="Footer Placeholder 4"/>
          <p:cNvSpPr txBox="1">
            <a:spLocks/>
          </p:cNvSpPr>
          <p:nvPr userDrawn="1"/>
        </p:nvSpPr>
        <p:spPr>
          <a:xfrm>
            <a:off x="1375015" y="276381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 smtClean="0"/>
              <a:t>Experts</a:t>
            </a:r>
            <a:r>
              <a:rPr lang="de-DE" baseline="0" dirty="0" smtClean="0"/>
              <a:t> in agile </a:t>
            </a:r>
            <a:r>
              <a:rPr lang="de-DE" baseline="0" dirty="0" err="1" smtClean="0"/>
              <a:t>software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engineering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766782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nga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783874" y="640234"/>
            <a:ext cx="546891" cy="4986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Icon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81601" y="697180"/>
            <a:ext cx="695989" cy="374432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5 Min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Experts in agile software engineering</a:t>
            </a:r>
            <a:endParaRPr lang="de-DE" dirty="0" smtClean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57201" y="640234"/>
            <a:ext cx="7269316" cy="783696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ngabe_Sanduh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81601" y="739771"/>
            <a:ext cx="695989" cy="374432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5 Min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Experts in agile software engineering</a:t>
            </a:r>
            <a:endParaRPr lang="de-DE" dirty="0" smtClean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57201" y="640234"/>
            <a:ext cx="7269316" cy="783696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457200" y="1762484"/>
            <a:ext cx="8229600" cy="29466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1" name="Bild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883" y="640234"/>
            <a:ext cx="573506" cy="5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497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er u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Experts in agile software engineering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11" descr="prism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59046" y="2991084"/>
            <a:ext cx="1631950" cy="178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 4" descr="Prismen-03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315" y="627534"/>
            <a:ext cx="2073275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29145" y="2053426"/>
            <a:ext cx="8229600" cy="78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400"/>
            </a:lvl1pPr>
          </a:lstStyle>
          <a:p>
            <a:r>
              <a:rPr lang="de-DE" dirty="0" smtClean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6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Experts in agile software engineering</a:t>
            </a:r>
            <a:endParaRPr lang="en-US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242888" y="771550"/>
            <a:ext cx="8581564" cy="108012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4" name="Bild 13" descr="Titelseite-Prism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5526"/>
            <a:ext cx="1344960" cy="987642"/>
          </a:xfrm>
          <a:prstGeom prst="rect">
            <a:avLst/>
          </a:prstGeom>
        </p:spPr>
      </p:pic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itel 17"/>
          <p:cNvSpPr>
            <a:spLocks noGrp="1"/>
          </p:cNvSpPr>
          <p:nvPr>
            <p:ph type="title"/>
          </p:nvPr>
        </p:nvSpPr>
        <p:spPr>
          <a:xfrm>
            <a:off x="457200" y="919634"/>
            <a:ext cx="8229600" cy="783696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327189"/>
            <a:ext cx="8368626" cy="2479761"/>
          </a:xfrm>
        </p:spPr>
        <p:txBody>
          <a:bodyPr/>
          <a:lstStyle/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4"/>
          </p:nvPr>
        </p:nvSpPr>
        <p:spPr>
          <a:xfrm>
            <a:off x="458574" y="1855775"/>
            <a:ext cx="8367252" cy="464550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 dirty="0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242888" y="771550"/>
            <a:ext cx="8581564" cy="108012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Experts in agile software engineering</a:t>
            </a:r>
            <a:endParaRPr lang="en-US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8308258" y="4645742"/>
            <a:ext cx="835742" cy="4977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4" name="Bild 13" descr="Titelseite-Prism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5526"/>
            <a:ext cx="1344960" cy="987642"/>
          </a:xfrm>
          <a:prstGeom prst="rect">
            <a:avLst/>
          </a:prstGeom>
        </p:spPr>
      </p:pic>
      <p:sp>
        <p:nvSpPr>
          <p:cNvPr id="17" name="Foliennummernplatzhalt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itel 17"/>
          <p:cNvSpPr>
            <a:spLocks noGrp="1"/>
          </p:cNvSpPr>
          <p:nvPr>
            <p:ph type="title" hasCustomPrompt="1"/>
          </p:nvPr>
        </p:nvSpPr>
        <p:spPr>
          <a:xfrm>
            <a:off x="457200" y="919634"/>
            <a:ext cx="8229600" cy="783696"/>
          </a:xfrm>
        </p:spPr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048387"/>
            <a:ext cx="8368626" cy="275856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57150" indent="-342900">
              <a:buFont typeface="+mj-lt"/>
              <a:buAutoNum type="arabicPeriod"/>
              <a:defRPr/>
            </a:lvl2pPr>
            <a:lvl3pPr marL="114300" indent="-342900">
              <a:buFont typeface="+mj-lt"/>
              <a:buAutoNum type="arabicPeriod"/>
              <a:defRPr/>
            </a:lvl3pPr>
            <a:lvl4pPr marL="114300" indent="-342900">
              <a:buFont typeface="+mj-lt"/>
              <a:buAutoNum type="arabicPeriod"/>
              <a:defRPr/>
            </a:lvl4pPr>
            <a:lvl5pPr marL="1143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de-DE" dirty="0" smtClean="0"/>
              <a:t>Erste Ebene</a:t>
            </a:r>
          </a:p>
          <a:p>
            <a:pPr lvl="2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75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Zwischenüberschrif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Experts in agile software engineering</a:t>
            </a:r>
            <a:endParaRPr lang="de-DE" dirty="0" smtClean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8574" y="1970860"/>
            <a:ext cx="8228226" cy="278649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459948" y="1423929"/>
            <a:ext cx="8228226" cy="53615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 dirty="0" smtClean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5055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970216"/>
            <a:ext cx="4038600" cy="17024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970216"/>
            <a:ext cx="4038600" cy="170248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Experts in agile software engineering</a:t>
            </a:r>
            <a:endParaRPr lang="de-DE" dirty="0" smtClean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459948" y="1423929"/>
            <a:ext cx="4035852" cy="53615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5"/>
          </p:nvPr>
        </p:nvSpPr>
        <p:spPr>
          <a:xfrm>
            <a:off x="4648200" y="1423930"/>
            <a:ext cx="4035852" cy="53615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0" indent="0">
              <a:buNone/>
              <a:defRPr sz="2200"/>
            </a:lvl2pPr>
            <a:lvl3pPr marL="0" indent="0">
              <a:buNone/>
              <a:defRPr sz="2200"/>
            </a:lvl3pPr>
            <a:lvl4pPr marL="0" indent="0">
              <a:buNone/>
              <a:defRPr sz="2200"/>
            </a:lvl4pPr>
            <a:lvl5pPr marL="0" indent="0">
              <a:buNone/>
              <a:defRPr sz="2200"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2"/>
          </p:nvPr>
        </p:nvSpPr>
        <p:spPr>
          <a:xfrm>
            <a:off x="457200" y="3768811"/>
            <a:ext cx="8229600" cy="947351"/>
          </a:xfrm>
          <a:ln>
            <a:noFill/>
          </a:ln>
        </p:spPr>
        <p:txBody>
          <a:bodyPr/>
          <a:lstStyle>
            <a:lvl1pPr marL="0" indent="0">
              <a:buFont typeface="Arial"/>
              <a:buNone/>
              <a:defRPr sz="2200"/>
            </a:lvl1pPr>
            <a:lvl2pPr marL="0" indent="0" algn="l">
              <a:buFont typeface="+mj-lt"/>
              <a:buNone/>
              <a:defRPr sz="1800"/>
            </a:lvl2pPr>
            <a:lvl3pPr marL="914400" indent="0">
              <a:buNone/>
              <a:defRPr sz="2000"/>
            </a:lvl3pPr>
            <a:lvl4pPr marL="0" indent="0" algn="l">
              <a:buFont typeface="+mj-lt"/>
              <a:buNone/>
              <a:defRPr sz="2000"/>
            </a:lvl4pPr>
            <a:lvl5pPr marL="0" indent="0" algn="l">
              <a:buFont typeface="+mj-lt"/>
              <a:buNone/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75082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428751"/>
            <a:ext cx="4038600" cy="33829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 baseline="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428751"/>
            <a:ext cx="4038600" cy="33829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r>
              <a:rPr lang="en-US" dirty="0" err="1" smtClean="0"/>
              <a:t>Erste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Experts in agile software engineering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4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Experts in agile software engineering</a:t>
            </a:r>
            <a:endParaRPr lang="de-DE" dirty="0" smtClean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Experts in agile software engineering</a:t>
            </a:r>
            <a:endParaRPr lang="de-DE" dirty="0" smtClean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>
          <a:xfrm>
            <a:off x="457200" y="640234"/>
            <a:ext cx="8229600" cy="783696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>
          <a:xfrm>
            <a:off x="457200" y="1762484"/>
            <a:ext cx="8229600" cy="294667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978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ur Header u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Experts in agile software engineering</a:t>
            </a:r>
            <a:endParaRPr 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81727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40234"/>
            <a:ext cx="8229600" cy="78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7676"/>
            <a:ext cx="8229600" cy="2609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5021" y="276387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Experts in agile software engineering</a:t>
            </a:r>
            <a:endParaRPr lang="de-DE" dirty="0"/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007" y="57134"/>
            <a:ext cx="484921" cy="498392"/>
          </a:xfrm>
          <a:prstGeom prst="rect">
            <a:avLst/>
          </a:prstGeom>
        </p:spPr>
      </p:pic>
      <p:pic>
        <p:nvPicPr>
          <p:cNvPr id="19" name="Picture 16" descr="andrena-logo-200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95536" y="303071"/>
            <a:ext cx="720080" cy="2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Gerade Verbindung 19"/>
          <p:cNvCxnSpPr/>
          <p:nvPr/>
        </p:nvCxnSpPr>
        <p:spPr>
          <a:xfrm>
            <a:off x="251520" y="627534"/>
            <a:ext cx="8568952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Bild 20" descr="Titelseite-Prismen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701615"/>
            <a:ext cx="578274" cy="424643"/>
          </a:xfrm>
          <a:prstGeom prst="rect">
            <a:avLst/>
          </a:prstGeom>
        </p:spPr>
      </p:pic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6665" y="180377"/>
            <a:ext cx="350925" cy="1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3"/>
                </a:solidFill>
                <a:latin typeface="+mn-lt"/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0" name="Footer Placeholder 4"/>
          <p:cNvSpPr txBox="1">
            <a:spLocks/>
          </p:cNvSpPr>
          <p:nvPr/>
        </p:nvSpPr>
        <p:spPr>
          <a:xfrm>
            <a:off x="152754" y="4812264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© 2016 andrena objects ag  </a:t>
            </a:r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0" r:id="rId1"/>
    <p:sldLayoutId id="2147493456" r:id="rId2"/>
    <p:sldLayoutId id="2147493479" r:id="rId3"/>
    <p:sldLayoutId id="2147493470" r:id="rId4"/>
    <p:sldLayoutId id="2147493469" r:id="rId5"/>
    <p:sldLayoutId id="2147493467" r:id="rId6"/>
    <p:sldLayoutId id="2147493460" r:id="rId7"/>
    <p:sldLayoutId id="2147493483" r:id="rId8"/>
    <p:sldLayoutId id="2147493462" r:id="rId9"/>
    <p:sldLayoutId id="2147493464" r:id="rId10"/>
    <p:sldLayoutId id="2147493484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 3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68" y="1"/>
            <a:ext cx="9099864" cy="5126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5021" y="276387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Experts in agile software engineering</a:t>
            </a:r>
            <a:endParaRPr lang="de-DE" dirty="0"/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007" y="57134"/>
            <a:ext cx="484921" cy="498392"/>
          </a:xfrm>
          <a:prstGeom prst="rect">
            <a:avLst/>
          </a:prstGeom>
        </p:spPr>
      </p:pic>
      <p:pic>
        <p:nvPicPr>
          <p:cNvPr id="19" name="Picture 16" descr="andrena-logo-200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303071"/>
            <a:ext cx="720080" cy="25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Gerade Verbindung 19"/>
          <p:cNvCxnSpPr/>
          <p:nvPr/>
        </p:nvCxnSpPr>
        <p:spPr>
          <a:xfrm>
            <a:off x="251520" y="627534"/>
            <a:ext cx="8568952" cy="0"/>
          </a:xfrm>
          <a:prstGeom prst="line">
            <a:avLst/>
          </a:prstGeom>
          <a:ln w="635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Bild 20" descr="Titelseite-Prisme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440" y="4701615"/>
            <a:ext cx="578274" cy="424643"/>
          </a:xfrm>
          <a:prstGeom prst="rect">
            <a:avLst/>
          </a:prstGeom>
        </p:spPr>
      </p:pic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6665" y="180377"/>
            <a:ext cx="350925" cy="155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3"/>
                </a:solidFill>
                <a:latin typeface="+mn-lt"/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0" name="Footer Placeholder 4"/>
          <p:cNvSpPr txBox="1">
            <a:spLocks/>
          </p:cNvSpPr>
          <p:nvPr/>
        </p:nvSpPr>
        <p:spPr>
          <a:xfrm>
            <a:off x="152754" y="4812264"/>
            <a:ext cx="2895600" cy="2643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© 2016 andrena objects ag  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57200" y="640234"/>
            <a:ext cx="8229600" cy="783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97676"/>
            <a:ext cx="8229600" cy="2609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48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2" r:id="rId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3"/>
        </a:buClr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 descr="icon-sanduhr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3" b="4493"/>
          <a:stretch>
            <a:fillRect/>
          </a:stretch>
        </p:blipFill>
        <p:spPr/>
      </p:pic>
      <p:sp>
        <p:nvSpPr>
          <p:cNvPr id="3" name="Textplatzhalt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Experts in agile software engineering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Icons</a:t>
            </a:r>
            <a:endParaRPr lang="de-DE" dirty="0"/>
          </a:p>
        </p:txBody>
      </p:sp>
      <p:pic>
        <p:nvPicPr>
          <p:cNvPr id="8" name="Bild 7" descr="icon-kalend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95" y="2024668"/>
            <a:ext cx="1147012" cy="1147012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789" y="2024668"/>
            <a:ext cx="1147012" cy="1147012"/>
          </a:xfrm>
          <a:prstGeom prst="rect">
            <a:avLst/>
          </a:prstGeom>
        </p:spPr>
      </p:pic>
      <p:pic>
        <p:nvPicPr>
          <p:cNvPr id="10" name="Bild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483" y="2024668"/>
            <a:ext cx="1147012" cy="1147012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177" y="2024668"/>
            <a:ext cx="1147012" cy="1147012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873" y="2024668"/>
            <a:ext cx="1147012" cy="114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5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de-DE" dirty="0"/>
              <a:t>24.05.2017</a:t>
            </a:r>
          </a:p>
          <a:p>
            <a:r>
              <a:rPr lang="de-DE" dirty="0"/>
              <a:t>Christoph Kurrat</a:t>
            </a:r>
          </a:p>
          <a:p>
            <a:r>
              <a:rPr lang="de-DE" dirty="0"/>
              <a:t>Dr. Bonnie Chow</a:t>
            </a:r>
          </a:p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Spring Boot | Spring Data Workshop</a:t>
            </a:r>
            <a:br>
              <a:rPr lang="en-US" dirty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8793163" y="180975"/>
            <a:ext cx="350837" cy="15557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669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Experts in agile software engineering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Einführung Spring/Data/Boot</a:t>
            </a:r>
          </a:p>
          <a:p>
            <a:r>
              <a:rPr lang="de-DE" dirty="0" smtClean="0"/>
              <a:t>Übersicht über das Beispielprojekt</a:t>
            </a:r>
          </a:p>
          <a:p>
            <a:r>
              <a:rPr lang="de-DE" dirty="0" smtClean="0"/>
              <a:t>Einrichten</a:t>
            </a:r>
          </a:p>
          <a:p>
            <a:r>
              <a:rPr lang="de-DE" dirty="0" err="1" smtClean="0"/>
              <a:t>Coden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149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Experts in agile software engineering</a:t>
            </a:r>
            <a:endParaRPr lang="de-DE" dirty="0" smtClean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Spring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Inversion </a:t>
            </a:r>
            <a:r>
              <a:rPr lang="de-DE" dirty="0" err="1"/>
              <a:t>of</a:t>
            </a:r>
            <a:r>
              <a:rPr lang="de-DE" dirty="0"/>
              <a:t> Control Framework</a:t>
            </a:r>
          </a:p>
          <a:p>
            <a:r>
              <a:rPr lang="de-DE" dirty="0"/>
              <a:t>Setzt auf </a:t>
            </a:r>
            <a:r>
              <a:rPr lang="de-DE" dirty="0" err="1"/>
              <a:t>Convention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596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Experts in agile software engineering</a:t>
            </a:r>
            <a:endParaRPr lang="de-DE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Spring Data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Bietet Schnittstelle zu </a:t>
            </a:r>
            <a:r>
              <a:rPr lang="de-DE" dirty="0" smtClean="0"/>
              <a:t>DBs</a:t>
            </a:r>
          </a:p>
          <a:p>
            <a:pPr lvl="1"/>
            <a:r>
              <a:rPr lang="de-DE" dirty="0" smtClean="0"/>
              <a:t>Keine </a:t>
            </a:r>
            <a:r>
              <a:rPr lang="de-DE" dirty="0" err="1" smtClean="0"/>
              <a:t>Queries</a:t>
            </a:r>
            <a:r>
              <a:rPr lang="de-DE" dirty="0" smtClean="0"/>
              <a:t> mehr schreiben müssen</a:t>
            </a:r>
          </a:p>
          <a:p>
            <a:r>
              <a:rPr lang="de-DE" dirty="0" smtClean="0"/>
              <a:t>Unterstützt viele DBMS (SQL + </a:t>
            </a:r>
            <a:r>
              <a:rPr lang="de-DE" dirty="0" err="1" smtClean="0"/>
              <a:t>NoSQL</a:t>
            </a:r>
            <a:r>
              <a:rPr lang="de-DE" dirty="0" smtClean="0"/>
              <a:t>)</a:t>
            </a:r>
            <a:endParaRPr lang="de-DE" dirty="0"/>
          </a:p>
          <a:p>
            <a:r>
              <a:rPr lang="de-DE" dirty="0"/>
              <a:t>Bietet diese Schnittstellen als </a:t>
            </a:r>
            <a:r>
              <a:rPr lang="de-DE" dirty="0" smtClean="0"/>
              <a:t>REST-</a:t>
            </a:r>
            <a:r>
              <a:rPr lang="de-DE" dirty="0" err="1" smtClean="0"/>
              <a:t>Resourcen</a:t>
            </a:r>
            <a:endParaRPr lang="de-DE" dirty="0" smtClean="0"/>
          </a:p>
          <a:p>
            <a:pPr lvl="1"/>
            <a:r>
              <a:rPr lang="de-DE" dirty="0" smtClean="0"/>
              <a:t>Weniger / kein </a:t>
            </a:r>
            <a:r>
              <a:rPr lang="de-DE" dirty="0" err="1" smtClean="0"/>
              <a:t>Boilerplatecode</a:t>
            </a:r>
            <a:r>
              <a:rPr lang="de-DE" dirty="0" smtClean="0"/>
              <a:t> mehr</a:t>
            </a:r>
          </a:p>
          <a:p>
            <a:pPr lvl="1"/>
            <a:r>
              <a:rPr lang="de-DE" dirty="0" smtClean="0"/>
              <a:t>Ideal für Single Page </a:t>
            </a:r>
            <a:r>
              <a:rPr lang="de-DE" dirty="0" err="1" smtClean="0"/>
              <a:t>Applications</a:t>
            </a:r>
            <a:endParaRPr lang="de-DE" dirty="0" smtClean="0"/>
          </a:p>
          <a:p>
            <a:r>
              <a:rPr lang="de-DE" dirty="0" smtClean="0"/>
              <a:t>HAL-Browser</a:t>
            </a:r>
            <a:endParaRPr lang="de-DE" dirty="0"/>
          </a:p>
          <a:p>
            <a:r>
              <a:rPr lang="de-DE" dirty="0" smtClean="0"/>
              <a:t>Ist stabil</a:t>
            </a:r>
          </a:p>
          <a:p>
            <a:r>
              <a:rPr lang="de-DE" dirty="0" smtClean="0"/>
              <a:t>Ist anpassbar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9461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Experts in agile software engineering</a:t>
            </a:r>
            <a:endParaRPr lang="de-DE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Spring Boot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Bietet die Springprojekte als fertige “</a:t>
            </a:r>
            <a:r>
              <a:rPr lang="de-DE" dirty="0" err="1"/>
              <a:t>starter</a:t>
            </a:r>
            <a:r>
              <a:rPr lang="de-DE" dirty="0"/>
              <a:t>” </a:t>
            </a:r>
            <a:r>
              <a:rPr lang="de-DE" dirty="0" err="1"/>
              <a:t>bundles</a:t>
            </a:r>
            <a:r>
              <a:rPr lang="de-DE" dirty="0"/>
              <a:t> an, z.B. als </a:t>
            </a:r>
            <a:r>
              <a:rPr lang="de-DE" dirty="0" err="1"/>
              <a:t>Maven</a:t>
            </a:r>
            <a:r>
              <a:rPr lang="de-DE" dirty="0"/>
              <a:t> Artefakte</a:t>
            </a:r>
          </a:p>
          <a:p>
            <a:r>
              <a:rPr lang="en-US" dirty="0" err="1"/>
              <a:t>Treibt</a:t>
            </a:r>
            <a:r>
              <a:rPr lang="en-US" dirty="0"/>
              <a:t> Convention over Configuration </a:t>
            </a:r>
            <a:r>
              <a:rPr lang="en-US" dirty="0" err="1" smtClean="0"/>
              <a:t>weiter</a:t>
            </a:r>
            <a:r>
              <a:rPr lang="en-US" dirty="0" smtClean="0"/>
              <a:t> (+  und -)</a:t>
            </a:r>
            <a:endParaRPr lang="en-US" dirty="0"/>
          </a:p>
          <a:p>
            <a:r>
              <a:rPr lang="de-DE" dirty="0"/>
              <a:t>Generiert “</a:t>
            </a:r>
            <a:r>
              <a:rPr lang="de-DE" dirty="0" err="1"/>
              <a:t>fat</a:t>
            </a:r>
            <a:r>
              <a:rPr lang="de-DE" dirty="0"/>
              <a:t> </a:t>
            </a:r>
            <a:r>
              <a:rPr lang="de-DE" dirty="0" err="1"/>
              <a:t>jars</a:t>
            </a:r>
            <a:r>
              <a:rPr lang="de-DE" dirty="0"/>
              <a:t>” die sämtliche Abhängigkeiten + einen </a:t>
            </a:r>
            <a:r>
              <a:rPr lang="de-DE" dirty="0" err="1"/>
              <a:t>Applicationserver</a:t>
            </a:r>
            <a:r>
              <a:rPr lang="de-DE" dirty="0"/>
              <a:t> </a:t>
            </a:r>
            <a:r>
              <a:rPr lang="de-DE" dirty="0" smtClean="0"/>
              <a:t>enthalten</a:t>
            </a:r>
          </a:p>
          <a:p>
            <a:r>
              <a:rPr lang="de-DE" dirty="0" smtClean="0"/>
              <a:t>einfache Integrationstests mit spring-boot-test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7873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smtClean="0"/>
              <a:t>15 Min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Experts in agile software engineering</a:t>
            </a:r>
            <a:endParaRPr lang="de-DE" dirty="0" smtClean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Das Beispielprojekt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478948"/>
      </p:ext>
    </p:extLst>
  </p:cSld>
  <p:clrMapOvr>
    <a:masterClrMapping/>
  </p:clrMapOvr>
</p:sld>
</file>

<file path=ppt/theme/theme1.xml><?xml version="1.0" encoding="utf-8"?>
<a:theme xmlns:a="http://schemas.openxmlformats.org/drawingml/2006/main" name="andrena-Folienmaster-16-9">
  <a:themeElements>
    <a:clrScheme name="Benutzerdefiniert 1">
      <a:dk1>
        <a:srgbClr val="292929"/>
      </a:dk1>
      <a:lt1>
        <a:srgbClr val="FFFFFF"/>
      </a:lt1>
      <a:dk2>
        <a:srgbClr val="5D5C5C"/>
      </a:dk2>
      <a:lt2>
        <a:srgbClr val="BABABA"/>
      </a:lt2>
      <a:accent1>
        <a:srgbClr val="004C93"/>
      </a:accent1>
      <a:accent2>
        <a:srgbClr val="808080"/>
      </a:accent2>
      <a:accent3>
        <a:srgbClr val="51A025"/>
      </a:accent3>
      <a:accent4>
        <a:srgbClr val="B3071B"/>
      </a:accent4>
      <a:accent5>
        <a:srgbClr val="2D5352"/>
      </a:accent5>
      <a:accent6>
        <a:srgbClr val="FFFFFF"/>
      </a:accent6>
      <a:hlink>
        <a:srgbClr val="004C93"/>
      </a:hlink>
      <a:folHlink>
        <a:srgbClr val="004C9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andrena-Folienmaster-16-9">
  <a:themeElements>
    <a:clrScheme name="Benutzerdefiniert 1">
      <a:dk1>
        <a:srgbClr val="292929"/>
      </a:dk1>
      <a:lt1>
        <a:srgbClr val="FFFFFF"/>
      </a:lt1>
      <a:dk2>
        <a:srgbClr val="5D5C5C"/>
      </a:dk2>
      <a:lt2>
        <a:srgbClr val="BABABA"/>
      </a:lt2>
      <a:accent1>
        <a:srgbClr val="004C93"/>
      </a:accent1>
      <a:accent2>
        <a:srgbClr val="808080"/>
      </a:accent2>
      <a:accent3>
        <a:srgbClr val="51A025"/>
      </a:accent3>
      <a:accent4>
        <a:srgbClr val="B3071B"/>
      </a:accent4>
      <a:accent5>
        <a:srgbClr val="2D5352"/>
      </a:accent5>
      <a:accent6>
        <a:srgbClr val="FFFFFF"/>
      </a:accent6>
      <a:hlink>
        <a:srgbClr val="004C93"/>
      </a:hlink>
      <a:folHlink>
        <a:srgbClr val="004C9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purl.org/dc/dcmitype/"/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sharepoint/v3/field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andrena-Folienmaster-16-9.potx</Template>
  <TotalTime>0</TotalTime>
  <Words>155</Words>
  <Application>Microsoft Office PowerPoint</Application>
  <PresentationFormat>Bildschirmpräsentation (16:9)</PresentationFormat>
  <Paragraphs>43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andrena-Folienmaster-16-9</vt:lpstr>
      <vt:lpstr>1_andrena-Folienmaster-16-9</vt:lpstr>
      <vt:lpstr>Icons</vt:lpstr>
      <vt:lpstr>Spring Boot | Spring Data Workshop </vt:lpstr>
      <vt:lpstr>Agenda</vt:lpstr>
      <vt:lpstr>Spring</vt:lpstr>
      <vt:lpstr>Spring Data</vt:lpstr>
      <vt:lpstr>Spring Boot</vt:lpstr>
      <vt:lpstr>Das Beispielprojekt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andrena Masterfolie</dc:title>
  <dc:creator>Diana</dc:creator>
  <cp:lastModifiedBy>Christoph Kurrat</cp:lastModifiedBy>
  <cp:revision>126</cp:revision>
  <dcterms:created xsi:type="dcterms:W3CDTF">2010-04-12T23:12:02Z</dcterms:created>
  <dcterms:modified xsi:type="dcterms:W3CDTF">2017-04-21T13:01:59Z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