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5" r:id="rId4"/>
    <p:sldId id="276" r:id="rId5"/>
    <p:sldId id="286" r:id="rId6"/>
    <p:sldId id="287" r:id="rId7"/>
    <p:sldId id="257" r:id="rId8"/>
    <p:sldId id="261" r:id="rId9"/>
    <p:sldId id="258" r:id="rId10"/>
    <p:sldId id="278" r:id="rId11"/>
    <p:sldId id="280" r:id="rId12"/>
    <p:sldId id="279" r:id="rId13"/>
    <p:sldId id="281" r:id="rId14"/>
    <p:sldId id="282" r:id="rId15"/>
  </p:sldIdLst>
  <p:sldSz cx="9144000" cy="5143500" type="screen16x9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64080" y="4873680"/>
            <a:ext cx="2154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219D93"/>
                </a:solidFill>
                <a:latin typeface="Calibri"/>
                <a:ea typeface="MS PGothic"/>
              </a:rPr>
              <a:t>AULA 01: INTRODUÇÃO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" name="CustomShape 2" hidden="1"/>
          <p:cNvSpPr/>
          <p:nvPr/>
        </p:nvSpPr>
        <p:spPr>
          <a:xfrm>
            <a:off x="159480" y="340200"/>
            <a:ext cx="1810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19D93"/>
                </a:solidFill>
                <a:latin typeface="Calibri"/>
                <a:ea typeface="MS PGothic"/>
              </a:rPr>
              <a:t>Teoria dos jogos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144262"/>
            <a:ext cx="368220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19D93"/>
                </a:solidFill>
                <a:latin typeface="Calibri"/>
                <a:ea typeface="MS PGothic"/>
              </a:rPr>
              <a:t>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dreluizbraga.com/professor" TargetMode="External"/><Relationship Id="rId4" Type="http://schemas.openxmlformats.org/officeDocument/2006/relationships/hyperlink" Target="mailto:andre.luiz.braga200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Loader/2610/pdf" TargetMode="External"/><Relationship Id="rId2" Type="http://schemas.openxmlformats.org/officeDocument/2006/relationships/hyperlink" Target="https://plataforma.bvirtual.com.br/Leitor/Loader/3843/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0551693/cfi/1!/4/4@0:41.5" TargetMode="External"/><Relationship Id="rId2" Type="http://schemas.openxmlformats.org/officeDocument/2006/relationships/hyperlink" Target="https://integrada.minhabiblioteca.com.br/#/books/9788521635338/cfi/6/2!/4/2/2@0: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pi.repositorio.savaestacio.com.br/api/objetos/efetuaDownload/1e05b110-ce8b-43af-b1c6-353b4eb4f5e2" TargetMode="External"/><Relationship Id="rId5" Type="http://schemas.openxmlformats.org/officeDocument/2006/relationships/hyperlink" Target="https://integrada.minhabiblioteca.com.br/#/books/9788536522050/cfi/4!/4/4@0:0.00" TargetMode="External"/><Relationship Id="rId4" Type="http://schemas.openxmlformats.org/officeDocument/2006/relationships/hyperlink" Target="http://api.repositorio.savaestacio.com.br/api/objetos/efetuaDownload/8778b837-8f71-4144-8e6c-1da0da17a07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1440" y="126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0A7D5F-EF54-420E-89FE-28FDFE43301B}"/>
              </a:ext>
            </a:extLst>
          </p:cNvPr>
          <p:cNvSpPr/>
          <p:nvPr/>
        </p:nvSpPr>
        <p:spPr>
          <a:xfrm>
            <a:off x="135161" y="1068476"/>
            <a:ext cx="661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C01D95-711C-4D66-A7EC-BA0FE3A0E9E3}"/>
              </a:ext>
            </a:extLst>
          </p:cNvPr>
          <p:cNvSpPr/>
          <p:nvPr/>
        </p:nvSpPr>
        <p:spPr>
          <a:xfrm>
            <a:off x="64168" y="2554280"/>
            <a:ext cx="6336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emails com o assunto: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“CCT0891-&lt;Turma&gt;” – E seu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300D57-EA29-4AF6-8E43-F0E11DE39825}"/>
              </a:ext>
            </a:extLst>
          </p:cNvPr>
          <p:cNvSpPr/>
          <p:nvPr/>
        </p:nvSpPr>
        <p:spPr>
          <a:xfrm>
            <a:off x="64168" y="3815124"/>
            <a:ext cx="587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Material pessoal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https://www.andreluizbraga.com/professor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933405" y="443333"/>
            <a:ext cx="2722069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CLASSES de REDES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8" name="Table 4"/>
          <p:cNvGraphicFramePr/>
          <p:nvPr>
            <p:extLst>
              <p:ext uri="{D42A27DB-BD31-4B8C-83A1-F6EECF244321}">
                <p14:modId xmlns:p14="http://schemas.microsoft.com/office/powerpoint/2010/main" val="1987264993"/>
              </p:ext>
            </p:extLst>
          </p:nvPr>
        </p:nvGraphicFramePr>
        <p:xfrm>
          <a:off x="155520" y="884660"/>
          <a:ext cx="8765456" cy="3702936"/>
        </p:xfrm>
        <a:graphic>
          <a:graphicData uri="http://schemas.openxmlformats.org/drawingml/2006/table">
            <a:tbl>
              <a:tblPr/>
              <a:tblGrid>
                <a:gridCol w="278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CLASSE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CARACTERISTICA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L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(Local </a:t>
                      </a:r>
                      <a:r>
                        <a:rPr lang="pt-BR" sz="1800" b="1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Area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Network)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Rede privada que interliga equipamentos em uma região geográfica bem definida, como um escritório, um prédio, uma sala, etc. </a:t>
                      </a:r>
                    </a:p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São projetadas para permitir o compartilhamento de recursos entre os usuários.</a:t>
                      </a:r>
                    </a:p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Possuem normalmente uma grande velocidade de transmissão e podem ser com fio (cabeadas) ou sem fio (WiFi)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MAN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(Metropolitan Area Network)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Cobrem a área de um distrito ou até de uma cidade. </a:t>
                      </a:r>
                    </a:p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Projetada para fornecer alta velocidade aos clientes.</a:t>
                      </a:r>
                    </a:p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Exemplo: Redes que as empresas de telecomunicações montam para permitir o acesso à internet para seus clientes, seja via ADSL (Velox, GVT) ou CABO (</a:t>
                      </a:r>
                      <a:r>
                        <a:rPr lang="pt-BR" sz="1400" b="0" strike="noStrike" spc="-1" dirty="0" err="1">
                          <a:latin typeface="+mn-lt"/>
                        </a:rPr>
                        <a:t>Virtua</a:t>
                      </a:r>
                      <a:r>
                        <a:rPr lang="pt-BR" sz="1400" b="0" strike="noStrike" spc="-1" dirty="0">
                          <a:latin typeface="+mn-lt"/>
                        </a:rPr>
                        <a:t>).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W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pt-BR" sz="1800" b="1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Wide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pt-BR" sz="1800" b="1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Area</a:t>
                      </a:r>
                      <a:r>
                        <a:rPr lang="pt-BR" sz="18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Network)</a:t>
                      </a:r>
                      <a:endParaRPr lang="pt-BR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1360" lvl="2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pt-BR" sz="1400" b="0" strike="noStrike" spc="-1" dirty="0">
                          <a:latin typeface="+mn-lt"/>
                        </a:rPr>
                        <a:t>Normalmente interligam redes locais e abrangem uma grande área geográfica, como um pais, um continente ou até o mundo todo.</a:t>
                      </a:r>
                      <a:endParaRPr lang="pt-B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06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87560" y="558000"/>
            <a:ext cx="4980764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MODELOS de ARQUITETURA DE REDE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611640" y="1059480"/>
            <a:ext cx="7776360" cy="3461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lang="pt-BR" sz="1600" spc="-1" dirty="0">
                <a:solidFill>
                  <a:srgbClr val="000000"/>
                </a:solidFill>
                <a:latin typeface="Arial"/>
                <a:ea typeface="MS PGothic"/>
              </a:rPr>
              <a:t>ODELO RM-OSI </a:t>
            </a:r>
            <a:r>
              <a:rPr lang="pt-BR" dirty="0"/>
              <a:t>(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Open Systems </a:t>
            </a:r>
            <a:r>
              <a:rPr lang="pt-BR" dirty="0" err="1"/>
              <a:t>Interconnection</a:t>
            </a:r>
            <a:r>
              <a:rPr lang="pt-BR" dirty="0"/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  <a:ea typeface="MS PGothic"/>
              </a:rPr>
              <a:t>Criado em 1971 – Formalizado em 1983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Segundo </a:t>
            </a:r>
            <a:r>
              <a:rPr lang="pt-BR" sz="1600" i="1" dirty="0" err="1"/>
              <a:t>Tanenbaum</a:t>
            </a:r>
            <a:r>
              <a:rPr lang="pt-BR" sz="1600" dirty="0"/>
              <a:t>, “W Modelo OSI não é uma arquitetura de redes, pois não especifica os serviços e protocolos exatos que devem ser usados em cada camada. Ele apenas informa o que cada camada deve fazer.”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Permite comunicação entre máquinas heterogêneas e define diretivas genéricas para a construção de redes de computadores (seja de curta, média ou longa distância) independente da tecnologia utilizada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MS PGothic"/>
              </a:rPr>
              <a:t>Arquitetura TCP/IP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000000"/>
                </a:solidFill>
                <a:latin typeface="Arial"/>
                <a:ea typeface="MS PGothic"/>
              </a:rPr>
              <a:t>Implementa uma versão mais prática e real do modelo OSI com adaptações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0428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5520" y="460866"/>
            <a:ext cx="3356345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MODELO OSI - CAMADAS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129672" y="859521"/>
            <a:ext cx="8806172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Aplicação 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- Mais próxima do usuário; ela fornece serviços de rede aos aplicativos do usuário como navegadores, </a:t>
            </a:r>
            <a:r>
              <a:rPr lang="pt-BR" sz="1600" spc="-1" dirty="0" err="1">
                <a:solidFill>
                  <a:srgbClr val="000000"/>
                </a:solidFill>
                <a:ea typeface="MS PGothic"/>
              </a:rPr>
              <a:t>email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,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Apresentação 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- Transformações nos dados, tais como compressão, criptografia, a conversão de arquivos para padrões de rede,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Sessão 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- Mecanismos que permitem estruturar o nível de transporte, ordenando a conversação entre equipamentos.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Transporte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 – Tenta garantir que um pacote chegue a seu destino. Confirmação de entrega. A comunicação é fim a fim entre as camadas das duas máquinas (diferente do nível físico)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Rede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 - Camada complexa que fornece conectividade e seleção de caminhos entre dois sistemas que podem estar localizados em redes geograficamente separadas.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Enlace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 - Fornece trânsito seguro de dados através de um link físico. Trata do endereçamento físico da topologia de rede, do acesso à rede, da notificação de erro, da entrega ordenada de quadros e do controle de fluxo.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 b="1" spc="-1" dirty="0">
                <a:solidFill>
                  <a:srgbClr val="000000"/>
                </a:solidFill>
                <a:ea typeface="MS PGothic"/>
              </a:rPr>
              <a:t>Física</a:t>
            </a:r>
            <a:r>
              <a:rPr lang="pt-BR" sz="1600" spc="-1" dirty="0">
                <a:solidFill>
                  <a:srgbClr val="000000"/>
                </a:solidFill>
                <a:ea typeface="MS PGothic"/>
              </a:rPr>
              <a:t> - A camada física define as especificações elétricas, mecânicas, funcionais e de procedimentos para ativar, manter e desativar o link físico entre sistemas finais. 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1117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866460" y="135385"/>
            <a:ext cx="3356345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MODELO OSI - CAMADAS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2B4CE2-99CE-494C-8FC6-C6B2DAA0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0" y="733587"/>
            <a:ext cx="5221083" cy="4030628"/>
          </a:xfrm>
          <a:prstGeom prst="rect">
            <a:avLst/>
          </a:prstGeom>
        </p:spPr>
      </p:pic>
      <p:sp>
        <p:nvSpPr>
          <p:cNvPr id="3" name="Balão de Fala: Retângulo 2">
            <a:extLst>
              <a:ext uri="{FF2B5EF4-FFF2-40B4-BE49-F238E27FC236}">
                <a16:creationId xmlns:a16="http://schemas.microsoft.com/office/drawing/2014/main" id="{1AE43A91-66A6-4885-A7C6-21B98AC161E5}"/>
              </a:ext>
            </a:extLst>
          </p:cNvPr>
          <p:cNvSpPr/>
          <p:nvPr/>
        </p:nvSpPr>
        <p:spPr>
          <a:xfrm>
            <a:off x="5989320" y="1821180"/>
            <a:ext cx="3078480" cy="552450"/>
          </a:xfrm>
          <a:prstGeom prst="wedgeRectCallout">
            <a:avLst>
              <a:gd name="adj1" fmla="val -63128"/>
              <a:gd name="adj2" fmla="val 116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Servidor</a:t>
            </a:r>
            <a:r>
              <a:rPr lang="en-US" dirty="0"/>
              <a:t>” ou “</a:t>
            </a:r>
            <a:r>
              <a:rPr lang="en-US" dirty="0" err="1"/>
              <a:t>Máquina</a:t>
            </a:r>
            <a:r>
              <a:rPr lang="en-US" dirty="0"/>
              <a:t>” do </a:t>
            </a:r>
            <a:r>
              <a:rPr lang="en-US" dirty="0" err="1"/>
              <a:t>ponto</a:t>
            </a:r>
            <a:r>
              <a:rPr lang="en-US" dirty="0"/>
              <a:t> de vista </a:t>
            </a:r>
            <a:r>
              <a:rPr lang="en-US" dirty="0" err="1"/>
              <a:t>conceitual</a:t>
            </a:r>
            <a:endParaRPr lang="pt-BR" dirty="0"/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5F1FC4DB-D6C1-41FD-8270-7C7451B1D675}"/>
              </a:ext>
            </a:extLst>
          </p:cNvPr>
          <p:cNvSpPr/>
          <p:nvPr/>
        </p:nvSpPr>
        <p:spPr>
          <a:xfrm>
            <a:off x="5803712" y="2472676"/>
            <a:ext cx="3264088" cy="552450"/>
          </a:xfrm>
          <a:prstGeom prst="wedgeEllipseCallout">
            <a:avLst>
              <a:gd name="adj1" fmla="val -59118"/>
              <a:gd name="adj2" fmla="val 31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Comunicação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real entre as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camadas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555D5DC6-F508-4047-B8E3-F9D1A70D1F03}"/>
              </a:ext>
            </a:extLst>
          </p:cNvPr>
          <p:cNvSpPr/>
          <p:nvPr/>
        </p:nvSpPr>
        <p:spPr>
          <a:xfrm>
            <a:off x="6253860" y="3196590"/>
            <a:ext cx="2415540" cy="342900"/>
          </a:xfrm>
          <a:prstGeom prst="wedgeRoundRectCallout">
            <a:avLst>
              <a:gd name="adj1" fmla="val -76984"/>
              <a:gd name="adj2" fmla="val 25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Endereçamento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A7AE109-B48A-48BD-8AEA-C0304B5E435A}"/>
              </a:ext>
            </a:extLst>
          </p:cNvPr>
          <p:cNvSpPr/>
          <p:nvPr/>
        </p:nvSpPr>
        <p:spPr>
          <a:xfrm>
            <a:off x="6320790" y="3660770"/>
            <a:ext cx="2415540" cy="342900"/>
          </a:xfrm>
          <a:prstGeom prst="wedgeRoundRectCallout">
            <a:avLst>
              <a:gd name="adj1" fmla="val -76984"/>
              <a:gd name="adj2" fmla="val 250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Binário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9D0359F2-033F-465C-8BE3-07C6D8B17B1A}"/>
              </a:ext>
            </a:extLst>
          </p:cNvPr>
          <p:cNvSpPr/>
          <p:nvPr/>
        </p:nvSpPr>
        <p:spPr>
          <a:xfrm>
            <a:off x="6320790" y="4227820"/>
            <a:ext cx="2415540" cy="342900"/>
          </a:xfrm>
          <a:prstGeom prst="wedgeRoundRectCallout">
            <a:avLst>
              <a:gd name="adj1" fmla="val -76984"/>
              <a:gd name="adj2" fmla="val 2500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Eletrônico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7B465819-F87F-4CBD-B94B-9026998D0302}"/>
              </a:ext>
            </a:extLst>
          </p:cNvPr>
          <p:cNvSpPr/>
          <p:nvPr/>
        </p:nvSpPr>
        <p:spPr>
          <a:xfrm>
            <a:off x="5867400" y="1329676"/>
            <a:ext cx="3078480" cy="342900"/>
          </a:xfrm>
          <a:prstGeom prst="wedgeRoundRectCallout">
            <a:avLst>
              <a:gd name="adj1" fmla="val -58915"/>
              <a:gd name="adj2" fmla="val 2916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Conversões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Formatos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9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55520" y="460866"/>
            <a:ext cx="4574755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MODELO OSI </a:t>
            </a:r>
            <a:r>
              <a:rPr lang="pt-BR" sz="2000" b="1" spc="-1" dirty="0">
                <a:solidFill>
                  <a:srgbClr val="000000"/>
                </a:solidFill>
                <a:latin typeface="Arial"/>
                <a:ea typeface="MS PGothic"/>
              </a:rPr>
              <a:t> x  Arquitetura TCP/IP 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540EDC-FBB8-4459-A04D-EB10D94459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2" t="28070" r="10551" b="10937"/>
          <a:stretch/>
        </p:blipFill>
        <p:spPr bwMode="auto">
          <a:xfrm>
            <a:off x="1184910" y="1215390"/>
            <a:ext cx="5585460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720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415B2D-F749-45B8-9199-FA91F7780658}"/>
              </a:ext>
            </a:extLst>
          </p:cNvPr>
          <p:cNvSpPr/>
          <p:nvPr/>
        </p:nvSpPr>
        <p:spPr>
          <a:xfrm>
            <a:off x="182880" y="882344"/>
            <a:ext cx="920496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TimesNewRomanPSMT"/>
              </a:rPr>
              <a:t>Bibliografia Básica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NewRomanPSMT"/>
              </a:rPr>
              <a:t>KUROSE, J. F; ROSSA, Keith W. </a:t>
            </a:r>
            <a:r>
              <a:rPr lang="pt-BR" b="1" dirty="0">
                <a:solidFill>
                  <a:srgbClr val="000000"/>
                </a:solidFill>
                <a:latin typeface="TimesNewRomanPS-BoldMT"/>
              </a:rPr>
              <a:t>Redes de Computadores e a Internet: uma abordagem top-</a:t>
            </a:r>
            <a:r>
              <a:rPr lang="pt-BR" b="1" dirty="0" err="1">
                <a:solidFill>
                  <a:srgbClr val="000000"/>
                </a:solidFill>
                <a:latin typeface="TimesNewRomanPS-BoldMT"/>
              </a:rPr>
              <a:t>down</a:t>
            </a:r>
            <a:r>
              <a:rPr lang="pt-BR" b="1" dirty="0">
                <a:solidFill>
                  <a:srgbClr val="000000"/>
                </a:solidFill>
                <a:latin typeface="TimesNewRomanPS-BoldMT"/>
              </a:rPr>
              <a:t> [BV:PE].</a:t>
            </a:r>
            <a:r>
              <a:rPr lang="pt-BR" dirty="0">
                <a:solidFill>
                  <a:srgbClr val="000000"/>
                </a:solidFill>
                <a:latin typeface="TimesNewRomanPSMT"/>
              </a:rPr>
              <a:t>. 6. ed. São Paulo: Pearson, 2013  - Disponível em: </a:t>
            </a:r>
            <a:r>
              <a:rPr lang="pt-BR" dirty="0">
                <a:solidFill>
                  <a:srgbClr val="000000"/>
                </a:solidFill>
                <a:latin typeface="TimesNewRomanPSMT"/>
                <a:hlinkClick r:id="rId2"/>
              </a:rPr>
              <a:t>https://plataforma.bvirtual.com.br/Leitor/Loader/3843/pdf</a:t>
            </a:r>
            <a:endParaRPr lang="pt-BR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NewRomanPSMT"/>
              </a:rPr>
              <a:t>TANENBAUM, Andrew S.; WETHERALL, David. </a:t>
            </a:r>
            <a:r>
              <a:rPr lang="pt-BR" b="1" dirty="0">
                <a:solidFill>
                  <a:srgbClr val="000000"/>
                </a:solidFill>
                <a:latin typeface="TimesNewRomanPS-BoldMT"/>
              </a:rPr>
              <a:t>Redes de Computadores[BV:PE]</a:t>
            </a:r>
            <a:r>
              <a:rPr lang="pt-BR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NewRomanPSMT"/>
              </a:rPr>
              <a:t>5. ed. São Paulo: Pearson, 2011. - Disponível em:  </a:t>
            </a:r>
            <a:r>
              <a:rPr lang="pt-BR" dirty="0">
                <a:solidFill>
                  <a:srgbClr val="000000"/>
                </a:solidFill>
                <a:latin typeface="TimesNewRomanPSMT"/>
                <a:hlinkClick r:id="rId3"/>
              </a:rPr>
              <a:t>https://plataforma.bvirtual.com.br/Leitor/Loader/2610/pdf</a:t>
            </a:r>
            <a:endParaRPr lang="pt-BR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NewRomanPSMT"/>
              </a:rPr>
              <a:t>VENTURY, Sidney N. </a:t>
            </a:r>
            <a:r>
              <a:rPr lang="pt-BR" b="1" dirty="0">
                <a:solidFill>
                  <a:srgbClr val="FF0000"/>
                </a:solidFill>
                <a:latin typeface="TimesNewRomanPS-BoldMT"/>
              </a:rPr>
              <a:t>Fundamentos de rede de computadores[BV:RE]</a:t>
            </a:r>
            <a:r>
              <a:rPr lang="pt-BR" dirty="0">
                <a:solidFill>
                  <a:srgbClr val="FF0000"/>
                </a:solidFill>
                <a:latin typeface="TimesNewRomanPSMT"/>
              </a:rPr>
              <a:t>. 1. ed. Rio de Janeiro: SESES, 2016.  Disponível em: http://api.repositorio.savaestacio.com.br/api/objetos/efetuaDownload/3a1f64d8-86cf-4c2f-8d3e-642693279c34</a:t>
            </a:r>
            <a:endParaRPr lang="pt-BR" dirty="0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59B56216-EB85-4153-A2D8-B901F7C9CA27}"/>
              </a:ext>
            </a:extLst>
          </p:cNvPr>
          <p:cNvSpPr/>
          <p:nvPr/>
        </p:nvSpPr>
        <p:spPr>
          <a:xfrm>
            <a:off x="242700" y="558000"/>
            <a:ext cx="3079282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BIBLIOGRAFIA BASICA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5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415B2D-F749-45B8-9199-FA91F7780658}"/>
              </a:ext>
            </a:extLst>
          </p:cNvPr>
          <p:cNvSpPr/>
          <p:nvPr/>
        </p:nvSpPr>
        <p:spPr>
          <a:xfrm>
            <a:off x="182880" y="882344"/>
            <a:ext cx="9204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BARRET, Diane. </a:t>
            </a:r>
            <a:r>
              <a:rPr lang="pt-BR" sz="1400" b="1" dirty="0"/>
              <a:t>Redes de Computadores [BV:MB]</a:t>
            </a:r>
            <a:r>
              <a:rPr lang="pt-BR" sz="1400" dirty="0"/>
              <a:t>. 5ed. Rio de Janeiro: LTC, 2010. Disponível em: </a:t>
            </a:r>
            <a:r>
              <a:rPr lang="pt-BR" sz="1400" dirty="0">
                <a:hlinkClick r:id="rId2"/>
              </a:rPr>
              <a:t>https://integrada.minhabiblioteca.com.br/#/books/9788521635338/cfi/6/2!/4/2/2@0:0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FOROUOZAN,BehrouzA</a:t>
            </a:r>
            <a:r>
              <a:rPr lang="pt-BR" sz="1400" dirty="0"/>
              <a:t>. </a:t>
            </a:r>
            <a:r>
              <a:rPr lang="pt-BR" sz="1400" b="1" dirty="0"/>
              <a:t>Redes de Computadores: Uma abordagem Top-Down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[BV:MB]</a:t>
            </a:r>
            <a:r>
              <a:rPr lang="pt-BR" sz="1400" dirty="0"/>
              <a:t>. 6ed. Porto Alegre: Bookman, 2013. - Disponível em: </a:t>
            </a:r>
            <a:r>
              <a:rPr lang="pt-BR" sz="1400" dirty="0">
                <a:hlinkClick r:id="rId3"/>
              </a:rPr>
              <a:t>https://integrada.minhabiblioteca.com.br/#/books/9788580551693/cfi/1!/4/4@0:41.5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FREITAS, Rejane Cunha. </a:t>
            </a:r>
            <a:r>
              <a:rPr lang="pt-BR" sz="1400" b="1" dirty="0"/>
              <a:t>Protocolos de redes de computadores [BV:RE]</a:t>
            </a:r>
            <a:r>
              <a:rPr lang="pt-BR" sz="1400" dirty="0"/>
              <a:t>. 1. ed.. Rio de Janeiro: SESES, 2016. Disponível em: </a:t>
            </a:r>
            <a:r>
              <a:rPr lang="pt-BR" sz="1400" dirty="0">
                <a:hlinkClick r:id="rId4"/>
              </a:rPr>
              <a:t>http://api.repositorio.savaestacio.com.br/api/objetos/efetuaDownload/8778b837-8f71-4144-8e6c-1da0da17a074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MORAES, Alexandre Fernandes de. </a:t>
            </a:r>
            <a:r>
              <a:rPr lang="pt-BR" sz="1400" b="1" dirty="0"/>
              <a:t>Redes de computadores [BV:MB].</a:t>
            </a:r>
            <a:r>
              <a:rPr lang="pt-BR" sz="1400" dirty="0"/>
              <a:t>. 7. ed.. 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Paulo: Érica, 2010. Disponível em: </a:t>
            </a:r>
            <a:r>
              <a:rPr lang="pt-BR" sz="1400" dirty="0">
                <a:hlinkClick r:id="rId5"/>
              </a:rPr>
              <a:t>https://integrada.minhabiblioteca.com.br/#/books/9788536522050/cfi/4!/4/4@0:0.00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SANTOS, Fabiano Gonçalves dos. </a:t>
            </a:r>
            <a:r>
              <a:rPr lang="pt-BR" sz="1400" b="1" dirty="0"/>
              <a:t>Redes de Computadores[BV:RE]</a:t>
            </a:r>
            <a:r>
              <a:rPr lang="pt-BR" sz="1400" dirty="0"/>
              <a:t>. Rio de Janeiro: Universidade Estácio de Sá, 2014. Disponível em: </a:t>
            </a:r>
            <a:r>
              <a:rPr lang="pt-BR" sz="1400" dirty="0">
                <a:hlinkClick r:id="rId6"/>
              </a:rPr>
              <a:t>http://api.repositorio.savaestacio.com.br/api/objetos/efetuaDownload/1e05b110-ce8b-43af-b1c6-353b4eb4f5e2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59B56216-EB85-4153-A2D8-B901F7C9CA27}"/>
              </a:ext>
            </a:extLst>
          </p:cNvPr>
          <p:cNvSpPr/>
          <p:nvPr/>
        </p:nvSpPr>
        <p:spPr>
          <a:xfrm>
            <a:off x="242700" y="558000"/>
            <a:ext cx="4271339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BIBLIOGRAFIA COMPLEMENTAR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7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2520" y="2608920"/>
            <a:ext cx="538664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157D64"/>
                </a:solidFill>
                <a:latin typeface="Arial"/>
                <a:ea typeface="MS PGothic"/>
              </a:rPr>
              <a:t>CCT0891 – 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83680" y="2846520"/>
            <a:ext cx="45626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MS PGothic"/>
              </a:rPr>
              <a:t>Aula 01</a:t>
            </a:r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92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5520" y="412852"/>
            <a:ext cx="137849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EMENTA I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754200" y="850474"/>
            <a:ext cx="8777087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600" b="1" dirty="0"/>
              <a:t>Unidade 1. Conceitos Básicos</a:t>
            </a:r>
          </a:p>
          <a:p>
            <a:r>
              <a:rPr lang="pt-BR" sz="1600" dirty="0"/>
              <a:t>1.1.Histórico da evolução das redes</a:t>
            </a:r>
          </a:p>
          <a:p>
            <a:r>
              <a:rPr lang="pt-BR" sz="1600" dirty="0"/>
              <a:t>1.2. Classificação das Redes de Computadores: LAN, MAN, WAN, HAN, PAN</a:t>
            </a:r>
          </a:p>
          <a:p>
            <a:r>
              <a:rPr lang="pt-BR" sz="1600" dirty="0"/>
              <a:t>1.3. Arquiteturas de rede: O modelo de Referência OSI e O modelo TCP/IP</a:t>
            </a:r>
          </a:p>
          <a:p>
            <a:r>
              <a:rPr lang="pt-BR" sz="1600" b="1" dirty="0"/>
              <a:t>Unidade 2 - Camada </a:t>
            </a:r>
            <a:r>
              <a:rPr lang="pt-BR" sz="1600" b="1" dirty="0" err="1"/>
              <a:t>Intra-rede</a:t>
            </a:r>
            <a:endParaRPr lang="pt-BR" sz="1600" b="1" dirty="0"/>
          </a:p>
          <a:p>
            <a:r>
              <a:rPr lang="pt-BR" sz="1600" dirty="0"/>
              <a:t>2.1 Meios de transmissão</a:t>
            </a:r>
          </a:p>
          <a:p>
            <a:r>
              <a:rPr lang="pt-BR" sz="1600" dirty="0"/>
              <a:t>2.1.1 Par Trançado UTP</a:t>
            </a:r>
          </a:p>
          <a:p>
            <a:r>
              <a:rPr lang="pt-BR" sz="1600" dirty="0"/>
              <a:t>2.2 Acesso Múltiplo</a:t>
            </a:r>
          </a:p>
          <a:p>
            <a:r>
              <a:rPr lang="pt-BR" sz="1600" b="1" dirty="0"/>
              <a:t>Unidade 3 - Ethernet</a:t>
            </a:r>
          </a:p>
          <a:p>
            <a:r>
              <a:rPr lang="pt-BR" sz="1600" dirty="0"/>
              <a:t>3.1 Histórico</a:t>
            </a:r>
          </a:p>
          <a:p>
            <a:r>
              <a:rPr lang="pt-BR" sz="1600" dirty="0"/>
              <a:t>3.2 Tipos de Mídia</a:t>
            </a:r>
          </a:p>
          <a:p>
            <a:r>
              <a:rPr lang="pt-BR" sz="1600" dirty="0"/>
              <a:t>3.3 Métodos de Acesso ao meio</a:t>
            </a:r>
          </a:p>
          <a:p>
            <a:r>
              <a:rPr lang="pt-BR" sz="1600" b="1" dirty="0"/>
              <a:t>Unidade 4 - Camada de Rede</a:t>
            </a:r>
          </a:p>
          <a:p>
            <a:r>
              <a:rPr lang="pt-BR" sz="1600" dirty="0"/>
              <a:t>4.1 Protocolo IP</a:t>
            </a:r>
          </a:p>
          <a:p>
            <a:r>
              <a:rPr lang="pt-BR" sz="1600" dirty="0"/>
              <a:t>4.2 Endereçamento IP</a:t>
            </a:r>
          </a:p>
          <a:p>
            <a:r>
              <a:rPr lang="pt-BR" sz="1600" dirty="0"/>
              <a:t>4.3 Princípios de Roteamento</a:t>
            </a:r>
          </a:p>
        </p:txBody>
      </p:sp>
    </p:spTree>
    <p:extLst>
      <p:ext uri="{BB962C8B-B14F-4D97-AF65-F5344CB8AC3E}">
        <p14:creationId xmlns:p14="http://schemas.microsoft.com/office/powerpoint/2010/main" val="24655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48833" y="385122"/>
            <a:ext cx="14489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EMENTA II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754201" y="864157"/>
            <a:ext cx="756461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pt-BR" sz="1200" b="1" dirty="0"/>
              <a:t>Unidade 5 Camada de Transporte e Aplicação</a:t>
            </a:r>
          </a:p>
          <a:p>
            <a:r>
              <a:rPr lang="pt-BR" sz="1200" dirty="0"/>
              <a:t>5.1. Protocolo UDP</a:t>
            </a:r>
          </a:p>
          <a:p>
            <a:r>
              <a:rPr lang="pt-BR" sz="1200" dirty="0"/>
              <a:t>5.2 Protocolo TCP</a:t>
            </a:r>
          </a:p>
          <a:p>
            <a:r>
              <a:rPr lang="pt-BR" sz="1200" dirty="0"/>
              <a:t>5.3 Principias Protocolos de Aplicação</a:t>
            </a:r>
          </a:p>
          <a:p>
            <a:r>
              <a:rPr lang="pt-BR" sz="1200" dirty="0"/>
              <a:t>5.3.1 SMTP e POP/IMAP</a:t>
            </a:r>
          </a:p>
          <a:p>
            <a:r>
              <a:rPr lang="pt-BR" sz="1200" dirty="0"/>
              <a:t>5.3.2 HTTP e WWW</a:t>
            </a:r>
          </a:p>
          <a:p>
            <a:r>
              <a:rPr lang="pt-BR" sz="1200" dirty="0"/>
              <a:t>5.3.3 DNS</a:t>
            </a:r>
          </a:p>
          <a:p>
            <a:r>
              <a:rPr lang="pt-BR" sz="1200" dirty="0"/>
              <a:t>5.3.4 Telnet</a:t>
            </a:r>
          </a:p>
          <a:p>
            <a:r>
              <a:rPr lang="pt-BR" sz="1200" dirty="0"/>
              <a:t>5.3.5 FTP</a:t>
            </a:r>
          </a:p>
          <a:p>
            <a:r>
              <a:rPr lang="pt-BR" sz="1200" b="1" dirty="0"/>
              <a:t>Unidade 6- Implementação de Redes Domésticas e Pequenas Redes Empresariais</a:t>
            </a:r>
          </a:p>
          <a:p>
            <a:r>
              <a:rPr lang="pt-BR" sz="1200" dirty="0"/>
              <a:t>6.1. Equipamentos de Redes:</a:t>
            </a:r>
          </a:p>
          <a:p>
            <a:r>
              <a:rPr lang="pt-BR" sz="1200" dirty="0"/>
              <a:t>6.1.1 Switch</a:t>
            </a:r>
          </a:p>
          <a:p>
            <a:r>
              <a:rPr lang="pt-BR" sz="1200" dirty="0"/>
              <a:t>6.1.2 Placa de Rede</a:t>
            </a:r>
          </a:p>
          <a:p>
            <a:r>
              <a:rPr lang="pt-BR" sz="1200" dirty="0"/>
              <a:t>6.1.3 </a:t>
            </a:r>
            <a:r>
              <a:rPr lang="pt-BR" sz="1200" dirty="0" err="1"/>
              <a:t>Cable</a:t>
            </a:r>
            <a:r>
              <a:rPr lang="pt-BR" sz="1200" dirty="0"/>
              <a:t> Modem</a:t>
            </a:r>
          </a:p>
          <a:p>
            <a:r>
              <a:rPr lang="pt-BR" sz="1200" dirty="0"/>
              <a:t>6.1.4 Modem ADSL</a:t>
            </a:r>
          </a:p>
          <a:p>
            <a:r>
              <a:rPr lang="pt-BR" sz="1200" dirty="0"/>
              <a:t>6.2. Protocolo DHCP,</a:t>
            </a:r>
          </a:p>
          <a:p>
            <a:r>
              <a:rPr lang="pt-BR" sz="1200" dirty="0"/>
              <a:t>6.3 Nat/ NPAT</a:t>
            </a:r>
          </a:p>
          <a:p>
            <a:r>
              <a:rPr lang="pt-BR" sz="1200" b="1" dirty="0"/>
              <a:t>Unidade 7 Redes sem Fio</a:t>
            </a:r>
          </a:p>
          <a:p>
            <a:r>
              <a:rPr lang="pt-BR" sz="1200" dirty="0"/>
              <a:t>7.1 Access Point</a:t>
            </a:r>
          </a:p>
          <a:p>
            <a:r>
              <a:rPr lang="pt-BR" sz="1200" dirty="0"/>
              <a:t>7.2 Roteador</a:t>
            </a:r>
          </a:p>
          <a:p>
            <a:r>
              <a:rPr lang="pt-BR" sz="1200" dirty="0"/>
              <a:t>7.3 Segurança</a:t>
            </a:r>
            <a:endParaRPr lang="pt-BR" sz="1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65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1650686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CONTEUDO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71640" y="1083240"/>
            <a:ext cx="7665480" cy="2342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Conceitos Básicos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spc="-1" dirty="0">
                <a:solidFill>
                  <a:srgbClr val="000000"/>
                </a:solidFill>
                <a:latin typeface="Arial"/>
              </a:rPr>
              <a:t>Desenvolvimento dos Computadores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Classes de Redes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spc="-1" dirty="0">
                <a:solidFill>
                  <a:srgbClr val="000000"/>
                </a:solidFill>
                <a:latin typeface="Arial"/>
              </a:rPr>
              <a:t>Modelos e Arquiteturas de Rede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</a:rPr>
              <a:t>Modelo OSI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6438960" y="2931840"/>
            <a:ext cx="2704680" cy="16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952000" y="1409040"/>
            <a:ext cx="2905920" cy="456120"/>
          </a:xfrm>
          <a:prstGeom prst="rect">
            <a:avLst/>
          </a:prstGeom>
          <a:noFill/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MS PGothic"/>
              </a:rPr>
              <a:t>Conceitos Básicos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Picture 2"/>
          <p:cNvPicPr/>
          <p:nvPr/>
        </p:nvPicPr>
        <p:blipFill>
          <a:blip r:embed="rId2"/>
          <a:stretch/>
        </p:blipFill>
        <p:spPr>
          <a:xfrm>
            <a:off x="3060000" y="1995840"/>
            <a:ext cx="2690280" cy="275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1179" y="394449"/>
            <a:ext cx="562683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DESENVOLVIMENTO DOS COMPUTADORES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389336" y="875073"/>
            <a:ext cx="8531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Início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Máquinas muito grandes  </a:t>
            </a:r>
            <a:r>
              <a:rPr lang="pt-BR" b="1" dirty="0"/>
              <a:t>Mainframe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ym typeface="Wingdings" panose="05000000000000000000" pitchFamily="2" charset="2"/>
              </a:rPr>
              <a:t>Isolados mas nem tanto  Base da internet - década de 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/>
              <a:t>Processamento dos dados da organização.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Acesso por Terminais, </a:t>
            </a:r>
            <a:r>
              <a:rPr lang="pt-BR" dirty="0"/>
              <a:t>sem capacidade de “processamento”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dirty="0"/>
              <a:t>Redes de Teleprocessamento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Redução de custos do hardware </a:t>
            </a:r>
            <a:r>
              <a:rPr lang="pt-BR" dirty="0">
                <a:sym typeface="Wingdings" panose="05000000000000000000" pitchFamily="2" charset="2"/>
              </a:rPr>
              <a:t> Distribuição  Microcomputadores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Comunicação “Manual” </a:t>
            </a:r>
            <a:r>
              <a:rPr lang="pt-BR" dirty="0"/>
              <a:t>– Disquetes, fitas ou linhas telefônicas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ym typeface="Wingdings" panose="05000000000000000000" pitchFamily="2" charset="2"/>
              </a:rPr>
              <a:t>Problemas de duplicação e sincronismo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Primeiras Redes de Computadores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dirty="0">
                <a:sym typeface="Wingdings" panose="05000000000000000000" pitchFamily="2" charset="2"/>
              </a:rPr>
              <a:t>interligação de equipamentos.</a:t>
            </a:r>
            <a:r>
              <a:rPr lang="pt-B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Primeiros usos </a:t>
            </a:r>
            <a:r>
              <a:rPr lang="pt-BR" dirty="0">
                <a:sym typeface="Wingdings" panose="05000000000000000000" pitchFamily="2" charset="2"/>
              </a:rPr>
              <a:t> Compartilhamento de recursos (Disco, Impressora)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Sistema de comunicação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dirty="0"/>
              <a:t>Constituído de enlaces físicos (meio de transmissão) e de um conjunto de regras (protocolo)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b="1" dirty="0"/>
              <a:t>Redes de Computadores </a:t>
            </a:r>
            <a:r>
              <a:rPr lang="pt-BR" sz="1600" b="1" dirty="0">
                <a:sym typeface="Wingdings" panose="05000000000000000000" pitchFamily="2" charset="2"/>
              </a:rPr>
              <a:t> </a:t>
            </a:r>
            <a:r>
              <a:rPr lang="pt-BR" sz="1600" dirty="0">
                <a:sym typeface="Wingdings" panose="05000000000000000000" pitchFamily="2" charset="2"/>
              </a:rPr>
              <a:t>Sistema de comunicação formal e padronizado de interligação de equipamentos.</a:t>
            </a:r>
            <a:r>
              <a:rPr lang="pt-BR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7210</TotalTime>
  <Words>1299</Words>
  <Application>Microsoft Office PowerPoint</Application>
  <PresentationFormat>Apresentação na tela (16:9)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TimesNewRomanPS-BoldMT</vt:lpstr>
      <vt:lpstr>TimesNewRomanPSMT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Luís Rodrigues</dc:creator>
  <dc:description/>
  <cp:lastModifiedBy>Andre Braga</cp:lastModifiedBy>
  <cp:revision>565</cp:revision>
  <dcterms:created xsi:type="dcterms:W3CDTF">2014-11-17T17:44:06Z</dcterms:created>
  <dcterms:modified xsi:type="dcterms:W3CDTF">2020-03-08T21:50:23Z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Estácio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