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57" r:id="rId4"/>
    <p:sldId id="261" r:id="rId5"/>
    <p:sldId id="258" r:id="rId6"/>
    <p:sldId id="259" r:id="rId7"/>
    <p:sldId id="278" r:id="rId8"/>
    <p:sldId id="279" r:id="rId9"/>
    <p:sldId id="281" r:id="rId10"/>
    <p:sldId id="282" r:id="rId11"/>
  </p:sldIdLst>
  <p:sldSz cx="9144000" cy="5143500" type="screen16x9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64080" y="4873680"/>
            <a:ext cx="2154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219D93"/>
                </a:solidFill>
                <a:latin typeface="Calibri"/>
                <a:ea typeface="MS PGothic"/>
              </a:rPr>
              <a:t>AULA 01: INTRODUÇÃO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" name="CustomShape 2" hidden="1"/>
          <p:cNvSpPr/>
          <p:nvPr/>
        </p:nvSpPr>
        <p:spPr>
          <a:xfrm>
            <a:off x="159480" y="340200"/>
            <a:ext cx="18104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219D93"/>
                </a:solidFill>
                <a:latin typeface="Calibri"/>
                <a:ea typeface="MS PGothic"/>
              </a:rPr>
              <a:t>Teoria dos jogos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144262"/>
            <a:ext cx="368220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219D93"/>
                </a:solidFill>
                <a:latin typeface="Calibri"/>
                <a:ea typeface="MS PGothic"/>
              </a:rPr>
              <a:t>FUNDAMENTOS DE REDES DE COMPUTADORES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ndreluizbraga.com/professor" TargetMode="External"/><Relationship Id="rId4" Type="http://schemas.openxmlformats.org/officeDocument/2006/relationships/hyperlink" Target="mailto:andre.luiz.braga2000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/>
          <p:cNvPicPr/>
          <p:nvPr/>
        </p:nvPicPr>
        <p:blipFill>
          <a:blip r:embed="rId2"/>
          <a:stretch/>
        </p:blipFill>
        <p:spPr>
          <a:xfrm>
            <a:off x="4662720" y="0"/>
            <a:ext cx="4479840" cy="5142240"/>
          </a:xfrm>
          <a:prstGeom prst="rect">
            <a:avLst/>
          </a:prstGeom>
          <a:ln>
            <a:noFill/>
          </a:ln>
        </p:spPr>
      </p:pic>
      <p:pic>
        <p:nvPicPr>
          <p:cNvPr id="42" name="Imagem 5"/>
          <p:cNvPicPr/>
          <p:nvPr/>
        </p:nvPicPr>
        <p:blipFill>
          <a:blip r:embed="rId3"/>
          <a:stretch/>
        </p:blipFill>
        <p:spPr>
          <a:xfrm>
            <a:off x="1440" y="1260"/>
            <a:ext cx="9142560" cy="5142240"/>
          </a:xfrm>
          <a:prstGeom prst="rect">
            <a:avLst/>
          </a:prstGeom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50A7D5F-EF54-420E-89FE-28FDFE43301B}"/>
              </a:ext>
            </a:extLst>
          </p:cNvPr>
          <p:cNvSpPr/>
          <p:nvPr/>
        </p:nvSpPr>
        <p:spPr>
          <a:xfrm>
            <a:off x="135161" y="1068476"/>
            <a:ext cx="6615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C01D95-711C-4D66-A7EC-BA0FE3A0E9E3}"/>
              </a:ext>
            </a:extLst>
          </p:cNvPr>
          <p:cNvSpPr/>
          <p:nvPr/>
        </p:nvSpPr>
        <p:spPr>
          <a:xfrm>
            <a:off x="64168" y="2554280"/>
            <a:ext cx="6336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emails com o assunto: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“CCT0891-&lt;Turma&gt;” – E seu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300D57-EA29-4AF6-8E43-F0E11DE39825}"/>
              </a:ext>
            </a:extLst>
          </p:cNvPr>
          <p:cNvSpPr/>
          <p:nvPr/>
        </p:nvSpPr>
        <p:spPr>
          <a:xfrm>
            <a:off x="64168" y="3815124"/>
            <a:ext cx="5871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https://www.andreluizbraga.com/professor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54346" y="375119"/>
            <a:ext cx="396927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Organização de </a:t>
            </a:r>
            <a:r>
              <a:rPr lang="pt-BR" sz="2000" b="1" strike="noStrike" spc="-1" dirty="0" err="1">
                <a:solidFill>
                  <a:srgbClr val="000000"/>
                </a:solidFill>
                <a:latin typeface="Arial"/>
                <a:ea typeface="MS PGothic"/>
              </a:rPr>
              <a:t>Padronizaçoes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8" name="Table 4"/>
          <p:cNvGraphicFramePr/>
          <p:nvPr>
            <p:extLst>
              <p:ext uri="{D42A27DB-BD31-4B8C-83A1-F6EECF244321}">
                <p14:modId xmlns:p14="http://schemas.microsoft.com/office/powerpoint/2010/main" val="2545997828"/>
              </p:ext>
            </p:extLst>
          </p:nvPr>
        </p:nvGraphicFramePr>
        <p:xfrm>
          <a:off x="254346" y="773774"/>
          <a:ext cx="8635308" cy="4257585"/>
        </p:xfrm>
        <a:graphic>
          <a:graphicData uri="http://schemas.openxmlformats.org/drawingml/2006/table">
            <a:tbl>
              <a:tblPr/>
              <a:tblGrid>
                <a:gridCol w="87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TERMO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DESCRIÇÃO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ANSI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American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National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Standards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Intitute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(Instituto Americano de Padrões Nacionais)</a:t>
                      </a:r>
                      <a:endParaRPr lang="pt-BR" sz="2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01518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spc="-1" dirty="0">
                          <a:latin typeface="+mn-lt"/>
                        </a:rPr>
                        <a:t>BSI</a:t>
                      </a:r>
                      <a:endParaRPr lang="pt-BR" sz="1200" b="1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6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British Standards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Institute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(Instituto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Ingles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Padrões)</a:t>
                      </a:r>
                      <a:endParaRPr lang="pt-BR" sz="1050" b="0" strike="noStrike" spc="-1" dirty="0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6988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+mn-lt"/>
                        </a:rPr>
                        <a:t>DIN</a:t>
                      </a:r>
                      <a:endParaRPr lang="pt-BR" sz="1200" b="1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60" lvl="2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Deutsches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Institut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Normung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(Instituto Alemão de Normas)</a:t>
                      </a:r>
                      <a:endParaRPr lang="pt-BR" sz="1050" b="1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86421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ABNT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0" lvl="2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Associação Brasileira de Normas Técnicas</a:t>
                      </a:r>
                      <a:endParaRPr lang="pt-BR" sz="105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533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ISO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Standards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(Organização Internacional de Padrões)</a:t>
                      </a:r>
                      <a:endParaRPr lang="pt-BR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ITU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</a:t>
                      </a:r>
                      <a:r>
                        <a:rPr lang="pt-B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Telecommunications</a:t>
                      </a:r>
                      <a:r>
                        <a:rPr lang="pt-B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Union (União Internacional de Telecomunicações). A ITU-T, especificamente, está voltada para comunicações, interfaces e outros padrões relativos a telecomunicações. É a antiga 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CCITT – Consultative </a:t>
                      </a:r>
                      <a:r>
                        <a:rPr lang="en-US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Commitee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International Telephony and Telegraphy.</a:t>
                      </a:r>
                      <a:endParaRPr lang="pt-BR" sz="16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967763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EIA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Electronic</a:t>
                      </a:r>
                      <a:r>
                        <a:rPr lang="pt-B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Industries </a:t>
                      </a:r>
                      <a:r>
                        <a:rPr lang="pt-B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Association</a:t>
                      </a:r>
                      <a:r>
                        <a:rPr lang="pt-B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(Associação das Indústrias Eletrônicas)</a:t>
                      </a:r>
                      <a:endParaRPr lang="pt-BR" sz="16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3756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IEEE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Institute of Electrical and Electronic Engineers (Instituto de 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Engenheiros Elétricos e Eletrônicos)</a:t>
                      </a:r>
                      <a:endParaRPr lang="pt-BR" sz="2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41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TIA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Telecommunication</a:t>
                      </a:r>
                      <a:r>
                        <a:rPr lang="pt-B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Industries </a:t>
                      </a:r>
                      <a:r>
                        <a:rPr lang="pt-B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Association</a:t>
                      </a:r>
                      <a:r>
                        <a:rPr lang="pt-B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(Associação das indústrias de telecomunicações)</a:t>
                      </a:r>
                      <a:endParaRPr lang="pt-BR" sz="16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51505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IETF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Internet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pt-B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Force (Grupo de Trabalho de  Engenharia da Internet)</a:t>
                      </a:r>
                      <a:endParaRPr lang="pt-BR" sz="20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89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65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/>
          <p:cNvPicPr/>
          <p:nvPr/>
        </p:nvPicPr>
        <p:blipFill>
          <a:blip r:embed="rId2"/>
          <a:stretch/>
        </p:blipFill>
        <p:spPr>
          <a:xfrm>
            <a:off x="4662720" y="0"/>
            <a:ext cx="4479840" cy="5142240"/>
          </a:xfrm>
          <a:prstGeom prst="rect">
            <a:avLst/>
          </a:prstGeom>
          <a:ln>
            <a:noFill/>
          </a:ln>
        </p:spPr>
      </p:pic>
      <p:pic>
        <p:nvPicPr>
          <p:cNvPr id="42" name="Imagem 5"/>
          <p:cNvPicPr/>
          <p:nvPr/>
        </p:nvPicPr>
        <p:blipFill>
          <a:blip r:embed="rId3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2520" y="2608920"/>
            <a:ext cx="538664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i="1" strike="noStrike" spc="-1" dirty="0">
                <a:solidFill>
                  <a:srgbClr val="157D64"/>
                </a:solidFill>
                <a:latin typeface="Arial"/>
                <a:ea typeface="MS PGothic"/>
              </a:rPr>
              <a:t>CCT0891 – FUNDAMENTOS DE REDES DE COMPUTADORES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83680" y="2846520"/>
            <a:ext cx="4562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Aula 02</a:t>
            </a:r>
            <a:endParaRPr lang="pt-B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9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9360" y="558000"/>
            <a:ext cx="18529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MS PGothic"/>
              </a:rPr>
              <a:t>Plano de Aula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71640" y="1083240"/>
            <a:ext cx="7665480" cy="3346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Unidade 1 – 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Arquiteturas de Rede – O modelo TCP/IP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Conceitos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</a:rPr>
              <a:t>Terminologias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Arquitetura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Camadas da Arquitetura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Organizações de Padronização</a:t>
            </a:r>
          </a:p>
        </p:txBody>
      </p:sp>
      <p:pic>
        <p:nvPicPr>
          <p:cNvPr id="49" name="Picture 2"/>
          <p:cNvPicPr/>
          <p:nvPr/>
        </p:nvPicPr>
        <p:blipFill>
          <a:blip r:embed="rId2"/>
          <a:stretch/>
        </p:blipFill>
        <p:spPr>
          <a:xfrm>
            <a:off x="6438960" y="2931840"/>
            <a:ext cx="2704680" cy="16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571045" y="1409040"/>
            <a:ext cx="1668190" cy="460211"/>
          </a:xfrm>
          <a:prstGeom prst="rect">
            <a:avLst/>
          </a:prstGeom>
          <a:noFill/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Conceitos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Picture 2"/>
          <p:cNvPicPr/>
          <p:nvPr/>
        </p:nvPicPr>
        <p:blipFill>
          <a:blip r:embed="rId2"/>
          <a:stretch/>
        </p:blipFill>
        <p:spPr>
          <a:xfrm>
            <a:off x="3060000" y="1995840"/>
            <a:ext cx="2690280" cy="275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87560" y="558000"/>
            <a:ext cx="4886700" cy="495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spc="-1" dirty="0">
                <a:solidFill>
                  <a:srgbClr val="000000"/>
                </a:solidFill>
              </a:rPr>
              <a:t>Arquiteturas de Rede – O modelo TCP/IP</a:t>
            </a:r>
          </a:p>
        </p:txBody>
      </p:sp>
      <p:sp>
        <p:nvSpPr>
          <p:cNvPr id="51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611640" y="1059480"/>
            <a:ext cx="7776360" cy="3584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CONCEITOS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MS PGothic"/>
              </a:rPr>
              <a:t>Utiliza o modelo de camadas como no modelo OSI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MS PGothic"/>
              </a:rPr>
              <a:t>Usado em todas as redes nos dias de hoje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MS PGothic"/>
              </a:rPr>
              <a:t>Combina camadas do modelo OSI assumindo que dados já estejam empacotados corretamente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MS PGothic"/>
              </a:rPr>
              <a:t>Definido por organizações e padrões internacionais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54346" y="375119"/>
            <a:ext cx="1913129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Terminologias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8" name="Table 4"/>
          <p:cNvGraphicFramePr/>
          <p:nvPr>
            <p:extLst>
              <p:ext uri="{D42A27DB-BD31-4B8C-83A1-F6EECF244321}">
                <p14:modId xmlns:p14="http://schemas.microsoft.com/office/powerpoint/2010/main" val="633847651"/>
              </p:ext>
            </p:extLst>
          </p:nvPr>
        </p:nvGraphicFramePr>
        <p:xfrm>
          <a:off x="254346" y="773774"/>
          <a:ext cx="8205840" cy="3694065"/>
        </p:xfrm>
        <a:graphic>
          <a:graphicData uri="http://schemas.openxmlformats.org/drawingml/2006/table">
            <a:tbl>
              <a:tblPr/>
              <a:tblGrid>
                <a:gridCol w="273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TERMO</a:t>
                      </a:r>
                      <a:endParaRPr lang="pt-B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DESCRIÇÃO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PROTOCOLO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810" lvl="2" indent="-1714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200" b="0" strike="noStrike" spc="-1" dirty="0">
                          <a:latin typeface="+mn-lt"/>
                        </a:rPr>
                        <a:t>Regras e convenções usadas no diálogo entre as camadas pares de</a:t>
                      </a:r>
                    </a:p>
                    <a:p>
                      <a:pPr marL="171810" lvl="2" indent="-1714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200" b="0" strike="noStrike" spc="-1" dirty="0">
                          <a:latin typeface="+mn-lt"/>
                        </a:rPr>
                        <a:t>duas máquinas, em outras palavras, c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onjunto</a:t>
                      </a:r>
                      <a:r>
                        <a:rPr lang="en-US" sz="1200" b="0" strike="noStrike" spc="-1" dirty="0">
                          <a:latin typeface="Arial"/>
                        </a:rPr>
                        <a:t> de 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comandos</a:t>
                      </a:r>
                      <a:r>
                        <a:rPr lang="en-US" sz="1200" b="0" strike="noStrike" spc="-1" dirty="0">
                          <a:latin typeface="Arial"/>
                        </a:rPr>
                        <a:t>, 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linguagem</a:t>
                      </a:r>
                      <a:r>
                        <a:rPr lang="en-US" sz="1200" b="0" strike="noStrike" spc="-1" dirty="0">
                          <a:latin typeface="Arial"/>
                        </a:rPr>
                        <a:t> ou 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uma</a:t>
                      </a:r>
                      <a:r>
                        <a:rPr lang="en-US" sz="1200" b="0" strike="noStrike" spc="-1" dirty="0">
                          <a:latin typeface="Arial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estrutura</a:t>
                      </a:r>
                      <a:r>
                        <a:rPr lang="en-US" sz="1200" b="0" strike="noStrike" spc="-1" dirty="0">
                          <a:latin typeface="Arial"/>
                        </a:rPr>
                        <a:t> de 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comunicação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01518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spc="-1" dirty="0">
                          <a:latin typeface="+mn-lt"/>
                        </a:rPr>
                        <a:t>FTP, HTTP, TELNET, SMTP, POP3, IMAP</a:t>
                      </a:r>
                      <a:endParaRPr lang="pt-BR" sz="1200" b="1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81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strike="noStrike" spc="-1" dirty="0" err="1">
                          <a:latin typeface="+mn-lt"/>
                        </a:rPr>
                        <a:t>Protocolos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de controle da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transmissão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da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camada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de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aplicação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,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equivalentes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protocolos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das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camadas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de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Aplicação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,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Apresentação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e Sessão do modelo OSI</a:t>
                      </a:r>
                      <a:endParaRPr lang="pt-BR" sz="1200" b="0" strike="noStrike" spc="-1" dirty="0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6988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- TCP(Transmission Control Protocol)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- U</a:t>
                      </a:r>
                      <a:r>
                        <a:rPr lang="pt-BR" sz="1200" b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DP(</a:t>
                      </a:r>
                      <a:r>
                        <a:rPr lang="pt-BR" sz="1200" b="1" strike="noStrike" spc="-1" dirty="0" err="1">
                          <a:solidFill>
                            <a:srgbClr val="000000"/>
                          </a:solidFill>
                          <a:latin typeface="+mn-lt"/>
                        </a:rPr>
                        <a:t>User</a:t>
                      </a:r>
                      <a:r>
                        <a:rPr lang="pt-BR" sz="1200" b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1" strike="noStrike" spc="-1" dirty="0" err="1">
                          <a:solidFill>
                            <a:srgbClr val="000000"/>
                          </a:solidFill>
                          <a:latin typeface="+mn-lt"/>
                        </a:rPr>
                        <a:t>Datagram</a:t>
                      </a:r>
                      <a:r>
                        <a:rPr lang="pt-BR" sz="1200" b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1" strike="noStrike" spc="-1" dirty="0" err="1">
                          <a:solidFill>
                            <a:srgbClr val="000000"/>
                          </a:solidFill>
                          <a:latin typeface="+mn-lt"/>
                        </a:rPr>
                        <a:t>Protocol</a:t>
                      </a:r>
                      <a:r>
                        <a:rPr lang="pt-BR" sz="1200" b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pt-BR" sz="1200" b="1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810" lvl="2" indent="-1714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strike="noStrike" spc="-1" dirty="0" err="1">
                          <a:latin typeface="Arial"/>
                        </a:rPr>
                        <a:t>Protocolos</a:t>
                      </a:r>
                      <a:r>
                        <a:rPr lang="en-US" sz="1200" b="0" strike="noStrike" spc="-1" dirty="0">
                          <a:latin typeface="Arial"/>
                        </a:rPr>
                        <a:t> de controle da 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transmissão</a:t>
                      </a:r>
                      <a:r>
                        <a:rPr lang="en-US" sz="1200" b="0" strike="noStrike" spc="-1" dirty="0">
                          <a:latin typeface="Arial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equivalentes</a:t>
                      </a:r>
                      <a:r>
                        <a:rPr lang="en-US" sz="1200" b="0" strike="noStrike" spc="-1" dirty="0">
                          <a:latin typeface="Arial"/>
                        </a:rPr>
                        <a:t> a 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protocolo</a:t>
                      </a:r>
                      <a:r>
                        <a:rPr lang="en-US" sz="1200" b="0" strike="noStrike" spc="-1" dirty="0">
                          <a:latin typeface="Arial"/>
                        </a:rPr>
                        <a:t> da 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camada</a:t>
                      </a:r>
                      <a:r>
                        <a:rPr lang="en-US" sz="1200" b="0" strike="noStrike" spc="-1" dirty="0">
                          <a:latin typeface="Arial"/>
                        </a:rPr>
                        <a:t> de 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transporte</a:t>
                      </a:r>
                      <a:r>
                        <a:rPr lang="en-US" sz="1200" b="0" strike="noStrike" spc="-1" dirty="0">
                          <a:latin typeface="Arial"/>
                        </a:rPr>
                        <a:t> do modelo OSI</a:t>
                      </a:r>
                    </a:p>
                    <a:p>
                      <a:pPr marL="360" lvl="2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0" strike="noStrike" spc="-1" dirty="0">
                          <a:latin typeface="Arial"/>
                        </a:rPr>
                        <a:t>               UDP – </a:t>
                      </a:r>
                      <a:r>
                        <a:rPr lang="en-US" sz="1200" b="1" strike="noStrike" spc="-1" dirty="0">
                          <a:latin typeface="Arial"/>
                        </a:rPr>
                        <a:t>VELOCIDADE</a:t>
                      </a:r>
                      <a:r>
                        <a:rPr lang="en-US" sz="1200" b="0" strike="noStrike" spc="-1" dirty="0">
                          <a:latin typeface="Arial"/>
                        </a:rPr>
                        <a:t>    X  TCP – </a:t>
                      </a:r>
                      <a:r>
                        <a:rPr lang="en-US" sz="1200" b="1" strike="noStrike" spc="-1" dirty="0">
                          <a:latin typeface="Arial"/>
                        </a:rPr>
                        <a:t>CONFIABILIDADE (</a:t>
                      </a:r>
                      <a:r>
                        <a:rPr lang="en-US" sz="1200" b="1" strike="noStrike" spc="-1" dirty="0" err="1">
                          <a:latin typeface="Arial"/>
                        </a:rPr>
                        <a:t>sequencia</a:t>
                      </a:r>
                      <a:r>
                        <a:rPr lang="en-US" sz="1200" b="1" strike="noStrike" spc="-1" dirty="0">
                          <a:latin typeface="Arial"/>
                        </a:rPr>
                        <a:t>)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86421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IP(Internet Protocol)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810" lvl="2" indent="-1714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strike="noStrike" spc="-1" dirty="0" err="1">
                          <a:latin typeface="Arial"/>
                        </a:rPr>
                        <a:t>Protocolo</a:t>
                      </a:r>
                      <a:r>
                        <a:rPr lang="en-US" sz="1200" b="0" strike="noStrike" spc="-1" dirty="0">
                          <a:latin typeface="Arial"/>
                        </a:rPr>
                        <a:t> para a </a:t>
                      </a:r>
                      <a:r>
                        <a:rPr lang="en-US" sz="1200" b="0" strike="noStrike" spc="-1" dirty="0" err="1">
                          <a:latin typeface="Arial"/>
                        </a:rPr>
                        <a:t>camada</a:t>
                      </a:r>
                      <a:r>
                        <a:rPr lang="en-US" sz="1200" b="0" strike="noStrike" spc="-1" dirty="0">
                          <a:latin typeface="Arial"/>
                        </a:rPr>
                        <a:t> de Inter-Rede ou “REDE” no modelo OSI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533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PDU (</a:t>
                      </a:r>
                      <a:r>
                        <a:rPr lang="pt-BR" sz="1200" b="1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Protocol</a:t>
                      </a:r>
                      <a:r>
                        <a:rPr lang="pt-BR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Data Unit)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360" lvl="2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U</a:t>
                      </a:r>
                      <a:r>
                        <a:rPr lang="pt-BR" sz="12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nidade</a:t>
                      </a: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de informação da arquitetura TCP/IP (Genericamente Pacote)</a:t>
                      </a:r>
                    </a:p>
                    <a:p>
                      <a:pPr marL="628560" marR="0" lvl="3" indent="-17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pt-BR" sz="1200" b="0" strike="noStrike" spc="-1" dirty="0">
                          <a:latin typeface="+mn-lt"/>
                        </a:rPr>
                        <a:t>CAMADA DE TRANSPORTE – Segmento TCP ou </a:t>
                      </a:r>
                      <a:r>
                        <a:rPr lang="pt-BR" sz="1200" b="0" strike="noStrike" spc="-1" dirty="0" err="1">
                          <a:latin typeface="+mn-lt"/>
                        </a:rPr>
                        <a:t>Datatagrama</a:t>
                      </a:r>
                      <a:r>
                        <a:rPr lang="pt-BR" sz="1200" b="0" strike="noStrike" spc="-1" dirty="0">
                          <a:latin typeface="+mn-lt"/>
                        </a:rPr>
                        <a:t> UDP</a:t>
                      </a:r>
                    </a:p>
                    <a:p>
                      <a:pPr marL="628560" lvl="3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200" b="0" strike="noStrike" spc="-1" dirty="0">
                          <a:latin typeface="Arial"/>
                        </a:rPr>
                        <a:t>CAMADA DE REDE – Datagrama IP</a:t>
                      </a:r>
                    </a:p>
                    <a:p>
                      <a:pPr marL="628560" lvl="3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200" b="0" strike="noStrike" spc="-1" dirty="0">
                          <a:latin typeface="Arial"/>
                        </a:rPr>
                        <a:t>CAMADA DE ENLACE – Quadro (Frame)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55520" y="311760"/>
            <a:ext cx="2326063" cy="495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spc="-1" dirty="0">
                <a:solidFill>
                  <a:srgbClr val="000000"/>
                </a:solidFill>
              </a:rPr>
              <a:t>Arquitetura TCP/IP</a:t>
            </a:r>
          </a:p>
        </p:txBody>
      </p:sp>
      <p:sp>
        <p:nvSpPr>
          <p:cNvPr id="51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2FC091C-0E81-41AC-AA6E-6C57ACA5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0" y="1075376"/>
            <a:ext cx="4132589" cy="33913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0CA461-10D3-4610-BE4B-6BF8BA18251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8" t="28070" r="27158" b="10937"/>
          <a:stretch/>
        </p:blipFill>
        <p:spPr bwMode="auto">
          <a:xfrm>
            <a:off x="4910203" y="1075376"/>
            <a:ext cx="3463446" cy="3458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139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55520" y="311760"/>
            <a:ext cx="2326063" cy="495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spc="-1" dirty="0">
                <a:solidFill>
                  <a:srgbClr val="000000"/>
                </a:solidFill>
              </a:rPr>
              <a:t>Arquitetura TCP/IP</a:t>
            </a:r>
          </a:p>
        </p:txBody>
      </p:sp>
      <p:sp>
        <p:nvSpPr>
          <p:cNvPr id="51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2FC091C-0E81-41AC-AA6E-6C57ACA5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3" y="1075376"/>
            <a:ext cx="4132589" cy="33913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0CA461-10D3-4610-BE4B-6BF8BA18251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8" t="28070" r="27158" b="10937"/>
          <a:stretch/>
        </p:blipFill>
        <p:spPr bwMode="auto">
          <a:xfrm>
            <a:off x="4910203" y="1075376"/>
            <a:ext cx="3463446" cy="3458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7240760-B438-4D40-8832-883BFEC207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5" r="28900"/>
          <a:stretch/>
        </p:blipFill>
        <p:spPr>
          <a:xfrm>
            <a:off x="307440" y="1206933"/>
            <a:ext cx="2872033" cy="32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9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54346" y="375119"/>
            <a:ext cx="31334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Camadas da Arquitetura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8" name="Table 4"/>
          <p:cNvGraphicFramePr/>
          <p:nvPr>
            <p:extLst>
              <p:ext uri="{D42A27DB-BD31-4B8C-83A1-F6EECF244321}">
                <p14:modId xmlns:p14="http://schemas.microsoft.com/office/powerpoint/2010/main" val="4226127957"/>
              </p:ext>
            </p:extLst>
          </p:nvPr>
        </p:nvGraphicFramePr>
        <p:xfrm>
          <a:off x="333721" y="897599"/>
          <a:ext cx="8205840" cy="4063680"/>
        </p:xfrm>
        <a:graphic>
          <a:graphicData uri="http://schemas.openxmlformats.org/drawingml/2006/table">
            <a:tbl>
              <a:tblPr/>
              <a:tblGrid>
                <a:gridCol w="150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Camada</a:t>
                      </a:r>
                      <a:endParaRPr lang="pt-B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DESCRIÇÃO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APLICAÇÃO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810" lvl="2" indent="-1714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200" b="0" strike="noStrike" spc="-1" dirty="0">
                          <a:latin typeface="+mn-lt"/>
                        </a:rPr>
                        <a:t>correspondendo aproximadamente as 3 camadas superiores do OSI, e que tem por função tratar questões de </a:t>
                      </a:r>
                      <a:r>
                        <a:rPr lang="pt-BR" sz="1200" b="1" strike="noStrike" spc="-1" dirty="0">
                          <a:latin typeface="+mn-lt"/>
                        </a:rPr>
                        <a:t>representação</a:t>
                      </a:r>
                      <a:r>
                        <a:rPr lang="pt-BR" sz="1200" b="0" strike="noStrike" spc="-1" dirty="0">
                          <a:latin typeface="+mn-lt"/>
                        </a:rPr>
                        <a:t>, </a:t>
                      </a:r>
                      <a:r>
                        <a:rPr lang="pt-BR" sz="1200" b="1" strike="noStrike" spc="-1" dirty="0">
                          <a:latin typeface="+mn-lt"/>
                        </a:rPr>
                        <a:t>codificação</a:t>
                      </a:r>
                      <a:r>
                        <a:rPr lang="pt-BR" sz="1200" b="0" strike="noStrike" spc="-1" dirty="0">
                          <a:latin typeface="+mn-lt"/>
                        </a:rPr>
                        <a:t> e </a:t>
                      </a:r>
                      <a:r>
                        <a:rPr lang="pt-BR" sz="1200" b="1" strike="noStrike" spc="-1" dirty="0">
                          <a:latin typeface="+mn-lt"/>
                        </a:rPr>
                        <a:t>controle de diálogo</a:t>
                      </a:r>
                      <a:r>
                        <a:rPr lang="pt-BR" sz="1200" b="0" strike="noStrike" spc="-1" dirty="0">
                          <a:latin typeface="+mn-lt"/>
                        </a:rPr>
                        <a:t>. O TCP/IP combina todas as questões relacionadas a aplicações em uma camada e</a:t>
                      </a:r>
                      <a:r>
                        <a:rPr lang="pt-BR" sz="1200" b="1" strike="noStrike" spc="-1" dirty="0">
                          <a:latin typeface="+mn-lt"/>
                        </a:rPr>
                        <a:t> presume que esses dados estejam empacotados corretamente para a próxima camada</a:t>
                      </a:r>
                      <a:r>
                        <a:rPr lang="pt-BR" sz="1200" b="0" strike="noStrike" spc="-1" dirty="0">
                          <a:latin typeface="+mn-lt"/>
                        </a:rPr>
                        <a:t>. </a:t>
                      </a:r>
                    </a:p>
                    <a:p>
                      <a:pPr marL="171810" lvl="2" indent="-1714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200" b="0" strike="noStrike" spc="-1" dirty="0">
                          <a:latin typeface="+mn-lt"/>
                        </a:rPr>
                        <a:t>Exemplos de protocolos desta camada são: FTP, HTTP, Telnet, SMTP, POP3 e IMAP;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01518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spc="-1" dirty="0">
                          <a:latin typeface="+mn-lt"/>
                        </a:rPr>
                        <a:t>TRANSPORTE</a:t>
                      </a:r>
                      <a:endParaRPr lang="pt-BR" sz="1200" b="1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81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200" b="0" strike="noStrike" spc="-1" dirty="0">
                          <a:latin typeface="+mn-lt"/>
                        </a:rPr>
                        <a:t>correspondendo aproximadamente à camada de transporte do OSI reúne os protocolos que realizam as funções de transporte de </a:t>
                      </a:r>
                      <a:r>
                        <a:rPr lang="pt-BR" sz="1200" b="1" strike="noStrike" spc="-1" dirty="0">
                          <a:latin typeface="+mn-lt"/>
                        </a:rPr>
                        <a:t>dados fim-a-fim</a:t>
                      </a:r>
                      <a:r>
                        <a:rPr lang="pt-BR" sz="1200" b="0" strike="noStrike" spc="-1" dirty="0">
                          <a:latin typeface="+mn-lt"/>
                        </a:rPr>
                        <a:t>, ou seja, considerando apenas a origem e o destino da comunicação, sem se preocupar com os elementos intermediários. A camada de transporte possui dois protocolos principais que são o </a:t>
                      </a:r>
                      <a:r>
                        <a:rPr lang="pt-BR" sz="1200" b="1" strike="noStrike" spc="-1" dirty="0">
                          <a:latin typeface="+mn-lt"/>
                        </a:rPr>
                        <a:t>UDP (</a:t>
                      </a:r>
                      <a:r>
                        <a:rPr lang="pt-BR" sz="1200" b="1" strike="noStrike" spc="-1" dirty="0" err="1">
                          <a:latin typeface="+mn-lt"/>
                        </a:rPr>
                        <a:t>User</a:t>
                      </a:r>
                      <a:r>
                        <a:rPr lang="pt-BR" sz="1200" b="1" strike="noStrike" spc="-1" dirty="0">
                          <a:latin typeface="+mn-lt"/>
                        </a:rPr>
                        <a:t> </a:t>
                      </a:r>
                      <a:r>
                        <a:rPr lang="pt-BR" sz="1200" b="1" strike="noStrike" spc="-1" dirty="0" err="1">
                          <a:latin typeface="+mn-lt"/>
                        </a:rPr>
                        <a:t>Datagram</a:t>
                      </a:r>
                      <a:r>
                        <a:rPr lang="pt-BR" sz="1200" b="1" strike="noStrike" spc="-1" dirty="0">
                          <a:latin typeface="+mn-lt"/>
                        </a:rPr>
                        <a:t> </a:t>
                      </a:r>
                      <a:r>
                        <a:rPr lang="pt-BR" sz="1200" b="1" strike="noStrike" spc="-1" dirty="0" err="1">
                          <a:latin typeface="+mn-lt"/>
                        </a:rPr>
                        <a:t>Protocol</a:t>
                      </a:r>
                      <a:r>
                        <a:rPr lang="pt-BR" sz="1200" b="1" strike="noStrike" spc="-1" dirty="0">
                          <a:latin typeface="+mn-lt"/>
                        </a:rPr>
                        <a:t>)</a:t>
                      </a:r>
                      <a:r>
                        <a:rPr lang="pt-BR" sz="1200" b="0" strike="noStrike" spc="-1" dirty="0">
                          <a:latin typeface="+mn-lt"/>
                        </a:rPr>
                        <a:t> e </a:t>
                      </a:r>
                      <a:r>
                        <a:rPr lang="pt-BR" sz="1200" b="1" strike="noStrike" spc="-1" dirty="0">
                          <a:latin typeface="+mn-lt"/>
                        </a:rPr>
                        <a:t>TCP (</a:t>
                      </a:r>
                      <a:r>
                        <a:rPr lang="pt-BR" sz="1200" b="1" strike="noStrike" spc="-1" dirty="0" err="1">
                          <a:latin typeface="+mn-lt"/>
                        </a:rPr>
                        <a:t>Transmission</a:t>
                      </a:r>
                      <a:r>
                        <a:rPr lang="pt-BR" sz="1200" b="1" strike="noStrike" spc="-1" dirty="0">
                          <a:latin typeface="+mn-lt"/>
                        </a:rPr>
                        <a:t> </a:t>
                      </a:r>
                      <a:r>
                        <a:rPr lang="pt-BR" sz="1200" b="1" strike="noStrike" spc="-1" dirty="0" err="1">
                          <a:latin typeface="+mn-lt"/>
                        </a:rPr>
                        <a:t>Control</a:t>
                      </a:r>
                      <a:r>
                        <a:rPr lang="pt-BR" sz="1200" b="1" strike="noStrike" spc="-1" dirty="0">
                          <a:latin typeface="+mn-lt"/>
                        </a:rPr>
                        <a:t> </a:t>
                      </a:r>
                      <a:r>
                        <a:rPr lang="pt-BR" sz="1200" b="1" strike="noStrike" spc="-1" dirty="0" err="1">
                          <a:latin typeface="+mn-lt"/>
                        </a:rPr>
                        <a:t>Protocol</a:t>
                      </a:r>
                      <a:r>
                        <a:rPr lang="pt-BR" sz="1200" b="1" strike="noStrike" spc="-1" dirty="0">
                          <a:latin typeface="+mn-lt"/>
                        </a:rPr>
                        <a:t>);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6988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INTER-REDE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(Ou Rede)</a:t>
                      </a:r>
                      <a:endParaRPr lang="pt-BR" sz="1200" b="1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810" lvl="2" indent="-1714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200" b="0" strike="noStrike" spc="-1" dirty="0">
                          <a:latin typeface="+mn-lt"/>
                        </a:rPr>
                        <a:t>correspondendo aproximadamente a camada de rede do OSI tem como finalidade enviar pacotes da origem de qualquer rede e </a:t>
                      </a:r>
                      <a:r>
                        <a:rPr lang="pt-BR" sz="1200" b="1" strike="noStrike" spc="-1" dirty="0">
                          <a:latin typeface="+mn-lt"/>
                        </a:rPr>
                        <a:t>fazê-los chegar ao destino, independente do caminho e das redes que tomem para chegar lá. </a:t>
                      </a:r>
                      <a:r>
                        <a:rPr lang="pt-BR" sz="1200" b="0" strike="noStrike" spc="-1" dirty="0">
                          <a:latin typeface="+mn-lt"/>
                        </a:rPr>
                        <a:t>O protocolo específico que governa essa camada é o (IP). Se determina o melhor caminho e a comutação de pacotes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86421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INTRA-REDE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latin typeface="Arial"/>
                        </a:rPr>
                        <a:t>(Ou Fisica)</a:t>
                      </a:r>
                      <a:endParaRPr lang="pt-BR" sz="12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810" lvl="2" indent="-1714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200" b="0" strike="noStrike" spc="-1" dirty="0">
                          <a:latin typeface="+mn-lt"/>
                        </a:rPr>
                        <a:t>também chamada de camada host-rede ou rede de acesso. É a camada que se relaciona a tudo aquilo que um pacote IP necessita para realmente estabelecer um </a:t>
                      </a:r>
                      <a:r>
                        <a:rPr lang="pt-BR" sz="1200" b="1" strike="noStrike" spc="-1" dirty="0">
                          <a:latin typeface="+mn-lt"/>
                        </a:rPr>
                        <a:t>link físico </a:t>
                      </a:r>
                      <a:r>
                        <a:rPr lang="pt-BR" sz="1200" b="0" strike="noStrike" spc="-1" dirty="0">
                          <a:latin typeface="+mn-lt"/>
                        </a:rPr>
                        <a:t>e depois estabelecer outro link físico. Isso inclui detalhes de tecnologia de LAN e WAN e todos os detalhes nas camadas física e de enlace do OSI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5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56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6970</TotalTime>
  <Words>744</Words>
  <Application>Microsoft Office PowerPoint</Application>
  <PresentationFormat>Apresentação na tela (16:9)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Luís Rodrigues</dc:creator>
  <dc:description/>
  <cp:lastModifiedBy>Andre Braga</cp:lastModifiedBy>
  <cp:revision>554</cp:revision>
  <dcterms:created xsi:type="dcterms:W3CDTF">2014-11-17T17:44:06Z</dcterms:created>
  <dcterms:modified xsi:type="dcterms:W3CDTF">2020-03-08T21:48:55Z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Estácio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