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57" r:id="rId4"/>
    <p:sldId id="279" r:id="rId5"/>
    <p:sldId id="281" r:id="rId6"/>
    <p:sldId id="280" r:id="rId7"/>
    <p:sldId id="282" r:id="rId8"/>
    <p:sldId id="283" r:id="rId9"/>
    <p:sldId id="284" r:id="rId10"/>
    <p:sldId id="285" r:id="rId11"/>
    <p:sldId id="286" r:id="rId12"/>
    <p:sldId id="288" r:id="rId13"/>
    <p:sldId id="287" r:id="rId14"/>
    <p:sldId id="289" r:id="rId15"/>
    <p:sldId id="290" r:id="rId16"/>
    <p:sldId id="292" r:id="rId17"/>
    <p:sldId id="291" r:id="rId18"/>
    <p:sldId id="296" r:id="rId19"/>
    <p:sldId id="293" r:id="rId20"/>
    <p:sldId id="295" r:id="rId21"/>
    <p:sldId id="294" r:id="rId22"/>
  </p:sldIdLst>
  <p:sldSz cx="9144000" cy="5143500" type="screen16x9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4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64080" y="4873680"/>
            <a:ext cx="2154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219D93"/>
                </a:solidFill>
                <a:latin typeface="Calibri"/>
                <a:ea typeface="MS PGothic"/>
              </a:rPr>
              <a:t>AULA 01: INTRODUÇÃO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" name="CustomShape 2" hidden="1"/>
          <p:cNvSpPr/>
          <p:nvPr/>
        </p:nvSpPr>
        <p:spPr>
          <a:xfrm>
            <a:off x="159480" y="340200"/>
            <a:ext cx="18104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219D93"/>
                </a:solidFill>
                <a:latin typeface="Calibri"/>
                <a:ea typeface="MS PGothic"/>
              </a:rPr>
              <a:t>Teoria dos jogos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144262"/>
            <a:ext cx="368220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219D93"/>
                </a:solidFill>
                <a:latin typeface="Calibri"/>
                <a:ea typeface="MS PGothic"/>
              </a:rPr>
              <a:t>FUNDAMENTOS DE REDES DE COMPUTADORES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ndreluizbraga.com/professor" TargetMode="External"/><Relationship Id="rId4" Type="http://schemas.openxmlformats.org/officeDocument/2006/relationships/hyperlink" Target="mailto:andre.luiz.braga2000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"/>
          <p:cNvPicPr/>
          <p:nvPr/>
        </p:nvPicPr>
        <p:blipFill>
          <a:blip r:embed="rId2"/>
          <a:stretch/>
        </p:blipFill>
        <p:spPr>
          <a:xfrm>
            <a:off x="4662720" y="0"/>
            <a:ext cx="4479840" cy="5142240"/>
          </a:xfrm>
          <a:prstGeom prst="rect">
            <a:avLst/>
          </a:prstGeom>
          <a:ln>
            <a:noFill/>
          </a:ln>
        </p:spPr>
      </p:pic>
      <p:pic>
        <p:nvPicPr>
          <p:cNvPr id="42" name="Imagem 5"/>
          <p:cNvPicPr/>
          <p:nvPr/>
        </p:nvPicPr>
        <p:blipFill>
          <a:blip r:embed="rId3"/>
          <a:stretch/>
        </p:blipFill>
        <p:spPr>
          <a:xfrm>
            <a:off x="1440" y="1260"/>
            <a:ext cx="9142560" cy="5142240"/>
          </a:xfrm>
          <a:prstGeom prst="rect">
            <a:avLst/>
          </a:prstGeom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50A7D5F-EF54-420E-89FE-28FDFE43301B}"/>
              </a:ext>
            </a:extLst>
          </p:cNvPr>
          <p:cNvSpPr/>
          <p:nvPr/>
        </p:nvSpPr>
        <p:spPr>
          <a:xfrm>
            <a:off x="135161" y="1068476"/>
            <a:ext cx="6615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C01D95-711C-4D66-A7EC-BA0FE3A0E9E3}"/>
              </a:ext>
            </a:extLst>
          </p:cNvPr>
          <p:cNvSpPr/>
          <p:nvPr/>
        </p:nvSpPr>
        <p:spPr>
          <a:xfrm>
            <a:off x="64168" y="2554280"/>
            <a:ext cx="6336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emails com o assunto: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“CCT0891-&lt;Turma&gt;” – E seu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300D57-EA29-4AF6-8E43-F0E11DE39825}"/>
              </a:ext>
            </a:extLst>
          </p:cNvPr>
          <p:cNvSpPr/>
          <p:nvPr/>
        </p:nvSpPr>
        <p:spPr>
          <a:xfrm>
            <a:off x="64168" y="3815124"/>
            <a:ext cx="5871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https://www.andreluizbraga.com/professor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6048" y="760274"/>
            <a:ext cx="9096720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CAMADA FISICA – ELEMENTOS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Representação de </a:t>
            </a:r>
            <a:r>
              <a:rPr lang="pt-BR" sz="2800" b="1" dirty="0">
                <a:solidFill>
                  <a:srgbClr val="0000FF"/>
                </a:solidFill>
              </a:rPr>
              <a:t>bits</a:t>
            </a:r>
            <a:r>
              <a:rPr lang="pt-BR" sz="2800" dirty="0"/>
              <a:t> no meio físico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4F0C8D-0222-44E2-8827-2249F1947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836038"/>
            <a:ext cx="4449184" cy="28213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1F4FA4-79D9-4B98-A4B5-6A8B02EE0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41" y="1808852"/>
            <a:ext cx="2448618" cy="9234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245838-6045-4423-9359-084235BA2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782" y="2705162"/>
            <a:ext cx="4316338" cy="20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2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6048" y="760274"/>
            <a:ext cx="8724864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Representação de </a:t>
            </a:r>
            <a:r>
              <a:rPr lang="pt-BR" sz="2800" b="1" dirty="0">
                <a:solidFill>
                  <a:srgbClr val="0000FF"/>
                </a:solidFill>
              </a:rPr>
              <a:t>bits</a:t>
            </a:r>
            <a:r>
              <a:rPr lang="pt-BR" sz="2800" dirty="0"/>
              <a:t> no meio físico – Sinal Digital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94731A-04DE-47CC-BF6C-AD509A78A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1"/>
          <a:stretch/>
        </p:blipFill>
        <p:spPr>
          <a:xfrm>
            <a:off x="1476375" y="1267968"/>
            <a:ext cx="6191250" cy="36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6048" y="760274"/>
            <a:ext cx="9096720" cy="12835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CAMADA FISICA – ELEMENTOS</a:t>
            </a:r>
          </a:p>
          <a:p>
            <a:pPr algn="ctr">
              <a:lnSpc>
                <a:spcPct val="150000"/>
              </a:lnSpc>
            </a:pPr>
            <a:endParaRPr lang="pt-BR" sz="9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00FF"/>
                </a:solidFill>
              </a:rPr>
              <a:t>Codificação</a:t>
            </a:r>
            <a:r>
              <a:rPr lang="pt-BR" sz="2800" dirty="0"/>
              <a:t> de dados e informações de controle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572A5D-481C-4750-8B18-8052EBFA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09" y="1976730"/>
            <a:ext cx="5406419" cy="25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5916868-D0D8-46E4-AE3E-3CDDD9EF7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3"/>
          <a:stretch/>
        </p:blipFill>
        <p:spPr>
          <a:xfrm>
            <a:off x="6181306" y="1812172"/>
            <a:ext cx="2962694" cy="23574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DE53D3-6C40-4567-90E0-99FD9443B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1" b="10885"/>
          <a:stretch/>
        </p:blipFill>
        <p:spPr>
          <a:xfrm>
            <a:off x="3904222" y="1255784"/>
            <a:ext cx="2820348" cy="1735134"/>
          </a:xfrm>
          <a:prstGeom prst="rect">
            <a:avLst/>
          </a:prstGeom>
        </p:spPr>
      </p:pic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6048" y="760274"/>
            <a:ext cx="8724864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00FF"/>
                </a:solidFill>
              </a:rPr>
              <a:t>Circuito</a:t>
            </a:r>
            <a:r>
              <a:rPr lang="pt-BR" sz="2800" dirty="0"/>
              <a:t> transmissor e receptor nos dispositivos de rede</a:t>
            </a:r>
            <a:endParaRPr lang="pt-BR" sz="4400" i="1" spc="-1" dirty="0">
              <a:solidFill>
                <a:srgbClr val="00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3A2BC19-71E2-43AC-A1B9-BBF35910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9959"/>
            <a:ext cx="4078369" cy="2302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2E6530B-0B7A-467A-9EDF-F04C65FA5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17" y="2940692"/>
            <a:ext cx="1468916" cy="146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3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4"/>
          <p:cNvSpPr/>
          <p:nvPr/>
        </p:nvSpPr>
        <p:spPr>
          <a:xfrm>
            <a:off x="182880" y="636434"/>
            <a:ext cx="9096720" cy="40919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Cabeamento de Cobre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longo dos anos foram utilizados vários tipos de cabeamento de cobre como: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Coaxial grosso, fino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Par trançado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UTP (</a:t>
            </a:r>
            <a:r>
              <a:rPr lang="pt-BR" dirty="0" err="1"/>
              <a:t>Unshielded</a:t>
            </a:r>
            <a:r>
              <a:rPr lang="pt-BR" dirty="0"/>
              <a:t> </a:t>
            </a:r>
            <a:r>
              <a:rPr lang="pt-BR" dirty="0" err="1"/>
              <a:t>twisted-pair</a:t>
            </a:r>
            <a:r>
              <a:rPr lang="pt-BR" dirty="0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 Trançado Não Blindado </a:t>
            </a:r>
            <a:r>
              <a:rPr lang="pt-BR" dirty="0">
                <a:sym typeface="Wingdings" panose="05000000000000000000" pitchFamily="2" charset="2"/>
              </a:rPr>
              <a:t> C</a:t>
            </a:r>
            <a:r>
              <a:rPr lang="pt-BR" dirty="0"/>
              <a:t>onectores RJ45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Interconectar dispositivos de redes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Computadores com dispositivos intermediários (switch ou roteadores)</a:t>
            </a:r>
          </a:p>
          <a:p>
            <a:endParaRPr lang="pt-BR" sz="4400" i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3DF558-7815-4A12-9ED6-2F669F0C3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1" r="20949"/>
          <a:stretch/>
        </p:blipFill>
        <p:spPr>
          <a:xfrm>
            <a:off x="3468909" y="1581120"/>
            <a:ext cx="2206181" cy="1225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D038C38-F58D-48A6-A579-B74ADE5DC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"/>
          <a:stretch/>
        </p:blipFill>
        <p:spPr>
          <a:xfrm>
            <a:off x="5969870" y="1572031"/>
            <a:ext cx="2083662" cy="1234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33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4"/>
          <p:cNvSpPr/>
          <p:nvPr/>
        </p:nvSpPr>
        <p:spPr>
          <a:xfrm>
            <a:off x="155520" y="739431"/>
            <a:ext cx="909672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pt-BR" sz="2400" spc="-1" dirty="0">
                <a:solidFill>
                  <a:srgbClr val="000000"/>
                </a:solidFill>
              </a:rPr>
              <a:t>Par Trançado Não Blindado</a:t>
            </a:r>
          </a:p>
          <a:p>
            <a:pPr algn="ctr"/>
            <a:r>
              <a:rPr lang="pt-BR" sz="2000" spc="-1" dirty="0">
                <a:solidFill>
                  <a:srgbClr val="000000"/>
                </a:solidFill>
              </a:rPr>
              <a:t>Conectores RJ45 </a:t>
            </a: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Cobre</a:t>
            </a:r>
          </a:p>
        </p:txBody>
      </p:sp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8172E4-4EC4-40A1-ABE6-64F5E791B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07418"/>
            <a:ext cx="2506367" cy="2399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D95D97-521F-4362-B927-F071A5A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6" b="19679"/>
          <a:stretch/>
        </p:blipFill>
        <p:spPr>
          <a:xfrm>
            <a:off x="4347211" y="1622876"/>
            <a:ext cx="3786186" cy="2284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18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6048" y="760274"/>
            <a:ext cx="9096720" cy="919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pt-BR" sz="2400" spc="-1" dirty="0">
                <a:solidFill>
                  <a:srgbClr val="000000"/>
                </a:solidFill>
              </a:rPr>
              <a:t>Par Trançado Não Blindado</a:t>
            </a:r>
          </a:p>
          <a:p>
            <a:pPr algn="ctr"/>
            <a:r>
              <a:rPr lang="pt-BR" dirty="0"/>
              <a:t>Norma TIA/EIA 568 define duas ordens diferentes para os fios</a:t>
            </a:r>
            <a:endParaRPr lang="pt-BR" sz="2400" spc="-1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endParaRPr lang="pt-BR" sz="90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E9DAECF-CF3E-4062-B5A8-2942FCBD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24" y="1507503"/>
            <a:ext cx="7022592" cy="27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8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F800B0-F489-4912-8D23-62837CC39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2" y="804672"/>
            <a:ext cx="6242902" cy="37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2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06C44A-7E46-47B2-AA58-2777F32B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40" y="853440"/>
            <a:ext cx="5108714" cy="3620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554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6048" y="760274"/>
            <a:ext cx="9096720" cy="36226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pt-BR" sz="2400" spc="-1" dirty="0">
                <a:solidFill>
                  <a:srgbClr val="000000"/>
                </a:solidFill>
              </a:rPr>
              <a:t>Par Trançado Não Blindado</a:t>
            </a:r>
          </a:p>
          <a:p>
            <a:pPr algn="ctr">
              <a:lnSpc>
                <a:spcPct val="150000"/>
              </a:lnSpc>
            </a:pPr>
            <a:endParaRPr lang="pt-BR" sz="9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Cabo Direto (Ethernet)  - </a:t>
            </a:r>
            <a:r>
              <a:rPr lang="pt-BR" sz="2400" dirty="0"/>
              <a:t>Mesmo padrão nas duas pontas (T568A ou T568B)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Tipo "normal" de cabo, usado para ligar os micros ao switch.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Cabo Cruzado ou Crossover </a:t>
            </a:r>
            <a:r>
              <a:rPr lang="pt-BR" sz="2400" dirty="0"/>
              <a:t>(Ethernet) - Padrão T568A em uma ponta e o T568B na outra.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Permite ligar diretamente dois micros, sem precisar do hub ou switch</a:t>
            </a:r>
          </a:p>
        </p:txBody>
      </p:sp>
    </p:spTree>
    <p:extLst>
      <p:ext uri="{BB962C8B-B14F-4D97-AF65-F5344CB8AC3E}">
        <p14:creationId xmlns:p14="http://schemas.microsoft.com/office/powerpoint/2010/main" val="257888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"/>
          <p:cNvPicPr/>
          <p:nvPr/>
        </p:nvPicPr>
        <p:blipFill>
          <a:blip r:embed="rId2"/>
          <a:stretch/>
        </p:blipFill>
        <p:spPr>
          <a:xfrm>
            <a:off x="4662720" y="0"/>
            <a:ext cx="4479840" cy="5142240"/>
          </a:xfrm>
          <a:prstGeom prst="rect">
            <a:avLst/>
          </a:prstGeom>
          <a:ln>
            <a:noFill/>
          </a:ln>
        </p:spPr>
      </p:pic>
      <p:pic>
        <p:nvPicPr>
          <p:cNvPr id="42" name="Imagem 5"/>
          <p:cNvPicPr/>
          <p:nvPr/>
        </p:nvPicPr>
        <p:blipFill>
          <a:blip r:embed="rId3"/>
          <a:stretch/>
        </p:blipFill>
        <p:spPr>
          <a:xfrm>
            <a:off x="1440" y="1260"/>
            <a:ext cx="9142560" cy="51422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2520" y="2608920"/>
            <a:ext cx="538664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i="1" strike="noStrike" spc="-1" dirty="0">
                <a:solidFill>
                  <a:srgbClr val="157D64"/>
                </a:solidFill>
                <a:latin typeface="Arial"/>
                <a:ea typeface="MS PGothic"/>
              </a:rPr>
              <a:t>CCT0891 – FUNDAMENTOS DE REDES DE COMPUTADORES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83680" y="2846520"/>
            <a:ext cx="4562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Aula 03</a:t>
            </a:r>
            <a:endParaRPr lang="pt-B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922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6048" y="760274"/>
            <a:ext cx="8865072" cy="39611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pt-BR" sz="2400" spc="-1" dirty="0">
                <a:solidFill>
                  <a:srgbClr val="000000"/>
                </a:solidFill>
              </a:rPr>
              <a:t>Comunicação sem Fio</a:t>
            </a:r>
          </a:p>
          <a:p>
            <a:pPr algn="ctr">
              <a:lnSpc>
                <a:spcPct val="150000"/>
              </a:lnSpc>
            </a:pPr>
            <a:r>
              <a:rPr lang="pt-BR" sz="900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Sinais eletromagnéticos nas frequências de rádio que representam os dígitos binários de comunicação de dados.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Não restrito aos condutores ou caminhos, como é o meio físico de cobre.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Funcionam bem em ambientes abertos,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Ambientes fechados </a:t>
            </a:r>
            <a:r>
              <a:rPr lang="pt-BR" sz="2000" dirty="0">
                <a:sym typeface="Wingdings" panose="05000000000000000000" pitchFamily="2" charset="2"/>
              </a:rPr>
              <a:t> C</a:t>
            </a:r>
            <a:r>
              <a:rPr lang="pt-BR" sz="2000" dirty="0"/>
              <a:t>obertura prejudicada por materiais: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Usados em prédios e estruturas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Interferência de telefones sem fio, lâmpadas fluorescentes e. fornos micro-ondas entre outros equipamentos.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Por não exigir acesso físico </a:t>
            </a:r>
            <a:r>
              <a:rPr lang="pt-BR" sz="2000" dirty="0">
                <a:sym typeface="Wingdings" panose="05000000000000000000" pitchFamily="2" charset="2"/>
              </a:rPr>
              <a:t> D</a:t>
            </a:r>
            <a:r>
              <a:rPr lang="pt-BR" sz="2000" dirty="0"/>
              <a:t>ispositivos e usuários que não autorizados terão acesso à transmissão </a:t>
            </a:r>
            <a:r>
              <a:rPr lang="pt-BR" sz="2000" dirty="0">
                <a:sym typeface="Wingdings" panose="05000000000000000000" pitchFamily="2" charset="2"/>
              </a:rPr>
              <a:t> A</a:t>
            </a:r>
            <a:r>
              <a:rPr lang="pt-BR" sz="2000" dirty="0"/>
              <a:t> segurança de rede é o principal componente da administração de uma rede sem fio.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92081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6048" y="760274"/>
            <a:ext cx="8865072" cy="34379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pt-BR" sz="2400" spc="-1" dirty="0">
                <a:solidFill>
                  <a:srgbClr val="000000"/>
                </a:solidFill>
              </a:rPr>
              <a:t>Comunicação sem Fio</a:t>
            </a:r>
          </a:p>
          <a:p>
            <a:pPr algn="ctr">
              <a:lnSpc>
                <a:spcPct val="150000"/>
              </a:lnSpc>
            </a:pPr>
            <a:r>
              <a:rPr lang="pt-BR" sz="900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</a:p>
          <a:p>
            <a:r>
              <a:rPr lang="pt-BR" dirty="0"/>
              <a:t>	O IEEE e os padrões da indústria de telecomunicações para a comunicação de dados sem fio abrangem as camadas Física e Enlace de Dados. 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Padrão IEEE 802.11 </a:t>
            </a:r>
            <a:r>
              <a:rPr lang="pt-BR" dirty="0"/>
              <a:t>-  “</a:t>
            </a:r>
            <a:r>
              <a:rPr lang="pt-BR" b="1" dirty="0"/>
              <a:t>Wi-Fi” </a:t>
            </a:r>
            <a:r>
              <a:rPr lang="pt-BR" b="1" dirty="0">
                <a:sym typeface="Wingdings" panose="05000000000000000000" pitchFamily="2" charset="2"/>
              </a:rPr>
              <a:t> </a:t>
            </a:r>
            <a:r>
              <a:rPr lang="pt-BR" dirty="0"/>
              <a:t>tecnologia Wireless LAN (WLAN) que utiliza a contenção ou sistema não-determinístico com o processo de acesso ao meio físico </a:t>
            </a:r>
            <a:r>
              <a:rPr lang="pt-BR" i="1" dirty="0"/>
              <a:t>Carrier </a:t>
            </a:r>
            <a:r>
              <a:rPr lang="pt-BR" i="1" dirty="0" err="1"/>
              <a:t>Sense</a:t>
            </a:r>
            <a:r>
              <a:rPr lang="pt-BR" i="1" dirty="0"/>
              <a:t> </a:t>
            </a:r>
            <a:r>
              <a:rPr lang="pt-BR" i="1" dirty="0" err="1"/>
              <a:t>Multiple</a:t>
            </a:r>
            <a:r>
              <a:rPr lang="pt-BR" i="1" dirty="0"/>
              <a:t> Access/</a:t>
            </a:r>
            <a:r>
              <a:rPr lang="pt-BR" i="1" dirty="0" err="1"/>
              <a:t>Collision</a:t>
            </a:r>
            <a:r>
              <a:rPr lang="pt-BR" i="1" dirty="0"/>
              <a:t> </a:t>
            </a:r>
            <a:r>
              <a:rPr lang="pt-BR" i="1" dirty="0" err="1"/>
              <a:t>Avoidance</a:t>
            </a:r>
            <a:r>
              <a:rPr lang="pt-BR" dirty="0"/>
              <a:t> (CSMA/CA).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Padrão IEEE 802.15 </a:t>
            </a:r>
            <a:r>
              <a:rPr lang="pt-BR" dirty="0"/>
              <a:t>– “</a:t>
            </a:r>
            <a:r>
              <a:rPr lang="pt-BR" b="1" dirty="0"/>
              <a:t>Bluetooth</a:t>
            </a:r>
            <a:r>
              <a:rPr lang="pt-BR" dirty="0"/>
              <a:t>”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padrão Wireless </a:t>
            </a:r>
            <a:r>
              <a:rPr lang="pt-BR" dirty="0" err="1"/>
              <a:t>Personal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 Network (WPAN), conhecido como </a:t>
            </a:r>
            <a:r>
              <a:rPr lang="pt-BR" b="1" dirty="0"/>
              <a:t>"Bluetooth"</a:t>
            </a:r>
            <a:r>
              <a:rPr lang="pt-BR" dirty="0"/>
              <a:t>, utiliza um dispositivo de processo em pares para se comunicar a distâncias entre 1 e 100 metros.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9456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9360" y="558000"/>
            <a:ext cx="18529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MS PGothic"/>
              </a:rPr>
              <a:t>Plano de Aula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71640" y="1083240"/>
            <a:ext cx="7665480" cy="39003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Camada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Fisica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Enlace de dados</a:t>
            </a: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</a:rPr>
              <a:t>Sistema de Comunicação de Dados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</a:rPr>
              <a:t>Fatores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</a:rPr>
              <a:t>Componentes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Camada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  <a:ea typeface="DejaVu Sans"/>
              </a:rPr>
              <a:t>Fisica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 - Elementos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Cabeamento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Comunicação sem fio</a:t>
            </a:r>
          </a:p>
        </p:txBody>
      </p:sp>
      <p:pic>
        <p:nvPicPr>
          <p:cNvPr id="49" name="Picture 2"/>
          <p:cNvPicPr/>
          <p:nvPr/>
        </p:nvPicPr>
        <p:blipFill>
          <a:blip r:embed="rId2"/>
          <a:stretch/>
        </p:blipFill>
        <p:spPr>
          <a:xfrm>
            <a:off x="6438960" y="2931840"/>
            <a:ext cx="2704680" cy="16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55520" y="311760"/>
            <a:ext cx="2326063" cy="495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spc="-1" dirty="0">
                <a:solidFill>
                  <a:srgbClr val="000000"/>
                </a:solidFill>
              </a:rPr>
              <a:t>Arquitetura TCP/IP</a:t>
            </a:r>
          </a:p>
        </p:txBody>
      </p:sp>
      <p:sp>
        <p:nvSpPr>
          <p:cNvPr id="51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2FC091C-0E81-41AC-AA6E-6C57ACA5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3" y="1075376"/>
            <a:ext cx="4132589" cy="33913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0CA461-10D3-4610-BE4B-6BF8BA18251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8" t="28070" r="27158" b="10937"/>
          <a:stretch/>
        </p:blipFill>
        <p:spPr bwMode="auto">
          <a:xfrm>
            <a:off x="4910203" y="1075376"/>
            <a:ext cx="3463446" cy="3458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7240760-B438-4D40-8832-883BFEC207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5" r="28900"/>
          <a:stretch/>
        </p:blipFill>
        <p:spPr>
          <a:xfrm>
            <a:off x="307440" y="1206933"/>
            <a:ext cx="2872033" cy="32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9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9360" y="558000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307440" y="1006344"/>
            <a:ext cx="8700184" cy="3707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FATORES (</a:t>
            </a:r>
            <a:r>
              <a:rPr lang="pt-BR" dirty="0" err="1"/>
              <a:t>Forouzan</a:t>
            </a:r>
            <a:r>
              <a:rPr lang="pt-BR" dirty="0"/>
              <a:t>(2008))</a:t>
            </a: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b="1" dirty="0"/>
              <a:t>Entrega</a:t>
            </a:r>
            <a:r>
              <a:rPr lang="pt-BR" dirty="0"/>
              <a:t> </a:t>
            </a:r>
            <a:r>
              <a:rPr lang="pt-BR" sz="1600" dirty="0"/>
              <a:t>- </a:t>
            </a:r>
            <a:r>
              <a:rPr lang="pt-BR" sz="1600" i="1" dirty="0"/>
              <a:t>O sistema deve entregar dados no </a:t>
            </a:r>
            <a:r>
              <a:rPr lang="pt-BR" sz="1600" b="1" i="1" dirty="0">
                <a:solidFill>
                  <a:srgbClr val="0000FF"/>
                </a:solidFill>
              </a:rPr>
              <a:t>destino correto. </a:t>
            </a:r>
            <a:r>
              <a:rPr lang="pt-BR" sz="1600" i="1" dirty="0"/>
              <a:t>Os dados devem ser recebidos pelo dispositivo ou usuário pretendido e somente por esse dispositivo ou usuário.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b="1" dirty="0"/>
              <a:t>Precisão</a:t>
            </a:r>
            <a:r>
              <a:rPr lang="pt-BR" dirty="0"/>
              <a:t> - </a:t>
            </a:r>
            <a:r>
              <a:rPr lang="pt-BR" sz="1600" i="1" dirty="0"/>
              <a:t>O sistema deve entregar dados de forma precisa. Dados que foram alterados durante a transmissão e </a:t>
            </a:r>
            <a:r>
              <a:rPr lang="pt-BR" sz="1600" b="1" i="1" dirty="0">
                <a:solidFill>
                  <a:srgbClr val="0000FF"/>
                </a:solidFill>
              </a:rPr>
              <a:t>sem correção são inúteis.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b="1" dirty="0"/>
              <a:t>Sincronização</a:t>
            </a:r>
            <a:r>
              <a:rPr lang="pt-BR" dirty="0"/>
              <a:t> - </a:t>
            </a:r>
            <a:r>
              <a:rPr lang="pt-BR" sz="1600" i="1" dirty="0"/>
              <a:t>O sistema deve entregar dados no </a:t>
            </a:r>
            <a:r>
              <a:rPr lang="pt-BR" sz="1600" b="1" i="1" dirty="0">
                <a:solidFill>
                  <a:srgbClr val="0000FF"/>
                </a:solidFill>
              </a:rPr>
              <a:t>momento certo.</a:t>
            </a:r>
            <a:r>
              <a:rPr lang="pt-BR" sz="1600" i="1" dirty="0"/>
              <a:t> Dados entregues com atraso são inúteis. No caso de vídeo e áudio, a entrega em tempo significa fornecer os dados à medida em que eles são produzidos e </a:t>
            </a:r>
            <a:r>
              <a:rPr lang="pt-BR" sz="1600" b="1" i="1" dirty="0">
                <a:solidFill>
                  <a:srgbClr val="0000FF"/>
                </a:solidFill>
              </a:rPr>
              <a:t>sem atrasos </a:t>
            </a:r>
            <a:r>
              <a:rPr lang="pt-BR" sz="1600" i="1" dirty="0"/>
              <a:t>consideráveis. Este tipo de entrega é denominado transmissão em tempo real.</a:t>
            </a:r>
            <a:endParaRPr lang="pt-BR" i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b="1" dirty="0" err="1"/>
              <a:t>Jitter</a:t>
            </a:r>
            <a:r>
              <a:rPr lang="pt-BR" dirty="0"/>
              <a:t> - </a:t>
            </a:r>
            <a:r>
              <a:rPr lang="pt-BR" sz="1600" i="1" dirty="0"/>
              <a:t>Refere-se à variação do tempo de chegada do pacote. É o </a:t>
            </a:r>
            <a:r>
              <a:rPr lang="pt-BR" sz="1600" b="1" i="1" dirty="0">
                <a:solidFill>
                  <a:srgbClr val="0000FF"/>
                </a:solidFill>
              </a:rPr>
              <a:t>atraso desigual na entrega de pacotes </a:t>
            </a:r>
            <a:r>
              <a:rPr lang="pt-BR" sz="1600" i="1" dirty="0"/>
              <a:t>de áudio ou vídeo.</a:t>
            </a:r>
            <a:endParaRPr lang="pt-BR" sz="2400" i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2414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55520" y="582912"/>
            <a:ext cx="8927520" cy="39996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COMPONENTES (</a:t>
            </a:r>
            <a:r>
              <a:rPr lang="pt-BR" dirty="0" err="1"/>
              <a:t>Forouzan</a:t>
            </a:r>
            <a:r>
              <a:rPr lang="pt-BR" dirty="0"/>
              <a:t>(2008))</a:t>
            </a: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Mensagem</a:t>
            </a:r>
            <a:r>
              <a:rPr lang="pt-BR" dirty="0"/>
              <a:t> - </a:t>
            </a:r>
            <a:r>
              <a:rPr lang="pt-BR" sz="1600" b="1" dirty="0">
                <a:solidFill>
                  <a:srgbClr val="0000FF"/>
                </a:solidFill>
              </a:rPr>
              <a:t>Informações</a:t>
            </a:r>
            <a:r>
              <a:rPr lang="pt-BR" sz="1600" dirty="0"/>
              <a:t> (dados) a serem transmitidos. Ex. texto, fotos e vídeos.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Emissor</a:t>
            </a:r>
            <a:r>
              <a:rPr lang="pt-BR" dirty="0"/>
              <a:t> - </a:t>
            </a:r>
            <a:r>
              <a:rPr lang="pt-BR" sz="1600" dirty="0"/>
              <a:t>Dispositivo que </a:t>
            </a:r>
            <a:r>
              <a:rPr lang="pt-BR" sz="1600" b="1" dirty="0">
                <a:solidFill>
                  <a:srgbClr val="0000FF"/>
                </a:solidFill>
              </a:rPr>
              <a:t>envia a mensagem </a:t>
            </a:r>
            <a:r>
              <a:rPr lang="pt-BR" sz="1600" dirty="0"/>
              <a:t>de dados. Ex. Computador, estação de trabalho, aparelho telefônico, etc.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Receptor</a:t>
            </a:r>
            <a:r>
              <a:rPr lang="pt-BR" dirty="0"/>
              <a:t> - </a:t>
            </a:r>
            <a:r>
              <a:rPr lang="pt-BR" sz="1600" dirty="0"/>
              <a:t>Dispositivo que </a:t>
            </a:r>
            <a:r>
              <a:rPr lang="pt-BR" sz="1600" b="1" dirty="0">
                <a:solidFill>
                  <a:srgbClr val="0000FF"/>
                </a:solidFill>
              </a:rPr>
              <a:t>recebe a mensagem</a:t>
            </a:r>
            <a:r>
              <a:rPr lang="pt-BR" sz="1600" dirty="0"/>
              <a:t>. Ex. Computador, estação de trabalho, aparelho telefônico, televisão, usuário ? 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Meio de Transmissão </a:t>
            </a:r>
            <a:r>
              <a:rPr lang="pt-BR" dirty="0"/>
              <a:t>- </a:t>
            </a:r>
            <a:r>
              <a:rPr lang="pt-BR" sz="1600" b="1" dirty="0">
                <a:solidFill>
                  <a:srgbClr val="0000FF"/>
                </a:solidFill>
              </a:rPr>
              <a:t>Caminho</a:t>
            </a:r>
            <a:r>
              <a:rPr lang="pt-BR" sz="1600" dirty="0"/>
              <a:t> físico pelo qual uma mensagem trafega do emissor para o receptor.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200" dirty="0"/>
              <a:t>Cabo de par trançado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200" dirty="0"/>
              <a:t>cabo coaxial,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200" dirty="0"/>
              <a:t>fibra ótica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200" dirty="0"/>
              <a:t>Ondas de ambiente (Ar, Vácuo, Água, </a:t>
            </a:r>
            <a:r>
              <a:rPr lang="pt-BR" sz="1200" dirty="0" err="1"/>
              <a:t>etc</a:t>
            </a:r>
            <a:r>
              <a:rPr lang="pt-BR" sz="12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Protocolo</a:t>
            </a:r>
            <a:r>
              <a:rPr lang="pt-BR" dirty="0"/>
              <a:t> - </a:t>
            </a:r>
            <a:r>
              <a:rPr lang="pt-BR" sz="1600" dirty="0"/>
              <a:t>Conjunto de </a:t>
            </a:r>
            <a:r>
              <a:rPr lang="pt-BR" sz="1600" b="1" dirty="0">
                <a:solidFill>
                  <a:srgbClr val="0000FF"/>
                </a:solidFill>
              </a:rPr>
              <a:t>regras</a:t>
            </a:r>
            <a:r>
              <a:rPr lang="pt-BR" sz="1600" dirty="0"/>
              <a:t> que controla a comunicação de dados. Acordo entre os dispositivos de comunicação. Sem um protocolo dois dispositivos podem estar conectados, mas, não conseguem se comunicar.  PROTOCOLO  ≠  LINGUAGEM</a:t>
            </a:r>
            <a:endParaRPr lang="pt-BR" sz="2400" i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3547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55520" y="582912"/>
            <a:ext cx="8927520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CAMADA FISICA</a:t>
            </a: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Base para transportar pelo meio físico de transmissão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Recebe o </a:t>
            </a:r>
            <a:r>
              <a:rPr lang="pt-BR" sz="2400" b="1" dirty="0"/>
              <a:t>quadro (</a:t>
            </a:r>
            <a:r>
              <a:rPr lang="pt-BR" sz="2400" i="1" dirty="0"/>
              <a:t>Conjunto empacotado de bits</a:t>
            </a:r>
            <a:r>
              <a:rPr lang="pt-BR" sz="2400" b="1" dirty="0"/>
              <a:t>) </a:t>
            </a:r>
            <a:r>
              <a:rPr lang="pt-BR" sz="2400" dirty="0"/>
              <a:t>da camada de Enlace de Dados.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Essa camada aceita um quadro completo da camada de Enlace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Codifica como uma série de sinais que serão transmitidos para o meio físico local.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Os bits codificados que formam um quadro são recebidos por um dispositivo final ou por um dispositivo intermediário.</a:t>
            </a:r>
            <a:endParaRPr lang="pt-BR" sz="3200" i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8399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6048" y="760274"/>
            <a:ext cx="9096720" cy="3468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CAMADA FISICA – ELEMENTOS</a:t>
            </a:r>
          </a:p>
          <a:p>
            <a:pPr algn="ctr">
              <a:lnSpc>
                <a:spcPct val="150000"/>
              </a:lnSpc>
            </a:pPr>
            <a:endParaRPr lang="pt-BR" sz="9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Meio físico e </a:t>
            </a:r>
            <a:r>
              <a:rPr lang="pt-BR" sz="2800" b="1" dirty="0">
                <a:solidFill>
                  <a:srgbClr val="0000FF"/>
                </a:solidFill>
              </a:rPr>
              <a:t>conectores</a:t>
            </a:r>
            <a:r>
              <a:rPr lang="pt-BR" sz="2800" dirty="0"/>
              <a:t> ligados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Representação de </a:t>
            </a:r>
            <a:r>
              <a:rPr lang="pt-BR" sz="2800" b="1" dirty="0">
                <a:solidFill>
                  <a:srgbClr val="0000FF"/>
                </a:solidFill>
              </a:rPr>
              <a:t>bits</a:t>
            </a:r>
            <a:r>
              <a:rPr lang="pt-BR" sz="2800" dirty="0"/>
              <a:t> no meio físico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00FF"/>
                </a:solidFill>
              </a:rPr>
              <a:t>Codificação</a:t>
            </a:r>
            <a:r>
              <a:rPr lang="pt-BR" sz="2800" dirty="0"/>
              <a:t> de dados e informações de controle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00FF"/>
                </a:solidFill>
              </a:rPr>
              <a:t>Circuito</a:t>
            </a:r>
            <a:r>
              <a:rPr lang="pt-BR" sz="2800" dirty="0"/>
              <a:t> transmissor e receptor nos dispositivos de rede</a:t>
            </a:r>
            <a:endParaRPr lang="pt-BR" sz="4400" i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6377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13870" y="361619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u="sng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6048" y="760274"/>
            <a:ext cx="9096720" cy="12835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CAMADA FISICA – ELEMENTOS</a:t>
            </a:r>
          </a:p>
          <a:p>
            <a:pPr algn="ctr">
              <a:lnSpc>
                <a:spcPct val="150000"/>
              </a:lnSpc>
            </a:pPr>
            <a:endParaRPr lang="pt-BR" sz="9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Meio físico e </a:t>
            </a:r>
            <a:r>
              <a:rPr lang="pt-BR" sz="2800" b="1" dirty="0">
                <a:solidFill>
                  <a:srgbClr val="0000FF"/>
                </a:solidFill>
              </a:rPr>
              <a:t>conectores</a:t>
            </a:r>
            <a:r>
              <a:rPr lang="pt-BR" sz="2800" dirty="0"/>
              <a:t> ligados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F9C622-F9C5-47A0-BC29-518E382BF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33" b="21185"/>
          <a:stretch/>
        </p:blipFill>
        <p:spPr>
          <a:xfrm>
            <a:off x="4572000" y="1960857"/>
            <a:ext cx="4362409" cy="24988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FF76342-94F2-4F77-8102-0C24ED742E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85" r="20726" b="11229"/>
          <a:stretch/>
        </p:blipFill>
        <p:spPr>
          <a:xfrm>
            <a:off x="634746" y="2043787"/>
            <a:ext cx="2919222" cy="26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9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7425</TotalTime>
  <Words>981</Words>
  <Application>Microsoft Office PowerPoint</Application>
  <PresentationFormat>Apresentação na tela (16:9)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Luís Rodrigues</dc:creator>
  <dc:description/>
  <cp:lastModifiedBy>Andre Braga</cp:lastModifiedBy>
  <cp:revision>576</cp:revision>
  <dcterms:created xsi:type="dcterms:W3CDTF">2014-11-17T17:44:06Z</dcterms:created>
  <dcterms:modified xsi:type="dcterms:W3CDTF">2020-04-06T04:17:45Z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Estácio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