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57" r:id="rId4"/>
    <p:sldId id="288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9144000" cy="5143500" type="screen16x9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64080" y="4873680"/>
            <a:ext cx="2154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219D93"/>
                </a:solidFill>
                <a:latin typeface="Calibri"/>
                <a:ea typeface="MS PGothic"/>
              </a:rPr>
              <a:t>AULA 01: INTRODUÇÃO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" name="CustomShape 2" hidden="1"/>
          <p:cNvSpPr/>
          <p:nvPr/>
        </p:nvSpPr>
        <p:spPr>
          <a:xfrm>
            <a:off x="159480" y="340200"/>
            <a:ext cx="18104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>
                <a:solidFill>
                  <a:srgbClr val="219D93"/>
                </a:solidFill>
                <a:latin typeface="Calibri"/>
                <a:ea typeface="MS PGothic"/>
              </a:rPr>
              <a:t>Teoria dos jogos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144262"/>
            <a:ext cx="368220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219D93"/>
                </a:solidFill>
                <a:latin typeface="Calibri"/>
                <a:ea typeface="MS PGothic"/>
              </a:rPr>
              <a:t>FUNDAMENTOS DE REDES DE COMPUTADORES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dreluizbraga.com/professor" TargetMode="External"/><Relationship Id="rId4" Type="http://schemas.openxmlformats.org/officeDocument/2006/relationships/hyperlink" Target="mailto:andre.luiz.braga200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aforma.bvirtual.com.br/Leitor/Loader/3843/pd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2"/>
          <a:stretch/>
        </p:blipFill>
        <p:spPr>
          <a:xfrm>
            <a:off x="4662720" y="0"/>
            <a:ext cx="4479840" cy="5142240"/>
          </a:xfrm>
          <a:prstGeom prst="rect">
            <a:avLst/>
          </a:prstGeom>
          <a:ln>
            <a:noFill/>
          </a:ln>
        </p:spPr>
      </p:pic>
      <p:pic>
        <p:nvPicPr>
          <p:cNvPr id="42" name="Imagem 5"/>
          <p:cNvPicPr/>
          <p:nvPr/>
        </p:nvPicPr>
        <p:blipFill>
          <a:blip r:embed="rId3"/>
          <a:stretch/>
        </p:blipFill>
        <p:spPr>
          <a:xfrm>
            <a:off x="1440" y="126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0A7D5F-EF54-420E-89FE-28FDFE43301B}"/>
              </a:ext>
            </a:extLst>
          </p:cNvPr>
          <p:cNvSpPr/>
          <p:nvPr/>
        </p:nvSpPr>
        <p:spPr>
          <a:xfrm>
            <a:off x="135161" y="1068476"/>
            <a:ext cx="6615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C01D95-711C-4D66-A7EC-BA0FE3A0E9E3}"/>
              </a:ext>
            </a:extLst>
          </p:cNvPr>
          <p:cNvSpPr/>
          <p:nvPr/>
        </p:nvSpPr>
        <p:spPr>
          <a:xfrm>
            <a:off x="64168" y="2554280"/>
            <a:ext cx="6336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emails com o assunto: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“CCT0891-&lt;Turma&gt;” – E seu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300D57-EA29-4AF6-8E43-F0E11DE39825}"/>
              </a:ext>
            </a:extLst>
          </p:cNvPr>
          <p:cNvSpPr/>
          <p:nvPr/>
        </p:nvSpPr>
        <p:spPr>
          <a:xfrm>
            <a:off x="64168" y="3815124"/>
            <a:ext cx="5871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https://www.andreluizbraga.com/professor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0" y="329837"/>
            <a:ext cx="9128392" cy="4507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ACESSO BASEADO EM CONTENÇÃO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700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Não-determinísticos</a:t>
            </a:r>
            <a:r>
              <a:rPr lang="pt-BR" dirty="0"/>
              <a:t> - Qualquer dispositivo pode tentar acessar o meio.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Processo de Carrier </a:t>
            </a:r>
            <a:r>
              <a:rPr lang="pt-BR" dirty="0" err="1"/>
              <a:t>Sense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Access (CSMA):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Detectar primeiro se o meio está transportando algum sinal.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Se um sinal sobre o meio é detectado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outro dispositivo está transmitindo.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Tentar novamente após um curto período de tempo</a:t>
            </a:r>
          </a:p>
          <a:p>
            <a:pPr lvl="1">
              <a:spcAft>
                <a:spcPts val="600"/>
              </a:spcAft>
            </a:pPr>
            <a:r>
              <a:rPr lang="pt-BR" b="1" i="1" dirty="0"/>
              <a:t>      Exemplo:</a:t>
            </a:r>
            <a:r>
              <a:rPr lang="pt-BR" dirty="0"/>
              <a:t> Redes Ethernet e sem fio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Colisão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Dados necessitarão ser reenviados.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Não têm o </a:t>
            </a:r>
            <a:r>
              <a:rPr lang="pt-BR" b="1" i="1" dirty="0"/>
              <a:t>overhead</a:t>
            </a:r>
            <a:r>
              <a:rPr lang="pt-BR" b="1" dirty="0"/>
              <a:t> do acesso controlado </a:t>
            </a:r>
            <a:r>
              <a:rPr lang="pt-BR" dirty="0">
                <a:sym typeface="Wingdings" panose="05000000000000000000" pitchFamily="2" charset="2"/>
              </a:rPr>
              <a:t> R</a:t>
            </a:r>
            <a:r>
              <a:rPr lang="pt-BR" dirty="0"/>
              <a:t>astreamento de acesso ao meio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Não trabalham bem sob uso pesado do meio </a:t>
            </a:r>
            <a:r>
              <a:rPr lang="pt-BR" dirty="0">
                <a:sym typeface="Wingdings" panose="05000000000000000000" pitchFamily="2" charset="2"/>
              </a:rPr>
              <a:t> Muitos nós aumenta a </a:t>
            </a:r>
            <a:r>
              <a:rPr lang="pt-BR" dirty="0"/>
              <a:t>probabilidade de acesso com colisão.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Mecanismos de recuperação</a:t>
            </a:r>
            <a:endParaRPr lang="pt-BR" sz="2400" b="1" u="sng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4244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55520" y="456513"/>
            <a:ext cx="8700184" cy="42304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MÉTODOS DE CONTENÇÃO – Controle de Erros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CSMA/</a:t>
            </a:r>
            <a:r>
              <a:rPr lang="pt-BR" b="1" dirty="0" err="1"/>
              <a:t>Collision</a:t>
            </a:r>
            <a:r>
              <a:rPr lang="pt-BR" b="1" dirty="0"/>
              <a:t> </a:t>
            </a:r>
            <a:r>
              <a:rPr lang="pt-BR" b="1" dirty="0" err="1"/>
              <a:t>Detection</a:t>
            </a:r>
            <a:r>
              <a:rPr lang="pt-BR" b="1" dirty="0"/>
              <a:t> (Detecção de Colisão):</a:t>
            </a:r>
            <a:endParaRPr lang="pt-BR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Moniitora</a:t>
            </a:r>
            <a:r>
              <a:rPr lang="pt-BR" dirty="0"/>
              <a:t> o meio para verificar a presença de sinal de dados.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Se um sinal de dados está ausente, indicando que o meio está livre, o dispositivo transmite os dados.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Se são detectados sinais que mostram que um outro dispositivo estava transmitindo, todos os dispositivos param de enviar e tentam depois.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Exemplo:</a:t>
            </a:r>
            <a:r>
              <a:rPr lang="pt-BR" dirty="0"/>
              <a:t> Formas tradicionais de uso da Ethernet neste método.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CSMA/</a:t>
            </a:r>
            <a:r>
              <a:rPr lang="pt-BR" b="1" dirty="0" err="1"/>
              <a:t>Collision</a:t>
            </a:r>
            <a:r>
              <a:rPr lang="pt-BR" b="1" dirty="0"/>
              <a:t> </a:t>
            </a:r>
            <a:r>
              <a:rPr lang="pt-BR" b="1" dirty="0" err="1"/>
              <a:t>Avoidance</a:t>
            </a:r>
            <a:r>
              <a:rPr lang="pt-BR" b="1" dirty="0"/>
              <a:t> (Prevenção de Colisão):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Verificar a presença de sinal de dados, se livre, envia notificação indicando intenção de usá-lo - O dispositivo então envia os dados.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Exemplo:</a:t>
            </a:r>
            <a:r>
              <a:rPr lang="pt-BR" dirty="0"/>
              <a:t> Tecnologias de rede sem fio 802.11.</a:t>
            </a:r>
            <a:endParaRPr lang="pt-BR" sz="2400" b="1" u="sng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61320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"/>
          <p:cNvPicPr/>
          <p:nvPr/>
        </p:nvPicPr>
        <p:blipFill>
          <a:blip r:embed="rId2"/>
          <a:stretch/>
        </p:blipFill>
        <p:spPr>
          <a:xfrm>
            <a:off x="4662720" y="0"/>
            <a:ext cx="4479840" cy="5142240"/>
          </a:xfrm>
          <a:prstGeom prst="rect">
            <a:avLst/>
          </a:prstGeom>
          <a:ln>
            <a:noFill/>
          </a:ln>
        </p:spPr>
      </p:pic>
      <p:pic>
        <p:nvPicPr>
          <p:cNvPr id="42" name="Imagem 5"/>
          <p:cNvPicPr/>
          <p:nvPr/>
        </p:nvPicPr>
        <p:blipFill>
          <a:blip r:embed="rId3"/>
          <a:stretch/>
        </p:blipFill>
        <p:spPr>
          <a:xfrm>
            <a:off x="1440" y="1260"/>
            <a:ext cx="9142560" cy="51422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2520" y="2608920"/>
            <a:ext cx="538664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157D64"/>
                </a:solidFill>
                <a:latin typeface="Arial"/>
                <a:ea typeface="MS PGothic"/>
              </a:rPr>
              <a:t>CCT0891 – FUNDAMENTOS DE REDES DE COMPUTADORES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283680" y="2846520"/>
            <a:ext cx="4562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Aula 04</a:t>
            </a:r>
            <a:endParaRPr lang="pt-B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99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18529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  <a:ea typeface="MS PGothic"/>
              </a:rPr>
              <a:t>Plano de Aula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984813" y="953280"/>
            <a:ext cx="5646446" cy="4269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spc="-1" dirty="0">
                <a:solidFill>
                  <a:srgbClr val="000000"/>
                </a:solidFill>
              </a:rPr>
              <a:t>Fluxo de Transmissão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Forma de utilização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Topologias de Rede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Topologias </a:t>
            </a:r>
            <a:r>
              <a:rPr lang="pt-BR" sz="3200" spc="-1" dirty="0" err="1">
                <a:solidFill>
                  <a:srgbClr val="000000"/>
                </a:solidFill>
                <a:latin typeface="Arial"/>
                <a:ea typeface="DejaVu Sans"/>
              </a:rPr>
              <a:t>Fisicas</a:t>
            </a:r>
            <a:endParaRPr lang="pt-BR" sz="3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pt-BR" sz="3200" spc="-1" dirty="0">
                <a:solidFill>
                  <a:srgbClr val="000000"/>
                </a:solidFill>
                <a:latin typeface="Arial"/>
                <a:ea typeface="DejaVu Sans"/>
              </a:rPr>
              <a:t>Controle de Acesso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2"/>
          <p:cNvPicPr/>
          <p:nvPr/>
        </p:nvPicPr>
        <p:blipFill>
          <a:blip r:embed="rId2"/>
          <a:stretch/>
        </p:blipFill>
        <p:spPr>
          <a:xfrm>
            <a:off x="6386921" y="2876314"/>
            <a:ext cx="2704680" cy="16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2435773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MS PGothic"/>
              </a:rPr>
              <a:t>SUPORTE A AULA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9360" y="1035152"/>
            <a:ext cx="8820825" cy="41283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Leitura do item 5.1 Introdução à Camada de Enlace, páginas 322 a 325, do Livro Redes e Computadores e a Internet, de James F. </a:t>
            </a:r>
            <a:r>
              <a:rPr lang="pt-BR" sz="2000" dirty="0" err="1"/>
              <a:t>Kurose</a:t>
            </a:r>
            <a:r>
              <a:rPr lang="pt-BR" sz="2000" dirty="0"/>
              <a:t>, 6ª. Edição, disponível na biblioteca virtual (link abaixo), e indicado no roteiro de estudos no SAVA, com link:  </a:t>
            </a:r>
            <a:r>
              <a:rPr lang="pt-BR" sz="2000" dirty="0">
                <a:hlinkClick r:id="rId2"/>
              </a:rPr>
              <a:t>ttps://plataforma.bvirtual.com.br/Leitor/Loader/3843/pdf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Leitura do item 5.3 Enlaces e Protocolos de Acesso Múltiplo, páginas 330 a 342, Livro Redes e Computadores e a Internet, de James F. </a:t>
            </a:r>
            <a:r>
              <a:rPr lang="pt-BR" sz="2000" dirty="0" err="1"/>
              <a:t>Kurose</a:t>
            </a:r>
            <a:r>
              <a:rPr lang="pt-BR" sz="2000" dirty="0"/>
              <a:t>, 6ª. Edição, disponível na biblioteca virtual (link abaixo), e indicado no roteiro de estudos no SAVA: </a:t>
            </a:r>
            <a:r>
              <a:rPr lang="pt-BR" sz="2000" dirty="0">
                <a:hlinkClick r:id="rId2"/>
              </a:rPr>
              <a:t>https://plataforma.bvirtual.com.br/Leitor/Loader/3843/pdf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5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142338" y="412853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55520" y="811508"/>
            <a:ext cx="898848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FORMA DE UTILIZAÇÃO DO ENLACE</a:t>
            </a:r>
          </a:p>
          <a:p>
            <a:pPr algn="ctr">
              <a:spcAft>
                <a:spcPts val="1200"/>
              </a:spcAft>
            </a:pPr>
            <a:r>
              <a:rPr lang="pt-BR" sz="2000" i="1" u="sng" dirty="0"/>
              <a:t>Conecta estações com a seguinte classificação: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t-BR" b="1" dirty="0">
                <a:solidFill>
                  <a:srgbClr val="0000FF"/>
                </a:solidFill>
              </a:rPr>
              <a:t>SIMPLEX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Apenas em um dos dois possíveis sentidos de transmissão. </a:t>
            </a:r>
            <a:r>
              <a:rPr lang="pt-BR" b="1" i="1" dirty="0"/>
              <a:t>Exemplo</a:t>
            </a:r>
            <a:r>
              <a:rPr lang="pt-BR" dirty="0"/>
              <a:t>: </a:t>
            </a:r>
            <a:r>
              <a:rPr lang="pt-BR" i="1" dirty="0"/>
              <a:t>Teclados, monitores e radio comerciais</a:t>
            </a:r>
            <a:r>
              <a:rPr lang="pt-BR" dirty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t-BR" b="1" dirty="0">
                <a:solidFill>
                  <a:srgbClr val="0000FF"/>
                </a:solidFill>
              </a:rPr>
              <a:t>HALF-DUPLEX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Utilizado nos </a:t>
            </a:r>
            <a:r>
              <a:rPr lang="pt-BR" b="1" dirty="0"/>
              <a:t>dois</a:t>
            </a:r>
            <a:r>
              <a:rPr lang="pt-BR" dirty="0"/>
              <a:t> possíveis sentidos de transmissão, porém </a:t>
            </a:r>
            <a:r>
              <a:rPr lang="pt-BR" b="1" dirty="0"/>
              <a:t>apenas um por vez. </a:t>
            </a:r>
            <a:r>
              <a:rPr lang="pt-BR" dirty="0"/>
              <a:t> </a:t>
            </a:r>
            <a:r>
              <a:rPr lang="pt-BR" b="1" i="1" dirty="0"/>
              <a:t>Exemplo</a:t>
            </a:r>
            <a:r>
              <a:rPr lang="pt-BR" dirty="0"/>
              <a:t>: Rádios de comunicação, redes sem fio.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t-BR" b="1" dirty="0">
                <a:solidFill>
                  <a:srgbClr val="0000FF"/>
                </a:solidFill>
              </a:rPr>
              <a:t>FULL-DUPLEX</a:t>
            </a:r>
            <a:r>
              <a:rPr lang="pt-BR" dirty="0"/>
              <a:t> – Utilizado nos dois possíveis sentidos simultaneamente. </a:t>
            </a:r>
            <a:r>
              <a:rPr lang="pt-BR" b="1" i="1" dirty="0"/>
              <a:t>Exemplo: </a:t>
            </a:r>
            <a:r>
              <a:rPr lang="pt-BR" dirty="0"/>
              <a:t> Telefonia fixa e celular, redes cabeadas com switch.</a:t>
            </a:r>
          </a:p>
          <a:p>
            <a:pPr algn="ctr">
              <a:spcAft>
                <a:spcPts val="600"/>
              </a:spcAft>
            </a:pPr>
            <a:r>
              <a:rPr lang="pt-BR" dirty="0"/>
              <a:t>Vão variar nas diferentes topologias que, por sua vez, irão variar de acordo com o tipo de rede utilizada</a:t>
            </a: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2414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307440" y="1006344"/>
            <a:ext cx="8700184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TOPOLOGIAS DE REDE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Enlaces físicos (meios de transmissão)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Conjunto de regras com o fim de organizar a comunicação (protocolos).</a:t>
            </a:r>
          </a:p>
          <a:p>
            <a:pPr algn="ctr"/>
            <a:r>
              <a:rPr lang="pt-BR" b="1" u="sng" dirty="0"/>
              <a:t>Tipos de Ligação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Ponto a Ponto</a:t>
            </a:r>
            <a:r>
              <a:rPr lang="pt-BR" dirty="0"/>
              <a:t> - Somente dois pontos de comunicação em cada extremidade.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Multiponto</a:t>
            </a:r>
            <a:r>
              <a:rPr lang="pt-BR" dirty="0"/>
              <a:t> - Três ou mais dispositivos com possibilidade de utilização do mesmo enlace</a:t>
            </a:r>
          </a:p>
          <a:p>
            <a:pPr algn="ctr"/>
            <a:r>
              <a:rPr lang="pt-BR" b="1" u="sng" dirty="0"/>
              <a:t>Partes da topologia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Topologia física</a:t>
            </a:r>
            <a:r>
              <a:rPr lang="pt-BR" dirty="0"/>
              <a:t> - Layout atual do fio (meio)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Topologia Lógica - </a:t>
            </a:r>
            <a:r>
              <a:rPr lang="pt-BR" dirty="0"/>
              <a:t>Métodos de acesso ao meio </a:t>
            </a:r>
            <a:r>
              <a:rPr lang="pt-BR" dirty="0">
                <a:sym typeface="Wingdings" panose="05000000000000000000" pitchFamily="2" charset="2"/>
              </a:rPr>
              <a:t> D</a:t>
            </a:r>
            <a:r>
              <a:rPr lang="pt-BR" dirty="0"/>
              <a:t>efine como os meios</a:t>
            </a:r>
          </a:p>
          <a:p>
            <a:r>
              <a:rPr lang="pt-BR" dirty="0"/>
              <a:t>são acessados pelos hosts ou nós de rede e é padronizada por protocolos da camada de enlace.</a:t>
            </a:r>
            <a:endParaRPr lang="pt-BR" sz="24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698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30786" y="956655"/>
            <a:ext cx="9013213" cy="3537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TOPOLOGIAS FISICAS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t-BR" sz="2400" b="1" dirty="0">
                <a:solidFill>
                  <a:srgbClr val="0000FF"/>
                </a:solidFill>
              </a:rPr>
              <a:t>Barramento ou barra </a:t>
            </a:r>
            <a:r>
              <a:rPr lang="pt-BR" sz="2400" dirty="0"/>
              <a:t>–  Único segmento de </a:t>
            </a:r>
            <a:r>
              <a:rPr lang="pt-BR" sz="2400" i="1" dirty="0" err="1"/>
              <a:t>backbone</a:t>
            </a:r>
            <a:r>
              <a:rPr lang="pt-BR" sz="2400" dirty="0"/>
              <a:t> (comprimento do cabo) </a:t>
            </a:r>
            <a:r>
              <a:rPr lang="pt-BR" sz="2400" dirty="0">
                <a:sym typeface="Wingdings" panose="05000000000000000000" pitchFamily="2" charset="2"/>
              </a:rPr>
              <a:t> T</a:t>
            </a:r>
            <a:r>
              <a:rPr lang="pt-BR" sz="2400" dirty="0"/>
              <a:t>odos os hosts/nós de rede se conectam diretamente.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t-BR" sz="2400" b="1" dirty="0">
                <a:solidFill>
                  <a:srgbClr val="0000FF"/>
                </a:solidFill>
              </a:rPr>
              <a:t>Anel</a:t>
            </a:r>
            <a:r>
              <a:rPr lang="pt-BR" sz="2400" dirty="0"/>
              <a:t> - Conecta um host ou nó de rede ao próximo até retornar ao primeiro Isso cria um anel físico do cabo.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pt-BR" sz="2400" b="1" dirty="0">
                <a:solidFill>
                  <a:srgbClr val="0000FF"/>
                </a:solidFill>
              </a:rPr>
              <a:t>Estrela</a:t>
            </a:r>
            <a:r>
              <a:rPr lang="pt-BR" sz="2400" dirty="0"/>
              <a:t> - Conecta todos os cabos ao ponto central de concentração. Esse ponto é normalmente um </a:t>
            </a:r>
            <a:r>
              <a:rPr lang="pt-BR" sz="2400" b="1" dirty="0"/>
              <a:t>hub</a:t>
            </a:r>
            <a:r>
              <a:rPr lang="pt-BR" sz="2400" dirty="0"/>
              <a:t> ou </a:t>
            </a:r>
            <a:r>
              <a:rPr lang="pt-BR" sz="2400" b="1" dirty="0"/>
              <a:t>switch</a:t>
            </a:r>
            <a:r>
              <a:rPr lang="pt-BR" sz="2400" dirty="0"/>
              <a:t>.</a:t>
            </a:r>
            <a:endParaRPr lang="pt-BR" sz="32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4046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9360" y="558000"/>
            <a:ext cx="451070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1" spc="-1" dirty="0">
                <a:solidFill>
                  <a:srgbClr val="000000"/>
                </a:solidFill>
                <a:ea typeface="MS PGothic"/>
              </a:rPr>
              <a:t>Sistema de Comunicação de Dados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307440" y="1006344"/>
            <a:ext cx="8700184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MÉTODOS DE ACESSO / TOPOLOGIA LÓGICA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Arial"/>
                <a:ea typeface="DejaVu Sans"/>
              </a:rPr>
              <a:t>Regras de controle do meio. Ex. Regras de Trânsito</a:t>
            </a:r>
          </a:p>
          <a:p>
            <a:pPr algn="ctr">
              <a:spcAft>
                <a:spcPts val="1200"/>
              </a:spcAft>
            </a:pPr>
            <a:r>
              <a:rPr lang="pt-BR" sz="2400" b="1" u="sng" dirty="0"/>
              <a:t>Controle de acesso ao meio compartilhado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pt-BR" sz="2400" b="1" dirty="0"/>
              <a:t>Controlado </a:t>
            </a:r>
            <a:r>
              <a:rPr lang="pt-BR" sz="2400" dirty="0"/>
              <a:t>- Cada nó tem seu próprio tempo para usar o meio.</a:t>
            </a:r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pt-BR" sz="2400" b="1" dirty="0"/>
              <a:t>Baseados em Contenção</a:t>
            </a:r>
            <a:r>
              <a:rPr lang="pt-BR" sz="2400" dirty="0"/>
              <a:t> - Todos os nós competem pelo uso do meio</a:t>
            </a:r>
            <a:endParaRPr lang="pt-BR" sz="3200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28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82880" y="1064880"/>
            <a:ext cx="8206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221908" y="361543"/>
            <a:ext cx="8700184" cy="40611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MÉTODOS DE ACESSO CONTROLADO</a:t>
            </a:r>
          </a:p>
          <a:p>
            <a:pPr algn="ctr">
              <a:lnSpc>
                <a:spcPct val="150000"/>
              </a:lnSpc>
            </a:pPr>
            <a:endParaRPr lang="pt-BR" sz="1100" b="1" u="sng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Dispositivos de rede </a:t>
            </a:r>
            <a:r>
              <a:rPr lang="pt-BR" sz="2000" b="1" dirty="0">
                <a:solidFill>
                  <a:srgbClr val="0000FF"/>
                </a:solidFill>
              </a:rPr>
              <a:t>se alternam, em sequência, </a:t>
            </a:r>
            <a:r>
              <a:rPr lang="pt-BR" sz="2000" dirty="0"/>
              <a:t>para acessar o meio </a:t>
            </a:r>
            <a:r>
              <a:rPr lang="pt-BR" sz="2000" dirty="0">
                <a:sym typeface="Wingdings" panose="05000000000000000000" pitchFamily="2" charset="2"/>
              </a:rPr>
              <a:t> A</a:t>
            </a:r>
            <a:r>
              <a:rPr lang="pt-BR" sz="2000" dirty="0"/>
              <a:t>cesso planejado ou determinístico - </a:t>
            </a:r>
            <a:r>
              <a:rPr lang="pt-BR" sz="1600" i="1" dirty="0"/>
              <a:t>Se um dispositivo não precisa acessar o meio, a oportunidade de usar o meio passa para o próximo dispositivo na linha. Quando o dispositivo coloca um quadro no meio, nenhum outro dispositivo pode fazer o mesmo até que o quadro tenha chegado ao destino e tenha sido processado.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Bem </a:t>
            </a:r>
            <a:r>
              <a:rPr lang="pt-BR" sz="2000" b="1" dirty="0">
                <a:solidFill>
                  <a:srgbClr val="0000FF"/>
                </a:solidFill>
              </a:rPr>
              <a:t>ordenado</a:t>
            </a:r>
            <a:r>
              <a:rPr lang="pt-BR" sz="2000" dirty="0"/>
              <a:t>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00FF"/>
                </a:solidFill>
              </a:rPr>
              <a:t>Taxa de transferência previsível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Métodos determinísticos </a:t>
            </a:r>
            <a:r>
              <a:rPr lang="pt-BR" sz="2000" b="1" i="1" dirty="0">
                <a:solidFill>
                  <a:srgbClr val="0000FF"/>
                </a:solidFill>
              </a:rPr>
              <a:t>podem ser ineficientes </a:t>
            </a:r>
            <a:r>
              <a:rPr lang="pt-BR" sz="2000" dirty="0">
                <a:sym typeface="Wingdings" panose="05000000000000000000" pitchFamily="2" charset="2"/>
              </a:rPr>
              <a:t> U</a:t>
            </a:r>
            <a:r>
              <a:rPr lang="pt-BR" sz="2000" dirty="0"/>
              <a:t>m dispositivo tem que esperar por sua vez antes que ele possa usar o meio.</a:t>
            </a:r>
            <a:endParaRPr lang="pt-BR" sz="2800" b="1" u="sng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7951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7628</TotalTime>
  <Words>910</Words>
  <Application>Microsoft Office PowerPoint</Application>
  <PresentationFormat>Apresentação na tela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Luís Rodrigues</dc:creator>
  <dc:description/>
  <cp:lastModifiedBy>Andre Braga</cp:lastModifiedBy>
  <cp:revision>592</cp:revision>
  <dcterms:created xsi:type="dcterms:W3CDTF">2014-11-17T17:44:06Z</dcterms:created>
  <dcterms:modified xsi:type="dcterms:W3CDTF">2020-04-13T02:55:47Z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Estácio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