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II</a:t>
            </a:r>
            <a:br>
              <a:rPr lang="pt-BR" dirty="0"/>
            </a:br>
            <a:r>
              <a:rPr lang="pt-BR" dirty="0"/>
              <a:t>Aula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8418F5-084B-4D12-9C33-6161D71A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51" y="1961148"/>
            <a:ext cx="10566892" cy="3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6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656847" y="308826"/>
            <a:ext cx="10878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  <a:p>
            <a:pPr algn="ctr"/>
            <a:r>
              <a:rPr lang="pt-BR" sz="2400" dirty="0"/>
              <a:t>únicos e não nulos</a:t>
            </a:r>
          </a:p>
          <a:p>
            <a:pPr algn="ctr"/>
            <a:r>
              <a:rPr lang="pt-BR" sz="2400" dirty="0"/>
              <a:t>tem que ser únicos, mas podem ser constituídos e uma ou mais colunas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01701B-8D9E-4673-B95A-2082A87F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559" y="1509155"/>
            <a:ext cx="5656882" cy="5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8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EEC2CA-0B09-4DAB-9803-B0FBE9517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74" y="2009274"/>
            <a:ext cx="8581852" cy="35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EEC2CA-0B09-4DAB-9803-B0FBE9517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70" y="1636295"/>
            <a:ext cx="8581852" cy="358541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E747AAF-042E-4846-A1C3-FDD0CF51739B}"/>
              </a:ext>
            </a:extLst>
          </p:cNvPr>
          <p:cNvSpPr txBox="1"/>
          <p:nvPr/>
        </p:nvSpPr>
        <p:spPr>
          <a:xfrm>
            <a:off x="3042983" y="5902843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-- SHOW COLUMNS FROM </a:t>
            </a:r>
            <a:r>
              <a:rPr lang="pt-BR" dirty="0" err="1"/>
              <a:t>usuarios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509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747AAF-042E-4846-A1C3-FDD0CF51739B}"/>
              </a:ext>
            </a:extLst>
          </p:cNvPr>
          <p:cNvSpPr txBox="1"/>
          <p:nvPr/>
        </p:nvSpPr>
        <p:spPr>
          <a:xfrm>
            <a:off x="3042983" y="5902843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-- SHOW COLUMNS FROM </a:t>
            </a:r>
            <a:r>
              <a:rPr lang="pt-BR" dirty="0" err="1"/>
              <a:t>usuarios</a:t>
            </a:r>
            <a:r>
              <a:rPr lang="pt-BR" dirty="0"/>
              <a:t>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05AA80-D75F-4F25-9C92-6E3AC5A3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21" y="882824"/>
            <a:ext cx="6106026" cy="47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5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747AAF-042E-4846-A1C3-FDD0CF51739B}"/>
              </a:ext>
            </a:extLst>
          </p:cNvPr>
          <p:cNvSpPr txBox="1"/>
          <p:nvPr/>
        </p:nvSpPr>
        <p:spPr>
          <a:xfrm>
            <a:off x="3042983" y="5902843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-- SHOW COLUMNS FROM </a:t>
            </a:r>
            <a:r>
              <a:rPr lang="pt-BR" dirty="0" err="1"/>
              <a:t>usuarios</a:t>
            </a:r>
            <a:r>
              <a:rPr lang="pt-BR" dirty="0"/>
              <a:t>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10E9AE-8035-46D5-B2CF-14D497DF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45" y="972685"/>
            <a:ext cx="8305509" cy="45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-52122"/>
            <a:ext cx="120556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FOREIGN KEY -- chave estrangeira</a:t>
            </a:r>
          </a:p>
          <a:p>
            <a:pPr algn="ctr"/>
            <a:r>
              <a:rPr lang="pt-BR" sz="2000" dirty="0"/>
              <a:t>É uma chave utilizada para estabelecer relação entre duas tabelas</a:t>
            </a:r>
          </a:p>
          <a:p>
            <a:pPr algn="ctr"/>
            <a:r>
              <a:rPr lang="pt-BR" sz="2000" dirty="0"/>
              <a:t>É um, ou mais campos, de uma tabela que se referem a chave primária de outra tabela.</a:t>
            </a:r>
          </a:p>
          <a:p>
            <a:pPr algn="ctr"/>
            <a:r>
              <a:rPr lang="pt-BR" sz="2000" dirty="0"/>
              <a:t>A tabela que contém a chave é chamada de tabela filho e a tabela que contém a chave candidata é chamada de tabela pai.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85892F-D3CB-4D88-9B77-9DC2ABA0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581" y="1562467"/>
            <a:ext cx="7244838" cy="498670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F2C8F4-D07F-4FAA-9F66-56B591044067}"/>
              </a:ext>
            </a:extLst>
          </p:cNvPr>
          <p:cNvSpPr txBox="1"/>
          <p:nvPr/>
        </p:nvSpPr>
        <p:spPr>
          <a:xfrm>
            <a:off x="7662333" y="211666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 é primary key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1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436198" y="308826"/>
            <a:ext cx="1319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FOREIGN KEY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1526C6-2AC6-43A1-A485-16D183CAF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556" y="1118937"/>
            <a:ext cx="9134055" cy="511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5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436198" y="30882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FOREIGN KEY</a:t>
            </a:r>
          </a:p>
          <a:p>
            <a:pPr algn="ctr"/>
            <a:r>
              <a:rPr lang="pt-BR" sz="1400" dirty="0"/>
              <a:t>Testando...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8C423E-3873-4174-8679-F4E821EB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9" y="1393658"/>
            <a:ext cx="10014858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9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436198" y="30882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FOREIGN KEY</a:t>
            </a:r>
          </a:p>
          <a:p>
            <a:pPr algn="ctr"/>
            <a:r>
              <a:rPr lang="pt-BR" sz="1400" dirty="0"/>
              <a:t>Testando...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453123-58CB-4735-A617-901490FF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40" y="941664"/>
            <a:ext cx="8887720" cy="56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F549D46-35F6-4C2D-B930-6AFA1F16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00041"/>
              </p:ext>
            </p:extLst>
          </p:nvPr>
        </p:nvGraphicFramePr>
        <p:xfrm>
          <a:off x="684213" y="68580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27963006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83550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2123582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86412948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365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7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1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5353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0214EA-0E60-4E07-9D6C-AD9FE0A3607D}"/>
              </a:ext>
            </a:extLst>
          </p:cNvPr>
          <p:cNvSpPr txBox="1"/>
          <p:nvPr/>
        </p:nvSpPr>
        <p:spPr>
          <a:xfrm>
            <a:off x="0" y="1268252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As restrições são usadas para limitar o tipo de dados que pode entrar em uma tabela. Isso garante a precisão e a confiabilidade dos dados na tabela. Se houver alguma violação entre a restrição e a ação dos dados, a ação será abortada.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96EB53-6A39-438B-907E-A7CA420D47BA}"/>
              </a:ext>
            </a:extLst>
          </p:cNvPr>
          <p:cNvSpPr txBox="1"/>
          <p:nvPr/>
        </p:nvSpPr>
        <p:spPr>
          <a:xfrm>
            <a:off x="-28077" y="4981712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Podem ser especificadas na criação ou inseridas na alteração da estrutura de uma tabela.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5BF457F-C1E8-4F4A-AFD4-627F46057F66}"/>
              </a:ext>
            </a:extLst>
          </p:cNvPr>
          <p:cNvSpPr/>
          <p:nvPr/>
        </p:nvSpPr>
        <p:spPr>
          <a:xfrm>
            <a:off x="481263" y="1413893"/>
            <a:ext cx="111893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São </a:t>
            </a:r>
            <a:r>
              <a:rPr lang="pt-BR" sz="2400" dirty="0" err="1"/>
              <a:t>retrições</a:t>
            </a:r>
            <a:r>
              <a:rPr lang="pt-BR" sz="2400" dirty="0"/>
              <a:t>:</a:t>
            </a:r>
          </a:p>
          <a:p>
            <a:r>
              <a:rPr lang="pt-BR" sz="2400" dirty="0"/>
              <a:t>NOT NULL - a coluna não pode ser nula (</a:t>
            </a:r>
            <a:r>
              <a:rPr lang="pt-BR" sz="2400" dirty="0" err="1"/>
              <a:t>null</a:t>
            </a:r>
            <a:r>
              <a:rPr lang="pt-BR" sz="2400" dirty="0"/>
              <a:t>)</a:t>
            </a:r>
          </a:p>
          <a:p>
            <a:r>
              <a:rPr lang="pt-BR" sz="2400" dirty="0"/>
              <a:t>UNIQUE   - Garante que todos os valores em uma coluna sejam diferentes (sem valores repetidos)</a:t>
            </a:r>
          </a:p>
          <a:p>
            <a:r>
              <a:rPr lang="pt-BR" sz="2400" dirty="0"/>
              <a:t>PRIMARY KEY  - Uma combinação de NOT NULL e UNIQUE. Identifica exclusivamente cada linha em uma tabela</a:t>
            </a:r>
          </a:p>
          <a:p>
            <a:r>
              <a:rPr lang="pt-BR" sz="2400" dirty="0"/>
              <a:t>FOREIGN KEY  - Identifica exclusivamente uma linha / registro em outra tabela</a:t>
            </a:r>
          </a:p>
        </p:txBody>
      </p:sp>
    </p:spTree>
    <p:extLst>
      <p:ext uri="{BB962C8B-B14F-4D97-AF65-F5344CB8AC3E}">
        <p14:creationId xmlns:p14="http://schemas.microsoft.com/office/powerpoint/2010/main" val="2039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916816" y="308826"/>
            <a:ext cx="835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Preparando o ambiente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F54508-DC62-4AFE-B4D5-CB973DD6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83" y="2149141"/>
            <a:ext cx="5137514" cy="31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459681" y="308826"/>
            <a:ext cx="11272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NOT NULL</a:t>
            </a:r>
          </a:p>
          <a:p>
            <a:pPr algn="ctr"/>
            <a:r>
              <a:rPr lang="pt-BR" sz="3200" dirty="0"/>
              <a:t>Não aceita valores </a:t>
            </a:r>
            <a:r>
              <a:rPr lang="pt-BR" sz="3200" dirty="0" err="1"/>
              <a:t>null</a:t>
            </a:r>
            <a:endParaRPr lang="pt-BR" sz="3200" dirty="0"/>
          </a:p>
          <a:p>
            <a:pPr algn="ctr"/>
            <a:r>
              <a:rPr lang="pt-BR" sz="3200" dirty="0"/>
              <a:t>atua tanto na inserção como na atualização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7F9493-B1F2-4FB8-A51D-2E67386E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100" y="2339390"/>
            <a:ext cx="6597799" cy="31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950702-3A18-4EC7-9D79-BB0999FB0442}"/>
              </a:ext>
            </a:extLst>
          </p:cNvPr>
          <p:cNvSpPr/>
          <p:nvPr/>
        </p:nvSpPr>
        <p:spPr>
          <a:xfrm>
            <a:off x="3081392" y="5385955"/>
            <a:ext cx="6029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SHOW COLUMNS FROM produtos;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56B8D7-B41C-40F1-AA61-9EAB7829B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087" y="1684922"/>
            <a:ext cx="5972644" cy="34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9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92918" y="166280"/>
            <a:ext cx="116958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/>
              <a:t>UNIQUE</a:t>
            </a:r>
          </a:p>
          <a:p>
            <a:pPr algn="ctr"/>
            <a:r>
              <a:rPr lang="pt-BR" sz="4000" dirty="0"/>
              <a:t>Valores precisam ser únicos</a:t>
            </a:r>
          </a:p>
          <a:p>
            <a:pPr algn="ctr"/>
            <a:r>
              <a:rPr lang="pt-BR" sz="4000" dirty="0"/>
              <a:t>chaves primárias são obrigatoriamente únicas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EA2E72-1ECC-4619-A0A2-2024157D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55" y="2261683"/>
            <a:ext cx="9261230" cy="37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15F90A-E54C-4E0A-A9F4-20D89606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76" y="1610978"/>
            <a:ext cx="9503991" cy="456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4431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291</TotalTime>
  <Words>309</Words>
  <Application>Microsoft Office PowerPoint</Application>
  <PresentationFormat>Widescreen</PresentationFormat>
  <Paragraphs>45</Paragraphs>
  <Slides>19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Fatia</vt:lpstr>
      <vt:lpstr>Banco de dados II Aula 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23</cp:revision>
  <dcterms:created xsi:type="dcterms:W3CDTF">2020-04-20T14:36:15Z</dcterms:created>
  <dcterms:modified xsi:type="dcterms:W3CDTF">2021-10-25T23:19:01Z</dcterms:modified>
</cp:coreProperties>
</file>