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20"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Date Placeholder 2"/>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B53E1-59BE-45A2-83C0-F0E43B4B4C12}"/>
              </a:ext>
            </a:extLst>
          </p:cNvPr>
          <p:cNvSpPr>
            <a:spLocks noGrp="1"/>
          </p:cNvSpPr>
          <p:nvPr>
            <p:ph type="ctrTitle"/>
          </p:nvPr>
        </p:nvSpPr>
        <p:spPr/>
        <p:txBody>
          <a:bodyPr/>
          <a:lstStyle/>
          <a:p>
            <a:r>
              <a:rPr lang="pt-BR" dirty="0"/>
              <a:t>Banco de dados II</a:t>
            </a:r>
            <a:br>
              <a:rPr lang="pt-BR" dirty="0"/>
            </a:br>
            <a:r>
              <a:rPr lang="pt-BR" dirty="0"/>
              <a:t>Aula 5</a:t>
            </a:r>
          </a:p>
        </p:txBody>
      </p:sp>
      <p:sp>
        <p:nvSpPr>
          <p:cNvPr id="3" name="Subtítulo 2">
            <a:extLst>
              <a:ext uri="{FF2B5EF4-FFF2-40B4-BE49-F238E27FC236}">
                <a16:creationId xmlns:a16="http://schemas.microsoft.com/office/drawing/2014/main" id="{9ECF40EF-9A53-4624-863F-7F05D8C28AF6}"/>
              </a:ext>
            </a:extLst>
          </p:cNvPr>
          <p:cNvSpPr>
            <a:spLocks noGrp="1"/>
          </p:cNvSpPr>
          <p:nvPr>
            <p:ph type="subTitle" idx="1"/>
          </p:nvPr>
        </p:nvSpPr>
        <p:spPr/>
        <p:txBody>
          <a:bodyPr/>
          <a:lstStyle/>
          <a:p>
            <a:r>
              <a:rPr lang="pt-BR" dirty="0"/>
              <a:t>André Neves</a:t>
            </a:r>
          </a:p>
        </p:txBody>
      </p:sp>
    </p:spTree>
    <p:extLst>
      <p:ext uri="{BB962C8B-B14F-4D97-AF65-F5344CB8AC3E}">
        <p14:creationId xmlns:p14="http://schemas.microsoft.com/office/powerpoint/2010/main" val="202918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2139628" y="308826"/>
            <a:ext cx="7912744" cy="923330"/>
          </a:xfrm>
          <a:prstGeom prst="rect">
            <a:avLst/>
          </a:prstGeom>
          <a:noFill/>
        </p:spPr>
        <p:txBody>
          <a:bodyPr wrap="none" rtlCol="0">
            <a:spAutoFit/>
          </a:bodyPr>
          <a:lstStyle/>
          <a:p>
            <a:pPr algn="ctr"/>
            <a:r>
              <a:rPr lang="pt-BR" sz="5400" dirty="0"/>
              <a:t>Restrições (</a:t>
            </a:r>
            <a:r>
              <a:rPr lang="pt-BR" sz="5400" dirty="0" err="1"/>
              <a:t>Constraints</a:t>
            </a:r>
            <a:r>
              <a:rPr lang="pt-BR" sz="5400" dirty="0"/>
              <a:t>)</a:t>
            </a:r>
          </a:p>
        </p:txBody>
      </p:sp>
      <p:pic>
        <p:nvPicPr>
          <p:cNvPr id="3" name="Imagem 2">
            <a:extLst>
              <a:ext uri="{FF2B5EF4-FFF2-40B4-BE49-F238E27FC236}">
                <a16:creationId xmlns:a16="http://schemas.microsoft.com/office/drawing/2014/main" id="{918418F5-084B-4D12-9C33-6161D71A6CE8}"/>
              </a:ext>
            </a:extLst>
          </p:cNvPr>
          <p:cNvPicPr>
            <a:picLocks noChangeAspect="1"/>
          </p:cNvPicPr>
          <p:nvPr/>
        </p:nvPicPr>
        <p:blipFill>
          <a:blip r:embed="rId2"/>
          <a:stretch>
            <a:fillRect/>
          </a:stretch>
        </p:blipFill>
        <p:spPr>
          <a:xfrm>
            <a:off x="1041551" y="1961148"/>
            <a:ext cx="10566892" cy="3561347"/>
          </a:xfrm>
          <a:prstGeom prst="rect">
            <a:avLst/>
          </a:prstGeom>
        </p:spPr>
      </p:pic>
    </p:spTree>
    <p:extLst>
      <p:ext uri="{BB962C8B-B14F-4D97-AF65-F5344CB8AC3E}">
        <p14:creationId xmlns:p14="http://schemas.microsoft.com/office/powerpoint/2010/main" val="2054366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656847" y="308826"/>
            <a:ext cx="10878299" cy="1200329"/>
          </a:xfrm>
          <a:prstGeom prst="rect">
            <a:avLst/>
          </a:prstGeom>
          <a:noFill/>
        </p:spPr>
        <p:txBody>
          <a:bodyPr wrap="none" rtlCol="0">
            <a:spAutoFit/>
          </a:bodyPr>
          <a:lstStyle/>
          <a:p>
            <a:pPr algn="ctr"/>
            <a:r>
              <a:rPr lang="pt-BR" sz="2400" dirty="0"/>
              <a:t>PRIMARY KEY</a:t>
            </a:r>
          </a:p>
          <a:p>
            <a:pPr algn="ctr"/>
            <a:r>
              <a:rPr lang="pt-BR" sz="2400" dirty="0"/>
              <a:t>únicos e não nulos</a:t>
            </a:r>
          </a:p>
          <a:p>
            <a:pPr algn="ctr"/>
            <a:r>
              <a:rPr lang="pt-BR" sz="2400" dirty="0"/>
              <a:t>tem que ser únicos, mas podem ser constituídos e uma ou mais colunas</a:t>
            </a:r>
          </a:p>
        </p:txBody>
      </p:sp>
      <p:pic>
        <p:nvPicPr>
          <p:cNvPr id="2" name="Imagem 1">
            <a:extLst>
              <a:ext uri="{FF2B5EF4-FFF2-40B4-BE49-F238E27FC236}">
                <a16:creationId xmlns:a16="http://schemas.microsoft.com/office/drawing/2014/main" id="{C401701B-8D9E-4673-B95A-2082A87FBA0B}"/>
              </a:ext>
            </a:extLst>
          </p:cNvPr>
          <p:cNvPicPr>
            <a:picLocks noChangeAspect="1"/>
          </p:cNvPicPr>
          <p:nvPr/>
        </p:nvPicPr>
        <p:blipFill>
          <a:blip r:embed="rId2"/>
          <a:stretch>
            <a:fillRect/>
          </a:stretch>
        </p:blipFill>
        <p:spPr>
          <a:xfrm>
            <a:off x="3267559" y="1509155"/>
            <a:ext cx="5656882" cy="5327994"/>
          </a:xfrm>
          <a:prstGeom prst="rect">
            <a:avLst/>
          </a:prstGeom>
        </p:spPr>
      </p:pic>
    </p:spTree>
    <p:extLst>
      <p:ext uri="{BB962C8B-B14F-4D97-AF65-F5344CB8AC3E}">
        <p14:creationId xmlns:p14="http://schemas.microsoft.com/office/powerpoint/2010/main" val="57378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037053" y="308826"/>
            <a:ext cx="2117887" cy="461665"/>
          </a:xfrm>
          <a:prstGeom prst="rect">
            <a:avLst/>
          </a:prstGeom>
          <a:noFill/>
        </p:spPr>
        <p:txBody>
          <a:bodyPr wrap="none" rtlCol="0">
            <a:spAutoFit/>
          </a:bodyPr>
          <a:lstStyle/>
          <a:p>
            <a:pPr algn="ctr"/>
            <a:r>
              <a:rPr lang="pt-BR" sz="2400" dirty="0"/>
              <a:t>PRIMARY KEY</a:t>
            </a:r>
          </a:p>
        </p:txBody>
      </p:sp>
      <p:pic>
        <p:nvPicPr>
          <p:cNvPr id="3" name="Imagem 2">
            <a:extLst>
              <a:ext uri="{FF2B5EF4-FFF2-40B4-BE49-F238E27FC236}">
                <a16:creationId xmlns:a16="http://schemas.microsoft.com/office/drawing/2014/main" id="{0BEEC2CA-0B09-4DAB-9803-B0FBE951703D}"/>
              </a:ext>
            </a:extLst>
          </p:cNvPr>
          <p:cNvPicPr>
            <a:picLocks noChangeAspect="1"/>
          </p:cNvPicPr>
          <p:nvPr/>
        </p:nvPicPr>
        <p:blipFill>
          <a:blip r:embed="rId2"/>
          <a:stretch>
            <a:fillRect/>
          </a:stretch>
        </p:blipFill>
        <p:spPr>
          <a:xfrm>
            <a:off x="1805074" y="2009274"/>
            <a:ext cx="8581852" cy="3585410"/>
          </a:xfrm>
          <a:prstGeom prst="rect">
            <a:avLst/>
          </a:prstGeom>
        </p:spPr>
      </p:pic>
    </p:spTree>
    <p:extLst>
      <p:ext uri="{BB962C8B-B14F-4D97-AF65-F5344CB8AC3E}">
        <p14:creationId xmlns:p14="http://schemas.microsoft.com/office/powerpoint/2010/main" val="398322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037053" y="308826"/>
            <a:ext cx="2117887" cy="461665"/>
          </a:xfrm>
          <a:prstGeom prst="rect">
            <a:avLst/>
          </a:prstGeom>
          <a:noFill/>
        </p:spPr>
        <p:txBody>
          <a:bodyPr wrap="none" rtlCol="0">
            <a:spAutoFit/>
          </a:bodyPr>
          <a:lstStyle/>
          <a:p>
            <a:pPr algn="ctr"/>
            <a:r>
              <a:rPr lang="pt-BR" sz="2400" dirty="0"/>
              <a:t>PRIMARY KEY</a:t>
            </a:r>
          </a:p>
        </p:txBody>
      </p:sp>
      <p:pic>
        <p:nvPicPr>
          <p:cNvPr id="3" name="Imagem 2">
            <a:extLst>
              <a:ext uri="{FF2B5EF4-FFF2-40B4-BE49-F238E27FC236}">
                <a16:creationId xmlns:a16="http://schemas.microsoft.com/office/drawing/2014/main" id="{0BEEC2CA-0B09-4DAB-9803-B0FBE951703D}"/>
              </a:ext>
            </a:extLst>
          </p:cNvPr>
          <p:cNvPicPr>
            <a:picLocks noChangeAspect="1"/>
          </p:cNvPicPr>
          <p:nvPr/>
        </p:nvPicPr>
        <p:blipFill>
          <a:blip r:embed="rId2"/>
          <a:stretch>
            <a:fillRect/>
          </a:stretch>
        </p:blipFill>
        <p:spPr>
          <a:xfrm>
            <a:off x="1805070" y="1636295"/>
            <a:ext cx="8581852" cy="3585410"/>
          </a:xfrm>
          <a:prstGeom prst="rect">
            <a:avLst/>
          </a:prstGeom>
        </p:spPr>
      </p:pic>
      <p:sp>
        <p:nvSpPr>
          <p:cNvPr id="5" name="CaixaDeTexto 4">
            <a:extLst>
              <a:ext uri="{FF2B5EF4-FFF2-40B4-BE49-F238E27FC236}">
                <a16:creationId xmlns:a16="http://schemas.microsoft.com/office/drawing/2014/main" id="{6E747AAF-042E-4846-A1C3-FDD0CF51739B}"/>
              </a:ext>
            </a:extLst>
          </p:cNvPr>
          <p:cNvSpPr txBox="1"/>
          <p:nvPr/>
        </p:nvSpPr>
        <p:spPr>
          <a:xfrm>
            <a:off x="3042983" y="5902843"/>
            <a:ext cx="6106026" cy="369332"/>
          </a:xfrm>
          <a:prstGeom prst="rect">
            <a:avLst/>
          </a:prstGeom>
          <a:noFill/>
        </p:spPr>
        <p:txBody>
          <a:bodyPr wrap="square">
            <a:spAutoFit/>
          </a:bodyPr>
          <a:lstStyle/>
          <a:p>
            <a:r>
              <a:rPr lang="pt-BR" dirty="0"/>
              <a:t>-- SHOW COLUMNS FROM </a:t>
            </a:r>
            <a:r>
              <a:rPr lang="pt-BR" dirty="0" err="1"/>
              <a:t>usuarios</a:t>
            </a:r>
            <a:r>
              <a:rPr lang="pt-BR" dirty="0"/>
              <a:t>;</a:t>
            </a:r>
          </a:p>
        </p:txBody>
      </p:sp>
    </p:spTree>
    <p:extLst>
      <p:ext uri="{BB962C8B-B14F-4D97-AF65-F5344CB8AC3E}">
        <p14:creationId xmlns:p14="http://schemas.microsoft.com/office/powerpoint/2010/main" val="57509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037053" y="308826"/>
            <a:ext cx="2117887" cy="461665"/>
          </a:xfrm>
          <a:prstGeom prst="rect">
            <a:avLst/>
          </a:prstGeom>
          <a:noFill/>
        </p:spPr>
        <p:txBody>
          <a:bodyPr wrap="none" rtlCol="0">
            <a:spAutoFit/>
          </a:bodyPr>
          <a:lstStyle/>
          <a:p>
            <a:pPr algn="ctr"/>
            <a:r>
              <a:rPr lang="pt-BR" sz="2400" dirty="0"/>
              <a:t>PRIMARY KEY</a:t>
            </a:r>
          </a:p>
        </p:txBody>
      </p:sp>
      <p:sp>
        <p:nvSpPr>
          <p:cNvPr id="5" name="CaixaDeTexto 4">
            <a:extLst>
              <a:ext uri="{FF2B5EF4-FFF2-40B4-BE49-F238E27FC236}">
                <a16:creationId xmlns:a16="http://schemas.microsoft.com/office/drawing/2014/main" id="{6E747AAF-042E-4846-A1C3-FDD0CF51739B}"/>
              </a:ext>
            </a:extLst>
          </p:cNvPr>
          <p:cNvSpPr txBox="1"/>
          <p:nvPr/>
        </p:nvSpPr>
        <p:spPr>
          <a:xfrm>
            <a:off x="3042983" y="5902843"/>
            <a:ext cx="6106026" cy="369332"/>
          </a:xfrm>
          <a:prstGeom prst="rect">
            <a:avLst/>
          </a:prstGeom>
          <a:noFill/>
        </p:spPr>
        <p:txBody>
          <a:bodyPr wrap="square">
            <a:spAutoFit/>
          </a:bodyPr>
          <a:lstStyle/>
          <a:p>
            <a:r>
              <a:rPr lang="pt-BR" dirty="0"/>
              <a:t>-- SHOW COLUMNS FROM </a:t>
            </a:r>
            <a:r>
              <a:rPr lang="pt-BR" dirty="0" err="1"/>
              <a:t>usuarios</a:t>
            </a:r>
            <a:r>
              <a:rPr lang="pt-BR" dirty="0"/>
              <a:t>;</a:t>
            </a:r>
          </a:p>
        </p:txBody>
      </p:sp>
      <p:pic>
        <p:nvPicPr>
          <p:cNvPr id="2" name="Imagem 1">
            <a:extLst>
              <a:ext uri="{FF2B5EF4-FFF2-40B4-BE49-F238E27FC236}">
                <a16:creationId xmlns:a16="http://schemas.microsoft.com/office/drawing/2014/main" id="{8305AA80-D75F-4F25-9C92-6E3AC5A306D5}"/>
              </a:ext>
            </a:extLst>
          </p:cNvPr>
          <p:cNvPicPr>
            <a:picLocks noChangeAspect="1"/>
          </p:cNvPicPr>
          <p:nvPr/>
        </p:nvPicPr>
        <p:blipFill>
          <a:blip r:embed="rId2"/>
          <a:stretch>
            <a:fillRect/>
          </a:stretch>
        </p:blipFill>
        <p:spPr>
          <a:xfrm>
            <a:off x="2827421" y="882824"/>
            <a:ext cx="6106026" cy="4756506"/>
          </a:xfrm>
          <a:prstGeom prst="rect">
            <a:avLst/>
          </a:prstGeom>
        </p:spPr>
      </p:pic>
    </p:spTree>
    <p:extLst>
      <p:ext uri="{BB962C8B-B14F-4D97-AF65-F5344CB8AC3E}">
        <p14:creationId xmlns:p14="http://schemas.microsoft.com/office/powerpoint/2010/main" val="3417956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037053" y="308826"/>
            <a:ext cx="2117887" cy="461665"/>
          </a:xfrm>
          <a:prstGeom prst="rect">
            <a:avLst/>
          </a:prstGeom>
          <a:noFill/>
        </p:spPr>
        <p:txBody>
          <a:bodyPr wrap="none" rtlCol="0">
            <a:spAutoFit/>
          </a:bodyPr>
          <a:lstStyle/>
          <a:p>
            <a:pPr algn="ctr"/>
            <a:r>
              <a:rPr lang="pt-BR" sz="2400" dirty="0"/>
              <a:t>PRIMARY KEY</a:t>
            </a:r>
          </a:p>
        </p:txBody>
      </p:sp>
      <p:sp>
        <p:nvSpPr>
          <p:cNvPr id="5" name="CaixaDeTexto 4">
            <a:extLst>
              <a:ext uri="{FF2B5EF4-FFF2-40B4-BE49-F238E27FC236}">
                <a16:creationId xmlns:a16="http://schemas.microsoft.com/office/drawing/2014/main" id="{6E747AAF-042E-4846-A1C3-FDD0CF51739B}"/>
              </a:ext>
            </a:extLst>
          </p:cNvPr>
          <p:cNvSpPr txBox="1"/>
          <p:nvPr/>
        </p:nvSpPr>
        <p:spPr>
          <a:xfrm>
            <a:off x="3042983" y="5902843"/>
            <a:ext cx="6106026" cy="369332"/>
          </a:xfrm>
          <a:prstGeom prst="rect">
            <a:avLst/>
          </a:prstGeom>
          <a:noFill/>
        </p:spPr>
        <p:txBody>
          <a:bodyPr wrap="square">
            <a:spAutoFit/>
          </a:bodyPr>
          <a:lstStyle/>
          <a:p>
            <a:r>
              <a:rPr lang="pt-BR" dirty="0"/>
              <a:t>-- SHOW COLUMNS FROM </a:t>
            </a:r>
            <a:r>
              <a:rPr lang="pt-BR" dirty="0" err="1"/>
              <a:t>usuarios</a:t>
            </a:r>
            <a:r>
              <a:rPr lang="pt-BR" dirty="0"/>
              <a:t>;</a:t>
            </a:r>
          </a:p>
        </p:txBody>
      </p:sp>
      <p:pic>
        <p:nvPicPr>
          <p:cNvPr id="3" name="Imagem 2">
            <a:extLst>
              <a:ext uri="{FF2B5EF4-FFF2-40B4-BE49-F238E27FC236}">
                <a16:creationId xmlns:a16="http://schemas.microsoft.com/office/drawing/2014/main" id="{6510E9AE-8035-46D5-B2CF-14D497DF8A75}"/>
              </a:ext>
            </a:extLst>
          </p:cNvPr>
          <p:cNvPicPr>
            <a:picLocks noChangeAspect="1"/>
          </p:cNvPicPr>
          <p:nvPr/>
        </p:nvPicPr>
        <p:blipFill>
          <a:blip r:embed="rId2"/>
          <a:stretch>
            <a:fillRect/>
          </a:stretch>
        </p:blipFill>
        <p:spPr>
          <a:xfrm>
            <a:off x="1943245" y="972685"/>
            <a:ext cx="8305509" cy="4537778"/>
          </a:xfrm>
          <a:prstGeom prst="rect">
            <a:avLst/>
          </a:prstGeom>
        </p:spPr>
      </p:pic>
    </p:spTree>
    <p:extLst>
      <p:ext uri="{BB962C8B-B14F-4D97-AF65-F5344CB8AC3E}">
        <p14:creationId xmlns:p14="http://schemas.microsoft.com/office/powerpoint/2010/main" val="314888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0" y="-52122"/>
            <a:ext cx="12055642" cy="1631216"/>
          </a:xfrm>
          <a:prstGeom prst="rect">
            <a:avLst/>
          </a:prstGeom>
          <a:noFill/>
        </p:spPr>
        <p:txBody>
          <a:bodyPr wrap="square" rtlCol="0">
            <a:spAutoFit/>
          </a:bodyPr>
          <a:lstStyle/>
          <a:p>
            <a:pPr algn="ctr"/>
            <a:r>
              <a:rPr lang="pt-BR" sz="2000" dirty="0"/>
              <a:t>FOREIGN KEY -- chave estrangeira</a:t>
            </a:r>
          </a:p>
          <a:p>
            <a:pPr algn="ctr"/>
            <a:r>
              <a:rPr lang="pt-BR" sz="2000" dirty="0"/>
              <a:t>É uma chave utilizada para estabelecer relação entre duas tabelas</a:t>
            </a:r>
          </a:p>
          <a:p>
            <a:pPr algn="ctr"/>
            <a:r>
              <a:rPr lang="pt-BR" sz="2000" dirty="0"/>
              <a:t>É um, ou mais campos, de uma tabela que se referem a chave primária de outra tabela.</a:t>
            </a:r>
          </a:p>
          <a:p>
            <a:pPr algn="ctr"/>
            <a:r>
              <a:rPr lang="pt-BR" sz="2000" dirty="0"/>
              <a:t>A tabela que contém a chave é chamada de tabela filho e a tabela que contém a chave candidata é chamada de tabela pai.</a:t>
            </a:r>
          </a:p>
        </p:txBody>
      </p:sp>
      <p:pic>
        <p:nvPicPr>
          <p:cNvPr id="5" name="Imagem 4">
            <a:extLst>
              <a:ext uri="{FF2B5EF4-FFF2-40B4-BE49-F238E27FC236}">
                <a16:creationId xmlns:a16="http://schemas.microsoft.com/office/drawing/2014/main" id="{45B8B757-0716-66F9-C02E-9FAD99508AC9}"/>
              </a:ext>
            </a:extLst>
          </p:cNvPr>
          <p:cNvPicPr>
            <a:picLocks noChangeAspect="1"/>
          </p:cNvPicPr>
          <p:nvPr/>
        </p:nvPicPr>
        <p:blipFill>
          <a:blip r:embed="rId2"/>
          <a:stretch>
            <a:fillRect/>
          </a:stretch>
        </p:blipFill>
        <p:spPr>
          <a:xfrm>
            <a:off x="1999488" y="1579094"/>
            <a:ext cx="8666825" cy="4531386"/>
          </a:xfrm>
          <a:prstGeom prst="rect">
            <a:avLst/>
          </a:prstGeom>
        </p:spPr>
      </p:pic>
      <p:sp>
        <p:nvSpPr>
          <p:cNvPr id="6" name="CaixaDeTexto 5">
            <a:extLst>
              <a:ext uri="{FF2B5EF4-FFF2-40B4-BE49-F238E27FC236}">
                <a16:creationId xmlns:a16="http://schemas.microsoft.com/office/drawing/2014/main" id="{7924A9B4-98CA-037D-8F25-D20BCFE730A7}"/>
              </a:ext>
            </a:extLst>
          </p:cNvPr>
          <p:cNvSpPr txBox="1"/>
          <p:nvPr/>
        </p:nvSpPr>
        <p:spPr>
          <a:xfrm>
            <a:off x="8390934" y="2067898"/>
            <a:ext cx="1980029" cy="369332"/>
          </a:xfrm>
          <a:prstGeom prst="rect">
            <a:avLst/>
          </a:prstGeom>
          <a:noFill/>
        </p:spPr>
        <p:txBody>
          <a:bodyPr wrap="none" rtlCol="0">
            <a:spAutoFit/>
          </a:bodyPr>
          <a:lstStyle/>
          <a:p>
            <a:r>
              <a:rPr lang="en-US" dirty="0">
                <a:solidFill>
                  <a:srgbClr val="FF0000"/>
                </a:solidFill>
              </a:rPr>
              <a:t>ID é primary key</a:t>
            </a:r>
            <a:endParaRPr lang="pt-BR" dirty="0">
              <a:solidFill>
                <a:srgbClr val="FF0000"/>
              </a:solidFill>
            </a:endParaRPr>
          </a:p>
        </p:txBody>
      </p:sp>
    </p:spTree>
    <p:extLst>
      <p:ext uri="{BB962C8B-B14F-4D97-AF65-F5344CB8AC3E}">
        <p14:creationId xmlns:p14="http://schemas.microsoft.com/office/powerpoint/2010/main" val="303041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436198" y="308826"/>
            <a:ext cx="1319593" cy="307777"/>
          </a:xfrm>
          <a:prstGeom prst="rect">
            <a:avLst/>
          </a:prstGeom>
          <a:noFill/>
        </p:spPr>
        <p:txBody>
          <a:bodyPr wrap="none" rtlCol="0">
            <a:spAutoFit/>
          </a:bodyPr>
          <a:lstStyle/>
          <a:p>
            <a:pPr algn="ctr"/>
            <a:r>
              <a:rPr lang="pt-BR" sz="1400" dirty="0"/>
              <a:t>FOREIGN KEY</a:t>
            </a:r>
          </a:p>
        </p:txBody>
      </p:sp>
      <p:pic>
        <p:nvPicPr>
          <p:cNvPr id="4" name="Imagem 3">
            <a:extLst>
              <a:ext uri="{FF2B5EF4-FFF2-40B4-BE49-F238E27FC236}">
                <a16:creationId xmlns:a16="http://schemas.microsoft.com/office/drawing/2014/main" id="{1F4943A7-4D28-E92C-E773-B8E474D094B9}"/>
              </a:ext>
            </a:extLst>
          </p:cNvPr>
          <p:cNvPicPr>
            <a:picLocks noChangeAspect="1"/>
          </p:cNvPicPr>
          <p:nvPr/>
        </p:nvPicPr>
        <p:blipFill>
          <a:blip r:embed="rId2"/>
          <a:stretch>
            <a:fillRect/>
          </a:stretch>
        </p:blipFill>
        <p:spPr>
          <a:xfrm>
            <a:off x="869184" y="1087821"/>
            <a:ext cx="10524030" cy="4713889"/>
          </a:xfrm>
          <a:prstGeom prst="rect">
            <a:avLst/>
          </a:prstGeom>
        </p:spPr>
      </p:pic>
    </p:spTree>
    <p:extLst>
      <p:ext uri="{BB962C8B-B14F-4D97-AF65-F5344CB8AC3E}">
        <p14:creationId xmlns:p14="http://schemas.microsoft.com/office/powerpoint/2010/main" val="228765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436198" y="308826"/>
            <a:ext cx="1319592" cy="523220"/>
          </a:xfrm>
          <a:prstGeom prst="rect">
            <a:avLst/>
          </a:prstGeom>
          <a:noFill/>
        </p:spPr>
        <p:txBody>
          <a:bodyPr wrap="none" rtlCol="0">
            <a:spAutoFit/>
          </a:bodyPr>
          <a:lstStyle/>
          <a:p>
            <a:pPr algn="ctr"/>
            <a:r>
              <a:rPr lang="pt-BR" sz="1400" dirty="0"/>
              <a:t>FOREIGN KEY</a:t>
            </a:r>
          </a:p>
          <a:p>
            <a:pPr algn="ctr"/>
            <a:r>
              <a:rPr lang="pt-BR" sz="1400" dirty="0"/>
              <a:t>Testando...</a:t>
            </a:r>
          </a:p>
        </p:txBody>
      </p:sp>
      <p:pic>
        <p:nvPicPr>
          <p:cNvPr id="2" name="Imagem 1">
            <a:extLst>
              <a:ext uri="{FF2B5EF4-FFF2-40B4-BE49-F238E27FC236}">
                <a16:creationId xmlns:a16="http://schemas.microsoft.com/office/drawing/2014/main" id="{308C423E-3873-4174-8679-F4E821EBC6C3}"/>
              </a:ext>
            </a:extLst>
          </p:cNvPr>
          <p:cNvPicPr>
            <a:picLocks noChangeAspect="1"/>
          </p:cNvPicPr>
          <p:nvPr/>
        </p:nvPicPr>
        <p:blipFill>
          <a:blip r:embed="rId2"/>
          <a:stretch>
            <a:fillRect/>
          </a:stretch>
        </p:blipFill>
        <p:spPr>
          <a:xfrm>
            <a:off x="1443789" y="1393658"/>
            <a:ext cx="10014858" cy="4381500"/>
          </a:xfrm>
          <a:prstGeom prst="rect">
            <a:avLst/>
          </a:prstGeom>
        </p:spPr>
      </p:pic>
    </p:spTree>
    <p:extLst>
      <p:ext uri="{BB962C8B-B14F-4D97-AF65-F5344CB8AC3E}">
        <p14:creationId xmlns:p14="http://schemas.microsoft.com/office/powerpoint/2010/main" val="118769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436198" y="308826"/>
            <a:ext cx="1319592" cy="523220"/>
          </a:xfrm>
          <a:prstGeom prst="rect">
            <a:avLst/>
          </a:prstGeom>
          <a:noFill/>
        </p:spPr>
        <p:txBody>
          <a:bodyPr wrap="none" rtlCol="0">
            <a:spAutoFit/>
          </a:bodyPr>
          <a:lstStyle/>
          <a:p>
            <a:pPr algn="ctr"/>
            <a:r>
              <a:rPr lang="pt-BR" sz="1400" dirty="0"/>
              <a:t>FOREIGN KEY</a:t>
            </a:r>
          </a:p>
          <a:p>
            <a:pPr algn="ctr"/>
            <a:r>
              <a:rPr lang="pt-BR" sz="1400" dirty="0"/>
              <a:t>Testando...</a:t>
            </a:r>
          </a:p>
        </p:txBody>
      </p:sp>
      <p:pic>
        <p:nvPicPr>
          <p:cNvPr id="3" name="Imagem 2">
            <a:extLst>
              <a:ext uri="{FF2B5EF4-FFF2-40B4-BE49-F238E27FC236}">
                <a16:creationId xmlns:a16="http://schemas.microsoft.com/office/drawing/2014/main" id="{27453123-58CB-4735-A617-901490FF4091}"/>
              </a:ext>
            </a:extLst>
          </p:cNvPr>
          <p:cNvPicPr>
            <a:picLocks noChangeAspect="1"/>
          </p:cNvPicPr>
          <p:nvPr/>
        </p:nvPicPr>
        <p:blipFill>
          <a:blip r:embed="rId2"/>
          <a:stretch>
            <a:fillRect/>
          </a:stretch>
        </p:blipFill>
        <p:spPr>
          <a:xfrm>
            <a:off x="1652140" y="941664"/>
            <a:ext cx="8887720" cy="5607510"/>
          </a:xfrm>
          <a:prstGeom prst="rect">
            <a:avLst/>
          </a:prstGeom>
        </p:spPr>
      </p:pic>
    </p:spTree>
    <p:extLst>
      <p:ext uri="{BB962C8B-B14F-4D97-AF65-F5344CB8AC3E}">
        <p14:creationId xmlns:p14="http://schemas.microsoft.com/office/powerpoint/2010/main" val="218793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CF549D46-35F6-4C2D-B930-6AFA1F169B12}"/>
              </a:ext>
            </a:extLst>
          </p:cNvPr>
          <p:cNvGraphicFramePr>
            <a:graphicFrameLocks noGrp="1"/>
          </p:cNvGraphicFramePr>
          <p:nvPr>
            <p:ph idx="1"/>
            <p:extLst>
              <p:ext uri="{D42A27DB-BD31-4B8C-83A1-F6EECF244321}">
                <p14:modId xmlns:p14="http://schemas.microsoft.com/office/powerpoint/2010/main" val="3128900041"/>
              </p:ext>
            </p:extLst>
          </p:nvPr>
        </p:nvGraphicFramePr>
        <p:xfrm>
          <a:off x="684213" y="685800"/>
          <a:ext cx="8534400" cy="259588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4279630069"/>
                    </a:ext>
                  </a:extLst>
                </a:gridCol>
                <a:gridCol w="1706880">
                  <a:extLst>
                    <a:ext uri="{9D8B030D-6E8A-4147-A177-3AD203B41FA5}">
                      <a16:colId xmlns:a16="http://schemas.microsoft.com/office/drawing/2014/main" val="408355083"/>
                    </a:ext>
                  </a:extLst>
                </a:gridCol>
                <a:gridCol w="1706880">
                  <a:extLst>
                    <a:ext uri="{9D8B030D-6E8A-4147-A177-3AD203B41FA5}">
                      <a16:colId xmlns:a16="http://schemas.microsoft.com/office/drawing/2014/main" val="4021235820"/>
                    </a:ext>
                  </a:extLst>
                </a:gridCol>
                <a:gridCol w="1706880">
                  <a:extLst>
                    <a:ext uri="{9D8B030D-6E8A-4147-A177-3AD203B41FA5}">
                      <a16:colId xmlns:a16="http://schemas.microsoft.com/office/drawing/2014/main" val="2864129489"/>
                    </a:ext>
                  </a:extLst>
                </a:gridCol>
                <a:gridCol w="1706880">
                  <a:extLst>
                    <a:ext uri="{9D8B030D-6E8A-4147-A177-3AD203B41FA5}">
                      <a16:colId xmlns:a16="http://schemas.microsoft.com/office/drawing/2014/main" val="3336533928"/>
                    </a:ext>
                  </a:extLst>
                </a:gridCol>
              </a:tblGrid>
              <a:tr h="370840">
                <a:tc>
                  <a:txBody>
                    <a:bodyPr/>
                    <a:lstStyle/>
                    <a:p>
                      <a:r>
                        <a:rPr lang="pt-BR" dirty="0"/>
                        <a:t>id</a:t>
                      </a:r>
                    </a:p>
                  </a:txBody>
                  <a:tcPr/>
                </a:tc>
                <a:tc>
                  <a:txBody>
                    <a:bodyPr/>
                    <a:lstStyle/>
                    <a:p>
                      <a:r>
                        <a:rPr lang="pt-BR" dirty="0"/>
                        <a:t>nome</a:t>
                      </a:r>
                    </a:p>
                  </a:txBody>
                  <a:tcPr/>
                </a:tc>
                <a:tc>
                  <a:txBody>
                    <a:bodyPr/>
                    <a:lstStyle/>
                    <a:p>
                      <a:endParaRPr lang="pt-BR" dirty="0"/>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525476310"/>
                  </a:ext>
                </a:extLst>
              </a:tr>
              <a:tr h="370840">
                <a:tc>
                  <a:txBody>
                    <a:bodyPr/>
                    <a:lstStyle/>
                    <a:p>
                      <a:endParaRPr lang="pt-BR"/>
                    </a:p>
                  </a:txBody>
                  <a:tcPr/>
                </a:tc>
                <a:tc>
                  <a:txBody>
                    <a:bodyPr/>
                    <a:lstStyle/>
                    <a:p>
                      <a:endParaRPr lang="pt-BR"/>
                    </a:p>
                  </a:txBody>
                  <a:tcPr/>
                </a:tc>
                <a:tc>
                  <a:txBody>
                    <a:bodyPr/>
                    <a:lstStyle/>
                    <a:p>
                      <a:endParaRPr lang="pt-BR" dirty="0"/>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712014040"/>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2850358029"/>
                  </a:ext>
                </a:extLst>
              </a:tr>
              <a:tr h="370840">
                <a:tc>
                  <a:txBody>
                    <a:bodyPr/>
                    <a:lstStyle/>
                    <a:p>
                      <a:endParaRPr lang="pt-BR"/>
                    </a:p>
                  </a:txBody>
                  <a:tcPr/>
                </a:tc>
                <a:tc>
                  <a:txBody>
                    <a:bodyPr/>
                    <a:lstStyle/>
                    <a:p>
                      <a:r>
                        <a:rPr lang="pt-BR" dirty="0"/>
                        <a:t>tese</a:t>
                      </a: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2639640567"/>
                  </a:ext>
                </a:extLst>
              </a:tr>
              <a:tr h="370840">
                <a:tc>
                  <a:txBody>
                    <a:bodyPr/>
                    <a:lstStyle/>
                    <a:p>
                      <a:endParaRPr lang="pt-BR"/>
                    </a:p>
                  </a:txBody>
                  <a:tcPr/>
                </a:tc>
                <a:tc>
                  <a:txBody>
                    <a:bodyPr/>
                    <a:lstStyle/>
                    <a:p>
                      <a:endParaRPr lang="pt-BR"/>
                    </a:p>
                  </a:txBody>
                  <a:tcPr/>
                </a:tc>
                <a:tc>
                  <a:txBody>
                    <a:bodyPr/>
                    <a:lstStyle/>
                    <a:p>
                      <a:endParaRPr lang="pt-BR" dirty="0"/>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1288618019"/>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2977744667"/>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1519253539"/>
                  </a:ext>
                </a:extLst>
              </a:tr>
            </a:tbl>
          </a:graphicData>
        </a:graphic>
      </p:graphicFrame>
      <p:sp>
        <p:nvSpPr>
          <p:cNvPr id="6" name="Retângulo 5">
            <a:extLst>
              <a:ext uri="{FF2B5EF4-FFF2-40B4-BE49-F238E27FC236}">
                <a16:creationId xmlns:a16="http://schemas.microsoft.com/office/drawing/2014/main" id="{CBA2AE54-31A8-47E9-B998-7811FF7F3B45}"/>
              </a:ext>
            </a:extLst>
          </p:cNvPr>
          <p:cNvSpPr/>
          <p:nvPr/>
        </p:nvSpPr>
        <p:spPr>
          <a:xfrm>
            <a:off x="1485401" y="4498702"/>
            <a:ext cx="3466012" cy="224536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pt-BR"/>
          </a:p>
        </p:txBody>
      </p:sp>
      <p:sp>
        <p:nvSpPr>
          <p:cNvPr id="7" name="Retângulo 6">
            <a:extLst>
              <a:ext uri="{FF2B5EF4-FFF2-40B4-BE49-F238E27FC236}">
                <a16:creationId xmlns:a16="http://schemas.microsoft.com/office/drawing/2014/main" id="{CA8387F4-D405-4F7D-8F48-E797EEFA86B9}"/>
              </a:ext>
            </a:extLst>
          </p:cNvPr>
          <p:cNvSpPr/>
          <p:nvPr/>
        </p:nvSpPr>
        <p:spPr>
          <a:xfrm>
            <a:off x="2957150" y="3839029"/>
            <a:ext cx="8534400" cy="40204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pt-BR"/>
          </a:p>
        </p:txBody>
      </p:sp>
      <p:sp>
        <p:nvSpPr>
          <p:cNvPr id="8" name="Retângulo 7">
            <a:extLst>
              <a:ext uri="{FF2B5EF4-FFF2-40B4-BE49-F238E27FC236}">
                <a16:creationId xmlns:a16="http://schemas.microsoft.com/office/drawing/2014/main" id="{F7E9A790-C660-4793-AAFA-AD71A41FCC16}"/>
              </a:ext>
            </a:extLst>
          </p:cNvPr>
          <p:cNvSpPr/>
          <p:nvPr/>
        </p:nvSpPr>
        <p:spPr>
          <a:xfrm>
            <a:off x="6374675" y="5389154"/>
            <a:ext cx="3466012" cy="464457"/>
          </a:xfrm>
          <a:prstGeom prst="rect">
            <a:avLst/>
          </a:prstGeom>
          <a:solidFill>
            <a:srgbClr val="FF0000">
              <a:alpha val="40000"/>
            </a:srgbClr>
          </a:solid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pt-BR"/>
          </a:p>
        </p:txBody>
      </p:sp>
    </p:spTree>
    <p:extLst>
      <p:ext uri="{BB962C8B-B14F-4D97-AF65-F5344CB8AC3E}">
        <p14:creationId xmlns:p14="http://schemas.microsoft.com/office/powerpoint/2010/main" val="1358416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5352842" y="308826"/>
            <a:ext cx="1486304" cy="307777"/>
          </a:xfrm>
          <a:prstGeom prst="rect">
            <a:avLst/>
          </a:prstGeom>
          <a:noFill/>
        </p:spPr>
        <p:txBody>
          <a:bodyPr wrap="none" rtlCol="0">
            <a:spAutoFit/>
          </a:bodyPr>
          <a:lstStyle/>
          <a:p>
            <a:pPr algn="ctr"/>
            <a:r>
              <a:rPr lang="pt-BR" sz="1400" dirty="0"/>
              <a:t>Modificadores</a:t>
            </a:r>
          </a:p>
        </p:txBody>
      </p:sp>
      <p:sp>
        <p:nvSpPr>
          <p:cNvPr id="2" name="CaixaDeTexto 1">
            <a:extLst>
              <a:ext uri="{FF2B5EF4-FFF2-40B4-BE49-F238E27FC236}">
                <a16:creationId xmlns:a16="http://schemas.microsoft.com/office/drawing/2014/main" id="{9EE67E62-772B-4B12-C46F-89B5C6DF6E97}"/>
              </a:ext>
            </a:extLst>
          </p:cNvPr>
          <p:cNvSpPr txBox="1"/>
          <p:nvPr/>
        </p:nvSpPr>
        <p:spPr>
          <a:xfrm>
            <a:off x="451104" y="753834"/>
            <a:ext cx="11375136" cy="5509200"/>
          </a:xfrm>
          <a:prstGeom prst="rect">
            <a:avLst/>
          </a:prstGeom>
          <a:noFill/>
        </p:spPr>
        <p:txBody>
          <a:bodyPr wrap="square" rtlCol="0">
            <a:spAutoFit/>
          </a:bodyPr>
          <a:lstStyle/>
          <a:p>
            <a:pPr algn="l" fontAlgn="base">
              <a:buFont typeface="Arial" panose="020B0604020202020204" pitchFamily="34" charset="0"/>
              <a:buChar char="•"/>
            </a:pPr>
            <a:r>
              <a:rPr lang="pt-BR" sz="1600" b="1" i="0" dirty="0">
                <a:effectLst/>
                <a:latin typeface="inherit"/>
              </a:rPr>
              <a:t>ON DELETE CASCADE</a:t>
            </a:r>
            <a:r>
              <a:rPr lang="pt-BR" sz="1600" b="0" i="0" dirty="0">
                <a:effectLst/>
                <a:latin typeface="Open Sans" panose="020B0606030504020204" pitchFamily="34" charset="0"/>
              </a:rPr>
              <a:t> – Uma operação de exclusão em uma tabela referenciada se propaga (</a:t>
            </a:r>
            <a:r>
              <a:rPr lang="pt-BR" sz="1600" b="0" i="0" dirty="0" err="1">
                <a:effectLst/>
                <a:latin typeface="Open Sans" panose="020B0606030504020204" pitchFamily="34" charset="0"/>
              </a:rPr>
              <a:t>cascade</a:t>
            </a:r>
            <a:r>
              <a:rPr lang="pt-BR" sz="1600" b="0" i="0" dirty="0">
                <a:effectLst/>
                <a:latin typeface="Open Sans" panose="020B0606030504020204" pitchFamily="34" charset="0"/>
              </a:rPr>
              <a:t> = em cascata) para as chaves estrangeiras correspondentes. Ou seja, ao excluir um registro em uma tabela, um registro relacionado em outra tabela é automaticamente excluído. Por exemplo, se uma editora de uma tabela de editoras for excluída, os livros da tabela de livros relacionados com esta editora também serão excluídos automaticamente.</a:t>
            </a:r>
          </a:p>
          <a:p>
            <a:pPr algn="l" fontAlgn="base">
              <a:buFont typeface="Arial" panose="020B0604020202020204" pitchFamily="34" charset="0"/>
              <a:buChar char="•"/>
            </a:pPr>
            <a:endParaRPr lang="pt-BR" sz="1600" b="0" i="0" dirty="0">
              <a:effectLst/>
              <a:latin typeface="Open Sans" panose="020B0606030504020204" pitchFamily="34" charset="0"/>
            </a:endParaRPr>
          </a:p>
          <a:p>
            <a:pPr algn="l" fontAlgn="base">
              <a:buFont typeface="Arial" panose="020B0604020202020204" pitchFamily="34" charset="0"/>
              <a:buChar char="•"/>
            </a:pPr>
            <a:r>
              <a:rPr lang="pt-BR" sz="1600" b="1" i="0" dirty="0">
                <a:effectLst/>
                <a:latin typeface="inherit"/>
              </a:rPr>
              <a:t>ON DELETE SET NULL</a:t>
            </a:r>
            <a:r>
              <a:rPr lang="pt-BR" sz="1600" b="0" i="0" dirty="0">
                <a:effectLst/>
                <a:latin typeface="Open Sans" panose="020B0606030504020204" pitchFamily="34" charset="0"/>
              </a:rPr>
              <a:t> – Quando ocorre uma operação de exclusão em uma tabela referenciada, as chaves estrangeiras relacionadas são definidas com valor NULL. Note que os campos de chave estrangeira precisam estar definidos como NULL (aceitar nulos) para que essa operação tenha sucesso.</a:t>
            </a:r>
          </a:p>
          <a:p>
            <a:pPr algn="l" fontAlgn="base">
              <a:buFont typeface="Arial" panose="020B0604020202020204" pitchFamily="34" charset="0"/>
              <a:buChar char="•"/>
            </a:pPr>
            <a:endParaRPr lang="pt-BR" sz="1600" b="0" i="0" dirty="0">
              <a:effectLst/>
              <a:latin typeface="Open Sans" panose="020B0606030504020204" pitchFamily="34" charset="0"/>
            </a:endParaRPr>
          </a:p>
          <a:p>
            <a:pPr algn="l" fontAlgn="base">
              <a:buFont typeface="Arial" panose="020B0604020202020204" pitchFamily="34" charset="0"/>
              <a:buChar char="•"/>
            </a:pPr>
            <a:r>
              <a:rPr lang="pt-BR" sz="1600" b="1" i="0" dirty="0">
                <a:effectLst/>
                <a:latin typeface="inherit"/>
              </a:rPr>
              <a:t>ON DELETE SET DEFAULT</a:t>
            </a:r>
            <a:r>
              <a:rPr lang="pt-BR" sz="1600" b="0" i="0" dirty="0">
                <a:effectLst/>
                <a:latin typeface="Open Sans" panose="020B0606030504020204" pitchFamily="34" charset="0"/>
              </a:rPr>
              <a:t> – Ao ocorrer uma operação de exclusão em uma tabela referenciada, as chaves estrangeiras relacionadas em outras tabelas são definidas com um valor padrão (default).</a:t>
            </a:r>
          </a:p>
          <a:p>
            <a:pPr algn="l" fontAlgn="base">
              <a:buFont typeface="Arial" panose="020B0604020202020204" pitchFamily="34" charset="0"/>
              <a:buChar char="•"/>
            </a:pPr>
            <a:endParaRPr lang="pt-BR" sz="1600" b="0" i="0" dirty="0">
              <a:effectLst/>
              <a:latin typeface="Open Sans" panose="020B0606030504020204" pitchFamily="34" charset="0"/>
            </a:endParaRPr>
          </a:p>
          <a:p>
            <a:pPr algn="l" fontAlgn="base">
              <a:buFont typeface="Arial" panose="020B0604020202020204" pitchFamily="34" charset="0"/>
              <a:buChar char="•"/>
            </a:pPr>
            <a:r>
              <a:rPr lang="pt-BR" sz="1600" b="1" i="0" dirty="0">
                <a:effectLst/>
                <a:latin typeface="inherit"/>
              </a:rPr>
              <a:t>ON UPDATE CASCADE</a:t>
            </a:r>
            <a:r>
              <a:rPr lang="pt-BR" sz="1600" b="0" i="0" dirty="0">
                <a:effectLst/>
                <a:latin typeface="Open Sans" panose="020B0606030504020204" pitchFamily="34" charset="0"/>
              </a:rPr>
              <a:t> – Uma operação de atualização em uma tabela referenciada se propaga para as chaves estrangeiras correspondentes. Ou seja, ao modificar um registro em uma tabela, um registro relacionado em uma coluna de chave estrangeira em outra tabela tem seu valor automaticamente atualizado.</a:t>
            </a:r>
          </a:p>
          <a:p>
            <a:pPr algn="l" fontAlgn="base">
              <a:buFont typeface="Arial" panose="020B0604020202020204" pitchFamily="34" charset="0"/>
              <a:buChar char="•"/>
            </a:pPr>
            <a:endParaRPr lang="pt-BR" sz="1600" b="0" i="0" dirty="0">
              <a:effectLst/>
              <a:latin typeface="Open Sans" panose="020B0606030504020204" pitchFamily="34" charset="0"/>
            </a:endParaRPr>
          </a:p>
          <a:p>
            <a:pPr algn="l" fontAlgn="base">
              <a:buFont typeface="Arial" panose="020B0604020202020204" pitchFamily="34" charset="0"/>
              <a:buChar char="•"/>
            </a:pPr>
            <a:r>
              <a:rPr lang="pt-BR" sz="1600" b="1" i="0" dirty="0">
                <a:effectLst/>
                <a:latin typeface="inherit"/>
              </a:rPr>
              <a:t>ON UPDATE SET NULL</a:t>
            </a:r>
            <a:r>
              <a:rPr lang="pt-BR" sz="1600" b="0" i="0" dirty="0">
                <a:effectLst/>
                <a:latin typeface="Open Sans" panose="020B0606030504020204" pitchFamily="34" charset="0"/>
              </a:rPr>
              <a:t> – Quando uma operação de atualização em uma tabela referenciada é realizada, as chaves estrangeiras relacionadas são definidas com valor NULL. Novamente, os campos de chave estrangeira precisam estar definidos como NULL (aceitar nulos) para que a operação tenha sucesso.</a:t>
            </a:r>
          </a:p>
          <a:p>
            <a:pPr algn="l" fontAlgn="base">
              <a:buFont typeface="Arial" panose="020B0604020202020204" pitchFamily="34" charset="0"/>
              <a:buChar char="•"/>
            </a:pPr>
            <a:endParaRPr lang="pt-BR" sz="1600" b="0" i="0" dirty="0">
              <a:effectLst/>
              <a:latin typeface="Open Sans" panose="020B0606030504020204" pitchFamily="34" charset="0"/>
            </a:endParaRPr>
          </a:p>
          <a:p>
            <a:pPr algn="l" fontAlgn="base">
              <a:buFont typeface="Arial" panose="020B0604020202020204" pitchFamily="34" charset="0"/>
              <a:buChar char="•"/>
            </a:pPr>
            <a:r>
              <a:rPr lang="pt-BR" sz="1600" b="1" i="0" dirty="0">
                <a:effectLst/>
                <a:latin typeface="inherit"/>
              </a:rPr>
              <a:t>ON UPDATE SET DEFAULT</a:t>
            </a:r>
            <a:r>
              <a:rPr lang="pt-BR" sz="1600" b="0" i="0" dirty="0">
                <a:effectLst/>
                <a:latin typeface="Open Sans" panose="020B0606030504020204" pitchFamily="34" charset="0"/>
              </a:rPr>
              <a:t> – Ao ocorrer uma operação de atualização em uma tabela referenciada, as chaves estrangeiras relacionadas em outras tabelas serão definidas com um valor padrão.</a:t>
            </a:r>
          </a:p>
        </p:txBody>
      </p:sp>
    </p:spTree>
    <p:extLst>
      <p:ext uri="{BB962C8B-B14F-4D97-AF65-F5344CB8AC3E}">
        <p14:creationId xmlns:p14="http://schemas.microsoft.com/office/powerpoint/2010/main" val="802719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4202757" y="287189"/>
            <a:ext cx="3786486" cy="307777"/>
          </a:xfrm>
          <a:prstGeom prst="rect">
            <a:avLst/>
          </a:prstGeom>
          <a:noFill/>
        </p:spPr>
        <p:txBody>
          <a:bodyPr wrap="none" rtlCol="0">
            <a:spAutoFit/>
          </a:bodyPr>
          <a:lstStyle/>
          <a:p>
            <a:pPr algn="l" fontAlgn="base"/>
            <a:r>
              <a:rPr lang="en-US" sz="1400" b="1" i="0" dirty="0">
                <a:effectLst/>
                <a:latin typeface="Open Sans" panose="020B0606030504020204" pitchFamily="34" charset="0"/>
              </a:rPr>
              <a:t>DELETE RESTRICTED e UPDATE RESTRICTED</a:t>
            </a:r>
          </a:p>
        </p:txBody>
      </p:sp>
      <p:sp>
        <p:nvSpPr>
          <p:cNvPr id="2" name="CaixaDeTexto 1">
            <a:extLst>
              <a:ext uri="{FF2B5EF4-FFF2-40B4-BE49-F238E27FC236}">
                <a16:creationId xmlns:a16="http://schemas.microsoft.com/office/drawing/2014/main" id="{9EE67E62-772B-4B12-C46F-89B5C6DF6E97}"/>
              </a:ext>
            </a:extLst>
          </p:cNvPr>
          <p:cNvSpPr txBox="1"/>
          <p:nvPr/>
        </p:nvSpPr>
        <p:spPr>
          <a:xfrm>
            <a:off x="451104" y="753834"/>
            <a:ext cx="11375136" cy="5262979"/>
          </a:xfrm>
          <a:prstGeom prst="rect">
            <a:avLst/>
          </a:prstGeom>
          <a:noFill/>
        </p:spPr>
        <p:txBody>
          <a:bodyPr wrap="square" rtlCol="0">
            <a:spAutoFit/>
          </a:bodyPr>
          <a:lstStyle/>
          <a:p>
            <a:pPr algn="l" fontAlgn="base">
              <a:buFont typeface="Arial" panose="020B0604020202020204" pitchFamily="34" charset="0"/>
              <a:buChar char="•"/>
            </a:pPr>
            <a:r>
              <a:rPr lang="pt-BR" sz="2800" b="1" i="0" dirty="0">
                <a:effectLst/>
                <a:latin typeface="inherit"/>
              </a:rPr>
              <a:t>DELETE RESTRICTED</a:t>
            </a:r>
            <a:r>
              <a:rPr lang="pt-BR" sz="2800" b="0" i="0" dirty="0">
                <a:effectLst/>
                <a:latin typeface="Open Sans" panose="020B0606030504020204" pitchFamily="34" charset="0"/>
              </a:rPr>
              <a:t> – Linhas na tabela referenciada (com a chave primária) somente podem ser excluídas se não houver valores de chave estrangeira correspondentes na tabela relacionada. Ou seja, só podemos excluir uma linha na tabela se ainda não existir nenhum registro relacionado com um valor de chave primária da tabela. Por exemplo, somente é possível excluir um autor da tabela de autores se ainda não houver nenhum livro daquele autor cadastrado na tabela de livros (onde o ID do autor é a chave estrangeira do relacionamento).</a:t>
            </a:r>
          </a:p>
          <a:p>
            <a:pPr algn="l" fontAlgn="base">
              <a:buFont typeface="Arial" panose="020B0604020202020204" pitchFamily="34" charset="0"/>
              <a:buChar char="•"/>
            </a:pPr>
            <a:endParaRPr lang="pt-BR" sz="2800" b="0" i="0" dirty="0">
              <a:effectLst/>
              <a:latin typeface="Open Sans" panose="020B0606030504020204" pitchFamily="34" charset="0"/>
            </a:endParaRPr>
          </a:p>
          <a:p>
            <a:pPr algn="l" fontAlgn="base">
              <a:buFont typeface="Arial" panose="020B0604020202020204" pitchFamily="34" charset="0"/>
              <a:buChar char="•"/>
            </a:pPr>
            <a:r>
              <a:rPr lang="pt-BR" sz="2800" b="1" i="0" dirty="0">
                <a:effectLst/>
                <a:latin typeface="inherit"/>
              </a:rPr>
              <a:t>UPDATE RESTRICTED</a:t>
            </a:r>
            <a:r>
              <a:rPr lang="pt-BR" sz="2800" b="0" i="0" dirty="0">
                <a:effectLst/>
                <a:latin typeface="Open Sans" panose="020B0606030504020204" pitchFamily="34" charset="0"/>
              </a:rPr>
              <a:t> – Idem ao anterior, porém para a operação de atualização de registros na tabela.</a:t>
            </a:r>
          </a:p>
        </p:txBody>
      </p:sp>
    </p:spTree>
    <p:extLst>
      <p:ext uri="{BB962C8B-B14F-4D97-AF65-F5344CB8AC3E}">
        <p14:creationId xmlns:p14="http://schemas.microsoft.com/office/powerpoint/2010/main" val="298209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2139628" y="308826"/>
            <a:ext cx="7912744" cy="923330"/>
          </a:xfrm>
          <a:prstGeom prst="rect">
            <a:avLst/>
          </a:prstGeom>
          <a:noFill/>
        </p:spPr>
        <p:txBody>
          <a:bodyPr wrap="none" rtlCol="0">
            <a:spAutoFit/>
          </a:bodyPr>
          <a:lstStyle/>
          <a:p>
            <a:pPr algn="ctr"/>
            <a:r>
              <a:rPr lang="pt-BR" sz="5400" dirty="0"/>
              <a:t>Restrições (</a:t>
            </a:r>
            <a:r>
              <a:rPr lang="pt-BR" sz="5400" dirty="0" err="1"/>
              <a:t>Constraints</a:t>
            </a:r>
            <a:r>
              <a:rPr lang="pt-BR" sz="5400" dirty="0"/>
              <a:t>)</a:t>
            </a:r>
          </a:p>
        </p:txBody>
      </p:sp>
      <p:sp>
        <p:nvSpPr>
          <p:cNvPr id="4" name="CaixaDeTexto 3">
            <a:extLst>
              <a:ext uri="{FF2B5EF4-FFF2-40B4-BE49-F238E27FC236}">
                <a16:creationId xmlns:a16="http://schemas.microsoft.com/office/drawing/2014/main" id="{370214EA-0E60-4E07-9D6C-AD9FE0A3607D}"/>
              </a:ext>
            </a:extLst>
          </p:cNvPr>
          <p:cNvSpPr txBox="1"/>
          <p:nvPr/>
        </p:nvSpPr>
        <p:spPr>
          <a:xfrm>
            <a:off x="0" y="1268252"/>
            <a:ext cx="12192000" cy="3785652"/>
          </a:xfrm>
          <a:prstGeom prst="rect">
            <a:avLst/>
          </a:prstGeom>
          <a:noFill/>
        </p:spPr>
        <p:txBody>
          <a:bodyPr wrap="square" rtlCol="0">
            <a:spAutoFit/>
          </a:bodyPr>
          <a:lstStyle/>
          <a:p>
            <a:pPr algn="ctr"/>
            <a:r>
              <a:rPr lang="pt-BR" sz="4000" dirty="0"/>
              <a:t>As restrições são usadas para limitar o tipo de dados que pode entrar em uma tabela. Isso garante a precisão e a confiabilidade dos dados na tabela. Se houver alguma violação entre a restrição e a ação dos dados, a ação será abortada.</a:t>
            </a:r>
          </a:p>
        </p:txBody>
      </p:sp>
      <p:sp>
        <p:nvSpPr>
          <p:cNvPr id="6" name="CaixaDeTexto 5">
            <a:extLst>
              <a:ext uri="{FF2B5EF4-FFF2-40B4-BE49-F238E27FC236}">
                <a16:creationId xmlns:a16="http://schemas.microsoft.com/office/drawing/2014/main" id="{2D96EB53-6A39-438B-907E-A7CA420D47BA}"/>
              </a:ext>
            </a:extLst>
          </p:cNvPr>
          <p:cNvSpPr txBox="1"/>
          <p:nvPr/>
        </p:nvSpPr>
        <p:spPr>
          <a:xfrm>
            <a:off x="-28077" y="4981712"/>
            <a:ext cx="12192000" cy="1938992"/>
          </a:xfrm>
          <a:prstGeom prst="rect">
            <a:avLst/>
          </a:prstGeom>
          <a:noFill/>
        </p:spPr>
        <p:txBody>
          <a:bodyPr wrap="square" rtlCol="0">
            <a:spAutoFit/>
          </a:bodyPr>
          <a:lstStyle/>
          <a:p>
            <a:pPr algn="ctr"/>
            <a:r>
              <a:rPr lang="pt-BR" sz="4000" dirty="0"/>
              <a:t>Podem ser especificadas na criação ou inseridas na alteração da estrutura de uma tabela.</a:t>
            </a:r>
          </a:p>
        </p:txBody>
      </p:sp>
    </p:spTree>
    <p:extLst>
      <p:ext uri="{BB962C8B-B14F-4D97-AF65-F5344CB8AC3E}">
        <p14:creationId xmlns:p14="http://schemas.microsoft.com/office/powerpoint/2010/main" val="346114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2139628" y="308826"/>
            <a:ext cx="7912744" cy="923330"/>
          </a:xfrm>
          <a:prstGeom prst="rect">
            <a:avLst/>
          </a:prstGeom>
          <a:noFill/>
        </p:spPr>
        <p:txBody>
          <a:bodyPr wrap="none" rtlCol="0">
            <a:spAutoFit/>
          </a:bodyPr>
          <a:lstStyle/>
          <a:p>
            <a:pPr algn="ctr"/>
            <a:r>
              <a:rPr lang="pt-BR" sz="5400" dirty="0"/>
              <a:t>Restrições (</a:t>
            </a:r>
            <a:r>
              <a:rPr lang="pt-BR" sz="5400" dirty="0" err="1"/>
              <a:t>Constraints</a:t>
            </a:r>
            <a:r>
              <a:rPr lang="pt-BR" sz="5400" dirty="0"/>
              <a:t>)</a:t>
            </a:r>
          </a:p>
        </p:txBody>
      </p:sp>
      <p:sp>
        <p:nvSpPr>
          <p:cNvPr id="3" name="Retângulo 2">
            <a:extLst>
              <a:ext uri="{FF2B5EF4-FFF2-40B4-BE49-F238E27FC236}">
                <a16:creationId xmlns:a16="http://schemas.microsoft.com/office/drawing/2014/main" id="{45BF457F-C1E8-4F4A-AFD4-627F46057F66}"/>
              </a:ext>
            </a:extLst>
          </p:cNvPr>
          <p:cNvSpPr/>
          <p:nvPr/>
        </p:nvSpPr>
        <p:spPr>
          <a:xfrm>
            <a:off x="481263" y="1413893"/>
            <a:ext cx="11189369" cy="3046988"/>
          </a:xfrm>
          <a:prstGeom prst="rect">
            <a:avLst/>
          </a:prstGeom>
        </p:spPr>
        <p:txBody>
          <a:bodyPr wrap="square">
            <a:spAutoFit/>
          </a:bodyPr>
          <a:lstStyle/>
          <a:p>
            <a:r>
              <a:rPr lang="pt-BR" sz="2400" dirty="0"/>
              <a:t>São </a:t>
            </a:r>
            <a:r>
              <a:rPr lang="pt-BR" sz="2400" dirty="0" err="1"/>
              <a:t>retrições</a:t>
            </a:r>
            <a:r>
              <a:rPr lang="pt-BR" sz="2400" dirty="0"/>
              <a:t>:</a:t>
            </a:r>
          </a:p>
          <a:p>
            <a:r>
              <a:rPr lang="pt-BR" sz="2400" dirty="0"/>
              <a:t>NOT NULL - a coluna não pode ser nula (</a:t>
            </a:r>
            <a:r>
              <a:rPr lang="pt-BR" sz="2400" dirty="0" err="1"/>
              <a:t>null</a:t>
            </a:r>
            <a:r>
              <a:rPr lang="pt-BR" sz="2400" dirty="0"/>
              <a:t>)</a:t>
            </a:r>
          </a:p>
          <a:p>
            <a:r>
              <a:rPr lang="pt-BR" sz="2400" dirty="0"/>
              <a:t>UNIQUE   - Garante que todos os valores em uma coluna sejam diferentes (sem valores repetidos)</a:t>
            </a:r>
          </a:p>
          <a:p>
            <a:r>
              <a:rPr lang="pt-BR" sz="2400" dirty="0"/>
              <a:t>PRIMARY KEY  - Uma combinação de NOT NULL e UNIQUE. Identifica exclusivamente cada linha em uma tabela</a:t>
            </a:r>
          </a:p>
          <a:p>
            <a:r>
              <a:rPr lang="pt-BR" sz="2400" dirty="0"/>
              <a:t>FOREIGN KEY  - Identifica exclusivamente uma linha / registro em outra tabela</a:t>
            </a:r>
          </a:p>
        </p:txBody>
      </p:sp>
    </p:spTree>
    <p:extLst>
      <p:ext uri="{BB962C8B-B14F-4D97-AF65-F5344CB8AC3E}">
        <p14:creationId xmlns:p14="http://schemas.microsoft.com/office/powerpoint/2010/main" val="2039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1916816" y="308826"/>
            <a:ext cx="8358378" cy="923330"/>
          </a:xfrm>
          <a:prstGeom prst="rect">
            <a:avLst/>
          </a:prstGeom>
          <a:noFill/>
        </p:spPr>
        <p:txBody>
          <a:bodyPr wrap="none" rtlCol="0">
            <a:spAutoFit/>
          </a:bodyPr>
          <a:lstStyle/>
          <a:p>
            <a:pPr algn="ctr"/>
            <a:r>
              <a:rPr lang="pt-BR" sz="5400" dirty="0"/>
              <a:t>Preparando o ambiente</a:t>
            </a:r>
          </a:p>
        </p:txBody>
      </p:sp>
      <p:pic>
        <p:nvPicPr>
          <p:cNvPr id="3" name="Imagem 2">
            <a:extLst>
              <a:ext uri="{FF2B5EF4-FFF2-40B4-BE49-F238E27FC236}">
                <a16:creationId xmlns:a16="http://schemas.microsoft.com/office/drawing/2014/main" id="{EEF54508-DC62-4AFE-B4D5-CB973DD6CF0A}"/>
              </a:ext>
            </a:extLst>
          </p:cNvPr>
          <p:cNvPicPr>
            <a:picLocks noChangeAspect="1"/>
          </p:cNvPicPr>
          <p:nvPr/>
        </p:nvPicPr>
        <p:blipFill>
          <a:blip r:embed="rId2"/>
          <a:stretch>
            <a:fillRect/>
          </a:stretch>
        </p:blipFill>
        <p:spPr>
          <a:xfrm>
            <a:off x="3308183" y="2149141"/>
            <a:ext cx="5137514" cy="3156786"/>
          </a:xfrm>
          <a:prstGeom prst="rect">
            <a:avLst/>
          </a:prstGeom>
        </p:spPr>
      </p:pic>
    </p:spTree>
    <p:extLst>
      <p:ext uri="{BB962C8B-B14F-4D97-AF65-F5344CB8AC3E}">
        <p14:creationId xmlns:p14="http://schemas.microsoft.com/office/powerpoint/2010/main" val="24828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459681" y="308826"/>
            <a:ext cx="11272637" cy="1569660"/>
          </a:xfrm>
          <a:prstGeom prst="rect">
            <a:avLst/>
          </a:prstGeom>
          <a:noFill/>
        </p:spPr>
        <p:txBody>
          <a:bodyPr wrap="none" rtlCol="0">
            <a:spAutoFit/>
          </a:bodyPr>
          <a:lstStyle/>
          <a:p>
            <a:pPr algn="ctr"/>
            <a:r>
              <a:rPr lang="pt-BR" sz="3200" dirty="0"/>
              <a:t>NOT NULL</a:t>
            </a:r>
          </a:p>
          <a:p>
            <a:pPr algn="ctr"/>
            <a:r>
              <a:rPr lang="pt-BR" sz="3200" dirty="0"/>
              <a:t>Não aceita valores </a:t>
            </a:r>
            <a:r>
              <a:rPr lang="pt-BR" sz="3200" dirty="0" err="1"/>
              <a:t>null</a:t>
            </a:r>
            <a:endParaRPr lang="pt-BR" sz="3200" dirty="0"/>
          </a:p>
          <a:p>
            <a:pPr algn="ctr"/>
            <a:r>
              <a:rPr lang="pt-BR" sz="3200" dirty="0"/>
              <a:t>atua tanto na inserção como na atualização de dados</a:t>
            </a:r>
          </a:p>
        </p:txBody>
      </p:sp>
      <p:pic>
        <p:nvPicPr>
          <p:cNvPr id="4" name="Imagem 3">
            <a:extLst>
              <a:ext uri="{FF2B5EF4-FFF2-40B4-BE49-F238E27FC236}">
                <a16:creationId xmlns:a16="http://schemas.microsoft.com/office/drawing/2014/main" id="{307F9493-B1F2-4FB8-A51D-2E67386E2F12}"/>
              </a:ext>
            </a:extLst>
          </p:cNvPr>
          <p:cNvPicPr>
            <a:picLocks noChangeAspect="1"/>
          </p:cNvPicPr>
          <p:nvPr/>
        </p:nvPicPr>
        <p:blipFill>
          <a:blip r:embed="rId2"/>
          <a:stretch>
            <a:fillRect/>
          </a:stretch>
        </p:blipFill>
        <p:spPr>
          <a:xfrm>
            <a:off x="2797100" y="2339390"/>
            <a:ext cx="6597799" cy="3134979"/>
          </a:xfrm>
          <a:prstGeom prst="rect">
            <a:avLst/>
          </a:prstGeom>
        </p:spPr>
      </p:pic>
    </p:spTree>
    <p:extLst>
      <p:ext uri="{BB962C8B-B14F-4D97-AF65-F5344CB8AC3E}">
        <p14:creationId xmlns:p14="http://schemas.microsoft.com/office/powerpoint/2010/main" val="24699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2139628" y="308826"/>
            <a:ext cx="7912744" cy="923330"/>
          </a:xfrm>
          <a:prstGeom prst="rect">
            <a:avLst/>
          </a:prstGeom>
          <a:noFill/>
        </p:spPr>
        <p:txBody>
          <a:bodyPr wrap="none" rtlCol="0">
            <a:spAutoFit/>
          </a:bodyPr>
          <a:lstStyle/>
          <a:p>
            <a:pPr algn="ctr"/>
            <a:r>
              <a:rPr lang="pt-BR" sz="5400" dirty="0"/>
              <a:t>Restrições (</a:t>
            </a:r>
            <a:r>
              <a:rPr lang="pt-BR" sz="5400" dirty="0" err="1"/>
              <a:t>Constraints</a:t>
            </a:r>
            <a:r>
              <a:rPr lang="pt-BR" sz="5400" dirty="0"/>
              <a:t>)</a:t>
            </a:r>
          </a:p>
        </p:txBody>
      </p:sp>
      <p:sp>
        <p:nvSpPr>
          <p:cNvPr id="3" name="Retângulo 2">
            <a:extLst>
              <a:ext uri="{FF2B5EF4-FFF2-40B4-BE49-F238E27FC236}">
                <a16:creationId xmlns:a16="http://schemas.microsoft.com/office/drawing/2014/main" id="{BC950702-3A18-4EC7-9D79-BB0999FB0442}"/>
              </a:ext>
            </a:extLst>
          </p:cNvPr>
          <p:cNvSpPr/>
          <p:nvPr/>
        </p:nvSpPr>
        <p:spPr>
          <a:xfrm>
            <a:off x="3081392" y="5385955"/>
            <a:ext cx="6029215" cy="523220"/>
          </a:xfrm>
          <a:prstGeom prst="rect">
            <a:avLst/>
          </a:prstGeom>
        </p:spPr>
        <p:txBody>
          <a:bodyPr wrap="none">
            <a:spAutoFit/>
          </a:bodyPr>
          <a:lstStyle/>
          <a:p>
            <a:r>
              <a:rPr lang="pt-BR" sz="2800" dirty="0"/>
              <a:t>SHOW COLUMNS FROM produtos;</a:t>
            </a:r>
          </a:p>
        </p:txBody>
      </p:sp>
      <p:pic>
        <p:nvPicPr>
          <p:cNvPr id="4" name="Imagem 3">
            <a:extLst>
              <a:ext uri="{FF2B5EF4-FFF2-40B4-BE49-F238E27FC236}">
                <a16:creationId xmlns:a16="http://schemas.microsoft.com/office/drawing/2014/main" id="{3A56B8D7-B41C-40F1-AA61-9EAB7829BBCD}"/>
              </a:ext>
            </a:extLst>
          </p:cNvPr>
          <p:cNvPicPr>
            <a:picLocks noChangeAspect="1"/>
          </p:cNvPicPr>
          <p:nvPr/>
        </p:nvPicPr>
        <p:blipFill>
          <a:blip r:embed="rId2"/>
          <a:stretch>
            <a:fillRect/>
          </a:stretch>
        </p:blipFill>
        <p:spPr>
          <a:xfrm>
            <a:off x="3346087" y="1684922"/>
            <a:ext cx="5972644" cy="3488156"/>
          </a:xfrm>
          <a:prstGeom prst="rect">
            <a:avLst/>
          </a:prstGeom>
        </p:spPr>
      </p:pic>
    </p:spTree>
    <p:extLst>
      <p:ext uri="{BB962C8B-B14F-4D97-AF65-F5344CB8AC3E}">
        <p14:creationId xmlns:p14="http://schemas.microsoft.com/office/powerpoint/2010/main" val="363879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192918" y="166280"/>
            <a:ext cx="11695829" cy="1938992"/>
          </a:xfrm>
          <a:prstGeom prst="rect">
            <a:avLst/>
          </a:prstGeom>
          <a:noFill/>
        </p:spPr>
        <p:txBody>
          <a:bodyPr wrap="none" rtlCol="0">
            <a:spAutoFit/>
          </a:bodyPr>
          <a:lstStyle/>
          <a:p>
            <a:pPr algn="ctr"/>
            <a:r>
              <a:rPr lang="pt-BR" sz="4000" dirty="0"/>
              <a:t>UNIQUE</a:t>
            </a:r>
          </a:p>
          <a:p>
            <a:pPr algn="ctr"/>
            <a:r>
              <a:rPr lang="pt-BR" sz="4000" dirty="0"/>
              <a:t>Valores precisam ser únicos</a:t>
            </a:r>
          </a:p>
          <a:p>
            <a:pPr algn="ctr"/>
            <a:r>
              <a:rPr lang="pt-BR" sz="4000" dirty="0"/>
              <a:t>chaves primárias são obrigatoriamente únicas</a:t>
            </a:r>
          </a:p>
        </p:txBody>
      </p:sp>
      <p:pic>
        <p:nvPicPr>
          <p:cNvPr id="3" name="Imagem 2">
            <a:extLst>
              <a:ext uri="{FF2B5EF4-FFF2-40B4-BE49-F238E27FC236}">
                <a16:creationId xmlns:a16="http://schemas.microsoft.com/office/drawing/2014/main" id="{85EA2E72-1ECC-4619-A0A2-2024157D0843}"/>
              </a:ext>
            </a:extLst>
          </p:cNvPr>
          <p:cNvPicPr>
            <a:picLocks noChangeAspect="1"/>
          </p:cNvPicPr>
          <p:nvPr/>
        </p:nvPicPr>
        <p:blipFill>
          <a:blip r:embed="rId2"/>
          <a:stretch>
            <a:fillRect/>
          </a:stretch>
        </p:blipFill>
        <p:spPr>
          <a:xfrm>
            <a:off x="1621255" y="2261683"/>
            <a:ext cx="9261230" cy="3718012"/>
          </a:xfrm>
          <a:prstGeom prst="rect">
            <a:avLst/>
          </a:prstGeom>
        </p:spPr>
      </p:pic>
    </p:spTree>
    <p:extLst>
      <p:ext uri="{BB962C8B-B14F-4D97-AF65-F5344CB8AC3E}">
        <p14:creationId xmlns:p14="http://schemas.microsoft.com/office/powerpoint/2010/main" val="177682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7A02424A-D3F7-49ED-9272-AE38106E51E9}"/>
              </a:ext>
            </a:extLst>
          </p:cNvPr>
          <p:cNvSpPr txBox="1"/>
          <p:nvPr/>
        </p:nvSpPr>
        <p:spPr>
          <a:xfrm>
            <a:off x="2139628" y="308826"/>
            <a:ext cx="7912744" cy="923330"/>
          </a:xfrm>
          <a:prstGeom prst="rect">
            <a:avLst/>
          </a:prstGeom>
          <a:noFill/>
        </p:spPr>
        <p:txBody>
          <a:bodyPr wrap="none" rtlCol="0">
            <a:spAutoFit/>
          </a:bodyPr>
          <a:lstStyle/>
          <a:p>
            <a:pPr algn="ctr"/>
            <a:r>
              <a:rPr lang="pt-BR" sz="5400" dirty="0"/>
              <a:t>Restrições (</a:t>
            </a:r>
            <a:r>
              <a:rPr lang="pt-BR" sz="5400" dirty="0" err="1"/>
              <a:t>Constraints</a:t>
            </a:r>
            <a:r>
              <a:rPr lang="pt-BR" sz="5400" dirty="0"/>
              <a:t>)</a:t>
            </a:r>
          </a:p>
        </p:txBody>
      </p:sp>
      <p:pic>
        <p:nvPicPr>
          <p:cNvPr id="2" name="Imagem 1">
            <a:extLst>
              <a:ext uri="{FF2B5EF4-FFF2-40B4-BE49-F238E27FC236}">
                <a16:creationId xmlns:a16="http://schemas.microsoft.com/office/drawing/2014/main" id="{3015F90A-E54C-4E0A-A9F4-20D896069518}"/>
              </a:ext>
            </a:extLst>
          </p:cNvPr>
          <p:cNvPicPr>
            <a:picLocks noChangeAspect="1"/>
          </p:cNvPicPr>
          <p:nvPr/>
        </p:nvPicPr>
        <p:blipFill>
          <a:blip r:embed="rId2"/>
          <a:stretch>
            <a:fillRect/>
          </a:stretch>
        </p:blipFill>
        <p:spPr>
          <a:xfrm>
            <a:off x="1248276" y="1610978"/>
            <a:ext cx="9503991" cy="4561222"/>
          </a:xfrm>
          <a:prstGeom prst="rect">
            <a:avLst/>
          </a:prstGeom>
        </p:spPr>
      </p:pic>
    </p:spTree>
    <p:extLst>
      <p:ext uri="{BB962C8B-B14F-4D97-AF65-F5344CB8AC3E}">
        <p14:creationId xmlns:p14="http://schemas.microsoft.com/office/powerpoint/2010/main" val="1599544319"/>
      </p:ext>
    </p:extLst>
  </p:cSld>
  <p:clrMapOvr>
    <a:masterClrMapping/>
  </p:clrMapOvr>
</p:sld>
</file>

<file path=ppt/theme/theme1.xml><?xml version="1.0" encoding="utf-8"?>
<a:theme xmlns:a="http://schemas.openxmlformats.org/drawingml/2006/main" name="Fatia">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374</TotalTime>
  <Words>713</Words>
  <Application>Microsoft Office PowerPoint</Application>
  <PresentationFormat>Widescreen</PresentationFormat>
  <Paragraphs>61</Paragraphs>
  <Slides>21</Slides>
  <Notes>0</Notes>
  <HiddenSlides>1</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Arial</vt:lpstr>
      <vt:lpstr>Century Gothic</vt:lpstr>
      <vt:lpstr>inherit</vt:lpstr>
      <vt:lpstr>Open Sans</vt:lpstr>
      <vt:lpstr>Wingdings 3</vt:lpstr>
      <vt:lpstr>Fatia</vt:lpstr>
      <vt:lpstr>Banco de dados II Aula 5</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Neves</dc:creator>
  <cp:lastModifiedBy>André</cp:lastModifiedBy>
  <cp:revision>25</cp:revision>
  <dcterms:created xsi:type="dcterms:W3CDTF">2020-04-20T14:36:15Z</dcterms:created>
  <dcterms:modified xsi:type="dcterms:W3CDTF">2023-05-05T20:06:24Z</dcterms:modified>
</cp:coreProperties>
</file>