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9" r:id="rId8"/>
    <p:sldId id="270" r:id="rId9"/>
    <p:sldId id="271" r:id="rId10"/>
    <p:sldId id="273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Banco de dados </a:t>
            </a:r>
            <a:r>
              <a:rPr lang="pt-BR" dirty="0" err="1"/>
              <a:t>iii</a:t>
            </a:r>
            <a:br>
              <a:rPr lang="pt-BR" dirty="0"/>
            </a:br>
            <a:r>
              <a:rPr lang="pt-BR" dirty="0"/>
              <a:t>aula 10</a:t>
            </a:r>
            <a:br>
              <a:rPr lang="pt-BR" dirty="0"/>
            </a:br>
            <a:r>
              <a:rPr lang="pt-BR" dirty="0"/>
              <a:t>Modelagem de dados</a:t>
            </a:r>
            <a:br>
              <a:rPr lang="pt-BR" dirty="0"/>
            </a:br>
            <a:r>
              <a:rPr lang="pt-BR" dirty="0"/>
              <a:t>Normalização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sohne"/>
              </a:rPr>
              <a:t>Exemplo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A81076-3818-4951-A4A3-C3486910A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88" y="2375127"/>
            <a:ext cx="8009435" cy="21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5D2FA9E-B368-486F-B59B-E0FA85A19048}"/>
              </a:ext>
            </a:extLst>
          </p:cNvPr>
          <p:cNvSpPr/>
          <p:nvPr/>
        </p:nvSpPr>
        <p:spPr>
          <a:xfrm>
            <a:off x="6346505" y="2490288"/>
            <a:ext cx="1981066" cy="19925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FE00DB5-1619-4E73-A62D-48BBB0E76571}"/>
              </a:ext>
            </a:extLst>
          </p:cNvPr>
          <p:cNvSpPr/>
          <p:nvPr/>
        </p:nvSpPr>
        <p:spPr>
          <a:xfrm>
            <a:off x="8327571" y="2471419"/>
            <a:ext cx="1981066" cy="19925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16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sohne"/>
              </a:rPr>
              <a:t>Exemplo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113977-1985-4A4F-919B-937928AE6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47" y="2006286"/>
            <a:ext cx="8965679" cy="145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3A0622-81C0-4258-9035-49E4515F5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793" y="4121405"/>
            <a:ext cx="5372414" cy="18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82EE902-D5C5-4F6C-BD9B-ECB3B2CE2EF3}"/>
              </a:ext>
            </a:extLst>
          </p:cNvPr>
          <p:cNvSpPr/>
          <p:nvPr/>
        </p:nvSpPr>
        <p:spPr>
          <a:xfrm>
            <a:off x="8109990" y="2030962"/>
            <a:ext cx="2322536" cy="13980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1AB68C1-68FE-4273-A511-B0CD5804DAA1}"/>
              </a:ext>
            </a:extLst>
          </p:cNvPr>
          <p:cNvSpPr/>
          <p:nvPr/>
        </p:nvSpPr>
        <p:spPr>
          <a:xfrm>
            <a:off x="6128923" y="4121406"/>
            <a:ext cx="2653283" cy="18104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26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5400" b="0" i="0" dirty="0">
                <a:solidFill>
                  <a:srgbClr val="292929"/>
                </a:solidFill>
                <a:effectLst/>
                <a:latin typeface="sohne"/>
              </a:rPr>
              <a:t>Segunda Forma Normal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587829" y="1715788"/>
            <a:ext cx="108748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0" i="0" dirty="0">
                <a:solidFill>
                  <a:srgbClr val="292929"/>
                </a:solidFill>
                <a:effectLst/>
                <a:latin typeface="charter"/>
              </a:rPr>
              <a:t>Tem que atender a primeira regra normal.</a:t>
            </a:r>
          </a:p>
          <a:p>
            <a:r>
              <a:rPr lang="pt-BR" sz="4000" b="0" i="0" dirty="0">
                <a:solidFill>
                  <a:srgbClr val="292929"/>
                </a:solidFill>
                <a:effectLst/>
                <a:latin typeface="charter"/>
              </a:rPr>
              <a:t>Os registros na tabela, que não são chaves, devem depender da chave primária em sua totalidade e não apenas parte dela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25875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5400" b="0" i="0" dirty="0">
                <a:solidFill>
                  <a:srgbClr val="292929"/>
                </a:solidFill>
                <a:effectLst/>
                <a:latin typeface="sohne"/>
              </a:rPr>
              <a:t>Segunda Forma Normal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587829" y="1715788"/>
            <a:ext cx="108748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0" i="0" dirty="0">
                <a:solidFill>
                  <a:srgbClr val="292929"/>
                </a:solidFill>
                <a:effectLst/>
                <a:latin typeface="charter"/>
              </a:rPr>
              <a:t>1 – Localizar valores que dependam parcialmente da chave primária;</a:t>
            </a:r>
          </a:p>
          <a:p>
            <a:r>
              <a:rPr lang="pt-BR" sz="4000" dirty="0">
                <a:solidFill>
                  <a:srgbClr val="292929"/>
                </a:solidFill>
                <a:latin typeface="charter"/>
              </a:rPr>
              <a:t>2 – C</a:t>
            </a:r>
            <a:r>
              <a:rPr lang="pt-BR" sz="4000" b="0" i="0" dirty="0">
                <a:solidFill>
                  <a:srgbClr val="292929"/>
                </a:solidFill>
                <a:effectLst/>
                <a:latin typeface="charter"/>
              </a:rPr>
              <a:t>riar tabelas separadas para conjuntos de valores que se aplicam a vários registros</a:t>
            </a:r>
            <a:r>
              <a:rPr lang="pt-BR" sz="4000" dirty="0">
                <a:solidFill>
                  <a:srgbClr val="292929"/>
                </a:solidFill>
                <a:latin typeface="charter"/>
              </a:rPr>
              <a:t>;</a:t>
            </a:r>
          </a:p>
          <a:p>
            <a:r>
              <a:rPr lang="pt-BR" sz="4000" dirty="0">
                <a:solidFill>
                  <a:srgbClr val="292929"/>
                </a:solidFill>
                <a:latin typeface="charter"/>
              </a:rPr>
              <a:t>3 - R</a:t>
            </a:r>
            <a:r>
              <a:rPr lang="pt-BR" sz="4000" b="0" i="0" dirty="0">
                <a:solidFill>
                  <a:srgbClr val="292929"/>
                </a:solidFill>
                <a:effectLst/>
                <a:latin typeface="charter"/>
              </a:rPr>
              <a:t>elacionar estas tabelas com uma chave estrangeira.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8860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5400" b="0" i="0" dirty="0">
                <a:solidFill>
                  <a:srgbClr val="292929"/>
                </a:solidFill>
                <a:effectLst/>
                <a:latin typeface="sohne"/>
              </a:rPr>
              <a:t>Exemplo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9861B1-DB38-43B1-94A3-D4C94D1C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67" y="2351314"/>
            <a:ext cx="8077359" cy="197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35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5400" b="0" i="0" dirty="0">
                <a:solidFill>
                  <a:srgbClr val="292929"/>
                </a:solidFill>
                <a:effectLst/>
                <a:latin typeface="sohne"/>
              </a:rPr>
              <a:t>Exemplo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9861B1-DB38-43B1-94A3-D4C94D1C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67" y="2351314"/>
            <a:ext cx="8077359" cy="197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EC7639A-2706-433C-97AA-C5086B26A546}"/>
              </a:ext>
            </a:extLst>
          </p:cNvPr>
          <p:cNvSpPr/>
          <p:nvPr/>
        </p:nvSpPr>
        <p:spPr>
          <a:xfrm>
            <a:off x="4610367" y="2922814"/>
            <a:ext cx="2084347" cy="5061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2B8F25-1F0F-49A3-8D33-508E33FC716F}"/>
              </a:ext>
            </a:extLst>
          </p:cNvPr>
          <p:cNvSpPr/>
          <p:nvPr/>
        </p:nvSpPr>
        <p:spPr>
          <a:xfrm>
            <a:off x="4610366" y="3747407"/>
            <a:ext cx="2084347" cy="5061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04B49D-B046-44D2-94DD-8E902CE6A108}"/>
              </a:ext>
            </a:extLst>
          </p:cNvPr>
          <p:cNvSpPr txBox="1"/>
          <p:nvPr/>
        </p:nvSpPr>
        <p:spPr>
          <a:xfrm>
            <a:off x="21777" y="50339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5400" b="0" i="0" dirty="0">
                <a:solidFill>
                  <a:srgbClr val="292929"/>
                </a:solidFill>
                <a:effectLst/>
                <a:latin typeface="sohne"/>
              </a:rPr>
              <a:t>E quando for alterar o nome do filme?</a:t>
            </a:r>
          </a:p>
        </p:txBody>
      </p:sp>
    </p:spTree>
    <p:extLst>
      <p:ext uri="{BB962C8B-B14F-4D97-AF65-F5344CB8AC3E}">
        <p14:creationId xmlns:p14="http://schemas.microsoft.com/office/powerpoint/2010/main" val="337648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5400" b="0" i="0" dirty="0">
                <a:solidFill>
                  <a:srgbClr val="292929"/>
                </a:solidFill>
                <a:effectLst/>
                <a:latin typeface="sohne"/>
              </a:rPr>
              <a:t>Exemplo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7750D0-1049-4721-AED7-31BE442DA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620736"/>
            <a:ext cx="34766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8F43F97-6566-4492-B1C2-1688E68D1E3D}"/>
              </a:ext>
            </a:extLst>
          </p:cNvPr>
          <p:cNvSpPr/>
          <p:nvPr/>
        </p:nvSpPr>
        <p:spPr>
          <a:xfrm>
            <a:off x="2596242" y="2620737"/>
            <a:ext cx="1761445" cy="7429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074DA3A-4BDE-44BC-8288-0728F2D9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81" y="2620736"/>
            <a:ext cx="3971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62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5400" b="0" i="0" dirty="0">
                <a:solidFill>
                  <a:srgbClr val="292929"/>
                </a:solidFill>
                <a:effectLst/>
                <a:latin typeface="sohne"/>
              </a:rPr>
              <a:t>Terceira Forma Normal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375558" y="1470860"/>
            <a:ext cx="108748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0" i="0" dirty="0">
                <a:solidFill>
                  <a:srgbClr val="292929"/>
                </a:solidFill>
                <a:effectLst/>
                <a:latin typeface="charter"/>
              </a:rPr>
              <a:t>Tem que atender a segunda regra normal.</a:t>
            </a:r>
          </a:p>
          <a:p>
            <a:pPr algn="l"/>
            <a:r>
              <a:rPr lang="pt-BR" sz="4000" b="0" i="0" dirty="0">
                <a:solidFill>
                  <a:srgbClr val="292929"/>
                </a:solidFill>
                <a:effectLst/>
                <a:latin typeface="charter"/>
              </a:rPr>
              <a:t>Se analisarmos uma </a:t>
            </a:r>
            <a:r>
              <a:rPr lang="pt-BR" sz="4000" b="0" i="0" dirty="0" err="1">
                <a:solidFill>
                  <a:srgbClr val="292929"/>
                </a:solidFill>
                <a:effectLst/>
                <a:latin typeface="charter"/>
              </a:rPr>
              <a:t>tupla</a:t>
            </a:r>
            <a:r>
              <a:rPr lang="pt-BR" sz="4000" b="0" i="0" dirty="0">
                <a:solidFill>
                  <a:srgbClr val="292929"/>
                </a:solidFill>
                <a:effectLst/>
                <a:latin typeface="charter"/>
              </a:rPr>
              <a:t> e não encontrarmos um atributo </a:t>
            </a:r>
            <a:r>
              <a:rPr lang="pt-BR" sz="4000" b="1" i="0" dirty="0">
                <a:solidFill>
                  <a:srgbClr val="292929"/>
                </a:solidFill>
                <a:effectLst/>
                <a:latin typeface="charter"/>
              </a:rPr>
              <a:t>não chave</a:t>
            </a:r>
            <a:r>
              <a:rPr lang="pt-BR" sz="4000" b="0" i="0" dirty="0">
                <a:solidFill>
                  <a:srgbClr val="292929"/>
                </a:solidFill>
                <a:effectLst/>
                <a:latin typeface="charter"/>
              </a:rPr>
              <a:t> dependente de outro atributo </a:t>
            </a:r>
            <a:r>
              <a:rPr lang="pt-BR" sz="4000" b="1" i="0" dirty="0">
                <a:solidFill>
                  <a:srgbClr val="292929"/>
                </a:solidFill>
                <a:effectLst/>
                <a:latin typeface="charter"/>
              </a:rPr>
              <a:t>não chave</a:t>
            </a:r>
            <a:r>
              <a:rPr lang="pt-BR" sz="4000" b="0" i="0" dirty="0">
                <a:solidFill>
                  <a:srgbClr val="292929"/>
                </a:solidFill>
                <a:effectLst/>
                <a:latin typeface="charter"/>
              </a:rPr>
              <a:t>, podemos dizer que a entidade em questão está na terceira forma normal - contanto que esta não vá de encontro as especificações da primeira e da segunda forma normal.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79097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5400" b="0" i="0" dirty="0">
                <a:solidFill>
                  <a:srgbClr val="292929"/>
                </a:solidFill>
                <a:effectLst/>
                <a:latin typeface="sohne"/>
              </a:rPr>
              <a:t>Terceira Forma Normal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375558" y="1470860"/>
            <a:ext cx="108748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4000" b="0" i="0" dirty="0">
                <a:solidFill>
                  <a:srgbClr val="292929"/>
                </a:solidFill>
                <a:effectLst/>
                <a:latin typeface="charter"/>
              </a:rPr>
              <a:t>1 – Identificar os campos que não dependem da chave primária e dependem de um outro campo não chave</a:t>
            </a:r>
          </a:p>
          <a:p>
            <a:pPr algn="l"/>
            <a:r>
              <a:rPr lang="pt-BR" sz="4000" b="0" i="0" dirty="0">
                <a:solidFill>
                  <a:srgbClr val="292929"/>
                </a:solidFill>
                <a:effectLst/>
                <a:latin typeface="charter"/>
              </a:rPr>
              <a:t>2 - separamos eles para criar uma outra tabela distinta, se necessário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41727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5400" b="0" i="0" dirty="0">
                <a:solidFill>
                  <a:srgbClr val="292929"/>
                </a:solidFill>
                <a:effectLst/>
                <a:latin typeface="sohne"/>
              </a:rPr>
              <a:t>Exemplo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69020DE-CD1E-4D5E-AEC1-AD98B11B2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927" y="1574942"/>
            <a:ext cx="7026407" cy="12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747E3D-50EB-43E1-BD0B-746FD27A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99051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5400" b="0" i="0" dirty="0">
                <a:solidFill>
                  <a:srgbClr val="292929"/>
                </a:solidFill>
                <a:effectLst/>
                <a:latin typeface="sohne"/>
              </a:rPr>
              <a:t>Exemplo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4D18F7C-2445-4D17-9FB6-1FF0D091F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74" y="1687308"/>
            <a:ext cx="6588003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D92CFFD-FC7D-4131-B0EE-33674D9B2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72" y="4247363"/>
            <a:ext cx="4434409" cy="92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1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Normalização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1168842" y="1779936"/>
            <a:ext cx="105354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É o processo de modelar o banco de dados projetando de forma a eliminar, ou minimizar, a redundância de dados.</a:t>
            </a:r>
          </a:p>
          <a:p>
            <a:r>
              <a:rPr lang="pt-BR" sz="4000" dirty="0"/>
              <a:t>Devemos identificar anomalias, decompondo-as em relações melhor estruturadas.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667544" y="48243"/>
            <a:ext cx="885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Preparação do ambiente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A0B26C-C39A-4731-879B-1ACE0D989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58" y="888051"/>
            <a:ext cx="11359884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1" u="none" strike="noStrike" cap="none" normalizeH="0" baseline="0" dirty="0">
                <a:ln>
                  <a:noFill/>
                </a:ln>
                <a:effectLst/>
                <a:latin typeface="+mj-lt"/>
              </a:rPr>
              <a:t>O processo de normalização compreende o uso de um conjunto de regras, chamados de formas normais. Ao analisarmos o banco de dados e verificarmos que ele respeita as regras da primeira forma normal, então podemos dizer que o banco está na “primeira forma normal”. Caso o banco respeite as primeiras três regras, então ele está na “terceira forma normal”. Mesmo existindo mais conjuntos de regras para outros níveis de normalização, a terceira forma normal é considerada o nível mínimo necessário para grande parte das aplicações. [Microsoft 2007]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75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667544" y="423802"/>
            <a:ext cx="3520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Objetivos: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1835260" y="1536174"/>
            <a:ext cx="81370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Reduzir a manutenção</a:t>
            </a:r>
          </a:p>
          <a:p>
            <a:r>
              <a:rPr lang="pt-BR" sz="4000" dirty="0"/>
              <a:t>Evitar desperdício de espaço de armazenamento</a:t>
            </a:r>
          </a:p>
          <a:p>
            <a:r>
              <a:rPr lang="pt-BR" sz="4000" dirty="0"/>
              <a:t>Reduzir o uso de recursos de memória, processamento, etc.</a:t>
            </a:r>
          </a:p>
          <a:p>
            <a:r>
              <a:rPr lang="pt-BR" sz="4000" dirty="0"/>
              <a:t>Melhora a velocidade de recuperação de dados (*)</a:t>
            </a:r>
          </a:p>
        </p:txBody>
      </p:sp>
    </p:spTree>
    <p:extLst>
      <p:ext uri="{BB962C8B-B14F-4D97-AF65-F5344CB8AC3E}">
        <p14:creationId xmlns:p14="http://schemas.microsoft.com/office/powerpoint/2010/main" val="32409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sohne"/>
              </a:rPr>
              <a:t>Formas Normais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587829" y="1715788"/>
            <a:ext cx="108748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0" i="0" dirty="0">
                <a:effectLst/>
                <a:latin typeface="charter"/>
              </a:rPr>
              <a:t>É importante lembrar que para uma relação atender as exigências de uma forma normal, se faz necessário que esta obedeça as regras da forma normal anterior. A primeira forma normal é exceção pois não existe uma forma normal anterior a primeira.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9189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solidFill>
                  <a:srgbClr val="292929"/>
                </a:solidFill>
                <a:effectLst/>
                <a:latin typeface="sohne"/>
              </a:rPr>
              <a:t>Primeira Forma Normal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587829" y="1715788"/>
            <a:ext cx="108748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0" i="0" dirty="0">
                <a:solidFill>
                  <a:srgbClr val="292929"/>
                </a:solidFill>
                <a:effectLst/>
                <a:latin typeface="charter"/>
              </a:rPr>
              <a:t>Uma relação está na primeira forma normal quando todos os atributos contém apenas um valor correspondente, singular e não existem grupos de atributos repetidos — ou seja, não admite repetições ou campos que tenham mais que um valor.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78123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solidFill>
                  <a:srgbClr val="292929"/>
                </a:solidFill>
                <a:effectLst/>
                <a:latin typeface="sohne"/>
              </a:rPr>
              <a:t>Primeira Forma Normal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77DA789-9413-4CEA-970F-CA517B2B0BD7}"/>
              </a:ext>
            </a:extLst>
          </p:cNvPr>
          <p:cNvSpPr/>
          <p:nvPr/>
        </p:nvSpPr>
        <p:spPr>
          <a:xfrm>
            <a:off x="587829" y="1715788"/>
            <a:ext cx="108748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0" i="0" dirty="0">
                <a:effectLst/>
                <a:latin typeface="charter"/>
              </a:rPr>
              <a:t>1 – Identificar a chave primária</a:t>
            </a:r>
          </a:p>
          <a:p>
            <a:r>
              <a:rPr lang="pt-BR" sz="4000" dirty="0">
                <a:latin typeface="charter"/>
              </a:rPr>
              <a:t>2 – Reconhecer grupos repetidos e removê-lo da entidade</a:t>
            </a:r>
          </a:p>
          <a:p>
            <a:r>
              <a:rPr lang="pt-BR" sz="4000" dirty="0">
                <a:latin typeface="charter"/>
              </a:rPr>
              <a:t>3 – Criar uma nova tabela coma chave primária da tabela anterior e o grupo repetido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44898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423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0" i="0" dirty="0">
                <a:effectLst/>
                <a:latin typeface="sohne"/>
              </a:rPr>
              <a:t>Exemplo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A81076-3818-4951-A4A3-C3486910A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88" y="2375127"/>
            <a:ext cx="8009435" cy="21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63347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591</TotalTime>
  <Words>493</Words>
  <Application>Microsoft Office PowerPoint</Application>
  <PresentationFormat>Widescreen</PresentationFormat>
  <Paragraphs>42</Paragraphs>
  <Slides>20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charter</vt:lpstr>
      <vt:lpstr>sohne</vt:lpstr>
      <vt:lpstr>Wingdings 3</vt:lpstr>
      <vt:lpstr>Fatia</vt:lpstr>
      <vt:lpstr>Banco de dados iii aula 10 Modelagem de dados Normalização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30</cp:revision>
  <dcterms:created xsi:type="dcterms:W3CDTF">2020-04-20T14:36:15Z</dcterms:created>
  <dcterms:modified xsi:type="dcterms:W3CDTF">2021-05-20T01:25:33Z</dcterms:modified>
</cp:coreProperties>
</file>