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8" r:id="rId18"/>
    <p:sldId id="258" r:id="rId19"/>
    <p:sldId id="26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sjGrl6WZwH9Oe1/1DS1J7d0fF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11FFE-18D7-4201-8E46-B93C464C0638}">
  <a:tblStyle styleId="{B5311FFE-18D7-4201-8E46-B93C464C06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8CBBBF-F799-4CCC-8A19-CCD989EDCF3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54DC63-11E7-415D-A985-DE607D6FE1A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06" autoAdjust="0"/>
  </p:normalViewPr>
  <p:slideViewPr>
    <p:cSldViewPr snapToGrid="0">
      <p:cViewPr varScale="1">
        <p:scale>
          <a:sx n="80" d="100"/>
          <a:sy n="80" d="100"/>
        </p:scale>
        <p:origin x="96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288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404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7820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044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557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905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31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911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434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998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76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717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195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08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veja.abril.com.br/coluna/maquiavel/fundo-liberou-verba-para-compra-do-pegasus-mas-orgaos-desistiram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1.folha.uol.com.br/poder/2022/08/exercito-compra-equipamento-para-acessar-celulares-e-silencia-sobre-motivos.s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rasildefato.com.br/2022/08/11/espionagem-vira-obsessao-no-governo-bolsonaro-relembre-casos-criticados-por-entidades-da-area" TargetMode="External"/><Relationship Id="rId5" Type="http://schemas.openxmlformats.org/officeDocument/2006/relationships/hyperlink" Target="https://www.cnnbrasil.com.br/nacional/tcu-libera-contrato-do-ministerio-da-justica-para-uso-de-sistema-espiao-pegasus/" TargetMode="External"/><Relationship Id="rId4" Type="http://schemas.openxmlformats.org/officeDocument/2006/relationships/hyperlink" Target="https://olhardigital.com.br/2022/01/17/seguranca/brasileiro-quis-comprar-software-espiao-da-empresa-emiradense-darkmatter-diz-sit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" descr="Castelo com gramado na frente de um prédi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 r="-103" b="30417"/>
          <a:stretch/>
        </p:blipFill>
        <p:spPr>
          <a:xfrm>
            <a:off x="0" y="0"/>
            <a:ext cx="12204700" cy="6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94000"/>
            <a:ext cx="1219200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92000" cy="89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Perguntas?</a:t>
            </a:r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A53CF40-C13D-B176-5777-7FA08CB0A999}"/>
              </a:ext>
            </a:extLst>
          </p:cNvPr>
          <p:cNvSpPr txBox="1"/>
          <p:nvPr/>
        </p:nvSpPr>
        <p:spPr>
          <a:xfrm>
            <a:off x="-4" y="1876527"/>
            <a:ext cx="121919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i="1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Vocês saberiam dar exemplos de situações éticas e antiéticas do dia a dia?</a:t>
            </a:r>
            <a:endParaRPr lang="pt-BR" sz="3200" b="0" i="0" u="none" strike="noStrike" dirty="0">
              <a:solidFill>
                <a:srgbClr val="6C6C6C"/>
              </a:solidFill>
              <a:effectLst/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0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Perguntas?</a:t>
            </a:r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A53CF40-C13D-B176-5777-7FA08CB0A999}"/>
              </a:ext>
            </a:extLst>
          </p:cNvPr>
          <p:cNvSpPr txBox="1"/>
          <p:nvPr/>
        </p:nvSpPr>
        <p:spPr>
          <a:xfrm>
            <a:off x="-4" y="1876527"/>
            <a:ext cx="121919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b="1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Colar em prova é antiético?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b="1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E falsificar documento para entrar na balada?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b="1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Sentar no assento de idoso no ônibus ou metrô?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b="1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Desviar dinheiro público para fins pessoais ou campanhas eleitorais?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b="1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Pedir para o policial não multá-lo em troca de dinheiro?</a:t>
            </a:r>
            <a:endParaRPr lang="pt-BR" sz="4000" b="0" u="none" strike="noStrike" dirty="0">
              <a:solidFill>
                <a:srgbClr val="6C6C6C"/>
              </a:solidFill>
              <a:effectLst/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3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Perguntas?</a:t>
            </a:r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A53CF40-C13D-B176-5777-7FA08CB0A999}"/>
              </a:ext>
            </a:extLst>
          </p:cNvPr>
          <p:cNvSpPr txBox="1"/>
          <p:nvPr/>
        </p:nvSpPr>
        <p:spPr>
          <a:xfrm>
            <a:off x="-4" y="1876527"/>
            <a:ext cx="121919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b="1" i="1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Vocês concordam que ética tem a ver com respeito ao próximo, como indicou a maioria dos entrevistados pelo Datafolha?</a:t>
            </a:r>
            <a:r>
              <a:rPr lang="pt-BR" sz="4800" b="0" i="0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 </a:t>
            </a:r>
          </a:p>
          <a:p>
            <a:pPr algn="ctr"/>
            <a:endParaRPr lang="pt-BR" sz="4800" dirty="0">
              <a:solidFill>
                <a:srgbClr val="6C6C6C"/>
              </a:solidFill>
              <a:latin typeface="Raleway" panose="020B0003030101060003" pitchFamily="34" charset="0"/>
            </a:endParaRPr>
          </a:p>
          <a:p>
            <a:pPr algn="ctr"/>
            <a:r>
              <a:rPr lang="pt-BR" sz="4800" b="0" i="0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Que outras ideias lhes veem à cabeça ao ouvir a palavra ética?</a:t>
            </a:r>
          </a:p>
        </p:txBody>
      </p:sp>
    </p:spTree>
    <p:extLst>
      <p:ext uri="{BB962C8B-B14F-4D97-AF65-F5344CB8AC3E}">
        <p14:creationId xmlns:p14="http://schemas.microsoft.com/office/powerpoint/2010/main" val="262448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Porque dessa diferença? </a:t>
            </a:r>
            <a:r>
              <a:rPr lang="pt-BR" sz="40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Hipoteses</a:t>
            </a: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D7F9BAC-6F2C-D7F8-13AA-59A522EC7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439" y="1733651"/>
            <a:ext cx="7097115" cy="22386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07EDB34-4CF7-E040-FFDD-D22F23642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589" y="3875049"/>
            <a:ext cx="714474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0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9CA161-3BEC-F75E-9080-0F4AC5948685}"/>
              </a:ext>
            </a:extLst>
          </p:cNvPr>
          <p:cNvSpPr txBox="1"/>
          <p:nvPr/>
        </p:nvSpPr>
        <p:spPr>
          <a:xfrm>
            <a:off x="380996" y="800600"/>
            <a:ext cx="10948737" cy="735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0" i="0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Os entrevistados são menos éticos do que pensam ser. Por exemplo, os entrevistados podem estar aplicando um conceito de ética para si e outro para a sociedade (por exemplo, “a sociedade tem de cumprir as leis de trânsito, mas eu passo no sinal vermelho”).</a:t>
            </a:r>
          </a:p>
          <a:p>
            <a:pPr algn="l"/>
            <a:r>
              <a:rPr lang="pt-BR" sz="4400" b="0" i="0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A sociedade é mais ética do que os entrevistados supõem. Por exemplo, expressões de solidariedade ante a desastres naturais.</a:t>
            </a:r>
          </a:p>
          <a:p>
            <a:br>
              <a:rPr lang="pt-BR" sz="4400" dirty="0"/>
            </a:br>
            <a:endParaRPr lang="pt-BR" sz="3600" b="0" i="0" u="none" strike="noStrike" dirty="0">
              <a:solidFill>
                <a:srgbClr val="6C6C6C"/>
              </a:solidFill>
              <a:effectLst/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4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B66088-5B47-575A-8AE9-4777FB53072C}"/>
              </a:ext>
            </a:extLst>
          </p:cNvPr>
          <p:cNvSpPr txBox="1"/>
          <p:nvPr/>
        </p:nvSpPr>
        <p:spPr>
          <a:xfrm>
            <a:off x="517358" y="854243"/>
            <a:ext cx="1124952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800" b="0" i="0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A ética da sociedade não é a somatória da ética dos indivíduos, pois também é influenciada pelas relações de poder, pela cultura e pela própria conformação do Estado, que pode ou não dispor de mecanismos de controle adequados e operantes.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95504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B66088-5B47-575A-8AE9-4777FB53072C}"/>
              </a:ext>
            </a:extLst>
          </p:cNvPr>
          <p:cNvSpPr txBox="1"/>
          <p:nvPr/>
        </p:nvSpPr>
        <p:spPr>
          <a:xfrm>
            <a:off x="517358" y="854243"/>
            <a:ext cx="1124952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1" u="none" strike="noStrike" dirty="0">
                <a:solidFill>
                  <a:schemeClr val="accent2"/>
                </a:solidFill>
                <a:effectLst/>
                <a:latin typeface="Raleway" panose="020B0003030101060003" pitchFamily="34" charset="0"/>
              </a:rPr>
              <a:t>Quais são os meus referenciais éticos? Quais são os referenciais éticos dos outros?</a:t>
            </a:r>
            <a:br>
              <a:rPr lang="pt-BR" sz="3200" b="1" i="1" u="none" strike="noStrike" dirty="0">
                <a:solidFill>
                  <a:schemeClr val="accent2"/>
                </a:solidFill>
                <a:effectLst/>
                <a:latin typeface="Raleway" panose="020B0003030101060003" pitchFamily="34" charset="0"/>
              </a:rPr>
            </a:br>
            <a:br>
              <a:rPr lang="pt-BR" sz="3200" b="1" i="1" u="none" strike="noStrike" dirty="0">
                <a:solidFill>
                  <a:schemeClr val="accent2"/>
                </a:solidFill>
                <a:effectLst/>
                <a:latin typeface="Raleway" panose="020B0003030101060003" pitchFamily="34" charset="0"/>
              </a:rPr>
            </a:br>
            <a:r>
              <a:rPr lang="pt-BR" sz="3200" b="1" i="1" u="none" strike="noStrike" dirty="0">
                <a:solidFill>
                  <a:schemeClr val="accent2"/>
                </a:solidFill>
                <a:effectLst/>
                <a:latin typeface="Raleway" panose="020B0003030101060003" pitchFamily="34" charset="0"/>
              </a:rPr>
              <a:t>Quem me influencia a adotar esses referenciais éticos? Quem influencia os outros?</a:t>
            </a:r>
            <a:br>
              <a:rPr lang="pt-BR" sz="3200" b="1" i="1" u="none" strike="noStrike" dirty="0">
                <a:solidFill>
                  <a:schemeClr val="accent2"/>
                </a:solidFill>
                <a:effectLst/>
                <a:latin typeface="Raleway" panose="020B0003030101060003" pitchFamily="34" charset="0"/>
              </a:rPr>
            </a:br>
            <a:br>
              <a:rPr lang="pt-BR" sz="3200" b="1" i="1" u="none" strike="noStrike" dirty="0">
                <a:solidFill>
                  <a:schemeClr val="accent2"/>
                </a:solidFill>
                <a:effectLst/>
                <a:latin typeface="Raleway" panose="020B0003030101060003" pitchFamily="34" charset="0"/>
              </a:rPr>
            </a:br>
            <a:r>
              <a:rPr lang="pt-BR" sz="3200" b="1" i="1" u="none" strike="noStrike" dirty="0">
                <a:solidFill>
                  <a:schemeClr val="accent2"/>
                </a:solidFill>
                <a:effectLst/>
                <a:latin typeface="Raleway" panose="020B0003030101060003" pitchFamily="34" charset="0"/>
              </a:rPr>
              <a:t>Como a ética é assegurada? Há mecanismos no Estado e na sociedade para fazê-la valer?</a:t>
            </a:r>
            <a:br>
              <a:rPr lang="pt-BR" sz="3200" b="1" i="1" u="none" strike="noStrike" dirty="0">
                <a:solidFill>
                  <a:schemeClr val="accent2"/>
                </a:solidFill>
                <a:effectLst/>
                <a:latin typeface="Raleway" panose="020B0003030101060003" pitchFamily="34" charset="0"/>
              </a:rPr>
            </a:br>
            <a:br>
              <a:rPr lang="pt-BR" sz="3200" b="1" i="1" u="none" strike="noStrike" dirty="0">
                <a:solidFill>
                  <a:schemeClr val="accent2"/>
                </a:solidFill>
                <a:effectLst/>
                <a:latin typeface="Raleway" panose="020B0003030101060003" pitchFamily="34" charset="0"/>
              </a:rPr>
            </a:br>
            <a:r>
              <a:rPr lang="pt-BR" sz="3200" b="1" i="1" u="none" strike="noStrike" dirty="0">
                <a:solidFill>
                  <a:schemeClr val="accent2"/>
                </a:solidFill>
                <a:effectLst/>
                <a:latin typeface="Raleway" panose="020B0003030101060003" pitchFamily="34" charset="0"/>
              </a:rPr>
              <a:t>Como a conduta de cada um influencia o seu entorno, criando um ambiente mais ou menos ético?</a:t>
            </a:r>
            <a:endParaRPr lang="pt-BR" sz="3200" b="0" i="0" u="none" strike="noStrike" dirty="0">
              <a:solidFill>
                <a:schemeClr val="accent2"/>
              </a:solidFill>
              <a:effectLst/>
              <a:latin typeface="Raleway" panose="020B0003030101060003" pitchFamily="34" charset="0"/>
            </a:endParaRPr>
          </a:p>
          <a:p>
            <a:br>
              <a:rPr lang="pt-BR" sz="3200" dirty="0">
                <a:solidFill>
                  <a:schemeClr val="accent2"/>
                </a:solidFill>
              </a:rPr>
            </a:br>
            <a:endParaRPr lang="pt-BR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Bibliografia:</a:t>
            </a:r>
          </a:p>
        </p:txBody>
      </p:sp>
      <p:sp>
        <p:nvSpPr>
          <p:cNvPr id="44" name="Google Shape;44;gfdc9444567_0_6"/>
          <p:cNvSpPr txBox="1"/>
          <p:nvPr/>
        </p:nvSpPr>
        <p:spPr>
          <a:xfrm>
            <a:off x="1931518" y="3536440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5747CD-1E6E-019D-9E95-D2BBFD7432BB}"/>
              </a:ext>
            </a:extLst>
          </p:cNvPr>
          <p:cNvSpPr txBox="1"/>
          <p:nvPr/>
        </p:nvSpPr>
        <p:spPr>
          <a:xfrm>
            <a:off x="72423" y="2408100"/>
            <a:ext cx="1219200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hlinkClick r:id="rId4"/>
              </a:rPr>
              <a:t>https://olhardigital.com.br/2022/01/17/seguranca/brasileiro-quis-comprar-software-espiao-da-empresa-emiradense-darkmatter-diz-site/</a:t>
            </a:r>
            <a:endParaRPr lang="pt-BR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hlinkClick r:id="rId5"/>
              </a:rPr>
              <a:t>https://www.cnnbrasil.com.br/nacional/tcu-libera-contrato-do-ministerio-da-justica-para-uso-de-sistema-espiao-pegasus/</a:t>
            </a:r>
            <a:endParaRPr lang="pt-BR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hlinkClick r:id="rId6"/>
              </a:rPr>
              <a:t>https://www.brasildefato.com.br/2022/08/11/espionagem-vira-obsessao-no-governo-bolsonaro-relembre-casos-criticados-por-entidades-da-area</a:t>
            </a:r>
            <a:endParaRPr lang="pt-BR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hlinkClick r:id="rId7"/>
              </a:rPr>
              <a:t>https://www1.folha.uol.com.br/poder/2022/08/exercito-compra-equipamento-para-acessar-celulares-e-silencia-sobre-motivos.shtml</a:t>
            </a:r>
            <a:endParaRPr lang="pt-BR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hlinkClick r:id="rId8"/>
              </a:rPr>
              <a:t>https://veja.abril.com.br/coluna/maquiavel/fundo-liberou-verba-para-compra-do-pegasus-mas-orgaos-desistiram/</a:t>
            </a:r>
            <a:endParaRPr lang="pt-BR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pt-BR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93A857-80BF-C913-21A7-8A7CE04D11BD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Algumas notícias</a:t>
            </a:r>
          </a:p>
        </p:txBody>
      </p:sp>
    </p:spTree>
    <p:extLst>
      <p:ext uri="{BB962C8B-B14F-4D97-AF65-F5344CB8AC3E}">
        <p14:creationId xmlns:p14="http://schemas.microsoft.com/office/powerpoint/2010/main" val="127444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/>
        </p:nvSpPr>
        <p:spPr>
          <a:xfrm>
            <a:off x="4643707" y="705325"/>
            <a:ext cx="29046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 b="1" u="sng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2022.2</a:t>
            </a:r>
            <a:endParaRPr sz="21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1270518" y="1473568"/>
            <a:ext cx="8015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 sz="40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1270525" y="2450350"/>
            <a:ext cx="3946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????</a:t>
            </a:r>
            <a:endParaRPr sz="32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1270518" y="2832415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/>
        </p:nvSpPr>
        <p:spPr>
          <a:xfrm>
            <a:off x="1270535" y="3140236"/>
            <a:ext cx="586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 descr="Uma imagem contendo Gráfico de funil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2192000" cy="6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229479" y="1341776"/>
            <a:ext cx="8015100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Ética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 André Neves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2"/>
          <p:cNvCxnSpPr/>
          <p:nvPr/>
        </p:nvCxnSpPr>
        <p:spPr>
          <a:xfrm>
            <a:off x="0" y="5197151"/>
            <a:ext cx="12192000" cy="98749"/>
          </a:xfrm>
          <a:prstGeom prst="straightConnector1">
            <a:avLst/>
          </a:prstGeom>
          <a:noFill/>
          <a:ln w="155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/>
          <p:nvPr/>
        </p:nvSpPr>
        <p:spPr>
          <a:xfrm>
            <a:off x="0" y="5162550"/>
            <a:ext cx="12192000" cy="1657350"/>
          </a:xfrm>
          <a:prstGeom prst="rect">
            <a:avLst/>
          </a:prstGeom>
          <a:solidFill>
            <a:srgbClr val="257299">
              <a:alpha val="53725"/>
            </a:srgb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Você é uma pessoa ética?. Por Margot Cardoso - Vida Simples">
            <a:extLst>
              <a:ext uri="{FF2B5EF4-FFF2-40B4-BE49-F238E27FC236}">
                <a16:creationId xmlns:a16="http://schemas.microsoft.com/office/drawing/2014/main" id="{B0DE42E4-A9F7-477B-27CA-728E0CF1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3338">
            <a:off x="5612684" y="1881635"/>
            <a:ext cx="6342750" cy="32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Quem é ético?</a:t>
            </a:r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F3A1B8-C505-309B-09CE-810334FDA125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Pesquisa Datafolha “Ética entre os Jovens”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3CF40-C13D-B176-5777-7FA08CB0A999}"/>
              </a:ext>
            </a:extLst>
          </p:cNvPr>
          <p:cNvSpPr txBox="1"/>
          <p:nvPr/>
        </p:nvSpPr>
        <p:spPr>
          <a:xfrm>
            <a:off x="-4" y="2514214"/>
            <a:ext cx="1219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i="0" u="none" strike="noStrike" dirty="0">
                <a:solidFill>
                  <a:srgbClr val="289BBC"/>
                </a:solidFill>
                <a:effectLst/>
                <a:latin typeface="Raleway" panose="020B0003030101060003" pitchFamily="34" charset="0"/>
              </a:rPr>
              <a:t>1. Quando você ouve falar na palavra ética, o que vem à sua cabeça?</a:t>
            </a:r>
            <a:endParaRPr lang="pt-BR" sz="5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Quem é ético?</a:t>
            </a:r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F3A1B8-C505-309B-09CE-810334FDA125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Pesquisa Datafolha “Ética entre os Jovens”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3CF40-C13D-B176-5777-7FA08CB0A999}"/>
              </a:ext>
            </a:extLst>
          </p:cNvPr>
          <p:cNvSpPr txBox="1"/>
          <p:nvPr/>
        </p:nvSpPr>
        <p:spPr>
          <a:xfrm>
            <a:off x="-4" y="1984824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i="0" u="none" strike="noStrike" dirty="0">
                <a:solidFill>
                  <a:srgbClr val="289BBC"/>
                </a:solidFill>
                <a:effectLst/>
                <a:latin typeface="Raleway" panose="020B0003030101060003" pitchFamily="34" charset="0"/>
              </a:rPr>
              <a:t>1. Quando você ouve falar na palavra ética, o que vem à sua cabeça?</a:t>
            </a:r>
            <a:endParaRPr lang="pt-BR" sz="28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4DEC67-8534-8D75-1B46-7400FF6D8FFA}"/>
              </a:ext>
            </a:extLst>
          </p:cNvPr>
          <p:cNvSpPr txBox="1"/>
          <p:nvPr/>
        </p:nvSpPr>
        <p:spPr>
          <a:xfrm>
            <a:off x="589548" y="2639681"/>
            <a:ext cx="109848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Ao ouvir a palavra ética, a principal ideia que passa na cabeça dos jovens brasileiros é o respeito ao próximo. Para 22%, é a primeira coisa que lhes vem à cabeça. Outras lembranças foram: ser educado (12%), ter conduta moral (5%), ter bom caráter (4%), ser honesto (4%), entre outras respostas menos citadas. Um quinto (21%) não respondeu.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ED7265-6AA3-B8CD-03A3-811C577AD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279" y="3333258"/>
            <a:ext cx="7211431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8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Quem é ético?</a:t>
            </a:r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F3A1B8-C505-309B-09CE-810334FDA125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Pesquisa Datafolha “Ética entre os Jovens”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3CF40-C13D-B176-5777-7FA08CB0A999}"/>
              </a:ext>
            </a:extLst>
          </p:cNvPr>
          <p:cNvSpPr txBox="1"/>
          <p:nvPr/>
        </p:nvSpPr>
        <p:spPr>
          <a:xfrm>
            <a:off x="1" y="2105140"/>
            <a:ext cx="12191999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b="1" i="0" u="none" strike="noStrike" dirty="0">
                <a:solidFill>
                  <a:srgbClr val="289BBC"/>
                </a:solidFill>
                <a:effectLst/>
                <a:latin typeface="Raleway" panose="020B0003030101060003" pitchFamily="34" charset="0"/>
              </a:rPr>
              <a:t>2. O quanto você, sua família, seus amigos e os brasileiros em geral são éticos?</a:t>
            </a:r>
          </a:p>
          <a:p>
            <a:pPr algn="ctr"/>
            <a:br>
              <a:rPr lang="pt-BR" sz="6600" dirty="0"/>
            </a:br>
            <a:endParaRPr lang="pt-BR" sz="5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Quem é ético?</a:t>
            </a:r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F3A1B8-C505-309B-09CE-810334FDA125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Pesquisa Datafolha “Ética entre os Jovens”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3CF40-C13D-B176-5777-7FA08CB0A999}"/>
              </a:ext>
            </a:extLst>
          </p:cNvPr>
          <p:cNvSpPr txBox="1"/>
          <p:nvPr/>
        </p:nvSpPr>
        <p:spPr>
          <a:xfrm>
            <a:off x="-4" y="1876536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0" u="none" strike="noStrike" dirty="0">
                <a:solidFill>
                  <a:srgbClr val="289BBC"/>
                </a:solidFill>
                <a:effectLst/>
                <a:latin typeface="Raleway" panose="020B0003030101060003" pitchFamily="34" charset="0"/>
              </a:rPr>
              <a:t>2. O quanto você, sua família, seus amigos e os brasileiros em geral são éticos?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4DEC67-8534-8D75-1B46-7400FF6D8FFA}"/>
              </a:ext>
            </a:extLst>
          </p:cNvPr>
          <p:cNvSpPr txBox="1"/>
          <p:nvPr/>
        </p:nvSpPr>
        <p:spPr>
          <a:xfrm>
            <a:off x="589548" y="2338884"/>
            <a:ext cx="109848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A maior parcela dos respondentes avalia a sociedade brasileira, seus amigos, sua família e a si mesmos como pouco ou nada éticos. A sociedade brasileira é a mais mal avaliada; em penúltimo lugar, vêm os amigos; depois, o próprio entrevistado e, em posição menos ruim, mas também mal avaliada, a família.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EE66B7-3602-19CE-5986-2AD62CB77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405" y="3429000"/>
            <a:ext cx="709711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2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Quem é ético?</a:t>
            </a:r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F3A1B8-C505-309B-09CE-810334FDA125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Pesquisa Datafolha “Ética entre os Jovens”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3CF40-C13D-B176-5777-7FA08CB0A999}"/>
              </a:ext>
            </a:extLst>
          </p:cNvPr>
          <p:cNvSpPr txBox="1"/>
          <p:nvPr/>
        </p:nvSpPr>
        <p:spPr>
          <a:xfrm>
            <a:off x="-4" y="1876536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0" u="none" strike="noStrike" dirty="0">
                <a:solidFill>
                  <a:srgbClr val="289BBC"/>
                </a:solidFill>
                <a:effectLst/>
                <a:latin typeface="Raleway" panose="020B0003030101060003" pitchFamily="34" charset="0"/>
              </a:rPr>
              <a:t>2. O quanto você, sua família, seus amigos e os brasileiros em geral são éticos?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4DEC67-8534-8D75-1B46-7400FF6D8FFA}"/>
              </a:ext>
            </a:extLst>
          </p:cNvPr>
          <p:cNvSpPr txBox="1"/>
          <p:nvPr/>
        </p:nvSpPr>
        <p:spPr>
          <a:xfrm>
            <a:off x="589548" y="2338884"/>
            <a:ext cx="109848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A maior parcela dos respondentes avalia a sociedade brasileira, seus amigos, sua família e a si mesmos como pouco ou nada éticos. A sociedade brasileira é a mais mal avaliada; em penúltimo lugar, vêm os amigos; depois, o próprio entrevistado e, em posição menos ruim, mas também mal avaliada, a família.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03617F-92D2-F36F-3359-9E11BBEE5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095" y="3631767"/>
            <a:ext cx="716380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Quem é ético?</a:t>
            </a:r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F3A1B8-C505-309B-09CE-810334FDA125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Pesquisa Datafolha “Ética entre os Jovens”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3CF40-C13D-B176-5777-7FA08CB0A999}"/>
              </a:ext>
            </a:extLst>
          </p:cNvPr>
          <p:cNvSpPr txBox="1"/>
          <p:nvPr/>
        </p:nvSpPr>
        <p:spPr>
          <a:xfrm>
            <a:off x="-4" y="1876536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0" u="none" strike="noStrike" dirty="0">
                <a:solidFill>
                  <a:srgbClr val="289BBC"/>
                </a:solidFill>
                <a:effectLst/>
                <a:latin typeface="Raleway" panose="020B0003030101060003" pitchFamily="34" charset="0"/>
              </a:rPr>
              <a:t>2. O quanto você, sua família, seus amigos e os brasileiros em geral são éticos?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4DEC67-8534-8D75-1B46-7400FF6D8FFA}"/>
              </a:ext>
            </a:extLst>
          </p:cNvPr>
          <p:cNvSpPr txBox="1"/>
          <p:nvPr/>
        </p:nvSpPr>
        <p:spPr>
          <a:xfrm>
            <a:off x="589548" y="2338884"/>
            <a:ext cx="109848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A maior parcela dos respondentes avalia a sociedade brasileira, seus amigos, sua família e a si mesmos como pouco ou nada éticos. A sociedade brasileira é a mais mal avaliada; em penúltimo lugar, vêm os amigos; depois, o próprio entrevistado e, em posição menos ruim, mas também mal avaliada, a família.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0E8149-8673-EC4D-FF70-E3430211C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89" y="3780453"/>
            <a:ext cx="714474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4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Quem é ético?</a:t>
            </a:r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F3A1B8-C505-309B-09CE-810334FDA125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Pesquisa Datafolha “Ética entre os Jovens”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3CF40-C13D-B176-5777-7FA08CB0A999}"/>
              </a:ext>
            </a:extLst>
          </p:cNvPr>
          <p:cNvSpPr txBox="1"/>
          <p:nvPr/>
        </p:nvSpPr>
        <p:spPr>
          <a:xfrm>
            <a:off x="-4" y="1876536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0" u="none" strike="noStrike" dirty="0">
                <a:solidFill>
                  <a:srgbClr val="289BBC"/>
                </a:solidFill>
                <a:effectLst/>
                <a:latin typeface="Raleway" panose="020B0003030101060003" pitchFamily="34" charset="0"/>
              </a:rPr>
              <a:t>2. O quanto você, sua família, seus amigos e os brasileiros em geral são éticos?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4DEC67-8534-8D75-1B46-7400FF6D8FFA}"/>
              </a:ext>
            </a:extLst>
          </p:cNvPr>
          <p:cNvSpPr txBox="1"/>
          <p:nvPr/>
        </p:nvSpPr>
        <p:spPr>
          <a:xfrm>
            <a:off x="589548" y="2338884"/>
            <a:ext cx="109848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u="none" strike="noStrike" dirty="0">
                <a:solidFill>
                  <a:srgbClr val="6C6C6C"/>
                </a:solidFill>
                <a:effectLst/>
                <a:latin typeface="Raleway" panose="020B0003030101060003" pitchFamily="34" charset="0"/>
              </a:rPr>
              <a:t>A maior parcela dos respondentes avalia a sociedade brasileira, seus amigos, sua família e a si mesmos como pouco ou nada éticos. A sociedade brasileira é a mais mal avaliada; em penúltimo lugar, vêm os amigos; depois, o próprio entrevistado e, em posição menos ruim, mas também mal avaliada, a família.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A73725-FD4F-404A-380C-36E1051CB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042" y="3529114"/>
            <a:ext cx="720190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36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919</Words>
  <Application>Microsoft Office PowerPoint</Application>
  <PresentationFormat>Widescreen</PresentationFormat>
  <Paragraphs>65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Raleway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</cp:lastModifiedBy>
  <cp:revision>16</cp:revision>
  <dcterms:created xsi:type="dcterms:W3CDTF">2020-04-02T19:28:22Z</dcterms:created>
  <dcterms:modified xsi:type="dcterms:W3CDTF">2022-11-03T20:17:09Z</dcterms:modified>
</cp:coreProperties>
</file>