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BE5D6"/>
    <a:srgbClr val="0F2456"/>
    <a:srgbClr val="E3C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C40C-5E96-0A09-B8CB-2985213B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9E1E50-20C4-DC54-8B0A-8F93851A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6A58B-BAF2-423A-8773-913F6F9F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047E53-5A16-E6B1-DFA9-22F2F8D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592D9-FE05-E736-4265-674C8332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40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14DF-1081-4A4F-A2A2-6B698FAA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7E4E91-7593-C310-D25D-607E388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16173-3C0F-CE3D-E99A-5D4EA34E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52128-365A-FF84-87A8-9AF1CDA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0AFB2-0B5F-BA4B-F6E6-FF22EE1D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44CB02-DD8B-C631-A0F3-5E747BF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86E52-CA95-3517-B9CA-CE130836E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A1D02-7B9B-5261-7924-D1673F8D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5676A-6F81-52F2-CB51-537CAA34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37986-B0CE-6BB7-0802-0A8F3BC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8D5D-11D7-7966-6CC8-6903ABC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0AD7C-A459-E50E-D34C-4105ECB2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1337E-8D37-BE9F-8099-A7A8A0F6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3C058-5F11-93BB-42E7-08EF6F6A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82784-2986-72EF-BB68-76F50EB4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9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84E0-900B-97A8-1139-4142D98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019C5-DC84-8C71-E25E-B25E4205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D62E5-E4F2-5A67-8ACA-E7AE0AF8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BCEF6-25AC-28E0-A269-A9E1A90D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1BA35-0867-BBED-BC72-FC498BB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8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BAE77-43BE-310D-3590-2917E88D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21C34-FCC6-E6B8-1DE6-2D6856F2C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F46AD8-CE02-695C-E64F-0FB7A7D7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D64D9-C532-D8FC-0CDE-885A11E9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674FE1-EF7E-5BE8-EA13-44D724E1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55EC60-B485-A360-1B15-9F090029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8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625A3-EAC8-2D3C-B750-AFD8AACD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F13E38-677B-326B-065E-D5D056EB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8F2857-2923-BE49-F1C4-F57F52D4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39DE17-28EF-59AF-DB10-4548A75A0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D60A78-E53D-FA9A-527D-C3D6A9C9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CB4406-F984-55F2-3DA5-0ACED017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E2D2F8-D9F8-D55F-ECDE-D78AE1F0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F3A94-5FD1-7437-15D9-4C7E84CB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6665F-A8B8-ED42-C4AB-88C0950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4B791E-81C4-85A6-2F49-91D0CF00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986510-96F6-899D-272C-A024675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395572-2373-76B5-5D32-CE8BF19F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D7898B-F247-1AA6-4961-AFCBC79B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047163-EE74-DC75-DB8D-0DAB9BE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51188-6999-BAF2-D8B0-DBF67B91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081EC-97F2-9970-AAAD-E7120D12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4AC72-44D8-71FB-BE2E-61268683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F49AD4-6747-214F-D558-E23B487A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4CEB0A-6B7E-7ADB-4D90-59E417AF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88A91-D279-C013-A02A-4ECAB7EB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7FC32-7AD5-B364-71AA-C22E947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E4C0D-D584-4A44-195C-8A5412C9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F6F2D0-570C-08C8-DC78-DFFF6EB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568D5-2330-A14D-E40D-DBB30CC9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6AB82-28CC-A16D-9E68-FA6D0F11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874B52-A162-FCDB-DB5D-55EA43C3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27948-14C3-4139-6F9D-177D1BA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8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0A5A68-5BA9-0FEE-F3A7-2A7834D6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85ED0A-433A-3AE5-5004-2A6DEE63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24D82-6429-4601-6969-22A7A32F5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0527-3482-4A7F-9A5F-3D6FF39208B1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54647-BA8A-FD75-5007-E047856C5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78E39-1011-43D7-EEEC-E37BABA3E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0903-814F-4E92-96CC-A3C9FCFBA6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4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33E8CB62-E39A-1FF3-0CA9-8DFC4CE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861" y="2383738"/>
            <a:ext cx="3547395" cy="207513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F13C8CA-9FA2-FFDE-E7BC-599C45F65F87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1C4D8E5-8EFD-A5CE-5E76-048BE09C986B}"/>
                </a:ext>
              </a:extLst>
            </p:cNvPr>
            <p:cNvSpPr/>
            <p:nvPr/>
          </p:nvSpPr>
          <p:spPr>
            <a:xfrm>
              <a:off x="0" y="-1"/>
              <a:ext cx="9486507" cy="6858001"/>
            </a:xfrm>
            <a:prstGeom prst="rect">
              <a:avLst/>
            </a:prstGeom>
            <a:solidFill>
              <a:srgbClr val="E3C1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E531BC1-6416-C813-D00D-9E374BA1D0D4}"/>
                </a:ext>
              </a:extLst>
            </p:cNvPr>
            <p:cNvSpPr/>
            <p:nvPr/>
          </p:nvSpPr>
          <p:spPr>
            <a:xfrm>
              <a:off x="9486507" y="0"/>
              <a:ext cx="270549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BF9F7CA1-1BAD-F458-9B91-3526B2BA6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19257"/>
            <a:stretch/>
          </p:blipFill>
          <p:spPr>
            <a:xfrm>
              <a:off x="404462" y="3230670"/>
              <a:ext cx="4491388" cy="3627330"/>
            </a:xfrm>
            <a:prstGeom prst="rect">
              <a:avLst/>
            </a:prstGeom>
          </p:spPr>
        </p:pic>
        <p:pic>
          <p:nvPicPr>
            <p:cNvPr id="30" name="Imagem 29" descr="Janela de vidro&#10;&#10;Descrição gerada automaticamente com confiança baixa">
              <a:extLst>
                <a:ext uri="{FF2B5EF4-FFF2-40B4-BE49-F238E27FC236}">
                  <a16:creationId xmlns:a16="http://schemas.microsoft.com/office/drawing/2014/main" id="{4B892A1F-AA36-7FF0-0940-869B6F52A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941" y="2430704"/>
              <a:ext cx="4899318" cy="4241768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A5159D-268B-9183-D0FD-9B3689794E3B}"/>
              </a:ext>
            </a:extLst>
          </p:cNvPr>
          <p:cNvSpPr txBox="1"/>
          <p:nvPr/>
        </p:nvSpPr>
        <p:spPr>
          <a:xfrm>
            <a:off x="750741" y="753847"/>
            <a:ext cx="823798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500" dirty="0">
                <a:solidFill>
                  <a:srgbClr val="0F24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</a:t>
            </a:r>
          </a:p>
          <a:p>
            <a:r>
              <a:rPr lang="pt-BR" sz="6500" dirty="0">
                <a:solidFill>
                  <a:srgbClr val="0F24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domínio e modelagem</a:t>
            </a:r>
          </a:p>
          <a:p>
            <a:r>
              <a:rPr lang="pt-BR" sz="6500" dirty="0">
                <a:solidFill>
                  <a:srgbClr val="0F24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conceitual</a:t>
            </a:r>
          </a:p>
        </p:txBody>
      </p:sp>
    </p:spTree>
    <p:extLst>
      <p:ext uri="{BB962C8B-B14F-4D97-AF65-F5344CB8AC3E}">
        <p14:creationId xmlns:p14="http://schemas.microsoft.com/office/powerpoint/2010/main" val="94083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Físico ou de Implementação – ”relacional”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8054D8-B0DE-1A9C-E4A6-1EAEABE1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2" y="2610849"/>
            <a:ext cx="3671804" cy="301992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19DDC9-72EA-33BB-C66E-B9DD553D5703}"/>
              </a:ext>
            </a:extLst>
          </p:cNvPr>
          <p:cNvSpPr txBox="1"/>
          <p:nvPr/>
        </p:nvSpPr>
        <p:spPr>
          <a:xfrm>
            <a:off x="4758489" y="2816256"/>
            <a:ext cx="6172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`produto` (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`id`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(11) NOT NULL AUTO_INCREMENT, 	`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descricao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(255) DEFAULT NULL,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`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DEFAULT NULL,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PRIMARY KEY (`id`)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(...)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Físico ou de Implementação – ”Orientado a objetos”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8054D8-B0DE-1A9C-E4A6-1EAEABE1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2" y="2610849"/>
            <a:ext cx="3671804" cy="30199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52AD70-517A-AABE-9401-CC22722D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52" y="3029153"/>
            <a:ext cx="4702528" cy="21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Polêmica sobre análise e design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371DB8-E1A8-1BA0-A362-49B7F76E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16" y="1579886"/>
            <a:ext cx="14895200" cy="947040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8A60565-3354-D5F5-4389-A71CA1C77C6C}"/>
              </a:ext>
            </a:extLst>
          </p:cNvPr>
          <p:cNvSpPr/>
          <p:nvPr/>
        </p:nvSpPr>
        <p:spPr>
          <a:xfrm>
            <a:off x="1770216" y="4598919"/>
            <a:ext cx="2522815" cy="43313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Polêmica sobre análise e design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423878-98C5-937E-F3E9-B7A74919F019}"/>
              </a:ext>
            </a:extLst>
          </p:cNvPr>
          <p:cNvSpPr txBox="1"/>
          <p:nvPr/>
        </p:nvSpPr>
        <p:spPr>
          <a:xfrm>
            <a:off x="0" y="1378606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Análise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: descrever o PROBLEMA (independente de paradigma e tecnologia)</a:t>
            </a:r>
          </a:p>
          <a:p>
            <a:pPr algn="ctr"/>
            <a:r>
              <a:rPr lang="pt-BR" sz="2400" b="1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Design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: descrever a SOLUÇÃO (preso ao paradigma)</a:t>
            </a:r>
            <a:r>
              <a:rPr lang="pt-BR" sz="24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68AB88-B1C0-CD14-CA6F-EF6D6C91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4" y="2938626"/>
            <a:ext cx="5048955" cy="34294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485FBA0-F02B-FA0E-47AA-57A38D3C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00" y="3107178"/>
            <a:ext cx="4439270" cy="351521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3906EC-AC19-3B45-1DAA-550D50C64EB2}"/>
              </a:ext>
            </a:extLst>
          </p:cNvPr>
          <p:cNvSpPr txBox="1"/>
          <p:nvPr/>
        </p:nvSpPr>
        <p:spPr>
          <a:xfrm>
            <a:off x="2557222" y="2659659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9CF85E-62FB-32DF-7758-4B58154E5AEB}"/>
              </a:ext>
            </a:extLst>
          </p:cNvPr>
          <p:cNvSpPr txBox="1"/>
          <p:nvPr/>
        </p:nvSpPr>
        <p:spPr>
          <a:xfrm>
            <a:off x="7954565" y="2737846"/>
            <a:ext cx="204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368958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Polêmica sobre análise e design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423878-98C5-937E-F3E9-B7A74919F019}"/>
              </a:ext>
            </a:extLst>
          </p:cNvPr>
          <p:cNvSpPr txBox="1"/>
          <p:nvPr/>
        </p:nvSpPr>
        <p:spPr>
          <a:xfrm>
            <a:off x="0" y="1700343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Análise e Design tendem a ser mais próximas no desenvolvimento orientado a objetos.</a:t>
            </a:r>
          </a:p>
          <a:p>
            <a:pPr algn="ctr"/>
            <a:endParaRPr lang="pt-BR" sz="3200" b="0" i="0" dirty="0">
              <a:solidFill>
                <a:schemeClr val="tx2"/>
              </a:solidFill>
              <a:effectLst/>
              <a:latin typeface="Arial Black" panose="020B0A04020102020204" pitchFamily="34" charset="0"/>
            </a:endParaRPr>
          </a:p>
          <a:p>
            <a:pPr algn="ctr"/>
            <a:r>
              <a:rPr lang="pt-BR" sz="3200" b="0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Consideraremos nossa Modelagem Conceitual como nível de Análise, mas vamos</a:t>
            </a:r>
          </a:p>
          <a:p>
            <a:pPr algn="ctr"/>
            <a:r>
              <a:rPr lang="pt-BR" sz="3200" b="0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também "invadir" alguns aspectos de Design (tipos de dados, direção de associações,</a:t>
            </a:r>
          </a:p>
          <a:p>
            <a:pPr algn="ctr"/>
            <a:r>
              <a:rPr lang="pt-BR" sz="3200" b="0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preocupações com normalização, etc.)</a:t>
            </a:r>
            <a:r>
              <a:rPr lang="pt-BR" sz="3200" dirty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br>
              <a:rPr lang="pt-BR" sz="3200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lang="pt-BR" sz="3200" b="0" i="0" dirty="0">
              <a:solidFill>
                <a:schemeClr val="tx2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3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Fases e Disciplinas</a:t>
            </a:r>
            <a:endParaRPr lang="pt-BR" sz="44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8905A0-F9B5-A355-0744-182BDB5D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16" y="1579886"/>
            <a:ext cx="7930934" cy="504250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B52132F-E62F-8A23-25A1-F260A8A9D616}"/>
              </a:ext>
            </a:extLst>
          </p:cNvPr>
          <p:cNvSpPr/>
          <p:nvPr/>
        </p:nvSpPr>
        <p:spPr>
          <a:xfrm>
            <a:off x="4319337" y="1275347"/>
            <a:ext cx="5381813" cy="3045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C0F6F445-93D8-2115-B802-50B9CCAD4890}"/>
              </a:ext>
            </a:extLst>
          </p:cNvPr>
          <p:cNvSpPr/>
          <p:nvPr/>
        </p:nvSpPr>
        <p:spPr>
          <a:xfrm>
            <a:off x="9793705" y="2273968"/>
            <a:ext cx="445169" cy="105877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A59BED8E-AB27-D8D9-3B3B-B4373E40F37A}"/>
              </a:ext>
            </a:extLst>
          </p:cNvPr>
          <p:cNvSpPr/>
          <p:nvPr/>
        </p:nvSpPr>
        <p:spPr>
          <a:xfrm>
            <a:off x="9793704" y="3404936"/>
            <a:ext cx="445169" cy="2261938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37C9F8-BCC6-510E-6997-6B4E6E31E8EE}"/>
              </a:ext>
            </a:extLst>
          </p:cNvPr>
          <p:cNvSpPr txBox="1"/>
          <p:nvPr/>
        </p:nvSpPr>
        <p:spPr>
          <a:xfrm>
            <a:off x="10347157" y="2618691"/>
            <a:ext cx="15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F2456"/>
                </a:solidFill>
              </a:rPr>
              <a:t>Pré-Projeto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D3C98D-6F55-9E2C-B363-E9DD4AA5AC24}"/>
              </a:ext>
            </a:extLst>
          </p:cNvPr>
          <p:cNvSpPr txBox="1"/>
          <p:nvPr/>
        </p:nvSpPr>
        <p:spPr>
          <a:xfrm>
            <a:off x="10421784" y="4351239"/>
            <a:ext cx="15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F2456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21499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Fases e Disciplinas</a:t>
            </a:r>
            <a:endParaRPr lang="pt-BR" sz="44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8905A0-F9B5-A355-0744-182BDB5D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16" y="1579886"/>
            <a:ext cx="7930934" cy="504250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B52132F-E62F-8A23-25A1-F260A8A9D616}"/>
              </a:ext>
            </a:extLst>
          </p:cNvPr>
          <p:cNvSpPr/>
          <p:nvPr/>
        </p:nvSpPr>
        <p:spPr>
          <a:xfrm>
            <a:off x="4319337" y="1275347"/>
            <a:ext cx="5381813" cy="30453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C0F6F445-93D8-2115-B802-50B9CCAD4890}"/>
              </a:ext>
            </a:extLst>
          </p:cNvPr>
          <p:cNvSpPr/>
          <p:nvPr/>
        </p:nvSpPr>
        <p:spPr>
          <a:xfrm>
            <a:off x="9793705" y="2273968"/>
            <a:ext cx="445169" cy="105877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37C9F8-BCC6-510E-6997-6B4E6E31E8EE}"/>
              </a:ext>
            </a:extLst>
          </p:cNvPr>
          <p:cNvSpPr txBox="1"/>
          <p:nvPr/>
        </p:nvSpPr>
        <p:spPr>
          <a:xfrm>
            <a:off x="10347157" y="2618691"/>
            <a:ext cx="15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F2456"/>
                </a:solidFill>
              </a:rPr>
              <a:t>Pré-Projeto</a:t>
            </a: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87D86390-AAC9-1D41-F859-F2B8CB865E15}"/>
              </a:ext>
            </a:extLst>
          </p:cNvPr>
          <p:cNvSpPr/>
          <p:nvPr/>
        </p:nvSpPr>
        <p:spPr>
          <a:xfrm rot="10800000">
            <a:off x="1244967" y="2390757"/>
            <a:ext cx="445169" cy="105877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B08BFE-0C7F-B1AD-1496-694EE674DDFB}"/>
              </a:ext>
            </a:extLst>
          </p:cNvPr>
          <p:cNvSpPr txBox="1"/>
          <p:nvPr/>
        </p:nvSpPr>
        <p:spPr>
          <a:xfrm>
            <a:off x="0" y="2584187"/>
            <a:ext cx="152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F2456"/>
                </a:solidFill>
              </a:rPr>
              <a:t>Modelagem de Domínio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CB2C1D-9C33-E272-5616-DAE0D0D6947A}"/>
              </a:ext>
            </a:extLst>
          </p:cNvPr>
          <p:cNvSpPr/>
          <p:nvPr/>
        </p:nvSpPr>
        <p:spPr>
          <a:xfrm>
            <a:off x="1770216" y="3429000"/>
            <a:ext cx="8023489" cy="3193394"/>
          </a:xfrm>
          <a:prstGeom prst="rect">
            <a:avLst/>
          </a:prstGeom>
          <a:solidFill>
            <a:srgbClr val="FFCC00">
              <a:alpha val="8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01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2" grpId="0" animBg="1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O que é domínio?</a:t>
            </a:r>
            <a:endParaRPr lang="pt-BR" sz="44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8FDF6A-11C0-982C-638E-115EAC0B0F9C}"/>
              </a:ext>
            </a:extLst>
          </p:cNvPr>
          <p:cNvSpPr txBox="1"/>
          <p:nvPr/>
        </p:nvSpPr>
        <p:spPr>
          <a:xfrm>
            <a:off x="0" y="123491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F2456"/>
                </a:solidFill>
              </a:rPr>
              <a:t>Domínio</a:t>
            </a:r>
            <a:r>
              <a:rPr lang="pt-BR" sz="3600" dirty="0">
                <a:solidFill>
                  <a:srgbClr val="0F2456"/>
                </a:solidFill>
              </a:rPr>
              <a:t> é a área de negócio observada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C8D551-90AC-9779-FB75-B7FC29DD3F2D}"/>
              </a:ext>
            </a:extLst>
          </p:cNvPr>
          <p:cNvSpPr txBox="1"/>
          <p:nvPr/>
        </p:nvSpPr>
        <p:spPr>
          <a:xfrm>
            <a:off x="8015" y="19427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F2456"/>
                </a:solidFill>
              </a:rPr>
              <a:t>Modelo de domínio </a:t>
            </a:r>
            <a:r>
              <a:rPr lang="pt-BR" sz="3600" dirty="0">
                <a:solidFill>
                  <a:srgbClr val="0F2456"/>
                </a:solidFill>
              </a:rPr>
              <a:t>descreve entidades e seus relacionamentos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47F9C7-9179-4DD2-B45D-FE7C938E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1" y="3429000"/>
            <a:ext cx="3671804" cy="3019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4B8DB1-5A43-D961-8D44-1EF7D45A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59" y="3350795"/>
            <a:ext cx="5677514" cy="9693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84A0759-A9AB-8813-CF35-2EE5083ED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059" y="4404687"/>
            <a:ext cx="5877187" cy="20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Níveis de abstração</a:t>
            </a:r>
            <a:endParaRPr lang="pt-BR" sz="44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6A1488-7206-5F71-FDF8-29AEE0FF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68" y="1650865"/>
            <a:ext cx="10695716" cy="45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0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2AE9E9-F266-4E03-9BD6-7B0EA6E5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8" y="2598821"/>
            <a:ext cx="3671804" cy="30199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9E0BBC-44A7-54ED-857B-DD90E2BF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96" y="2520616"/>
            <a:ext cx="5677514" cy="9693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4E4C6F8-1FD2-3040-6AFE-FF7CE3C4C868}"/>
              </a:ext>
            </a:extLst>
          </p:cNvPr>
          <p:cNvSpPr txBox="1"/>
          <p:nvPr/>
        </p:nvSpPr>
        <p:spPr>
          <a:xfrm>
            <a:off x="0" y="235606"/>
            <a:ext cx="1034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Conceitual ou de Análise (de negócio)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7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Conceitual ou de Análise (de sistema)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8054D8-B0DE-1A9C-E4A6-1EAEABE1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2" y="2911642"/>
            <a:ext cx="3671804" cy="30199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6AE0684-035B-6F04-8E42-C6723DDE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80" y="3887329"/>
            <a:ext cx="5877187" cy="20442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909146-1D6A-263B-2CDB-7B55D3EC2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25" y="2114447"/>
            <a:ext cx="5797663" cy="15644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AA72CA-EC96-6D51-7E1E-55A89B506586}"/>
              </a:ext>
            </a:extLst>
          </p:cNvPr>
          <p:cNvSpPr txBox="1"/>
          <p:nvPr/>
        </p:nvSpPr>
        <p:spPr>
          <a:xfrm>
            <a:off x="7644128" y="3702663"/>
            <a:ext cx="48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42589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Lógico ou de Design – ”relacional”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8054D8-B0DE-1A9C-E4A6-1EAEABE1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2" y="2911642"/>
            <a:ext cx="3671804" cy="301992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AA72CA-EC96-6D51-7E1E-55A89B506586}"/>
              </a:ext>
            </a:extLst>
          </p:cNvPr>
          <p:cNvSpPr txBox="1"/>
          <p:nvPr/>
        </p:nvSpPr>
        <p:spPr>
          <a:xfrm>
            <a:off x="7644128" y="3702663"/>
            <a:ext cx="48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OU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15F394-E33B-1251-4477-E8A627E6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75" y="1765515"/>
            <a:ext cx="6600841" cy="18439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9C0DF7-A088-9918-7638-BCE68EE1E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047" y="4165184"/>
            <a:ext cx="6616128" cy="17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7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ADC1ED6D-0BC2-03E5-6FD2-9965E8411138}"/>
              </a:ext>
            </a:extLst>
          </p:cNvPr>
          <p:cNvSpPr/>
          <p:nvPr/>
        </p:nvSpPr>
        <p:spPr>
          <a:xfrm>
            <a:off x="0" y="0"/>
            <a:ext cx="10347158" cy="1143000"/>
          </a:xfrm>
          <a:prstGeom prst="rect">
            <a:avLst/>
          </a:prstGeom>
          <a:solidFill>
            <a:srgbClr val="E3C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67E8EE0-B71B-1E82-4EBA-B323699E48C5}"/>
              </a:ext>
            </a:extLst>
          </p:cNvPr>
          <p:cNvSpPr txBox="1"/>
          <p:nvPr/>
        </p:nvSpPr>
        <p:spPr>
          <a:xfrm>
            <a:off x="0" y="235606"/>
            <a:ext cx="10347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spc="200" dirty="0">
                <a:solidFill>
                  <a:srgbClr val="0F2456"/>
                </a:solidFill>
                <a:latin typeface="Arial Black" panose="020B0A04020102020204" pitchFamily="34" charset="0"/>
              </a:rPr>
              <a:t>Lógico ou de Design – ”orientado a objetos”</a:t>
            </a:r>
            <a:endParaRPr lang="pt-BR" sz="3200" spc="200" dirty="0">
              <a:solidFill>
                <a:srgbClr val="0F2456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8054D8-B0DE-1A9C-E4A6-1EAEABE1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2" y="2911642"/>
            <a:ext cx="3671804" cy="30199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3E84F0-9BA4-7905-8807-CA0C1239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450" y="3185734"/>
            <a:ext cx="6345520" cy="24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236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</cp:lastModifiedBy>
  <cp:revision>19</cp:revision>
  <dcterms:created xsi:type="dcterms:W3CDTF">2022-11-21T19:03:53Z</dcterms:created>
  <dcterms:modified xsi:type="dcterms:W3CDTF">2023-03-09T19:20:56Z</dcterms:modified>
</cp:coreProperties>
</file>