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75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456"/>
    <a:srgbClr val="FFCC00"/>
    <a:srgbClr val="FBE5D6"/>
    <a:srgbClr val="E3C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C40C-5E96-0A09-B8CB-2985213B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9E1E50-20C4-DC54-8B0A-8F93851AC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06A58B-BAF2-423A-8773-913F6F9F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047E53-5A16-E6B1-DFA9-22F2F8DE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B592D9-FE05-E736-4265-674C8332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0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B14DF-1081-4A4F-A2A2-6B698FAA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7E4E91-7593-C310-D25D-607E388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016173-3C0F-CE3D-E99A-5D4EA34E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F52128-365A-FF84-87A8-9AF1CDA3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0AFB2-0B5F-BA4B-F6E6-FF22EE1D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44CB02-DD8B-C631-A0F3-5E747BF1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986E52-CA95-3517-B9CA-CE130836E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A1D02-7B9B-5261-7924-D1673F8D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65676A-6F81-52F2-CB51-537CAA34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137986-B0CE-6BB7-0802-0A8F3BC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3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78D5D-11D7-7966-6CC8-6903ABC0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0AD7C-A459-E50E-D34C-4105ECB25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41337E-8D37-BE9F-8099-A7A8A0F6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63C058-5F11-93BB-42E7-08EF6F6A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882784-2986-72EF-BB68-76F50EB4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9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E84E0-900B-97A8-1139-4142D98B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0019C5-DC84-8C71-E25E-B25E4205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0D62E5-E4F2-5A67-8ACA-E7AE0AF8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BCEF6-25AC-28E0-A269-A9E1A90D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F1BA35-0867-BBED-BC72-FC498BB6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88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BAE77-43BE-310D-3590-2917E88D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821C34-FCC6-E6B8-1DE6-2D6856F2C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F46AD8-CE02-695C-E64F-0FB7A7D7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AD64D9-C532-D8FC-0CDE-885A11E9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674FE1-EF7E-5BE8-EA13-44D724E1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55EC60-B485-A360-1B15-9F090029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87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625A3-EAC8-2D3C-B750-AFD8AACD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13E38-677B-326B-065E-D5D056EB3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8F2857-2923-BE49-F1C4-F57F52D46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39DE17-28EF-59AF-DB10-4548A75A0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D60A78-E53D-FA9A-527D-C3D6A9C97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CB4406-F984-55F2-3DA5-0ACED017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E2D2F8-D9F8-D55F-ECDE-D78AE1F0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5F3A94-5FD1-7437-15D9-4C7E84CB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73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6665F-A8B8-ED42-C4AB-88C0950B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4B791E-81C4-85A6-2F49-91D0CF00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986510-96F6-899D-272C-A024675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395572-2373-76B5-5D32-CE8BF19F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49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D7898B-F247-1AA6-4961-AFCBC79B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047163-EE74-DC75-DB8D-0DAB9BEC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B51188-6999-BAF2-D8B0-DBF67B91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10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081EC-97F2-9970-AAAD-E7120D12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4AC72-44D8-71FB-BE2E-61268683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F49AD4-6747-214F-D558-E23B487A1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4CEB0A-6B7E-7ADB-4D90-59E417AF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E88A91-D279-C013-A02A-4ECAB7EB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47FC32-7AD5-B364-71AA-C22E947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61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E4C0D-D584-4A44-195C-8A5412C9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F6F2D0-570C-08C8-DC78-DFFF6EB92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8568D5-2330-A14D-E40D-DBB30CC9A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6AB82-28CC-A16D-9E68-FA6D0F11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874B52-A162-FCDB-DB5D-55EA43C3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827948-14C3-4139-6F9D-177D1BA0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38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0A5A68-5BA9-0FEE-F3A7-2A7834D6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85ED0A-433A-3AE5-5004-2A6DEE631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24D82-6429-4601-6969-22A7A32F5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354647-BA8A-FD75-5007-E047856C5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078E39-1011-43D7-EEEC-E37BABA3E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84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áfico 25">
            <a:extLst>
              <a:ext uri="{FF2B5EF4-FFF2-40B4-BE49-F238E27FC236}">
                <a16:creationId xmlns:a16="http://schemas.microsoft.com/office/drawing/2014/main" id="{33E8CB62-E39A-1FF3-0CA9-8DFC4CEB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8861" y="2383738"/>
            <a:ext cx="3547395" cy="2075139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EF13C8CA-9FA2-FFDE-E7BC-599C45F65F87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1C4D8E5-8EFD-A5CE-5E76-048BE09C986B}"/>
                </a:ext>
              </a:extLst>
            </p:cNvPr>
            <p:cNvSpPr/>
            <p:nvPr/>
          </p:nvSpPr>
          <p:spPr>
            <a:xfrm>
              <a:off x="0" y="-1"/>
              <a:ext cx="9486507" cy="6858001"/>
            </a:xfrm>
            <a:prstGeom prst="rect">
              <a:avLst/>
            </a:prstGeom>
            <a:solidFill>
              <a:srgbClr val="E3C1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E531BC1-6416-C813-D00D-9E374BA1D0D4}"/>
                </a:ext>
              </a:extLst>
            </p:cNvPr>
            <p:cNvSpPr/>
            <p:nvPr/>
          </p:nvSpPr>
          <p:spPr>
            <a:xfrm>
              <a:off x="9486507" y="0"/>
              <a:ext cx="2705493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BF9F7CA1-1BAD-F458-9B91-3526B2BA61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9257"/>
            <a:stretch/>
          </p:blipFill>
          <p:spPr>
            <a:xfrm>
              <a:off x="404462" y="3230670"/>
              <a:ext cx="4491388" cy="3627330"/>
            </a:xfrm>
            <a:prstGeom prst="rect">
              <a:avLst/>
            </a:prstGeom>
          </p:spPr>
        </p:pic>
        <p:pic>
          <p:nvPicPr>
            <p:cNvPr id="30" name="Imagem 29" descr="Janela de vidro&#10;&#10;Descrição gerada automaticamente com confiança baixa">
              <a:extLst>
                <a:ext uri="{FF2B5EF4-FFF2-40B4-BE49-F238E27FC236}">
                  <a16:creationId xmlns:a16="http://schemas.microsoft.com/office/drawing/2014/main" id="{4B892A1F-AA36-7FF0-0940-869B6F52A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1941" y="2430704"/>
              <a:ext cx="4899318" cy="4241768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A5159D-268B-9183-D0FD-9B3689794E3B}"/>
              </a:ext>
            </a:extLst>
          </p:cNvPr>
          <p:cNvSpPr txBox="1"/>
          <p:nvPr/>
        </p:nvSpPr>
        <p:spPr>
          <a:xfrm>
            <a:off x="750741" y="753847"/>
            <a:ext cx="82379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500" dirty="0">
                <a:solidFill>
                  <a:srgbClr val="0F24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Identificação de Conceitos e Atributos</a:t>
            </a:r>
          </a:p>
        </p:txBody>
      </p:sp>
    </p:spTree>
    <p:extLst>
      <p:ext uri="{BB962C8B-B14F-4D97-AF65-F5344CB8AC3E}">
        <p14:creationId xmlns:p14="http://schemas.microsoft.com/office/powerpoint/2010/main" val="94083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Onde buscar informações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46BE61-B12F-927F-6644-ADCFC977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83" y="1298094"/>
            <a:ext cx="10877720" cy="53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8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0"/>
            <a:ext cx="10347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Visão geral do sistema: documento de formato livre que especifica, em linhas gerais, os requisitos do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7912B4-E491-07E7-1062-E76317DC2396}"/>
              </a:ext>
            </a:extLst>
          </p:cNvPr>
          <p:cNvSpPr txBox="1"/>
          <p:nvPr/>
        </p:nvSpPr>
        <p:spPr>
          <a:xfrm>
            <a:off x="384628" y="1210487"/>
            <a:ext cx="1142274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1" u="none" strike="noStrike" baseline="0" dirty="0">
                <a:solidFill>
                  <a:srgbClr val="002060"/>
                </a:solidFill>
                <a:latin typeface="Calibri,BoldItalic"/>
              </a:rPr>
              <a:t>Sistema de Controle Escolar</a:t>
            </a:r>
          </a:p>
          <a:p>
            <a:pPr algn="l"/>
            <a:endParaRPr lang="pt-BR" sz="2000" b="1" i="1" u="none" strike="noStrike" baseline="0" dirty="0">
              <a:solidFill>
                <a:srgbClr val="002060"/>
              </a:solidFill>
              <a:latin typeface="Calibri,BoldItalic"/>
            </a:endParaRPr>
          </a:p>
          <a:p>
            <a:pPr algn="l"/>
            <a:r>
              <a:rPr lang="pt-BR" sz="2000" b="0" i="1" u="none" strike="noStrike" baseline="0" dirty="0">
                <a:solidFill>
                  <a:srgbClr val="002060"/>
                </a:solidFill>
                <a:latin typeface="Calibri,Italic"/>
              </a:rPr>
              <a:t>Deseja-se construir um sistema acadêmico. Para isso, são registrados os cursos disponíveis, onde cada um possui um nome, carga horária e valor. Quando um curso vai ser oferecido, é registrada uma turma,</a:t>
            </a:r>
          </a:p>
          <a:p>
            <a:pPr algn="l"/>
            <a:r>
              <a:rPr lang="pt-BR" sz="2000" b="0" i="1" u="none" strike="noStrike" baseline="0" dirty="0">
                <a:solidFill>
                  <a:srgbClr val="002060"/>
                </a:solidFill>
                <a:latin typeface="Calibri,Italic"/>
              </a:rPr>
              <a:t>informando os seguintes dados: número da turma, data de início e número de vagas. Uma matrícula de um aluno em uma turma consiste na data de matrícula e no número de prestações em que o aluno vai pagar o curso. Para cada aluno, é necessário cadastrar seu nome, </a:t>
            </a:r>
            <a:r>
              <a:rPr lang="pt-BR" sz="2000" b="0" i="1" u="none" strike="noStrike" baseline="0" dirty="0" err="1">
                <a:solidFill>
                  <a:srgbClr val="002060"/>
                </a:solidFill>
                <a:latin typeface="Calibri,Italic"/>
              </a:rPr>
              <a:t>cpf</a:t>
            </a:r>
            <a:r>
              <a:rPr lang="pt-BR" sz="2000" b="0" i="1" u="none" strike="noStrike" baseline="0" dirty="0">
                <a:solidFill>
                  <a:srgbClr val="002060"/>
                </a:solidFill>
                <a:latin typeface="Calibri,Italic"/>
              </a:rPr>
              <a:t>, e data de nascimento.</a:t>
            </a:r>
          </a:p>
          <a:p>
            <a:pPr algn="l"/>
            <a:endParaRPr lang="pt-BR" sz="2000" b="0" i="1" u="none" strike="noStrike" baseline="0" dirty="0">
              <a:solidFill>
                <a:srgbClr val="002060"/>
              </a:solidFill>
              <a:latin typeface="Calibri,Italic"/>
            </a:endParaRPr>
          </a:p>
          <a:p>
            <a:pPr algn="l"/>
            <a:r>
              <a:rPr lang="pt-BR" sz="2000" b="0" i="1" u="none" strike="noStrike" baseline="0" dirty="0">
                <a:solidFill>
                  <a:srgbClr val="002060"/>
                </a:solidFill>
                <a:latin typeface="Calibri,Italic"/>
              </a:rPr>
              <a:t>Cada aluno passa por várias avaliações durante o desenrolar do curso que está cursando. Uma avaliação</a:t>
            </a:r>
          </a:p>
          <a:p>
            <a:pPr algn="l"/>
            <a:r>
              <a:rPr lang="pt-BR" sz="2000" b="0" i="1" u="none" strike="noStrike" baseline="0" dirty="0">
                <a:solidFill>
                  <a:srgbClr val="002060"/>
                </a:solidFill>
                <a:latin typeface="Calibri,Italic"/>
              </a:rPr>
              <a:t>possui nota e data. Depois que a avaliação ocorre, é registrado resultado de cada aluno da turma (a nota</a:t>
            </a:r>
          </a:p>
          <a:p>
            <a:pPr algn="l"/>
            <a:r>
              <a:rPr lang="pt-BR" sz="2000" b="0" i="1" u="none" strike="noStrike" baseline="0" dirty="0">
                <a:solidFill>
                  <a:srgbClr val="002060"/>
                </a:solidFill>
                <a:latin typeface="Calibri,Italic"/>
              </a:rPr>
              <a:t>que ele tirou). Um aluno é aprovado em um curso se sua nota total for pelo menos 70% da nota prevista do curso.</a:t>
            </a:r>
          </a:p>
          <a:p>
            <a:pPr algn="l"/>
            <a:endParaRPr lang="pt-BR" sz="2000" b="0" i="1" u="none" strike="noStrike" baseline="0" dirty="0">
              <a:solidFill>
                <a:srgbClr val="002060"/>
              </a:solidFill>
              <a:latin typeface="Calibri,Italic"/>
            </a:endParaRPr>
          </a:p>
          <a:p>
            <a:pPr algn="l"/>
            <a:r>
              <a:rPr lang="pt-BR" sz="2000" b="0" i="1" u="none" strike="noStrike" baseline="0" dirty="0">
                <a:solidFill>
                  <a:srgbClr val="002060"/>
                </a:solidFill>
                <a:latin typeface="Calibri,Italic"/>
              </a:rPr>
              <a:t>É importante saber a porcentagem de aprovação por turma e por curso (considerando somente as turmas que já finalizadas). Deseja-se saber também a nota final de um aluno em um curso que ele cursou, e se ele foi aprovado ou não no curso. Além disso, o sistema deve ser capaz de saber os alunos aprovados e reprovados em uma turma, bem como o aluno com melhor desempenho da turma (pode haver empates).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4758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1" y="0"/>
            <a:ext cx="10347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Caso de uso: documento estruturado que especifica uma funcionalidade do sistema por meio da </a:t>
            </a:r>
            <a:r>
              <a:rPr lang="pt-BR" sz="2000" b="1" spc="200" dirty="0">
                <a:solidFill>
                  <a:srgbClr val="FF0000"/>
                </a:solidFill>
                <a:latin typeface="Arial Black" panose="020B0A04020102020204" pitchFamily="34" charset="0"/>
              </a:rPr>
              <a:t>troca de informações </a:t>
            </a:r>
            <a:r>
              <a:rPr lang="pt-BR" sz="20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entre usuários (atores de sistema) e o sistema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F7F835-6691-70ED-5565-36F941977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38" y="1585685"/>
            <a:ext cx="10704691" cy="48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05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371445"/>
            <a:ext cx="1034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Orientações para identificação de conceitos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64C451-CF62-B10B-DF53-76D80832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1715840"/>
            <a:ext cx="11085874" cy="41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1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371445"/>
            <a:ext cx="1034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Orientações para identificação de conceitos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A5646C-E185-7F44-2DDD-0A2D84C59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00" y="1514445"/>
            <a:ext cx="10482202" cy="46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6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371445"/>
            <a:ext cx="1034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Orientações para identificação de conceitos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671F66-D175-3611-B8BD-06EB4BB6F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83" y="1266110"/>
            <a:ext cx="9134475" cy="2438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2A42A9E-8599-4D16-E6FB-2FF3022F0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83" y="4027261"/>
            <a:ext cx="2676525" cy="22288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D5E8B6D-CE48-E725-34AA-817288834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785" y="4059657"/>
            <a:ext cx="54102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0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371445"/>
            <a:ext cx="1034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Orientações para identificação de conceitos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CE9279-065B-CB3A-1F9F-B9D357F12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2" y="1514445"/>
            <a:ext cx="10964984" cy="49721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0AC1A2-060C-5889-A54F-20DFE29E4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2" y="919505"/>
            <a:ext cx="38671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7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371445"/>
            <a:ext cx="1034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Orientações para identificação de conceitos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E95028-EEEE-79CC-623D-8E7757E6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58" y="1395185"/>
            <a:ext cx="94107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76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371445"/>
            <a:ext cx="1034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Orientações para identificação de conceitos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EE068F-F34C-BAF9-7F4E-264D2058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64" y="1396738"/>
            <a:ext cx="10957553" cy="52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3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Modelo conceitual, conceitos e atributos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AD3CB50-B385-6E30-C80A-D3C56F4AF76A}"/>
              </a:ext>
            </a:extLst>
          </p:cNvPr>
          <p:cNvSpPr txBox="1"/>
          <p:nvPr/>
        </p:nvSpPr>
        <p:spPr>
          <a:xfrm>
            <a:off x="783772" y="1947093"/>
            <a:ext cx="10347157" cy="40318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3200" b="0" i="0" u="none" strike="noStrike" baseline="0" dirty="0">
                <a:solidFill>
                  <a:srgbClr val="002060"/>
                </a:solidFill>
                <a:latin typeface="Arial Black" panose="020B0A04020102020204" pitchFamily="34" charset="0"/>
              </a:rPr>
              <a:t>Definição de modelo conceitual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sz="3200" b="0" i="0" u="none" strike="noStrike" baseline="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3200" b="0" i="0" u="none" strike="noStrike" baseline="0" dirty="0">
                <a:solidFill>
                  <a:srgbClr val="002060"/>
                </a:solidFill>
                <a:latin typeface="Arial Black" panose="020B0A04020102020204" pitchFamily="34" charset="0"/>
              </a:rPr>
              <a:t>Conceitos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sz="3200" b="0" i="0" u="none" strike="noStrike" baseline="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3200" b="0" i="0" u="none" strike="noStrike" baseline="0" dirty="0">
                <a:solidFill>
                  <a:srgbClr val="002060"/>
                </a:solidFill>
                <a:latin typeface="Arial Black" panose="020B0A04020102020204" pitchFamily="34" charset="0"/>
              </a:rPr>
              <a:t>Atributos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sz="3200" b="0" i="0" u="none" strike="noStrike" baseline="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3200" b="0" i="0" u="none" strike="noStrike" baseline="0" dirty="0">
                <a:solidFill>
                  <a:srgbClr val="002060"/>
                </a:solidFill>
                <a:latin typeface="Arial Black" panose="020B0A04020102020204" pitchFamily="34" charset="0"/>
              </a:rPr>
              <a:t>Representação UML de conceitos e atributos</a:t>
            </a:r>
            <a:endParaRPr lang="pt-BR" sz="32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C96E69-F6C8-97F4-BF03-2F1AC26E7664}"/>
              </a:ext>
            </a:extLst>
          </p:cNvPr>
          <p:cNvSpPr txBox="1"/>
          <p:nvPr/>
        </p:nvSpPr>
        <p:spPr>
          <a:xfrm>
            <a:off x="1143000" y="1378606"/>
            <a:ext cx="6175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002060"/>
                </a:solidFill>
                <a:latin typeface="Arial Black" panose="020B0A04020102020204" pitchFamily="34" charset="0"/>
              </a:rPr>
              <a:t>Sumário: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61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Modelo conceitual, conceitos e atributos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DC77C5A-388A-AE8C-D072-9DCA439A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35" y="1266858"/>
            <a:ext cx="10176329" cy="53555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8AB17F9-E03B-E58F-8C5E-4B564ACADCCF}"/>
              </a:ext>
            </a:extLst>
          </p:cNvPr>
          <p:cNvSpPr txBox="1"/>
          <p:nvPr/>
        </p:nvSpPr>
        <p:spPr>
          <a:xfrm>
            <a:off x="9870531" y="2332672"/>
            <a:ext cx="2321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Níveis: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0000"/>
                </a:solidFill>
              </a:rPr>
              <a:t>Análise de negócios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0000"/>
                </a:solidFill>
              </a:rPr>
              <a:t>Análise de sistemas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0000"/>
                </a:solidFill>
              </a:rPr>
              <a:t>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0000"/>
                </a:solidFill>
              </a:rPr>
              <a:t>Implementação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F162AC-AF1A-A6A7-D7F1-9892964230B7}"/>
              </a:ext>
            </a:extLst>
          </p:cNvPr>
          <p:cNvSpPr txBox="1"/>
          <p:nvPr/>
        </p:nvSpPr>
        <p:spPr>
          <a:xfrm>
            <a:off x="5831114" y="5976063"/>
            <a:ext cx="6175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0000"/>
                </a:solidFill>
              </a:rPr>
              <a:t>Análise de negócios – preocupada com o negócio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0000"/>
                </a:solidFill>
              </a:rPr>
              <a:t>Análise de sistemas – preocupada com o sistema</a:t>
            </a:r>
          </a:p>
        </p:txBody>
      </p:sp>
    </p:spTree>
    <p:extLst>
      <p:ext uri="{BB962C8B-B14F-4D97-AF65-F5344CB8AC3E}">
        <p14:creationId xmlns:p14="http://schemas.microsoft.com/office/powerpoint/2010/main" val="214998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O Modelo Conceitual descreve: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0CCE0A-8B44-E72C-CC2E-B9834445D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704975"/>
            <a:ext cx="118205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6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Conceitos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C9D504-F876-8DEB-F462-0C2485EB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46250"/>
            <a:ext cx="10934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4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Atributos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0264BF-EC2C-1B1D-F055-6BDAD4F4E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8" y="1378606"/>
            <a:ext cx="10528433" cy="48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4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Usando diagrama de classes da UML para</a:t>
            </a:r>
          </a:p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representar conceitos e atributos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DD9D59-A371-37BC-DB96-D01B58E8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3" y="1726544"/>
            <a:ext cx="115824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Usando diagrama de classes da UML para</a:t>
            </a:r>
          </a:p>
          <a:p>
            <a:r>
              <a:rPr lang="pt-BR" sz="2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representar conceitos e atributos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DDADD0-7212-6711-BAD2-CC9A49A57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766887"/>
            <a:ext cx="118681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9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Como identificar conceitos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E99FF2-675E-5A6C-240E-81E1B55E326B}"/>
              </a:ext>
            </a:extLst>
          </p:cNvPr>
          <p:cNvSpPr txBox="1"/>
          <p:nvPr/>
        </p:nvSpPr>
        <p:spPr>
          <a:xfrm>
            <a:off x="558800" y="2158163"/>
            <a:ext cx="11074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3600" b="0" i="0" u="none" strike="noStrike" baseline="0" dirty="0">
                <a:solidFill>
                  <a:srgbClr val="0F2456"/>
                </a:solidFill>
                <a:latin typeface="Arial Black" panose="020B0A04020102020204" pitchFamily="34" charset="0"/>
              </a:rPr>
              <a:t>Onde buscar informações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sz="3600" b="0" i="0" u="none" strike="noStrike" baseline="0" dirty="0">
              <a:solidFill>
                <a:srgbClr val="0F2456"/>
              </a:solidFill>
              <a:latin typeface="Arial Black" panose="020B0A040201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3600" b="0" i="0" u="none" strike="noStrike" baseline="0" dirty="0">
                <a:solidFill>
                  <a:srgbClr val="0F2456"/>
                </a:solidFill>
                <a:latin typeface="Arial Black" panose="020B0A04020102020204" pitchFamily="34" charset="0"/>
              </a:rPr>
              <a:t>Orientações para identificação de conceitos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sz="3600" b="0" i="0" u="none" strike="noStrike" baseline="0" dirty="0">
              <a:solidFill>
                <a:srgbClr val="0F2456"/>
              </a:solidFill>
              <a:latin typeface="Arial Black" panose="020B0A040201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3600" b="0" i="0" u="none" strike="noStrike" baseline="0" dirty="0">
                <a:solidFill>
                  <a:srgbClr val="0F2456"/>
                </a:solidFill>
                <a:latin typeface="Arial Black" panose="020B0A04020102020204" pitchFamily="34" charset="0"/>
              </a:rPr>
              <a:t>Exemplos</a:t>
            </a:r>
            <a:endParaRPr lang="pt-BR" sz="3600" dirty="0">
              <a:solidFill>
                <a:srgbClr val="0F2456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9C759B-EEAC-1896-187C-B38C56AF84CA}"/>
              </a:ext>
            </a:extLst>
          </p:cNvPr>
          <p:cNvSpPr txBox="1"/>
          <p:nvPr/>
        </p:nvSpPr>
        <p:spPr>
          <a:xfrm>
            <a:off x="794657" y="1427717"/>
            <a:ext cx="6175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002060"/>
                </a:solidFill>
                <a:latin typeface="Arial Black" panose="020B0A04020102020204" pitchFamily="34" charset="0"/>
              </a:rPr>
              <a:t>Sumário: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245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430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Calibri,BoldItalic</vt:lpstr>
      <vt:lpstr>Calibri,Italic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Santos Lapenne</dc:creator>
  <cp:lastModifiedBy>André Neves dos Reis</cp:lastModifiedBy>
  <cp:revision>27</cp:revision>
  <dcterms:created xsi:type="dcterms:W3CDTF">2022-11-21T19:03:53Z</dcterms:created>
  <dcterms:modified xsi:type="dcterms:W3CDTF">2023-03-16T20:39:15Z</dcterms:modified>
</cp:coreProperties>
</file>