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54" r:id="rId2"/>
    <p:sldId id="655" r:id="rId3"/>
    <p:sldId id="657" r:id="rId4"/>
    <p:sldId id="656" r:id="rId5"/>
    <p:sldId id="679" r:id="rId6"/>
    <p:sldId id="685" r:id="rId7"/>
    <p:sldId id="684" r:id="rId8"/>
    <p:sldId id="680" r:id="rId9"/>
    <p:sldId id="687" r:id="rId10"/>
    <p:sldId id="688" r:id="rId11"/>
    <p:sldId id="686" r:id="rId12"/>
    <p:sldId id="689" r:id="rId13"/>
    <p:sldId id="690" r:id="rId14"/>
    <p:sldId id="681" r:id="rId15"/>
    <p:sldId id="691" r:id="rId16"/>
    <p:sldId id="692" r:id="rId17"/>
    <p:sldId id="693" r:id="rId18"/>
    <p:sldId id="32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414"/>
    <a:srgbClr val="18F9FF"/>
    <a:srgbClr val="C2C923"/>
    <a:srgbClr val="CB1B4A"/>
    <a:srgbClr val="282F39"/>
    <a:srgbClr val="007A7D"/>
    <a:srgbClr val="074D67"/>
    <a:srgbClr val="42AF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146" autoAdjust="0"/>
    <p:restoredTop sz="94669" autoAdjust="0"/>
  </p:normalViewPr>
  <p:slideViewPr>
    <p:cSldViewPr snapToGrid="0">
      <p:cViewPr varScale="1">
        <p:scale>
          <a:sx n="53" d="100"/>
          <a:sy n="53" d="100"/>
        </p:scale>
        <p:origin x="48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8.x/controllers#resource-controller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8.x/migrations#introduction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8.x/migrations#running-migrations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8.x/seeding#writing-seeders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8.x/seeding#running-seeders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8.x/eloquent#generating-model-classe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5221132" y="3989789"/>
            <a:ext cx="69152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Laravel CRUD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André Neves</a:t>
            </a:r>
            <a:endParaRPr kumimoji="0" lang="ru-RU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6588C-F5E3-4817-8552-6D3332A56E63}"/>
              </a:ext>
            </a:extLst>
          </p:cNvPr>
          <p:cNvCxnSpPr>
            <a:cxnSpLocks/>
          </p:cNvCxnSpPr>
          <p:nvPr/>
        </p:nvCxnSpPr>
        <p:spPr>
          <a:xfrm>
            <a:off x="4491416" y="0"/>
            <a:ext cx="0" cy="227438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1066A9F-64AE-4E5E-ACEE-7BFBCAE6518C}"/>
              </a:ext>
            </a:extLst>
          </p:cNvPr>
          <p:cNvGrpSpPr/>
          <p:nvPr/>
        </p:nvGrpSpPr>
        <p:grpSpPr>
          <a:xfrm>
            <a:off x="1483376" y="0"/>
            <a:ext cx="1077358" cy="2984211"/>
            <a:chOff x="984760" y="274320"/>
            <a:chExt cx="1077358" cy="2984211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</p:grpSpPr>
          <p:sp>
            <p:nvSpPr>
              <p:cNvPr id="114" name="Freeform 5">
                <a:extLst>
                  <a:ext uri="{FF2B5EF4-FFF2-40B4-BE49-F238E27FC236}">
                    <a16:creationId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FDD82B-5983-4FED-B454-26F3BE7A0B36}"/>
              </a:ext>
            </a:extLst>
          </p:cNvPr>
          <p:cNvGrpSpPr/>
          <p:nvPr/>
        </p:nvGrpSpPr>
        <p:grpSpPr>
          <a:xfrm>
            <a:off x="8183449" y="-41132"/>
            <a:ext cx="1077358" cy="3328855"/>
            <a:chOff x="7571708" y="-41132"/>
            <a:chExt cx="1077358" cy="332885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</p:grpSpPr>
          <p:sp>
            <p:nvSpPr>
              <p:cNvPr id="99" name="Freeform 5">
                <a:extLst>
                  <a:ext uri="{FF2B5EF4-FFF2-40B4-BE49-F238E27FC236}">
                    <a16:creationId xmlns:a16="http://schemas.microsoft.com/office/drawing/2014/main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:a16="http://schemas.microsoft.com/office/drawing/2014/main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:a16="http://schemas.microsoft.com/office/drawing/2014/main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-41132"/>
              <a:ext cx="0" cy="1589572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5917421" y="-41132"/>
            <a:ext cx="902225" cy="2691974"/>
            <a:chOff x="5844264" y="-41132"/>
            <a:chExt cx="902225" cy="2691974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</p:grpSpPr>
          <p:sp>
            <p:nvSpPr>
              <p:cNvPr id="120" name="Freeform 5">
                <a:extLst>
                  <a:ext uri="{FF2B5EF4-FFF2-40B4-BE49-F238E27FC236}">
                    <a16:creationId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-41132"/>
              <a:ext cx="0" cy="121454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990497-3BA4-4070-805D-0A5F39CB742F}"/>
              </a:ext>
            </a:extLst>
          </p:cNvPr>
          <p:cNvGrpSpPr/>
          <p:nvPr/>
        </p:nvGrpSpPr>
        <p:grpSpPr>
          <a:xfrm>
            <a:off x="10051446" y="-41132"/>
            <a:ext cx="851340" cy="2433046"/>
            <a:chOff x="9427175" y="-41132"/>
            <a:chExt cx="851340" cy="2433046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</p:grpSpPr>
          <p:sp>
            <p:nvSpPr>
              <p:cNvPr id="126" name="Freeform 5">
                <a:extLst>
                  <a:ext uri="{FF2B5EF4-FFF2-40B4-BE49-F238E27FC236}">
                    <a16:creationId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65662" y="-41132"/>
              <a:ext cx="0" cy="10589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6CA2614-C776-41DC-B4D3-D31634D9C475}"/>
              </a:ext>
            </a:extLst>
          </p:cNvPr>
          <p:cNvGrpSpPr/>
          <p:nvPr/>
        </p:nvGrpSpPr>
        <p:grpSpPr>
          <a:xfrm>
            <a:off x="3389152" y="2224726"/>
            <a:ext cx="2203483" cy="2687684"/>
            <a:chOff x="3389152" y="2224726"/>
            <a:chExt cx="2203483" cy="2687684"/>
          </a:xfrm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1881904-0AE3-4500-8191-22A76076B4B1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90350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Model</a:t>
            </a:r>
            <a:endParaRPr kumimoji="0" lang="ru-RU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1" name="TextBox 21">
            <a:extLst>
              <a:ext uri="{FF2B5EF4-FFF2-40B4-BE49-F238E27FC236}">
                <a16:creationId xmlns:a16="http://schemas.microsoft.com/office/drawing/2014/main" id="{B9D8E30F-35C9-4577-BE16-B14B9B97F118}"/>
              </a:ext>
            </a:extLst>
          </p:cNvPr>
          <p:cNvSpPr txBox="1"/>
          <p:nvPr/>
        </p:nvSpPr>
        <p:spPr>
          <a:xfrm>
            <a:off x="44450" y="1166369"/>
            <a:ext cx="12191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400" dirty="0">
                <a:solidFill>
                  <a:schemeClr val="accent5"/>
                </a:solidFill>
                <a:latin typeface="Noto Sans" panose="020B0502040504020204"/>
                <a:hlinkClick r:id="rId2"/>
              </a:rPr>
              <a:t>https://laravel.com/docs/8.x/controllers#resource-controllers</a:t>
            </a:r>
            <a:endParaRPr lang="pt-BR" sz="5400" dirty="0">
              <a:solidFill>
                <a:schemeClr val="accent5"/>
              </a:solidFill>
              <a:latin typeface="Noto Sans" panose="020B050204050402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5400" dirty="0">
              <a:solidFill>
                <a:schemeClr val="accent5"/>
              </a:solidFill>
              <a:latin typeface="Noto Sans" panose="020B0502040504020204"/>
            </a:endParaRPr>
          </a:p>
        </p:txBody>
      </p:sp>
      <p:sp>
        <p:nvSpPr>
          <p:cNvPr id="5" name="TextBox 50">
            <a:extLst>
              <a:ext uri="{FF2B5EF4-FFF2-40B4-BE49-F238E27FC236}">
                <a16:creationId xmlns:a16="http://schemas.microsoft.com/office/drawing/2014/main" id="{5D977DC3-63FE-4DA7-B196-F0B5928511B5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65E663-DF68-4E85-AADC-FB78D3074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24" y="3990615"/>
            <a:ext cx="11238654" cy="831512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artisan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make:controller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ProdutoController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 --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0512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Migrate</a:t>
            </a:r>
            <a:endParaRPr kumimoji="0" lang="ru-RU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1" name="TextBox 21">
            <a:extLst>
              <a:ext uri="{FF2B5EF4-FFF2-40B4-BE49-F238E27FC236}">
                <a16:creationId xmlns:a16="http://schemas.microsoft.com/office/drawing/2014/main" id="{B9D8E30F-35C9-4577-BE16-B14B9B97F118}"/>
              </a:ext>
            </a:extLst>
          </p:cNvPr>
          <p:cNvSpPr txBox="1"/>
          <p:nvPr/>
        </p:nvSpPr>
        <p:spPr>
          <a:xfrm>
            <a:off x="319762" y="1166369"/>
            <a:ext cx="1219199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dirty="0">
                <a:solidFill>
                  <a:schemeClr val="accent5"/>
                </a:solidFill>
                <a:latin typeface="Consolas" panose="020B0609020204030204" pitchFamily="49" charset="0"/>
                <a:hlinkClick r:id="rId2"/>
              </a:rPr>
              <a:t>https://laravel.com/docs/8.x/migrations#introduction</a:t>
            </a:r>
            <a:endParaRPr lang="pt-BR" sz="36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36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dirty="0">
                <a:solidFill>
                  <a:schemeClr val="accent5"/>
                </a:solidFill>
                <a:latin typeface="Consolas" panose="020B0609020204030204" pitchFamily="49" charset="0"/>
              </a:rPr>
              <a:t>No terminal: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36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php artisan </a:t>
            </a:r>
            <a:r>
              <a:rPr lang="en-US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make:migration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create_produtos_table</a:t>
            </a:r>
            <a:endParaRPr lang="pt-BR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50">
            <a:extLst>
              <a:ext uri="{FF2B5EF4-FFF2-40B4-BE49-F238E27FC236}">
                <a16:creationId xmlns:a16="http://schemas.microsoft.com/office/drawing/2014/main" id="{5D977DC3-63FE-4DA7-B196-F0B5928511B5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A45B0C-664E-4763-8AB4-CB32D3AC48A1}"/>
              </a:ext>
            </a:extLst>
          </p:cNvPr>
          <p:cNvSpPr txBox="1"/>
          <p:nvPr/>
        </p:nvSpPr>
        <p:spPr>
          <a:xfrm>
            <a:off x="2968751" y="4902695"/>
            <a:ext cx="625449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</a:rPr>
              <a:t>Vai ser criado em: </a:t>
            </a:r>
            <a:r>
              <a:rPr lang="pt-BR" sz="4400" dirty="0" err="1">
                <a:solidFill>
                  <a:schemeClr val="bg1"/>
                </a:solidFill>
              </a:rPr>
              <a:t>database</a:t>
            </a:r>
            <a:r>
              <a:rPr lang="pt-BR" sz="4400" dirty="0">
                <a:solidFill>
                  <a:schemeClr val="bg1"/>
                </a:solidFill>
              </a:rPr>
              <a:t>\</a:t>
            </a:r>
            <a:r>
              <a:rPr lang="pt-BR" sz="4400" dirty="0" err="1">
                <a:solidFill>
                  <a:schemeClr val="bg1"/>
                </a:solidFill>
              </a:rPr>
              <a:t>migrations</a:t>
            </a:r>
            <a:endParaRPr lang="pt-BR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978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Migrate</a:t>
            </a:r>
            <a:endParaRPr kumimoji="0" lang="ru-RU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50">
            <a:extLst>
              <a:ext uri="{FF2B5EF4-FFF2-40B4-BE49-F238E27FC236}">
                <a16:creationId xmlns:a16="http://schemas.microsoft.com/office/drawing/2014/main" id="{5D977DC3-63FE-4DA7-B196-F0B5928511B5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  <p:pic>
        <p:nvPicPr>
          <p:cNvPr id="3" name="Imagem 2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ABA7CF2F-FF80-4DB7-80F3-A9DA47ECF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343" y="1515046"/>
            <a:ext cx="8791311" cy="311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91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Migrate</a:t>
            </a:r>
            <a:endParaRPr kumimoji="0" lang="ru-RU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50">
            <a:extLst>
              <a:ext uri="{FF2B5EF4-FFF2-40B4-BE49-F238E27FC236}">
                <a16:creationId xmlns:a16="http://schemas.microsoft.com/office/drawing/2014/main" id="{5D977DC3-63FE-4DA7-B196-F0B5928511B5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7D54EE8-F870-43E9-96D9-18968808C935}"/>
              </a:ext>
            </a:extLst>
          </p:cNvPr>
          <p:cNvSpPr txBox="1"/>
          <p:nvPr/>
        </p:nvSpPr>
        <p:spPr>
          <a:xfrm>
            <a:off x="44451" y="1644134"/>
            <a:ext cx="1219199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hlinkClick r:id="rId2"/>
              </a:rPr>
              <a:t>https://laravel.com/docs/8.x/migrations#running-migrations</a:t>
            </a:r>
            <a:endParaRPr lang="pt-BR" sz="4400" dirty="0">
              <a:solidFill>
                <a:schemeClr val="bg1"/>
              </a:solidFill>
            </a:endParaRPr>
          </a:p>
          <a:p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43A594A-5BF3-4482-9102-41A3DB2DC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072" y="3826620"/>
            <a:ext cx="8463855" cy="1323954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6000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php artisan migrate</a:t>
            </a:r>
            <a:r>
              <a:rPr kumimoji="0" lang="pt-BR" altLang="pt-BR" sz="6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4261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0" y="0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dirty="0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SEED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1" name="TextBox 21">
            <a:extLst>
              <a:ext uri="{FF2B5EF4-FFF2-40B4-BE49-F238E27FC236}">
                <a16:creationId xmlns:a16="http://schemas.microsoft.com/office/drawing/2014/main" id="{B9D8E30F-35C9-4577-BE16-B14B9B97F118}"/>
              </a:ext>
            </a:extLst>
          </p:cNvPr>
          <p:cNvSpPr txBox="1"/>
          <p:nvPr/>
        </p:nvSpPr>
        <p:spPr>
          <a:xfrm>
            <a:off x="221672" y="1087912"/>
            <a:ext cx="121919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4400" dirty="0">
                <a:solidFill>
                  <a:schemeClr val="bg1"/>
                </a:solidFill>
                <a:latin typeface="Noto Sans" panose="020B0502040504020204"/>
                <a:hlinkClick r:id="rId2"/>
              </a:rPr>
              <a:t>https://laravel.com/docs/8.x/seeding#writing-seeders</a:t>
            </a:r>
            <a:endParaRPr lang="pt-BR" sz="4400" dirty="0">
              <a:solidFill>
                <a:schemeClr val="bg1"/>
              </a:solidFill>
              <a:latin typeface="Noto Sans" panose="020B0502040504020204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pt-BR" sz="4400" dirty="0">
              <a:solidFill>
                <a:schemeClr val="bg1"/>
              </a:solidFill>
              <a:latin typeface="Noto Sans" panose="020B0502040504020204"/>
            </a:endParaRPr>
          </a:p>
        </p:txBody>
      </p:sp>
      <p:sp>
        <p:nvSpPr>
          <p:cNvPr id="5" name="TextBox 50">
            <a:extLst>
              <a:ext uri="{FF2B5EF4-FFF2-40B4-BE49-F238E27FC236}">
                <a16:creationId xmlns:a16="http://schemas.microsoft.com/office/drawing/2014/main" id="{9B0AC4F1-A90F-472E-990B-3858293D36F7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52C1C16-0600-4057-AB16-D3827DC7E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30" y="3292964"/>
            <a:ext cx="11817338" cy="1077733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4400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kumimoji="0" lang="pt-BR" altLang="pt-BR" sz="44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4400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artisan</a:t>
            </a:r>
            <a:r>
              <a:rPr kumimoji="0" lang="pt-BR" altLang="pt-BR" sz="44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4400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make:seeder</a:t>
            </a:r>
            <a:r>
              <a:rPr kumimoji="0" lang="pt-BR" altLang="pt-BR" sz="44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4400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ProdutoSeeder</a:t>
            </a:r>
            <a:r>
              <a:rPr kumimoji="0" lang="pt-BR" altLang="pt-BR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2630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0" y="0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dirty="0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SEED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50">
            <a:extLst>
              <a:ext uri="{FF2B5EF4-FFF2-40B4-BE49-F238E27FC236}">
                <a16:creationId xmlns:a16="http://schemas.microsoft.com/office/drawing/2014/main" id="{9B0AC4F1-A90F-472E-990B-3858293D36F7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D0E8BE4-5C2F-4482-B54F-C3654B447388}"/>
              </a:ext>
            </a:extLst>
          </p:cNvPr>
          <p:cNvSpPr txBox="1"/>
          <p:nvPr/>
        </p:nvSpPr>
        <p:spPr>
          <a:xfrm>
            <a:off x="1" y="1305342"/>
            <a:ext cx="552297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Consolas" panose="020B0609020204030204" pitchFamily="49" charset="0"/>
              </a:rPr>
              <a:t>Localização:</a:t>
            </a:r>
          </a:p>
          <a:p>
            <a:endParaRPr lang="pt-BR" sz="4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4400" dirty="0" err="1">
                <a:solidFill>
                  <a:schemeClr val="bg1"/>
                </a:solidFill>
                <a:latin typeface="Consolas" panose="020B0609020204030204" pitchFamily="49" charset="0"/>
              </a:rPr>
              <a:t>database</a:t>
            </a:r>
            <a:r>
              <a:rPr lang="pt-BR" sz="4400" dirty="0">
                <a:solidFill>
                  <a:schemeClr val="bg1"/>
                </a:solidFill>
                <a:latin typeface="Consolas" panose="020B0609020204030204" pitchFamily="49" charset="0"/>
              </a:rPr>
              <a:t>\</a:t>
            </a:r>
            <a:r>
              <a:rPr lang="pt-BR" sz="4400" dirty="0" err="1">
                <a:solidFill>
                  <a:schemeClr val="bg1"/>
                </a:solidFill>
                <a:latin typeface="Consolas" panose="020B0609020204030204" pitchFamily="49" charset="0"/>
              </a:rPr>
              <a:t>seeders</a:t>
            </a:r>
            <a:r>
              <a:rPr lang="pt-BR" sz="4400" dirty="0">
                <a:solidFill>
                  <a:schemeClr val="bg1"/>
                </a:solidFill>
                <a:latin typeface="Consolas" panose="020B0609020204030204" pitchFamily="49" charset="0"/>
              </a:rPr>
              <a:t>\</a:t>
            </a:r>
            <a:r>
              <a:rPr lang="pt-BR" sz="4400" dirty="0" err="1">
                <a:solidFill>
                  <a:schemeClr val="bg1"/>
                </a:solidFill>
                <a:latin typeface="Consolas" panose="020B0609020204030204" pitchFamily="49" charset="0"/>
              </a:rPr>
              <a:t>ProdutoSeeder.php</a:t>
            </a:r>
            <a:endParaRPr lang="pt-BR" sz="4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D3E835EB-95AC-4E18-82F8-42EAF5E7A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0" y="937196"/>
            <a:ext cx="5073383" cy="561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6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0" y="0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dirty="0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SEED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50">
            <a:extLst>
              <a:ext uri="{FF2B5EF4-FFF2-40B4-BE49-F238E27FC236}">
                <a16:creationId xmlns:a16="http://schemas.microsoft.com/office/drawing/2014/main" id="{9B0AC4F1-A90F-472E-990B-3858293D36F7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D0E8BE4-5C2F-4482-B54F-C3654B447388}"/>
              </a:ext>
            </a:extLst>
          </p:cNvPr>
          <p:cNvSpPr txBox="1"/>
          <p:nvPr/>
        </p:nvSpPr>
        <p:spPr>
          <a:xfrm>
            <a:off x="0" y="1690062"/>
            <a:ext cx="568756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Consolas" panose="020B0609020204030204" pitchFamily="49" charset="0"/>
              </a:rPr>
              <a:t>Localização:</a:t>
            </a:r>
          </a:p>
          <a:p>
            <a:endParaRPr lang="pt-BR" sz="4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4400" dirty="0" err="1">
                <a:solidFill>
                  <a:schemeClr val="bg1"/>
                </a:solidFill>
                <a:latin typeface="Consolas" panose="020B0609020204030204" pitchFamily="49" charset="0"/>
              </a:rPr>
              <a:t>database</a:t>
            </a:r>
            <a:r>
              <a:rPr lang="pt-BR" sz="4400" dirty="0">
                <a:solidFill>
                  <a:schemeClr val="bg1"/>
                </a:solidFill>
                <a:latin typeface="Consolas" panose="020B0609020204030204" pitchFamily="49" charset="0"/>
              </a:rPr>
              <a:t>\</a:t>
            </a:r>
            <a:r>
              <a:rPr lang="pt-BR" sz="4400" dirty="0" err="1">
                <a:solidFill>
                  <a:schemeClr val="bg1"/>
                </a:solidFill>
                <a:latin typeface="Consolas" panose="020B0609020204030204" pitchFamily="49" charset="0"/>
              </a:rPr>
              <a:t>seeders</a:t>
            </a:r>
            <a:r>
              <a:rPr lang="pt-BR" sz="4400" dirty="0">
                <a:solidFill>
                  <a:schemeClr val="bg1"/>
                </a:solidFill>
                <a:latin typeface="Consolas" panose="020B0609020204030204" pitchFamily="49" charset="0"/>
              </a:rPr>
              <a:t>\</a:t>
            </a:r>
            <a:r>
              <a:rPr lang="pt-BR" sz="4400" dirty="0" err="1">
                <a:solidFill>
                  <a:schemeClr val="bg1"/>
                </a:solidFill>
                <a:latin typeface="Consolas" panose="020B0609020204030204" pitchFamily="49" charset="0"/>
              </a:rPr>
              <a:t>DatabaseSeeder.php</a:t>
            </a:r>
            <a:endParaRPr lang="pt-BR" sz="4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22373B0E-E016-4A29-A7C1-E7D9AE1F2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026" y="1245542"/>
            <a:ext cx="49053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30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0" y="0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dirty="0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SEED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50">
            <a:extLst>
              <a:ext uri="{FF2B5EF4-FFF2-40B4-BE49-F238E27FC236}">
                <a16:creationId xmlns:a16="http://schemas.microsoft.com/office/drawing/2014/main" id="{9B0AC4F1-A90F-472E-990B-3858293D36F7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D0D762B-43BF-4283-A5EB-3209BBE12EBB}"/>
              </a:ext>
            </a:extLst>
          </p:cNvPr>
          <p:cNvSpPr txBox="1"/>
          <p:nvPr/>
        </p:nvSpPr>
        <p:spPr>
          <a:xfrm>
            <a:off x="1" y="1351526"/>
            <a:ext cx="121919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https://laravel.com/docs/8.x/seeding#running-seeders</a:t>
            </a:r>
            <a:endParaRPr lang="pt-BR" sz="4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endParaRPr lang="pt-BR" sz="4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3696294-C5D1-4FD2-A92B-5E9C129C2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8114" y="3443191"/>
            <a:ext cx="6764672" cy="1139288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4800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php artisan db:seed</a:t>
            </a:r>
            <a:r>
              <a:rPr kumimoji="0" lang="pt-BR" altLang="pt-BR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6922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6077220" y="2991025"/>
            <a:ext cx="63222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Perguntas</a:t>
            </a: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dirty="0" err="1">
                <a:solidFill>
                  <a:schemeClr val="accent5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Muito</a:t>
            </a:r>
            <a:r>
              <a:rPr lang="en-US" sz="8000" b="1" dirty="0">
                <a:solidFill>
                  <a:schemeClr val="accent5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 </a:t>
            </a:r>
            <a:r>
              <a:rPr lang="en-US" sz="8000" b="1" dirty="0" err="1">
                <a:solidFill>
                  <a:schemeClr val="accent5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obrigado</a:t>
            </a:r>
            <a:r>
              <a:rPr lang="en-US" sz="8000" b="1" dirty="0">
                <a:solidFill>
                  <a:schemeClr val="accent5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6588C-F5E3-4817-8552-6D3332A56E63}"/>
              </a:ext>
            </a:extLst>
          </p:cNvPr>
          <p:cNvCxnSpPr>
            <a:cxnSpLocks/>
          </p:cNvCxnSpPr>
          <p:nvPr/>
        </p:nvCxnSpPr>
        <p:spPr>
          <a:xfrm>
            <a:off x="4491416" y="0"/>
            <a:ext cx="0" cy="227438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1066A9F-64AE-4E5E-ACEE-7BFBCAE6518C}"/>
              </a:ext>
            </a:extLst>
          </p:cNvPr>
          <p:cNvGrpSpPr/>
          <p:nvPr/>
        </p:nvGrpSpPr>
        <p:grpSpPr>
          <a:xfrm>
            <a:off x="1483376" y="0"/>
            <a:ext cx="1077358" cy="2984211"/>
            <a:chOff x="984760" y="274320"/>
            <a:chExt cx="1077358" cy="2984211"/>
          </a:xfrm>
          <a:solidFill>
            <a:schemeClr val="tx1"/>
          </a:solidFill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114" name="Freeform 5">
                <a:extLst>
                  <a:ext uri="{FF2B5EF4-FFF2-40B4-BE49-F238E27FC236}">
                    <a16:creationId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FDD82B-5983-4FED-B454-26F3BE7A0B36}"/>
              </a:ext>
            </a:extLst>
          </p:cNvPr>
          <p:cNvGrpSpPr/>
          <p:nvPr/>
        </p:nvGrpSpPr>
        <p:grpSpPr>
          <a:xfrm>
            <a:off x="8183449" y="0"/>
            <a:ext cx="1077358" cy="3287723"/>
            <a:chOff x="7571708" y="0"/>
            <a:chExt cx="1077358" cy="3287723"/>
          </a:xfrm>
          <a:solidFill>
            <a:schemeClr val="tx1"/>
          </a:soli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99" name="Freeform 5">
                <a:extLst>
                  <a:ext uri="{FF2B5EF4-FFF2-40B4-BE49-F238E27FC236}">
                    <a16:creationId xmlns:a16="http://schemas.microsoft.com/office/drawing/2014/main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:a16="http://schemas.microsoft.com/office/drawing/2014/main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:a16="http://schemas.microsoft.com/office/drawing/2014/main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0"/>
              <a:ext cx="0" cy="154844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5917421" y="0"/>
            <a:ext cx="902225" cy="2650842"/>
            <a:chOff x="5844264" y="0"/>
            <a:chExt cx="902225" cy="2650842"/>
          </a:xfrm>
          <a:solidFill>
            <a:schemeClr val="tx1"/>
          </a:solidFill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  <a:grpFill/>
          </p:grpSpPr>
          <p:sp>
            <p:nvSpPr>
              <p:cNvPr id="120" name="Freeform 5">
                <a:extLst>
                  <a:ext uri="{FF2B5EF4-FFF2-40B4-BE49-F238E27FC236}">
                    <a16:creationId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0"/>
              <a:ext cx="0" cy="11734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990497-3BA4-4070-805D-0A5F39CB742F}"/>
              </a:ext>
            </a:extLst>
          </p:cNvPr>
          <p:cNvGrpSpPr/>
          <p:nvPr/>
        </p:nvGrpSpPr>
        <p:grpSpPr>
          <a:xfrm>
            <a:off x="10051446" y="0"/>
            <a:ext cx="851340" cy="2391914"/>
            <a:chOff x="9427175" y="0"/>
            <a:chExt cx="851340" cy="2391914"/>
          </a:xfrm>
          <a:solidFill>
            <a:schemeClr val="tx1"/>
          </a:solidFill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  <a:grpFill/>
          </p:grpSpPr>
          <p:sp>
            <p:nvSpPr>
              <p:cNvPr id="126" name="Freeform 5">
                <a:extLst>
                  <a:ext uri="{FF2B5EF4-FFF2-40B4-BE49-F238E27FC236}">
                    <a16:creationId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52845" y="0"/>
              <a:ext cx="12817" cy="101784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6CA2614-C776-41DC-B4D3-D31634D9C475}"/>
              </a:ext>
            </a:extLst>
          </p:cNvPr>
          <p:cNvGrpSpPr/>
          <p:nvPr/>
        </p:nvGrpSpPr>
        <p:grpSpPr>
          <a:xfrm>
            <a:off x="3389152" y="2224726"/>
            <a:ext cx="2203483" cy="2687684"/>
            <a:chOff x="3389152" y="2224726"/>
            <a:chExt cx="2203483" cy="2687684"/>
          </a:xfrm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5" name="TextBox 50">
            <a:extLst>
              <a:ext uri="{FF2B5EF4-FFF2-40B4-BE49-F238E27FC236}">
                <a16:creationId xmlns:a16="http://schemas.microsoft.com/office/drawing/2014/main" id="{290EABF9-5ED4-46C3-9CCF-8E002268B7DC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</p:spTree>
    <p:extLst>
      <p:ext uri="{BB962C8B-B14F-4D97-AF65-F5344CB8AC3E}">
        <p14:creationId xmlns:p14="http://schemas.microsoft.com/office/powerpoint/2010/main" val="134067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0" y="0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Laravel CRUD 1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3" name="TextBox 21">
            <a:extLst>
              <a:ext uri="{FF2B5EF4-FFF2-40B4-BE49-F238E27FC236}">
                <a16:creationId xmlns:a16="http://schemas.microsoft.com/office/drawing/2014/main" id="{96053315-802B-49F0-99CF-E461A55D2597}"/>
              </a:ext>
            </a:extLst>
          </p:cNvPr>
          <p:cNvSpPr txBox="1"/>
          <p:nvPr/>
        </p:nvSpPr>
        <p:spPr>
          <a:xfrm>
            <a:off x="44450" y="1097673"/>
            <a:ext cx="121919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dirty="0">
                <a:solidFill>
                  <a:schemeClr val="bg1"/>
                </a:solidFill>
                <a:latin typeface="Noto Sans" panose="020B0502040504020204"/>
              </a:rPr>
              <a:t>Documentação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/>
                <a:ea typeface="Noto Sans Disp ExtBd" panose="020B0902040504020204" pitchFamily="34"/>
                <a:cs typeface="Noto Sans Disp ExtBd" panose="020B0902040504020204" pitchFamily="34"/>
              </a:rPr>
              <a:t>Instalação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/>
                <a:ea typeface="Noto Sans Disp ExtBd" panose="020B0902040504020204" pitchFamily="34"/>
                <a:cs typeface="Noto Sans Disp ExtBd" panose="020B0902040504020204" pitchFamily="34"/>
              </a:rPr>
              <a:t>Criação banco de dados</a:t>
            </a:r>
          </a:p>
          <a:p>
            <a:pPr algn="ctr">
              <a:defRPr/>
            </a:pPr>
            <a:r>
              <a:rPr lang="pt-BR" sz="4400" dirty="0">
                <a:solidFill>
                  <a:schemeClr val="bg1"/>
                </a:solidFill>
                <a:latin typeface="Noto Sans" panose="020B0502040504020204"/>
                <a:ea typeface="Noto Sans Disp ExtBd" panose="020B0902040504020204" pitchFamily="34"/>
                <a:cs typeface="Noto Sans Disp ExtBd" panose="020B0902040504020204" pitchFamily="34"/>
              </a:rPr>
              <a:t>Configuração</a:t>
            </a:r>
          </a:p>
          <a:p>
            <a:pPr algn="ctr">
              <a:defRPr/>
            </a:pPr>
            <a:r>
              <a:rPr lang="pt-BR" sz="4400" dirty="0">
                <a:solidFill>
                  <a:schemeClr val="bg1"/>
                </a:solidFill>
                <a:latin typeface="Noto Sans" panose="020B0502040504020204"/>
                <a:ea typeface="Noto Sans Disp ExtBd" panose="020B0902040504020204" pitchFamily="34"/>
                <a:cs typeface="Noto Sans Disp ExtBd" panose="020B0902040504020204" pitchFamily="34"/>
              </a:rPr>
              <a:t>Subir o projeto para o GitHub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dirty="0">
                <a:solidFill>
                  <a:schemeClr val="bg1"/>
                </a:solidFill>
                <a:latin typeface="Noto Sans" panose="020B0502040504020204"/>
                <a:ea typeface="Noto Sans Disp ExtBd" panose="020B0902040504020204" pitchFamily="34"/>
                <a:cs typeface="Noto Sans Disp ExtBd" panose="020B0902040504020204" pitchFamily="34"/>
              </a:rPr>
              <a:t>MVC</a:t>
            </a:r>
            <a:endParaRPr kumimoji="0" lang="pt-BR" sz="4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/>
              <a:ea typeface="Noto Sans Disp ExtBd" panose="020B0902040504020204" pitchFamily="34"/>
              <a:cs typeface="Noto Sans Disp ExtBd" panose="020B0902040504020204" pitchFamily="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dirty="0" err="1">
                <a:solidFill>
                  <a:schemeClr val="bg1"/>
                </a:solidFill>
                <a:latin typeface="Noto Sans" panose="020B0502040504020204"/>
                <a:ea typeface="Noto Sans Disp ExtBd" panose="020B0902040504020204" pitchFamily="34"/>
                <a:cs typeface="Noto Sans Disp ExtBd" panose="020B0902040504020204" pitchFamily="34"/>
              </a:rPr>
              <a:t>Migrate</a:t>
            </a:r>
            <a:endParaRPr lang="pt-BR" sz="4400" dirty="0">
              <a:solidFill>
                <a:schemeClr val="bg1"/>
              </a:solidFill>
              <a:latin typeface="Noto Sans" panose="020B0502040504020204"/>
              <a:ea typeface="Noto Sans Disp ExtBd" panose="020B0902040504020204" pitchFamily="34"/>
              <a:cs typeface="Noto Sans Disp ExtBd" panose="020B0902040504020204" pitchFamily="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/>
                <a:ea typeface="Noto Sans Disp ExtBd" panose="020B0902040504020204" pitchFamily="34"/>
                <a:cs typeface="Noto Sans Disp ExtBd" panose="020B0902040504020204" pitchFamily="34"/>
              </a:rPr>
              <a:t>Seed</a:t>
            </a:r>
            <a:endParaRPr kumimoji="0" lang="ru-RU" sz="4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6" name="TextBox 50">
            <a:extLst>
              <a:ext uri="{FF2B5EF4-FFF2-40B4-BE49-F238E27FC236}">
                <a16:creationId xmlns:a16="http://schemas.microsoft.com/office/drawing/2014/main" id="{A9DF6426-EA14-47A1-AFA0-1CC9BD117E5E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</p:spTree>
    <p:extLst>
      <p:ext uri="{BB962C8B-B14F-4D97-AF65-F5344CB8AC3E}">
        <p14:creationId xmlns:p14="http://schemas.microsoft.com/office/powerpoint/2010/main" val="18644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0" y="0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dirty="0" err="1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Documentação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9" name="TextBox 50">
            <a:extLst>
              <a:ext uri="{FF2B5EF4-FFF2-40B4-BE49-F238E27FC236}">
                <a16:creationId xmlns:a16="http://schemas.microsoft.com/office/drawing/2014/main" id="{B2EB7425-A998-47AC-9F4E-49C302B538FC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3FD8B89-3247-4698-ABF7-DE35AEE8FFA1}"/>
              </a:ext>
            </a:extLst>
          </p:cNvPr>
          <p:cNvSpPr txBox="1"/>
          <p:nvPr/>
        </p:nvSpPr>
        <p:spPr>
          <a:xfrm>
            <a:off x="-1" y="3112716"/>
            <a:ext cx="121919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</a:rPr>
              <a:t>https://laravel.com/docs/8.x</a:t>
            </a:r>
          </a:p>
        </p:txBody>
      </p:sp>
    </p:spTree>
    <p:extLst>
      <p:ext uri="{BB962C8B-B14F-4D97-AF65-F5344CB8AC3E}">
        <p14:creationId xmlns:p14="http://schemas.microsoft.com/office/powerpoint/2010/main" val="338383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0" y="0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Noto Sans" panose="020B0502040504020204"/>
                <a:ea typeface="Noto Sans Disp ExtBd" panose="020B0902040504020204" pitchFamily="34"/>
                <a:cs typeface="Noto Sans Disp ExtBd" panose="020B0902040504020204" pitchFamily="34"/>
              </a:rPr>
              <a:t>Instalação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1" name="TextBox 21">
            <a:extLst>
              <a:ext uri="{FF2B5EF4-FFF2-40B4-BE49-F238E27FC236}">
                <a16:creationId xmlns:a16="http://schemas.microsoft.com/office/drawing/2014/main" id="{B9D8E30F-35C9-4577-BE16-B14B9B97F118}"/>
              </a:ext>
            </a:extLst>
          </p:cNvPr>
          <p:cNvSpPr txBox="1"/>
          <p:nvPr/>
        </p:nvSpPr>
        <p:spPr>
          <a:xfrm>
            <a:off x="249381" y="1087907"/>
            <a:ext cx="121919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dirty="0">
                <a:solidFill>
                  <a:schemeClr val="bg1"/>
                </a:solidFill>
                <a:latin typeface="Noto Sans" panose="020B0502040504020204"/>
              </a:rPr>
              <a:t>Abrir o Visual Studio </a:t>
            </a:r>
            <a:r>
              <a:rPr lang="pt-BR" sz="4400" dirty="0" err="1">
                <a:solidFill>
                  <a:schemeClr val="bg1"/>
                </a:solidFill>
                <a:latin typeface="Noto Sans" panose="020B0502040504020204"/>
              </a:rPr>
              <a:t>Code</a:t>
            </a:r>
            <a:endParaRPr lang="pt-BR" sz="4400" dirty="0">
              <a:solidFill>
                <a:schemeClr val="bg1"/>
              </a:solidFill>
              <a:latin typeface="Noto Sans" panose="020B050204050402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dirty="0">
                <a:solidFill>
                  <a:schemeClr val="bg1"/>
                </a:solidFill>
                <a:latin typeface="Noto Sans" panose="020B0502040504020204"/>
              </a:rPr>
              <a:t>Navegar até c:/xampp/htdocs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dirty="0">
                <a:solidFill>
                  <a:schemeClr val="bg1"/>
                </a:solidFill>
                <a:latin typeface="Noto Sans" panose="020B0502040504020204"/>
              </a:rPr>
              <a:t>Abrir o terminal do VSCODE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dirty="0">
                <a:solidFill>
                  <a:schemeClr val="bg1"/>
                </a:solidFill>
                <a:latin typeface="Noto Sans" panose="020B0502040504020204"/>
              </a:rPr>
              <a:t>Digitar: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Noto Sans" panose="020B050204050402020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92" name="TextBox 50">
            <a:extLst>
              <a:ext uri="{FF2B5EF4-FFF2-40B4-BE49-F238E27FC236}">
                <a16:creationId xmlns:a16="http://schemas.microsoft.com/office/drawing/2014/main" id="{70ACFC8A-76B0-4BAA-9F4A-F812E64C14CC}"/>
              </a:ext>
            </a:extLst>
          </p:cNvPr>
          <p:cNvSpPr txBox="1"/>
          <p:nvPr/>
        </p:nvSpPr>
        <p:spPr>
          <a:xfrm>
            <a:off x="249381" y="6367326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D96207-6DC7-4C75-BC23-540A088E8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688" y="3807875"/>
            <a:ext cx="8872622" cy="831512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composer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create-project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laravel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laravel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crud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EBA2C190-4338-42A9-A611-6F6EAC3F4B85}"/>
              </a:ext>
            </a:extLst>
          </p:cNvPr>
          <p:cNvSpPr txBox="1"/>
          <p:nvPr/>
        </p:nvSpPr>
        <p:spPr>
          <a:xfrm>
            <a:off x="249381" y="4765774"/>
            <a:ext cx="12191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0" dirty="0">
                <a:solidFill>
                  <a:schemeClr val="bg1"/>
                </a:solidFill>
                <a:latin typeface="Noto Sans" panose="020B0502040504020204"/>
              </a:rPr>
              <a:t>Depois abrir no VSCODE o diretório </a:t>
            </a:r>
            <a:r>
              <a:rPr lang="pt-BR" sz="4000" dirty="0" err="1">
                <a:solidFill>
                  <a:schemeClr val="bg1"/>
                </a:solidFill>
                <a:latin typeface="Noto Sans" panose="020B0502040504020204"/>
              </a:rPr>
              <a:t>crud</a:t>
            </a:r>
            <a:endParaRPr lang="pt-BR" sz="4000" dirty="0">
              <a:solidFill>
                <a:schemeClr val="bg1"/>
              </a:solidFill>
              <a:latin typeface="Noto Sans" panose="020B0502040504020204"/>
            </a:endParaRPr>
          </a:p>
          <a:p>
            <a:pPr>
              <a:defRPr/>
            </a:pP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Noto Sans" panose="020B0502040504020204"/>
                <a:ea typeface="Noto Sans Disp ExtBd" panose="020B0902040504020204" pitchFamily="34"/>
                <a:cs typeface="Noto Sans Disp ExtBd" panose="020B0902040504020204" pitchFamily="34"/>
              </a:rPr>
              <a:t>OBS</a:t>
            </a:r>
            <a:r>
              <a:rPr lang="pt-BR" sz="4000" b="1" dirty="0">
                <a:solidFill>
                  <a:schemeClr val="accent5"/>
                </a:solidFill>
                <a:latin typeface="Noto Sans" panose="020B0502040504020204"/>
                <a:ea typeface="Noto Sans Disp ExtBd" panose="020B0902040504020204" pitchFamily="34"/>
                <a:cs typeface="Noto Sans Disp ExtBd" panose="020B0902040504020204" pitchFamily="34"/>
              </a:rPr>
              <a:t>.: Este diretório de projeto vai estar localizado em </a:t>
            </a:r>
            <a:r>
              <a:rPr lang="pt-BR" sz="4000" dirty="0">
                <a:solidFill>
                  <a:schemeClr val="accent5"/>
                </a:solidFill>
                <a:latin typeface="Noto Sans" panose="020B0502040504020204"/>
              </a:rPr>
              <a:t>c:/xampp/htdocs/crud</a:t>
            </a:r>
            <a:endParaRPr kumimoji="0" lang="ru-RU" sz="4000" b="1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Noto Sans" panose="020B050204050402020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16698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0" y="0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err="1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Criação</a:t>
            </a:r>
            <a:r>
              <a:rPr lang="en-US" sz="7200" b="1" dirty="0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 banco de dados</a:t>
            </a:r>
            <a:endParaRPr kumimoji="0" lang="ru-RU" sz="7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1" name="TextBox 21">
            <a:extLst>
              <a:ext uri="{FF2B5EF4-FFF2-40B4-BE49-F238E27FC236}">
                <a16:creationId xmlns:a16="http://schemas.microsoft.com/office/drawing/2014/main" id="{B9D8E30F-35C9-4577-BE16-B14B9B97F118}"/>
              </a:ext>
            </a:extLst>
          </p:cNvPr>
          <p:cNvSpPr txBox="1"/>
          <p:nvPr/>
        </p:nvSpPr>
        <p:spPr>
          <a:xfrm>
            <a:off x="277090" y="1443368"/>
            <a:ext cx="12191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400" dirty="0">
                <a:solidFill>
                  <a:schemeClr val="bg1"/>
                </a:solidFill>
                <a:latin typeface="Noto Sans" panose="020B0502040504020204"/>
              </a:rPr>
              <a:t>Utilize o </a:t>
            </a:r>
            <a:r>
              <a:rPr lang="pt-BR" sz="5400" dirty="0" err="1">
                <a:solidFill>
                  <a:schemeClr val="bg1"/>
                </a:solidFill>
                <a:latin typeface="Noto Sans" panose="020B0502040504020204"/>
              </a:rPr>
              <a:t>mysql</a:t>
            </a:r>
            <a:r>
              <a:rPr lang="pt-BR" sz="5400" dirty="0">
                <a:solidFill>
                  <a:schemeClr val="bg1"/>
                </a:solidFill>
                <a:latin typeface="Noto Sans" panose="020B0502040504020204"/>
              </a:rPr>
              <a:t> </a:t>
            </a:r>
            <a:r>
              <a:rPr lang="pt-BR" sz="5400" dirty="0" err="1">
                <a:solidFill>
                  <a:schemeClr val="bg1"/>
                </a:solidFill>
                <a:latin typeface="Noto Sans" panose="020B0502040504020204"/>
              </a:rPr>
              <a:t>workbench</a:t>
            </a:r>
            <a:r>
              <a:rPr lang="pt-BR" sz="5400" dirty="0">
                <a:solidFill>
                  <a:schemeClr val="bg1"/>
                </a:solidFill>
                <a:latin typeface="Noto Sans" panose="020B0502040504020204"/>
              </a:rPr>
              <a:t> e crie um banco chamado </a:t>
            </a:r>
            <a:r>
              <a:rPr lang="pt-BR" sz="5400" dirty="0" err="1">
                <a:solidFill>
                  <a:schemeClr val="bg1"/>
                </a:solidFill>
                <a:latin typeface="Noto Sans" panose="020B0502040504020204"/>
              </a:rPr>
              <a:t>crud</a:t>
            </a:r>
            <a:r>
              <a:rPr lang="pt-BR" sz="5400" dirty="0">
                <a:solidFill>
                  <a:schemeClr val="bg1"/>
                </a:solidFill>
                <a:latin typeface="Noto Sans" panose="020B0502040504020204"/>
              </a:rPr>
              <a:t>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5400" dirty="0">
              <a:solidFill>
                <a:schemeClr val="bg1"/>
              </a:solidFill>
              <a:latin typeface="Noto Sans" panose="020B050204050402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400" dirty="0">
                <a:solidFill>
                  <a:schemeClr val="bg1"/>
                </a:solidFill>
                <a:latin typeface="Noto Sans" panose="020B0502040504020204"/>
              </a:rPr>
              <a:t>CREATE DATABASE </a:t>
            </a:r>
            <a:r>
              <a:rPr lang="pt-BR" sz="5400" dirty="0" err="1">
                <a:solidFill>
                  <a:schemeClr val="bg1"/>
                </a:solidFill>
                <a:latin typeface="Noto Sans" panose="020B0502040504020204"/>
              </a:rPr>
              <a:t>crud</a:t>
            </a:r>
            <a:r>
              <a:rPr lang="pt-BR" sz="5400" dirty="0">
                <a:solidFill>
                  <a:schemeClr val="bg1"/>
                </a:solidFill>
                <a:latin typeface="Noto Sans" panose="020B0502040504020204"/>
              </a:rPr>
              <a:t>;</a:t>
            </a:r>
          </a:p>
        </p:txBody>
      </p:sp>
      <p:sp>
        <p:nvSpPr>
          <p:cNvPr id="5" name="TextBox 50">
            <a:extLst>
              <a:ext uri="{FF2B5EF4-FFF2-40B4-BE49-F238E27FC236}">
                <a16:creationId xmlns:a16="http://schemas.microsoft.com/office/drawing/2014/main" id="{398DFEBC-42F6-4FB6-A05C-71E076A3EBD6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</p:spTree>
    <p:extLst>
      <p:ext uri="{BB962C8B-B14F-4D97-AF65-F5344CB8AC3E}">
        <p14:creationId xmlns:p14="http://schemas.microsoft.com/office/powerpoint/2010/main" val="39985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0" y="0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err="1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Configuração</a:t>
            </a:r>
            <a:endParaRPr kumimoji="0" lang="ru-RU" sz="7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1" name="TextBox 21">
            <a:extLst>
              <a:ext uri="{FF2B5EF4-FFF2-40B4-BE49-F238E27FC236}">
                <a16:creationId xmlns:a16="http://schemas.microsoft.com/office/drawing/2014/main" id="{B9D8E30F-35C9-4577-BE16-B14B9B97F118}"/>
              </a:ext>
            </a:extLst>
          </p:cNvPr>
          <p:cNvSpPr txBox="1"/>
          <p:nvPr/>
        </p:nvSpPr>
        <p:spPr>
          <a:xfrm>
            <a:off x="277090" y="1443368"/>
            <a:ext cx="121919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dirty="0">
                <a:solidFill>
                  <a:schemeClr val="bg1"/>
                </a:solidFill>
                <a:latin typeface="Noto Sans" panose="020B0502040504020204"/>
              </a:rPr>
              <a:t>Abra na raiz do VSCODE o arquivo chamado “.ENV“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dirty="0">
                <a:solidFill>
                  <a:schemeClr val="bg1"/>
                </a:solidFill>
                <a:latin typeface="Noto Sans" panose="020B0502040504020204"/>
              </a:rPr>
              <a:t>Encontre o código abaixo e deixe conforme o exemplo.</a:t>
            </a:r>
          </a:p>
        </p:txBody>
      </p:sp>
      <p:sp>
        <p:nvSpPr>
          <p:cNvPr id="5" name="TextBox 50">
            <a:extLst>
              <a:ext uri="{FF2B5EF4-FFF2-40B4-BE49-F238E27FC236}">
                <a16:creationId xmlns:a16="http://schemas.microsoft.com/office/drawing/2014/main" id="{398DFEBC-42F6-4FB6-A05C-71E076A3EBD6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D6C8D64B-F3F9-4E68-9245-61FCB4DCB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185" y="3115598"/>
            <a:ext cx="4231641" cy="2608546"/>
          </a:xfrm>
          <a:prstGeom prst="rect">
            <a:avLst/>
          </a:prstGeom>
        </p:spPr>
      </p:pic>
      <p:sp>
        <p:nvSpPr>
          <p:cNvPr id="8" name="TextBox 21">
            <a:extLst>
              <a:ext uri="{FF2B5EF4-FFF2-40B4-BE49-F238E27FC236}">
                <a16:creationId xmlns:a16="http://schemas.microsoft.com/office/drawing/2014/main" id="{2FC53D70-2C6C-4D91-8929-A40946C0A6F4}"/>
              </a:ext>
            </a:extLst>
          </p:cNvPr>
          <p:cNvSpPr txBox="1"/>
          <p:nvPr/>
        </p:nvSpPr>
        <p:spPr>
          <a:xfrm>
            <a:off x="457200" y="5559552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0" dirty="0">
                <a:solidFill>
                  <a:schemeClr val="accent5"/>
                </a:solidFill>
                <a:latin typeface="Noto Sans" panose="020B0502040504020204"/>
              </a:rPr>
              <a:t>OBS.: Estas configurações são para um ambiente local de desenvolvimento.</a:t>
            </a:r>
          </a:p>
        </p:txBody>
      </p:sp>
    </p:spTree>
    <p:extLst>
      <p:ext uri="{BB962C8B-B14F-4D97-AF65-F5344CB8AC3E}">
        <p14:creationId xmlns:p14="http://schemas.microsoft.com/office/powerpoint/2010/main" val="319189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0" y="0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err="1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Subir</a:t>
            </a:r>
            <a:r>
              <a:rPr lang="en-US" sz="7200" b="1" dirty="0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 o </a:t>
            </a:r>
            <a:r>
              <a:rPr lang="en-US" sz="7200" b="1" dirty="0" err="1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projeto</a:t>
            </a:r>
            <a:r>
              <a:rPr lang="en-US" sz="7200" b="1" dirty="0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 para o GitHub</a:t>
            </a:r>
            <a:endParaRPr kumimoji="0" lang="ru-RU" sz="7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1" name="TextBox 21">
            <a:extLst>
              <a:ext uri="{FF2B5EF4-FFF2-40B4-BE49-F238E27FC236}">
                <a16:creationId xmlns:a16="http://schemas.microsoft.com/office/drawing/2014/main" id="{B9D8E30F-35C9-4577-BE16-B14B9B97F118}"/>
              </a:ext>
            </a:extLst>
          </p:cNvPr>
          <p:cNvSpPr txBox="1"/>
          <p:nvPr/>
        </p:nvSpPr>
        <p:spPr>
          <a:xfrm>
            <a:off x="277090" y="1443368"/>
            <a:ext cx="12191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400" dirty="0">
                <a:solidFill>
                  <a:schemeClr val="bg1"/>
                </a:solidFill>
                <a:latin typeface="Noto Sans" panose="020B0502040504020204"/>
              </a:rPr>
              <a:t>Utilize o GitHub Desktop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400" dirty="0">
                <a:solidFill>
                  <a:schemeClr val="bg1"/>
                </a:solidFill>
                <a:latin typeface="Noto Sans" panose="020B0502040504020204"/>
              </a:rPr>
              <a:t>No caso de dúvidas consulte o vídeo feito sobre este tema.</a:t>
            </a:r>
          </a:p>
        </p:txBody>
      </p:sp>
      <p:sp>
        <p:nvSpPr>
          <p:cNvPr id="5" name="TextBox 50">
            <a:extLst>
              <a:ext uri="{FF2B5EF4-FFF2-40B4-BE49-F238E27FC236}">
                <a16:creationId xmlns:a16="http://schemas.microsoft.com/office/drawing/2014/main" id="{398DFEBC-42F6-4FB6-A05C-71E076A3EBD6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</p:spTree>
    <p:extLst>
      <p:ext uri="{BB962C8B-B14F-4D97-AF65-F5344CB8AC3E}">
        <p14:creationId xmlns:p14="http://schemas.microsoft.com/office/powerpoint/2010/main" val="424020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0" y="0"/>
            <a:ext cx="12191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MVC - 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Model View Controller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 err="1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localização</a:t>
            </a:r>
            <a:endParaRPr kumimoji="0" lang="ru-RU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1" name="TextBox 21">
            <a:extLst>
              <a:ext uri="{FF2B5EF4-FFF2-40B4-BE49-F238E27FC236}">
                <a16:creationId xmlns:a16="http://schemas.microsoft.com/office/drawing/2014/main" id="{B9D8E30F-35C9-4577-BE16-B14B9B97F118}"/>
              </a:ext>
            </a:extLst>
          </p:cNvPr>
          <p:cNvSpPr txBox="1"/>
          <p:nvPr/>
        </p:nvSpPr>
        <p:spPr>
          <a:xfrm>
            <a:off x="429490" y="1935170"/>
            <a:ext cx="121919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400" dirty="0">
                <a:solidFill>
                  <a:schemeClr val="accent5"/>
                </a:solidFill>
                <a:latin typeface="Noto Sans" panose="020B0502040504020204"/>
              </a:rPr>
              <a:t>Rotas: </a:t>
            </a:r>
            <a:r>
              <a:rPr lang="pt-BR" sz="5400" dirty="0" err="1">
                <a:solidFill>
                  <a:schemeClr val="bg1"/>
                </a:solidFill>
                <a:latin typeface="Noto Sans" panose="020B0502040504020204"/>
              </a:rPr>
              <a:t>routes</a:t>
            </a:r>
            <a:r>
              <a:rPr lang="pt-BR" sz="5400" dirty="0">
                <a:solidFill>
                  <a:schemeClr val="bg1"/>
                </a:solidFill>
                <a:latin typeface="Noto Sans" panose="020B0502040504020204"/>
              </a:rPr>
              <a:t>\</a:t>
            </a:r>
            <a:r>
              <a:rPr lang="pt-BR" sz="5400" dirty="0" err="1">
                <a:solidFill>
                  <a:schemeClr val="bg1"/>
                </a:solidFill>
                <a:latin typeface="Noto Sans" panose="020B0502040504020204"/>
              </a:rPr>
              <a:t>web.php</a:t>
            </a:r>
            <a:endParaRPr lang="pt-BR" sz="5400" dirty="0">
              <a:solidFill>
                <a:schemeClr val="bg1"/>
              </a:solidFill>
              <a:latin typeface="Noto Sans" panose="020B050204050402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5400" dirty="0">
              <a:solidFill>
                <a:schemeClr val="bg1"/>
              </a:solidFill>
              <a:latin typeface="Noto Sans" panose="020B050204050402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400" dirty="0">
                <a:solidFill>
                  <a:schemeClr val="accent5"/>
                </a:solidFill>
                <a:latin typeface="Noto Sans" panose="020B0502040504020204"/>
              </a:rPr>
              <a:t>Model: </a:t>
            </a:r>
            <a:r>
              <a:rPr lang="pt-BR" sz="5400" dirty="0">
                <a:solidFill>
                  <a:schemeClr val="bg1"/>
                </a:solidFill>
                <a:latin typeface="Noto Sans" panose="020B0502040504020204"/>
              </a:rPr>
              <a:t>app\Models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400" dirty="0" err="1">
                <a:solidFill>
                  <a:schemeClr val="accent5"/>
                </a:solidFill>
                <a:latin typeface="Noto Sans" panose="020B0502040504020204"/>
              </a:rPr>
              <a:t>View</a:t>
            </a:r>
            <a:r>
              <a:rPr lang="pt-BR" sz="5400" dirty="0">
                <a:solidFill>
                  <a:schemeClr val="accent5"/>
                </a:solidFill>
                <a:latin typeface="Noto Sans" panose="020B0502040504020204"/>
              </a:rPr>
              <a:t>: </a:t>
            </a:r>
            <a:r>
              <a:rPr lang="pt-BR" sz="5400" dirty="0" err="1">
                <a:solidFill>
                  <a:schemeClr val="bg1"/>
                </a:solidFill>
                <a:latin typeface="Noto Sans" panose="020B0502040504020204"/>
              </a:rPr>
              <a:t>resources</a:t>
            </a:r>
            <a:r>
              <a:rPr lang="pt-BR" sz="5400" dirty="0">
                <a:solidFill>
                  <a:schemeClr val="bg1"/>
                </a:solidFill>
                <a:latin typeface="Noto Sans" panose="020B0502040504020204"/>
              </a:rPr>
              <a:t>\</a:t>
            </a:r>
            <a:r>
              <a:rPr lang="pt-BR" sz="5400" dirty="0" err="1">
                <a:solidFill>
                  <a:schemeClr val="bg1"/>
                </a:solidFill>
                <a:latin typeface="Noto Sans" panose="020B0502040504020204"/>
              </a:rPr>
              <a:t>views</a:t>
            </a:r>
            <a:endParaRPr lang="pt-BR" sz="5400" dirty="0">
              <a:solidFill>
                <a:schemeClr val="bg1"/>
              </a:solidFill>
              <a:latin typeface="Noto Sans" panose="020B050204050402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400" dirty="0" err="1">
                <a:solidFill>
                  <a:schemeClr val="accent5"/>
                </a:solidFill>
                <a:latin typeface="Noto Sans" panose="020B0502040504020204"/>
              </a:rPr>
              <a:t>Controller</a:t>
            </a:r>
            <a:r>
              <a:rPr lang="pt-BR" sz="5400" dirty="0">
                <a:solidFill>
                  <a:schemeClr val="accent5"/>
                </a:solidFill>
                <a:latin typeface="Noto Sans" panose="020B0502040504020204"/>
              </a:rPr>
              <a:t>: </a:t>
            </a:r>
            <a:r>
              <a:rPr lang="pt-BR" sz="5400" dirty="0">
                <a:solidFill>
                  <a:schemeClr val="bg1"/>
                </a:solidFill>
                <a:latin typeface="Noto Sans" panose="020B0502040504020204"/>
              </a:rPr>
              <a:t>app\Http\</a:t>
            </a:r>
            <a:r>
              <a:rPr lang="pt-BR" sz="5400" dirty="0" err="1">
                <a:solidFill>
                  <a:schemeClr val="bg1"/>
                </a:solidFill>
                <a:latin typeface="Noto Sans" panose="020B0502040504020204"/>
              </a:rPr>
              <a:t>Controllers</a:t>
            </a:r>
            <a:endParaRPr lang="pt-BR" sz="5400" dirty="0">
              <a:solidFill>
                <a:schemeClr val="bg1"/>
              </a:solidFill>
              <a:latin typeface="Noto Sans" panose="020B0502040504020204"/>
            </a:endParaRPr>
          </a:p>
        </p:txBody>
      </p:sp>
      <p:sp>
        <p:nvSpPr>
          <p:cNvPr id="5" name="TextBox 50">
            <a:extLst>
              <a:ext uri="{FF2B5EF4-FFF2-40B4-BE49-F238E27FC236}">
                <a16:creationId xmlns:a16="http://schemas.microsoft.com/office/drawing/2014/main" id="{5D977DC3-63FE-4DA7-B196-F0B5928511B5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</p:spTree>
    <p:extLst>
      <p:ext uri="{BB962C8B-B14F-4D97-AF65-F5344CB8AC3E}">
        <p14:creationId xmlns:p14="http://schemas.microsoft.com/office/powerpoint/2010/main" val="327681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Model</a:t>
            </a:r>
            <a:endParaRPr kumimoji="0" lang="ru-RU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1" name="TextBox 21">
            <a:extLst>
              <a:ext uri="{FF2B5EF4-FFF2-40B4-BE49-F238E27FC236}">
                <a16:creationId xmlns:a16="http://schemas.microsoft.com/office/drawing/2014/main" id="{B9D8E30F-35C9-4577-BE16-B14B9B97F118}"/>
              </a:ext>
            </a:extLst>
          </p:cNvPr>
          <p:cNvSpPr txBox="1"/>
          <p:nvPr/>
        </p:nvSpPr>
        <p:spPr>
          <a:xfrm>
            <a:off x="44450" y="1166369"/>
            <a:ext cx="12191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400" dirty="0">
                <a:solidFill>
                  <a:schemeClr val="accent5"/>
                </a:solidFill>
                <a:latin typeface="Noto Sans" panose="020B0502040504020204"/>
                <a:hlinkClick r:id="rId2"/>
              </a:rPr>
              <a:t>https://laravel.com/docs/8.x/eloquent#generating-model-classes</a:t>
            </a:r>
            <a:endParaRPr lang="pt-BR" sz="5400" dirty="0">
              <a:solidFill>
                <a:schemeClr val="accent5"/>
              </a:solidFill>
              <a:latin typeface="Noto Sans" panose="020B0502040504020204"/>
            </a:endParaRPr>
          </a:p>
        </p:txBody>
      </p:sp>
      <p:sp>
        <p:nvSpPr>
          <p:cNvPr id="5" name="TextBox 50">
            <a:extLst>
              <a:ext uri="{FF2B5EF4-FFF2-40B4-BE49-F238E27FC236}">
                <a16:creationId xmlns:a16="http://schemas.microsoft.com/office/drawing/2014/main" id="{5D977DC3-63FE-4DA7-B196-F0B5928511B5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7EB3587-CDDE-44BA-98C1-08F6209C6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220" y="3812440"/>
            <a:ext cx="9640461" cy="1077733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4400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kumimoji="0" lang="pt-BR" altLang="pt-BR" sz="44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4400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artisan</a:t>
            </a:r>
            <a:r>
              <a:rPr kumimoji="0" lang="pt-BR" altLang="pt-BR" sz="44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4400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make:model</a:t>
            </a:r>
            <a:r>
              <a:rPr kumimoji="0" lang="pt-BR" altLang="pt-BR" sz="44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 Produto</a:t>
            </a:r>
            <a:r>
              <a:rPr kumimoji="0" lang="pt-BR" altLang="pt-BR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514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14246</TotalTime>
  <Words>415</Words>
  <Application>Microsoft Office PowerPoint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Noto Sans</vt:lpstr>
      <vt:lpstr>Noto Sans Disp ExtBd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André Neves</cp:lastModifiedBy>
  <cp:revision>1050</cp:revision>
  <dcterms:created xsi:type="dcterms:W3CDTF">2017-12-05T16:25:52Z</dcterms:created>
  <dcterms:modified xsi:type="dcterms:W3CDTF">2021-08-25T21:24:04Z</dcterms:modified>
</cp:coreProperties>
</file>