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4" r:id="rId2"/>
    <p:sldId id="655" r:id="rId3"/>
    <p:sldId id="657" r:id="rId4"/>
    <p:sldId id="656" r:id="rId5"/>
    <p:sldId id="679" r:id="rId6"/>
    <p:sldId id="680" r:id="rId7"/>
    <p:sldId id="681" r:id="rId8"/>
    <p:sldId id="683" r:id="rId9"/>
    <p:sldId id="3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18F9FF"/>
    <a:srgbClr val="C2C923"/>
    <a:srgbClr val="CB1B4A"/>
    <a:srgbClr val="282F39"/>
    <a:srgbClr val="007A7D"/>
    <a:srgbClr val="074D67"/>
    <a:srgbClr val="42A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105" d="100"/>
          <a:sy n="105" d="100"/>
        </p:scale>
        <p:origin x="18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/migrations#roll-back-migrate-using-a-single-command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5579039" y="3629012"/>
            <a:ext cx="6183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GitHub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André Neves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1881904-0AE3-4500-8191-22A76076B4B1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O que é o GitHub?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96053315-802B-49F0-99CF-E461A55D2597}"/>
              </a:ext>
            </a:extLst>
          </p:cNvPr>
          <p:cNvSpPr txBox="1"/>
          <p:nvPr/>
        </p:nvSpPr>
        <p:spPr>
          <a:xfrm>
            <a:off x="221672" y="2222199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dirty="0">
                <a:solidFill>
                  <a:schemeClr val="bg1"/>
                </a:solidFill>
                <a:latin typeface="Noto Sans" panose="020B0502040504020204"/>
              </a:rPr>
              <a:t>Uma plataforma de hospedagem de código-fonte e arquivos com controle de versão usando o </a:t>
            </a:r>
            <a:r>
              <a:rPr lang="pt-BR" sz="6000" dirty="0" err="1">
                <a:solidFill>
                  <a:schemeClr val="bg1"/>
                </a:solidFill>
                <a:latin typeface="Noto Sans" panose="020B0502040504020204"/>
              </a:rPr>
              <a:t>Git</a:t>
            </a:r>
            <a:r>
              <a:rPr lang="pt-BR" sz="6000" dirty="0">
                <a:solidFill>
                  <a:schemeClr val="bg1"/>
                </a:solidFill>
                <a:latin typeface="Noto Sans" panose="020B0502040504020204"/>
              </a:rPr>
              <a:t>.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6" name="TextBox 50">
            <a:extLst>
              <a:ext uri="{FF2B5EF4-FFF2-40B4-BE49-F238E27FC236}">
                <a16:creationId xmlns:a16="http://schemas.microsoft.com/office/drawing/2014/main" id="{A9DF6426-EA14-47A1-AFA0-1CC9BD117E5E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18644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GitHub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96053315-802B-49F0-99CF-E461A55D2597}"/>
              </a:ext>
            </a:extLst>
          </p:cNvPr>
          <p:cNvSpPr txBox="1"/>
          <p:nvPr/>
        </p:nvSpPr>
        <p:spPr>
          <a:xfrm>
            <a:off x="16740" y="1323439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Visão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gera</a:t>
            </a:r>
            <a:r>
              <a:rPr lang="en-US" sz="6000" b="1" dirty="0">
                <a:solidFill>
                  <a:srgbClr val="FFFFFF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l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51578A5-06A3-4621-A2A2-6EE82E7B2F42}"/>
              </a:ext>
            </a:extLst>
          </p:cNvPr>
          <p:cNvSpPr/>
          <p:nvPr/>
        </p:nvSpPr>
        <p:spPr>
          <a:xfrm>
            <a:off x="2523136" y="4976228"/>
            <a:ext cx="2129742" cy="9144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Máquila</a:t>
            </a:r>
            <a:r>
              <a:rPr lang="en-US" sz="2800" dirty="0"/>
              <a:t> local</a:t>
            </a:r>
          </a:p>
          <a:p>
            <a:pPr algn="ctr"/>
            <a:r>
              <a:rPr lang="en-US" sz="2800" dirty="0" err="1"/>
              <a:t>Colégio</a:t>
            </a:r>
            <a:endParaRPr lang="pt-BR" sz="28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1432D80-3992-4E56-A46D-B3F68A79CCDF}"/>
              </a:ext>
            </a:extLst>
          </p:cNvPr>
          <p:cNvSpPr/>
          <p:nvPr/>
        </p:nvSpPr>
        <p:spPr>
          <a:xfrm>
            <a:off x="6557615" y="4915982"/>
            <a:ext cx="2129742" cy="914400"/>
          </a:xfrm>
          <a:prstGeom prst="rect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Máquina</a:t>
            </a:r>
            <a:r>
              <a:rPr lang="en-US" sz="2800" dirty="0"/>
              <a:t> Local Casa</a:t>
            </a:r>
            <a:endParaRPr lang="pt-BR" sz="2800" dirty="0"/>
          </a:p>
        </p:txBody>
      </p:sp>
      <p:sp>
        <p:nvSpPr>
          <p:cNvPr id="25" name="Seta: da Esquerda para a Direita 24">
            <a:extLst>
              <a:ext uri="{FF2B5EF4-FFF2-40B4-BE49-F238E27FC236}">
                <a16:creationId xmlns:a16="http://schemas.microsoft.com/office/drawing/2014/main" id="{0132C3CC-5D14-44F8-A9A4-0C6608CD44DF}"/>
              </a:ext>
            </a:extLst>
          </p:cNvPr>
          <p:cNvSpPr/>
          <p:nvPr/>
        </p:nvSpPr>
        <p:spPr>
          <a:xfrm rot="19355386">
            <a:off x="3588007" y="3868338"/>
            <a:ext cx="2129742" cy="446652"/>
          </a:xfrm>
          <a:prstGeom prst="leftRightArrow">
            <a:avLst/>
          </a:prstGeom>
          <a:solidFill>
            <a:srgbClr val="18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ilindro 29">
            <a:extLst>
              <a:ext uri="{FF2B5EF4-FFF2-40B4-BE49-F238E27FC236}">
                <a16:creationId xmlns:a16="http://schemas.microsoft.com/office/drawing/2014/main" id="{901236D3-6FAB-4D48-94EF-E1BB7559894D}"/>
              </a:ext>
            </a:extLst>
          </p:cNvPr>
          <p:cNvSpPr/>
          <p:nvPr/>
        </p:nvSpPr>
        <p:spPr>
          <a:xfrm>
            <a:off x="5429939" y="2268038"/>
            <a:ext cx="965987" cy="1157466"/>
          </a:xfrm>
          <a:prstGeom prst="can">
            <a:avLst/>
          </a:prstGeom>
          <a:solidFill>
            <a:srgbClr val="CB1B4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Seta: da Esquerda para a Direita 34">
            <a:extLst>
              <a:ext uri="{FF2B5EF4-FFF2-40B4-BE49-F238E27FC236}">
                <a16:creationId xmlns:a16="http://schemas.microsoft.com/office/drawing/2014/main" id="{46244816-E841-4C06-9921-516AD4E33703}"/>
              </a:ext>
            </a:extLst>
          </p:cNvPr>
          <p:cNvSpPr/>
          <p:nvPr/>
        </p:nvSpPr>
        <p:spPr>
          <a:xfrm rot="2025661">
            <a:off x="6080222" y="3821466"/>
            <a:ext cx="2129742" cy="446652"/>
          </a:xfrm>
          <a:prstGeom prst="leftRightArrow">
            <a:avLst/>
          </a:prstGeom>
          <a:solidFill>
            <a:srgbClr val="18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ilindro 36">
            <a:extLst>
              <a:ext uri="{FF2B5EF4-FFF2-40B4-BE49-F238E27FC236}">
                <a16:creationId xmlns:a16="http://schemas.microsoft.com/office/drawing/2014/main" id="{32881899-F186-4A8C-AD87-A21EA256EC9C}"/>
              </a:ext>
            </a:extLst>
          </p:cNvPr>
          <p:cNvSpPr/>
          <p:nvPr/>
        </p:nvSpPr>
        <p:spPr>
          <a:xfrm>
            <a:off x="2040142" y="5522738"/>
            <a:ext cx="965987" cy="1157466"/>
          </a:xfrm>
          <a:prstGeom prst="can">
            <a:avLst/>
          </a:prstGeom>
          <a:solidFill>
            <a:srgbClr val="CB1B4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Cilindro 37">
            <a:extLst>
              <a:ext uri="{FF2B5EF4-FFF2-40B4-BE49-F238E27FC236}">
                <a16:creationId xmlns:a16="http://schemas.microsoft.com/office/drawing/2014/main" id="{6068F43D-F5C5-4644-B648-17B7AAE5E786}"/>
              </a:ext>
            </a:extLst>
          </p:cNvPr>
          <p:cNvSpPr/>
          <p:nvPr/>
        </p:nvSpPr>
        <p:spPr>
          <a:xfrm>
            <a:off x="8487006" y="5561111"/>
            <a:ext cx="965987" cy="1157466"/>
          </a:xfrm>
          <a:prstGeom prst="can">
            <a:avLst/>
          </a:prstGeom>
          <a:solidFill>
            <a:srgbClr val="CB1B4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50">
            <a:extLst>
              <a:ext uri="{FF2B5EF4-FFF2-40B4-BE49-F238E27FC236}">
                <a16:creationId xmlns:a16="http://schemas.microsoft.com/office/drawing/2014/main" id="{B2EB7425-A998-47AC-9F4E-49C302B538FC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338383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O que é </a:t>
            </a:r>
            <a:r>
              <a:rPr lang="en-US" sz="80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necessário</a:t>
            </a: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?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249381" y="1087907"/>
            <a:ext cx="12191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1 – Uma conta no GitHub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2 - Ter instalado em sua máquina:</a:t>
            </a:r>
          </a:p>
          <a:p>
            <a:pPr marL="857250" marR="0" lvl="0" indent="-8572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pt-BR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Git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857250" marR="0" lvl="0" indent="-8572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pt-BR" sz="4400" b="1" dirty="0">
                <a:solidFill>
                  <a:schemeClr val="bg1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GitHub Desktop</a:t>
            </a:r>
          </a:p>
          <a:p>
            <a:pPr marL="857250" marR="0" lvl="0" indent="-8572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pt-BR" sz="4400" b="1" dirty="0">
                <a:solidFill>
                  <a:schemeClr val="bg1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Composer</a:t>
            </a:r>
          </a:p>
          <a:p>
            <a:pPr marL="857250" marR="0" lvl="0" indent="-8572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Visual Studio Code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b="1" dirty="0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OBS: </a:t>
            </a:r>
            <a:r>
              <a:rPr lang="en-US" sz="4400" b="1" dirty="0" err="1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Exitem</a:t>
            </a:r>
            <a:r>
              <a:rPr lang="en-US" sz="4400" b="1" dirty="0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r>
              <a:rPr lang="en-US" sz="4400" b="1" dirty="0" err="1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vídeos</a:t>
            </a:r>
            <a:r>
              <a:rPr lang="en-US" sz="4400" b="1" dirty="0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r>
              <a:rPr lang="en-US" sz="4400" b="1" dirty="0" err="1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na</a:t>
            </a:r>
            <a:r>
              <a:rPr lang="en-US" sz="4400" b="1" dirty="0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 Plataforma </a:t>
            </a:r>
            <a:r>
              <a:rPr lang="en-US" sz="4400" b="1" dirty="0" err="1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mostrando</a:t>
            </a:r>
            <a:r>
              <a:rPr lang="en-US" sz="4400" b="1" dirty="0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r>
              <a:rPr lang="en-US" sz="4400" b="1" dirty="0" err="1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como</a:t>
            </a:r>
            <a:r>
              <a:rPr lang="en-US" sz="4400" b="1" dirty="0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r>
              <a:rPr lang="en-US" sz="4400" b="1" dirty="0" err="1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instalar</a:t>
            </a:r>
            <a:r>
              <a:rPr lang="en-US" sz="4400" b="1" dirty="0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 e </a:t>
            </a:r>
            <a:r>
              <a:rPr lang="en-US" sz="4400" b="1" dirty="0" err="1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configurar</a:t>
            </a:r>
            <a:r>
              <a:rPr lang="en-US" sz="4400" b="1" dirty="0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r>
              <a:rPr lang="en-US" sz="4400" b="1" dirty="0" err="1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cada</a:t>
            </a:r>
            <a:r>
              <a:rPr lang="en-US" sz="4400" b="1" dirty="0">
                <a:solidFill>
                  <a:srgbClr val="FFC000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 um deles.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92" name="TextBox 50">
            <a:extLst>
              <a:ext uri="{FF2B5EF4-FFF2-40B4-BE49-F238E27FC236}">
                <a16:creationId xmlns:a16="http://schemas.microsoft.com/office/drawing/2014/main" id="{70ACFC8A-76B0-4BAA-9F4A-F812E64C14CC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316698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O que </a:t>
            </a:r>
            <a:r>
              <a:rPr lang="en-US" sz="80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faremos</a:t>
            </a: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1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277090" y="1877621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1 – Criar um repositório no GitHub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2 – Aprender como “baixar os arquivos” deste repositório para a máquina local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3 – Subir as modificações para o GitHub</a:t>
            </a: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398DFEBC-42F6-4FB6-A05C-71E076A3EBD6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39985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O que </a:t>
            </a:r>
            <a:r>
              <a:rPr lang="en-US" sz="80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faremos</a:t>
            </a: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2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429490" y="2136338"/>
            <a:ext cx="12191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1 – Criar um repositório local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2 – Aprender como “subir os arquivos” para um repositório no GitHub</a:t>
            </a: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5D977DC3-63FE-4DA7-B196-F0B5928511B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32768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O que </a:t>
            </a:r>
            <a:r>
              <a:rPr lang="en-US" sz="80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faremos</a:t>
            </a: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3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221672" y="1087912"/>
            <a:ext cx="12191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1 – Aprender como baixar um projeto existente no GitHub feito com o framework </a:t>
            </a:r>
            <a:r>
              <a:rPr lang="pt-BR" sz="4400" dirty="0" err="1">
                <a:solidFill>
                  <a:schemeClr val="bg1"/>
                </a:solidFill>
                <a:latin typeface="Noto Sans" panose="020B0502040504020204"/>
              </a:rPr>
              <a:t>Laravel</a:t>
            </a:r>
            <a:endParaRPr lang="pt-BR" sz="4400" dirty="0">
              <a:solidFill>
                <a:schemeClr val="bg1"/>
              </a:solidFill>
              <a:latin typeface="Noto Sans" panose="020B0502040504020204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2 – Aprender como “baixar” as dependências do projeto via </a:t>
            </a:r>
            <a:r>
              <a:rPr lang="pt-BR" sz="4400" dirty="0" err="1">
                <a:solidFill>
                  <a:schemeClr val="bg1"/>
                </a:solidFill>
                <a:latin typeface="Noto Sans" panose="020B0502040504020204"/>
              </a:rPr>
              <a:t>composer</a:t>
            </a: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 (</a:t>
            </a:r>
            <a:r>
              <a:rPr lang="pt-BR" sz="4400" dirty="0" err="1">
                <a:solidFill>
                  <a:srgbClr val="FFC000"/>
                </a:solidFill>
                <a:latin typeface="Noto Sans" panose="020B0502040504020204"/>
              </a:rPr>
              <a:t>composer</a:t>
            </a:r>
            <a:r>
              <a:rPr lang="pt-BR" sz="4400" dirty="0">
                <a:solidFill>
                  <a:srgbClr val="FFC000"/>
                </a:solidFill>
                <a:latin typeface="Noto Sans" panose="020B0502040504020204"/>
              </a:rPr>
              <a:t> </a:t>
            </a:r>
            <a:r>
              <a:rPr lang="pt-BR" sz="4400" dirty="0" err="1">
                <a:solidFill>
                  <a:srgbClr val="FFC000"/>
                </a:solidFill>
                <a:latin typeface="Noto Sans" panose="020B0502040504020204"/>
              </a:rPr>
              <a:t>install</a:t>
            </a: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3 – Restaurar o .ENV (</a:t>
            </a:r>
            <a:r>
              <a:rPr lang="pt-BR" sz="4400" dirty="0">
                <a:solidFill>
                  <a:srgbClr val="FFC000"/>
                </a:solidFill>
                <a:latin typeface="Noto Sans" panose="020B0502040504020204"/>
              </a:rPr>
              <a:t>precisa estar salvo e acessível</a:t>
            </a: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4 – Rodando </a:t>
            </a:r>
            <a:r>
              <a:rPr lang="pt-BR" sz="4400" dirty="0" err="1">
                <a:solidFill>
                  <a:schemeClr val="bg1"/>
                </a:solidFill>
                <a:latin typeface="Noto Sans" panose="020B0502040504020204"/>
              </a:rPr>
              <a:t>migrate</a:t>
            </a: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 e </a:t>
            </a:r>
            <a:r>
              <a:rPr lang="pt-BR" sz="4400" dirty="0" err="1">
                <a:solidFill>
                  <a:schemeClr val="bg1"/>
                </a:solidFill>
                <a:latin typeface="Noto Sans" panose="020B0502040504020204"/>
              </a:rPr>
              <a:t>seed</a:t>
            </a: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 (</a:t>
            </a:r>
            <a:r>
              <a:rPr lang="pt-BR" sz="4400" dirty="0">
                <a:solidFill>
                  <a:srgbClr val="FFC000"/>
                </a:solidFill>
                <a:latin typeface="Noto Sans" panose="020B0502040504020204"/>
              </a:rPr>
              <a:t>o banco precisa estar criado e configurado no .ENV</a:t>
            </a: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4 – Rodar a aplicação</a:t>
            </a: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9B0AC4F1-A90F-472E-990B-3858293D36F7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337263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Comando</a:t>
            </a: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para </a:t>
            </a:r>
            <a:r>
              <a:rPr lang="en-US" sz="80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rodar</a:t>
            </a: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a migrate e seed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-1" y="2404648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dirty="0">
                <a:solidFill>
                  <a:schemeClr val="bg1"/>
                </a:solidFill>
                <a:latin typeface="Noto Sans" panose="020B0502040504020204"/>
                <a:hlinkClick r:id="rId2"/>
              </a:rPr>
              <a:t>https://laravel.com/docs/8.x/migrations#roll-back-migrate-using-a-single-command</a:t>
            </a:r>
            <a:endParaRPr lang="pt-BR" sz="4800" dirty="0">
              <a:solidFill>
                <a:schemeClr val="bg1"/>
              </a:solidFill>
              <a:latin typeface="Noto Sans" panose="020B050204050402020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9B0AC4F1-A90F-472E-990B-3858293D36F7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73386-6F16-414F-A333-EA31D7B96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85" y="4420327"/>
            <a:ext cx="10262425" cy="1077733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  <a:cs typeface="Sabon Next LT" panose="02000500000000000000" pitchFamily="2" charset="0"/>
              </a:rPr>
              <a:t>php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  <a:cs typeface="Sabon Next LT" panose="02000500000000000000" pitchFamily="2" charset="0"/>
              </a:rPr>
              <a:t> </a:t>
            </a: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  <a:cs typeface="Sabon Next LT" panose="02000500000000000000" pitchFamily="2" charset="0"/>
              </a:rPr>
              <a:t>artisan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  <a:cs typeface="Sabon Next LT" panose="02000500000000000000" pitchFamily="2" charset="0"/>
              </a:rPr>
              <a:t> </a:t>
            </a: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  <a:cs typeface="Sabon Next LT" panose="02000500000000000000" pitchFamily="2" charset="0"/>
              </a:rPr>
              <a:t>migrate:fresh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  <a:cs typeface="Sabon Next LT" panose="02000500000000000000" pitchFamily="2" charset="0"/>
              </a:rPr>
              <a:t> --</a:t>
            </a: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  <a:cs typeface="Sabon Next LT" panose="02000500000000000000" pitchFamily="2" charset="0"/>
              </a:rPr>
              <a:t>seed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Sabon Next LT" panose="02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587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6077220" y="2991025"/>
            <a:ext cx="63222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Perguntas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 err="1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Muito</a:t>
            </a:r>
            <a:r>
              <a:rPr lang="en-US" sz="8000" b="1" dirty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r>
              <a:rPr lang="en-US" sz="8000" b="1" dirty="0" err="1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obrigado</a:t>
            </a:r>
            <a:r>
              <a:rPr lang="en-US" sz="8000" b="1" dirty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5" name="TextBox 50">
            <a:extLst>
              <a:ext uri="{FF2B5EF4-FFF2-40B4-BE49-F238E27FC236}">
                <a16:creationId xmlns:a16="http://schemas.microsoft.com/office/drawing/2014/main" id="{290EABF9-5ED4-46C3-9CCF-8E002268B7DC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134067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14184</TotalTime>
  <Words>270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Noto Sans</vt:lpstr>
      <vt:lpstr>Noto Sans Disp ExtBd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André Neves</cp:lastModifiedBy>
  <cp:revision>1045</cp:revision>
  <dcterms:created xsi:type="dcterms:W3CDTF">2017-12-05T16:25:52Z</dcterms:created>
  <dcterms:modified xsi:type="dcterms:W3CDTF">2021-08-20T22:23:53Z</dcterms:modified>
</cp:coreProperties>
</file>