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4" r:id="rId2"/>
    <p:sldId id="655" r:id="rId3"/>
    <p:sldId id="657" r:id="rId4"/>
    <p:sldId id="656" r:id="rId5"/>
    <p:sldId id="679" r:id="rId6"/>
    <p:sldId id="685" r:id="rId7"/>
    <p:sldId id="684" r:id="rId8"/>
    <p:sldId id="680" r:id="rId9"/>
    <p:sldId id="687" r:id="rId10"/>
    <p:sldId id="688" r:id="rId11"/>
    <p:sldId id="686" r:id="rId12"/>
    <p:sldId id="689" r:id="rId13"/>
    <p:sldId id="690" r:id="rId14"/>
    <p:sldId id="681" r:id="rId15"/>
    <p:sldId id="691" r:id="rId16"/>
    <p:sldId id="692" r:id="rId17"/>
    <p:sldId id="693" r:id="rId18"/>
    <p:sldId id="3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4"/>
    <a:srgbClr val="18F9FF"/>
    <a:srgbClr val="C2C923"/>
    <a:srgbClr val="CB1B4A"/>
    <a:srgbClr val="282F39"/>
    <a:srgbClr val="007A7D"/>
    <a:srgbClr val="074D67"/>
    <a:srgbClr val="42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105" d="100"/>
          <a:sy n="105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controllers#resource-controll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migrations#introductio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migrations#running-migration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seeding#writing-seede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seeding#running-seeder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8.x/eloquent#generating-model-class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221132" y="3989789"/>
            <a:ext cx="6915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Laravel CRUD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André Neves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1881904-0AE3-4500-8191-22A76076B4B1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Controller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44450" y="1166369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accent5"/>
                </a:solidFill>
                <a:latin typeface="Noto Sans" panose="020B0502040504020204"/>
                <a:hlinkClick r:id="rId2"/>
              </a:rPr>
              <a:t>https://laravel.com/docs/8.x/controllers#resource-controllers</a:t>
            </a:r>
            <a:endParaRPr lang="pt-BR" sz="5400" dirty="0">
              <a:solidFill>
                <a:schemeClr val="accent5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400" dirty="0">
              <a:solidFill>
                <a:schemeClr val="accent5"/>
              </a:solidFill>
              <a:latin typeface="Noto Sans" panose="020B050204050402020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5E663-DF68-4E85-AADC-FB78D3074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24" y="3990615"/>
            <a:ext cx="11238654" cy="831512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artisan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make:controller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ProdutoController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51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Migrate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319762" y="1166369"/>
            <a:ext cx="121919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accent5"/>
                </a:solidFill>
                <a:latin typeface="Consolas" panose="020B0609020204030204" pitchFamily="49" charset="0"/>
                <a:hlinkClick r:id="rId2"/>
              </a:rPr>
              <a:t>https://laravel.com/docs/8.x/migrations#introduction</a:t>
            </a:r>
            <a:endParaRPr lang="pt-BR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accent5"/>
                </a:solidFill>
                <a:latin typeface="Consolas" panose="020B0609020204030204" pitchFamily="49" charset="0"/>
              </a:rPr>
              <a:t>No terminal: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php artisan 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make:migration</a:t>
            </a:r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create_produtos_table</a:t>
            </a:r>
            <a:endParaRPr lang="pt-BR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A45B0C-664E-4763-8AB4-CB32D3AC48A1}"/>
              </a:ext>
            </a:extLst>
          </p:cNvPr>
          <p:cNvSpPr txBox="1"/>
          <p:nvPr/>
        </p:nvSpPr>
        <p:spPr>
          <a:xfrm>
            <a:off x="2968751" y="4902695"/>
            <a:ext cx="62544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Vai ser criado em: </a:t>
            </a:r>
            <a:r>
              <a:rPr lang="pt-BR" sz="4400" dirty="0" err="1">
                <a:solidFill>
                  <a:schemeClr val="bg1"/>
                </a:solidFill>
              </a:rPr>
              <a:t>database</a:t>
            </a:r>
            <a:r>
              <a:rPr lang="pt-BR" sz="4400" dirty="0">
                <a:solidFill>
                  <a:schemeClr val="bg1"/>
                </a:solidFill>
              </a:rPr>
              <a:t>\</a:t>
            </a:r>
            <a:r>
              <a:rPr lang="pt-BR" sz="4400" dirty="0" err="1">
                <a:solidFill>
                  <a:schemeClr val="bg1"/>
                </a:solidFill>
              </a:rPr>
              <a:t>migrations</a:t>
            </a:r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7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Migrate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pic>
        <p:nvPicPr>
          <p:cNvPr id="3" name="Imagem 2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ABA7CF2F-FF80-4DB7-80F3-A9DA47EC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43" y="1515046"/>
            <a:ext cx="8791311" cy="31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9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Migrate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D54EE8-F870-43E9-96D9-18968808C935}"/>
              </a:ext>
            </a:extLst>
          </p:cNvPr>
          <p:cNvSpPr txBox="1"/>
          <p:nvPr/>
        </p:nvSpPr>
        <p:spPr>
          <a:xfrm>
            <a:off x="44451" y="1644134"/>
            <a:ext cx="1219199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hlinkClick r:id="rId2"/>
              </a:rPr>
              <a:t>https://laravel.com/docs/8.x/migrations#running-migrations</a:t>
            </a:r>
            <a:endParaRPr lang="pt-BR" sz="4400" dirty="0">
              <a:solidFill>
                <a:schemeClr val="bg1"/>
              </a:solidFill>
            </a:endParaRPr>
          </a:p>
          <a:p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3A594A-5BF3-4482-9102-41A3DB2D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072" y="3826620"/>
            <a:ext cx="8463855" cy="1323954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0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pt-BR" altLang="pt-BR" sz="6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60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artisan</a:t>
            </a:r>
            <a:r>
              <a:rPr kumimoji="0" lang="pt-BR" altLang="pt-BR" sz="6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60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migrate</a:t>
            </a:r>
            <a:r>
              <a:rPr kumimoji="0" lang="pt-BR" altLang="pt-B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426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SEED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21672" y="1087912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  <a:hlinkClick r:id="rId2"/>
              </a:rPr>
              <a:t>https://laravel.com/docs/8.x/seeding#writing-seeders</a:t>
            </a:r>
            <a:endParaRPr lang="pt-BR" sz="4400" dirty="0">
              <a:solidFill>
                <a:schemeClr val="bg1"/>
              </a:solidFill>
              <a:latin typeface="Noto Sans" panose="020B0502040504020204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pt-BR" sz="4400" dirty="0">
              <a:solidFill>
                <a:schemeClr val="bg1"/>
              </a:solidFill>
              <a:latin typeface="Noto Sans" panose="020B050204050402020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9B0AC4F1-A90F-472E-990B-3858293D36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2C1C16-0600-4057-AB16-D3827DC7E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30" y="3292964"/>
            <a:ext cx="11817338" cy="1077733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artisan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make:seeder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ProdutoSeeder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63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SEED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9B0AC4F1-A90F-472E-990B-3858293D36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0E8BE4-5C2F-4482-B54F-C3654B447388}"/>
              </a:ext>
            </a:extLst>
          </p:cNvPr>
          <p:cNvSpPr txBox="1"/>
          <p:nvPr/>
        </p:nvSpPr>
        <p:spPr>
          <a:xfrm>
            <a:off x="1" y="1305342"/>
            <a:ext cx="552297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Localização:</a:t>
            </a:r>
          </a:p>
          <a:p>
            <a:endParaRPr lang="pt-BR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seeders</a:t>
            </a:r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ProdutoSeeder.php</a:t>
            </a:r>
            <a:endParaRPr lang="pt-BR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D3E835EB-95AC-4E18-82F8-42EAF5E7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937196"/>
            <a:ext cx="5073383" cy="56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SEED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9B0AC4F1-A90F-472E-990B-3858293D36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0E8BE4-5C2F-4482-B54F-C3654B447388}"/>
              </a:ext>
            </a:extLst>
          </p:cNvPr>
          <p:cNvSpPr txBox="1"/>
          <p:nvPr/>
        </p:nvSpPr>
        <p:spPr>
          <a:xfrm>
            <a:off x="0" y="1690062"/>
            <a:ext cx="56875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Localização:</a:t>
            </a:r>
          </a:p>
          <a:p>
            <a:endParaRPr lang="pt-BR" sz="4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seeders</a:t>
            </a:r>
            <a:r>
              <a:rPr lang="pt-BR" sz="4400" dirty="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r>
              <a:rPr lang="pt-BR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DatabaseSeeder.php</a:t>
            </a:r>
            <a:endParaRPr lang="pt-BR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2373B0E-E016-4A29-A7C1-E7D9AE1F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026" y="1245542"/>
            <a:ext cx="49053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3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SEED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9B0AC4F1-A90F-472E-990B-3858293D36F7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0D762B-43BF-4283-A5EB-3209BBE12EBB}"/>
              </a:ext>
            </a:extLst>
          </p:cNvPr>
          <p:cNvSpPr txBox="1"/>
          <p:nvPr/>
        </p:nvSpPr>
        <p:spPr>
          <a:xfrm>
            <a:off x="1" y="1351526"/>
            <a:ext cx="121919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https://laravel.com/docs/8.x/seeding#running-seeders</a:t>
            </a:r>
            <a:endParaRPr lang="pt-BR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pt-BR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696294-C5D1-4FD2-A92B-5E9C129C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114" y="3443191"/>
            <a:ext cx="6764672" cy="1139288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800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php artisan db:seed</a:t>
            </a:r>
            <a:r>
              <a:rPr kumimoji="0" lang="pt-BR" altLang="pt-BR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692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077220" y="2991025"/>
            <a:ext cx="6322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Perguntas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err="1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Muito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lang="en-US" sz="8000" b="1" dirty="0" err="1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obrigado</a:t>
            </a:r>
            <a:r>
              <a:rPr lang="en-US" sz="80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5" name="TextBox 50">
            <a:extLst>
              <a:ext uri="{FF2B5EF4-FFF2-40B4-BE49-F238E27FC236}">
                <a16:creationId xmlns:a16="http://schemas.microsoft.com/office/drawing/2014/main" id="{290EABF9-5ED4-46C3-9CCF-8E002268B7D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134067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Laravel CRUD 1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96053315-802B-49F0-99CF-E461A55D2597}"/>
              </a:ext>
            </a:extLst>
          </p:cNvPr>
          <p:cNvSpPr txBox="1"/>
          <p:nvPr/>
        </p:nvSpPr>
        <p:spPr>
          <a:xfrm>
            <a:off x="44450" y="1097673"/>
            <a:ext cx="12191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Documentação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Instalação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Criação banco de dados</a:t>
            </a:r>
          </a:p>
          <a:p>
            <a:pPr algn="ctr"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Configuração</a:t>
            </a:r>
          </a:p>
          <a:p>
            <a:pPr algn="ctr"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Subir o projeto para o GitHub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MVC</a:t>
            </a:r>
            <a:endParaRPr kumimoji="0" lang="pt-BR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err="1">
                <a:solidFill>
                  <a:schemeClr val="bg1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Migrate</a:t>
            </a:r>
            <a:endParaRPr lang="pt-BR" sz="4400" dirty="0">
              <a:solidFill>
                <a:schemeClr val="bg1"/>
              </a:solidFill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Seed</a:t>
            </a:r>
            <a:endParaRPr kumimoji="0" lang="ru-RU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6" name="TextBox 50">
            <a:extLst>
              <a:ext uri="{FF2B5EF4-FFF2-40B4-BE49-F238E27FC236}">
                <a16:creationId xmlns:a16="http://schemas.microsoft.com/office/drawing/2014/main" id="{A9DF6426-EA14-47A1-AFA0-1CC9BD117E5E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18644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Documentação</a:t>
            </a:r>
            <a:endParaRPr kumimoji="0" lang="ru-RU" sz="8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50">
            <a:extLst>
              <a:ext uri="{FF2B5EF4-FFF2-40B4-BE49-F238E27FC236}">
                <a16:creationId xmlns:a16="http://schemas.microsoft.com/office/drawing/2014/main" id="{B2EB7425-A998-47AC-9F4E-49C302B538F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FD8B89-3247-4698-ABF7-DE35AEE8FFA1}"/>
              </a:ext>
            </a:extLst>
          </p:cNvPr>
          <p:cNvSpPr txBox="1"/>
          <p:nvPr/>
        </p:nvSpPr>
        <p:spPr>
          <a:xfrm>
            <a:off x="-1" y="3112716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</a:rPr>
              <a:t>https://laravel.com/docs/8.x</a:t>
            </a:r>
          </a:p>
        </p:txBody>
      </p:sp>
    </p:spTree>
    <p:extLst>
      <p:ext uri="{BB962C8B-B14F-4D97-AF65-F5344CB8AC3E}">
        <p14:creationId xmlns:p14="http://schemas.microsoft.com/office/powerpoint/2010/main" val="338383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Instalação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49381" y="1087907"/>
            <a:ext cx="12191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Abrir o Visual Studio </a:t>
            </a:r>
            <a:r>
              <a:rPr lang="pt-BR" sz="4400" dirty="0" err="1">
                <a:solidFill>
                  <a:schemeClr val="bg1"/>
                </a:solidFill>
                <a:latin typeface="Noto Sans" panose="020B0502040504020204"/>
              </a:rPr>
              <a:t>Code</a:t>
            </a:r>
            <a:endParaRPr lang="pt-BR" sz="4400" dirty="0">
              <a:solidFill>
                <a:schemeClr val="bg1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Navegar até c:/xampp/htdocs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Abrir o terminal do VSCODE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Digitar: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92" name="TextBox 50">
            <a:extLst>
              <a:ext uri="{FF2B5EF4-FFF2-40B4-BE49-F238E27FC236}">
                <a16:creationId xmlns:a16="http://schemas.microsoft.com/office/drawing/2014/main" id="{70ACFC8A-76B0-4BAA-9F4A-F812E64C14CC}"/>
              </a:ext>
            </a:extLst>
          </p:cNvPr>
          <p:cNvSpPr txBox="1"/>
          <p:nvPr/>
        </p:nvSpPr>
        <p:spPr>
          <a:xfrm>
            <a:off x="249381" y="6367326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D96207-6DC7-4C75-BC23-540A088E8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88" y="3807875"/>
            <a:ext cx="8872622" cy="831512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composer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create-project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laravel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laravel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crud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EBA2C190-4338-42A9-A611-6F6EAC3F4B85}"/>
              </a:ext>
            </a:extLst>
          </p:cNvPr>
          <p:cNvSpPr txBox="1"/>
          <p:nvPr/>
        </p:nvSpPr>
        <p:spPr>
          <a:xfrm>
            <a:off x="249381" y="4765774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chemeClr val="bg1"/>
                </a:solidFill>
                <a:latin typeface="Noto Sans" panose="020B0502040504020204"/>
              </a:rPr>
              <a:t>Depois abrir no VSCODE o diretório </a:t>
            </a:r>
            <a:r>
              <a:rPr lang="pt-BR" sz="4000" dirty="0" err="1">
                <a:solidFill>
                  <a:schemeClr val="bg1"/>
                </a:solidFill>
                <a:latin typeface="Noto Sans" panose="020B0502040504020204"/>
              </a:rPr>
              <a:t>crud</a:t>
            </a:r>
            <a:endParaRPr lang="pt-BR" sz="4000" dirty="0">
              <a:solidFill>
                <a:schemeClr val="bg1"/>
              </a:solidFill>
              <a:latin typeface="Noto Sans" panose="020B0502040504020204"/>
            </a:endParaRPr>
          </a:p>
          <a:p>
            <a:pPr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OBS</a:t>
            </a:r>
            <a:r>
              <a:rPr lang="pt-BR" sz="4000" b="1" dirty="0">
                <a:solidFill>
                  <a:schemeClr val="accent5"/>
                </a:solidFill>
                <a:latin typeface="Noto Sans" panose="020B0502040504020204"/>
                <a:ea typeface="Noto Sans Disp ExtBd" panose="020B0902040504020204" pitchFamily="34"/>
                <a:cs typeface="Noto Sans Disp ExtBd" panose="020B0902040504020204" pitchFamily="34"/>
              </a:rPr>
              <a:t>.: Este diretório de projeto vai estar localizado em </a:t>
            </a:r>
            <a:r>
              <a:rPr lang="pt-BR" sz="4000" dirty="0">
                <a:solidFill>
                  <a:schemeClr val="accent5"/>
                </a:solidFill>
                <a:latin typeface="Noto Sans" panose="020B0502040504020204"/>
              </a:rPr>
              <a:t>c:/xampp/htdocs/crud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Noto Sans" panose="020B050204050402020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6698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Criação</a:t>
            </a:r>
            <a:r>
              <a:rPr lang="en-US" sz="72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banco de dados</a:t>
            </a:r>
            <a:endParaRPr kumimoji="0" lang="ru-RU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77090" y="1443368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Utilize o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mysql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workbench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 e crie um banco chamado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crud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400" dirty="0">
              <a:solidFill>
                <a:schemeClr val="bg1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CREATE DATABASE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crud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;</a:t>
            </a: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398DFEBC-42F6-4FB6-A05C-71E076A3EBD6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39985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Configuração</a:t>
            </a:r>
            <a:endParaRPr kumimoji="0" lang="ru-RU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77090" y="1443368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Abra na raiz do VSCODE o arquivo chamado “.ENV“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chemeClr val="bg1"/>
                </a:solidFill>
                <a:latin typeface="Noto Sans" panose="020B0502040504020204"/>
              </a:rPr>
              <a:t>Encontre o código abaixo e deixe conforme o exemplo.</a:t>
            </a: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398DFEBC-42F6-4FB6-A05C-71E076A3EBD6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6C8D64B-F3F9-4E68-9245-61FCB4DC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85" y="3115598"/>
            <a:ext cx="4231641" cy="2608546"/>
          </a:xfrm>
          <a:prstGeom prst="rect">
            <a:avLst/>
          </a:prstGeom>
        </p:spPr>
      </p:pic>
      <p:sp>
        <p:nvSpPr>
          <p:cNvPr id="8" name="TextBox 21">
            <a:extLst>
              <a:ext uri="{FF2B5EF4-FFF2-40B4-BE49-F238E27FC236}">
                <a16:creationId xmlns:a16="http://schemas.microsoft.com/office/drawing/2014/main" id="{2FC53D70-2C6C-4D91-8929-A40946C0A6F4}"/>
              </a:ext>
            </a:extLst>
          </p:cNvPr>
          <p:cNvSpPr txBox="1"/>
          <p:nvPr/>
        </p:nvSpPr>
        <p:spPr>
          <a:xfrm>
            <a:off x="457200" y="555955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chemeClr val="accent5"/>
                </a:solidFill>
                <a:latin typeface="Noto Sans" panose="020B0502040504020204"/>
              </a:rPr>
              <a:t>OBS.: Estas configurações são para um ambiente local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19189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Subir</a:t>
            </a:r>
            <a:r>
              <a:rPr lang="en-US" sz="72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o </a:t>
            </a:r>
            <a:r>
              <a:rPr lang="en-US" sz="72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projeto</a:t>
            </a:r>
            <a:r>
              <a:rPr lang="en-US" sz="72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para o GitHub</a:t>
            </a:r>
            <a:endParaRPr kumimoji="0" lang="ru-RU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277090" y="1443368"/>
            <a:ext cx="12191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Utilize o GitHub Desktop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No caso de dúvidas consulte o vídeo feito sobre este tema.</a:t>
            </a: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398DFEBC-42F6-4FB6-A05C-71E076A3EBD6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424020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MVC -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Model View Controller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err="1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localização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429490" y="1935170"/>
            <a:ext cx="12191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accent5"/>
                </a:solidFill>
                <a:latin typeface="Noto Sans" panose="020B0502040504020204"/>
              </a:rPr>
              <a:t>Rotas: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routes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\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web.php</a:t>
            </a:r>
            <a:endParaRPr lang="pt-BR" sz="5400" dirty="0">
              <a:solidFill>
                <a:schemeClr val="bg1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400" dirty="0">
              <a:solidFill>
                <a:schemeClr val="bg1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accent5"/>
                </a:solidFill>
                <a:latin typeface="Noto Sans" panose="020B0502040504020204"/>
              </a:rPr>
              <a:t>Model: 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app\Models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 err="1">
                <a:solidFill>
                  <a:schemeClr val="accent5"/>
                </a:solidFill>
                <a:latin typeface="Noto Sans" panose="020B0502040504020204"/>
              </a:rPr>
              <a:t>View</a:t>
            </a:r>
            <a:r>
              <a:rPr lang="pt-BR" sz="5400" dirty="0">
                <a:solidFill>
                  <a:schemeClr val="accent5"/>
                </a:solidFill>
                <a:latin typeface="Noto Sans" panose="020B0502040504020204"/>
              </a:rPr>
              <a:t>: 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resources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\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views</a:t>
            </a:r>
            <a:endParaRPr lang="pt-BR" sz="5400" dirty="0">
              <a:solidFill>
                <a:schemeClr val="bg1"/>
              </a:solidFill>
              <a:latin typeface="Noto Sans" panose="020B050204050402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 err="1">
                <a:solidFill>
                  <a:schemeClr val="accent5"/>
                </a:solidFill>
                <a:latin typeface="Noto Sans" panose="020B0502040504020204"/>
              </a:rPr>
              <a:t>Controller</a:t>
            </a:r>
            <a:r>
              <a:rPr lang="pt-BR" sz="5400" dirty="0">
                <a:solidFill>
                  <a:schemeClr val="accent5"/>
                </a:solidFill>
                <a:latin typeface="Noto Sans" panose="020B0502040504020204"/>
              </a:rPr>
              <a:t>: </a:t>
            </a:r>
            <a:r>
              <a:rPr lang="pt-BR" sz="5400" dirty="0">
                <a:solidFill>
                  <a:schemeClr val="bg1"/>
                </a:solidFill>
                <a:latin typeface="Noto Sans" panose="020B0502040504020204"/>
              </a:rPr>
              <a:t>app\Http\</a:t>
            </a:r>
            <a:r>
              <a:rPr lang="pt-BR" sz="5400" dirty="0" err="1">
                <a:solidFill>
                  <a:schemeClr val="bg1"/>
                </a:solidFill>
                <a:latin typeface="Noto Sans" panose="020B0502040504020204"/>
              </a:rPr>
              <a:t>Controllers</a:t>
            </a:r>
            <a:endParaRPr lang="pt-BR" sz="5400" dirty="0">
              <a:solidFill>
                <a:schemeClr val="bg1"/>
              </a:solidFill>
              <a:latin typeface="Noto Sans" panose="020B050204050402020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</p:spTree>
    <p:extLst>
      <p:ext uri="{BB962C8B-B14F-4D97-AF65-F5344CB8AC3E}">
        <p14:creationId xmlns:p14="http://schemas.microsoft.com/office/powerpoint/2010/main" val="327681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0" y="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Model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21">
            <a:extLst>
              <a:ext uri="{FF2B5EF4-FFF2-40B4-BE49-F238E27FC236}">
                <a16:creationId xmlns:a16="http://schemas.microsoft.com/office/drawing/2014/main" id="{B9D8E30F-35C9-4577-BE16-B14B9B97F118}"/>
              </a:ext>
            </a:extLst>
          </p:cNvPr>
          <p:cNvSpPr txBox="1"/>
          <p:nvPr/>
        </p:nvSpPr>
        <p:spPr>
          <a:xfrm>
            <a:off x="44450" y="1166369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400" dirty="0">
                <a:solidFill>
                  <a:schemeClr val="accent5"/>
                </a:solidFill>
                <a:latin typeface="Noto Sans" panose="020B0502040504020204"/>
                <a:hlinkClick r:id="rId2"/>
              </a:rPr>
              <a:t>https://laravel.com/docs/8.x/eloquent#generating-model-classes</a:t>
            </a:r>
            <a:endParaRPr lang="pt-BR" sz="5400" dirty="0">
              <a:solidFill>
                <a:schemeClr val="accent5"/>
              </a:solidFill>
              <a:latin typeface="Noto Sans" panose="020B0502040504020204"/>
            </a:endParaRPr>
          </a:p>
        </p:txBody>
      </p:sp>
      <p:sp>
        <p:nvSpPr>
          <p:cNvPr id="5" name="TextBox 50">
            <a:extLst>
              <a:ext uri="{FF2B5EF4-FFF2-40B4-BE49-F238E27FC236}">
                <a16:creationId xmlns:a16="http://schemas.microsoft.com/office/drawing/2014/main" id="{5D977DC3-63FE-4DA7-B196-F0B5928511B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DEV 21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7EB3587-CDDE-44BA-98C1-08F6209C6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220" y="3812440"/>
            <a:ext cx="9640461" cy="1077733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artisan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44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make:model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Consolas" panose="020B0609020204030204" pitchFamily="49" charset="0"/>
              </a:rPr>
              <a:t> Produto</a:t>
            </a: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14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14283</TotalTime>
  <Words>415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Noto Sans</vt:lpstr>
      <vt:lpstr>Noto Sans Disp ExtBd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André Neves</cp:lastModifiedBy>
  <cp:revision>1052</cp:revision>
  <dcterms:created xsi:type="dcterms:W3CDTF">2017-12-05T16:25:52Z</dcterms:created>
  <dcterms:modified xsi:type="dcterms:W3CDTF">2021-08-25T22:14:26Z</dcterms:modified>
</cp:coreProperties>
</file>