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800"/>
              <a:buFont typeface="Century Gothic"/>
              <a:buNone/>
            </a:pPr>
            <a:r>
              <a:rPr lang="en-US"/>
              <a:t>1542 BINDSHELL METASPLOITABLE ROOT SHELL</a:t>
            </a:r>
            <a:endParaRPr/>
          </a:p>
        </p:txBody>
      </p:sp>
      <p:sp>
        <p:nvSpPr>
          <p:cNvPr id="140" name="Google Shape;140;p1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rPr lang="en-US"/>
              <a:t>Wasawas, Andre Nikko</a:t>
            </a:r>
            <a:endParaRPr/>
          </a:p>
          <a:p>
            <a:pPr indent="0" lvl="0" marL="0" rtl="0" algn="l">
              <a:spcBef>
                <a:spcPts val="1020"/>
              </a:spcBef>
              <a:spcAft>
                <a:spcPts val="0"/>
              </a:spcAft>
              <a:buSzPts val="1680"/>
              <a:buNone/>
            </a:pPr>
            <a:r>
              <a:rPr lang="en-US"/>
              <a:t>Betia, Norien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b="1" lang="en-US"/>
              <a:t>1524-BINDSHELL</a:t>
            </a:r>
            <a:br>
              <a:rPr b="1" lang="en-US"/>
            </a:br>
            <a:endParaRPr/>
          </a:p>
        </p:txBody>
      </p:sp>
      <p:sp>
        <p:nvSpPr>
          <p:cNvPr id="146" name="Google Shape;146;p2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240"/>
              <a:buChar char="▶"/>
            </a:pPr>
            <a:r>
              <a:rPr lang="en-US" sz="2800"/>
              <a:t>Bind shell is a type of shell in which the target machine opens up a communication port or a listener on the victim machine and waits for an incoming connection. The attacker then connects to the victim machine’s listener which then leads to code or command execution on the server.</a:t>
            </a:r>
            <a:endParaRPr/>
          </a:p>
          <a:p>
            <a:pPr indent="-143510" lvl="0" marL="285750" rtl="0" algn="l">
              <a:spcBef>
                <a:spcPts val="1160"/>
              </a:spcBef>
              <a:spcAft>
                <a:spcPts val="0"/>
              </a:spcAft>
              <a:buSzPts val="2240"/>
              <a:buNone/>
            </a:pPr>
            <a:r>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671333" y="275940"/>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STEPS</a:t>
            </a:r>
            <a:endParaRPr/>
          </a:p>
        </p:txBody>
      </p:sp>
      <p:sp>
        <p:nvSpPr>
          <p:cNvPr id="152" name="Google Shape;152;p21"/>
          <p:cNvSpPr txBox="1"/>
          <p:nvPr>
            <p:ph idx="1" type="body"/>
          </p:nvPr>
        </p:nvSpPr>
        <p:spPr>
          <a:xfrm>
            <a:off x="767925" y="1876000"/>
            <a:ext cx="10938971" cy="4589194"/>
          </a:xfrm>
          <a:prstGeom prst="rect">
            <a:avLst/>
          </a:prstGeom>
          <a:noFill/>
          <a:ln>
            <a:noFill/>
          </a:ln>
        </p:spPr>
        <p:txBody>
          <a:bodyPr anchorCtr="0" anchor="ctr" bIns="45700" lIns="91425" spcFirstLastPara="1" rIns="91425" wrap="square" tIns="45700">
            <a:noAutofit/>
          </a:bodyPr>
          <a:lstStyle/>
          <a:p>
            <a:pPr indent="-285750" lvl="0" marL="285750" rtl="0" algn="l">
              <a:lnSpc>
                <a:spcPct val="80000"/>
              </a:lnSpc>
              <a:spcBef>
                <a:spcPts val="0"/>
              </a:spcBef>
              <a:spcAft>
                <a:spcPts val="0"/>
              </a:spcAft>
              <a:buSzPts val="2480"/>
              <a:buChar char="▶"/>
            </a:pPr>
            <a:r>
              <a:rPr lang="en-US" sz="3100"/>
              <a:t>Connect to a Network.</a:t>
            </a:r>
            <a:endParaRPr/>
          </a:p>
          <a:p>
            <a:pPr indent="-285750" lvl="0" marL="285750" rtl="0" algn="l">
              <a:lnSpc>
                <a:spcPct val="80000"/>
              </a:lnSpc>
              <a:spcBef>
                <a:spcPts val="1220"/>
              </a:spcBef>
              <a:spcAft>
                <a:spcPts val="0"/>
              </a:spcAft>
              <a:buSzPts val="2480"/>
              <a:buChar char="▶"/>
            </a:pPr>
            <a:r>
              <a:rPr lang="en-US" sz="3100"/>
              <a:t>Open VirtualBox and run Metasploitable also Kali.</a:t>
            </a:r>
            <a:endParaRPr/>
          </a:p>
          <a:p>
            <a:pPr indent="-285750" lvl="0" marL="285750" rtl="0" algn="l">
              <a:lnSpc>
                <a:spcPct val="80000"/>
              </a:lnSpc>
              <a:spcBef>
                <a:spcPts val="1220"/>
              </a:spcBef>
              <a:spcAft>
                <a:spcPts val="0"/>
              </a:spcAft>
              <a:buSzPts val="2480"/>
              <a:buChar char="▶"/>
            </a:pPr>
            <a:r>
              <a:rPr lang="en-US" sz="3100"/>
              <a:t>Find the Ip addresses for Metasploble and Kali by using ifconfig command.</a:t>
            </a:r>
            <a:endParaRPr/>
          </a:p>
          <a:p>
            <a:pPr indent="-285750" lvl="0" marL="285750" rtl="0" algn="l">
              <a:lnSpc>
                <a:spcPct val="80000"/>
              </a:lnSpc>
              <a:spcBef>
                <a:spcPts val="1220"/>
              </a:spcBef>
              <a:spcAft>
                <a:spcPts val="0"/>
              </a:spcAft>
              <a:buSzPts val="2480"/>
              <a:buChar char="▶"/>
            </a:pPr>
            <a:r>
              <a:rPr lang="en-US" sz="3100"/>
              <a:t>Then ping those Ip address to make sure that it’s reachable.</a:t>
            </a:r>
            <a:endParaRPr/>
          </a:p>
          <a:p>
            <a:pPr indent="-285750" lvl="0" marL="285750" rtl="0" algn="l">
              <a:lnSpc>
                <a:spcPct val="80000"/>
              </a:lnSpc>
              <a:spcBef>
                <a:spcPts val="1220"/>
              </a:spcBef>
              <a:spcAft>
                <a:spcPts val="0"/>
              </a:spcAft>
              <a:buSzPts val="2480"/>
              <a:buChar char="▶"/>
            </a:pPr>
            <a:r>
              <a:rPr lang="en-US" sz="3100"/>
              <a:t>Open Zenmap to scan the target Ip address . </a:t>
            </a:r>
            <a:endParaRPr/>
          </a:p>
          <a:p>
            <a:pPr indent="0" lvl="0" marL="0" rtl="0" algn="l">
              <a:lnSpc>
                <a:spcPct val="80000"/>
              </a:lnSpc>
              <a:spcBef>
                <a:spcPts val="910"/>
              </a:spcBef>
              <a:spcAft>
                <a:spcPts val="0"/>
              </a:spcAft>
              <a:buSzPts val="1240"/>
              <a:buNone/>
            </a:pPr>
            <a:r>
              <a:t/>
            </a:r>
            <a:endParaRPr sz="1550"/>
          </a:p>
          <a:p>
            <a:pPr indent="0" lvl="0" marL="0" rtl="0" algn="l">
              <a:lnSpc>
                <a:spcPct val="80000"/>
              </a:lnSpc>
              <a:spcBef>
                <a:spcPts val="910"/>
              </a:spcBef>
              <a:spcAft>
                <a:spcPts val="0"/>
              </a:spcAft>
              <a:buSzPts val="1240"/>
              <a:buNone/>
            </a:pPr>
            <a:r>
              <a:t/>
            </a:r>
            <a:endParaRPr sz="1550"/>
          </a:p>
          <a:p>
            <a:pPr indent="0" lvl="0" marL="0" rtl="0" algn="l">
              <a:lnSpc>
                <a:spcPct val="80000"/>
              </a:lnSpc>
              <a:spcBef>
                <a:spcPts val="910"/>
              </a:spcBef>
              <a:spcAft>
                <a:spcPts val="0"/>
              </a:spcAft>
              <a:buSzPts val="1240"/>
              <a:buNone/>
            </a:pPr>
            <a:r>
              <a:rPr lang="en-US" sz="1550"/>
              <a:t> </a:t>
            </a:r>
            <a:endParaRPr/>
          </a:p>
          <a:p>
            <a:pPr indent="-207009" lvl="0" marL="285750" rtl="0" algn="l">
              <a:lnSpc>
                <a:spcPct val="80000"/>
              </a:lnSpc>
              <a:spcBef>
                <a:spcPts val="910"/>
              </a:spcBef>
              <a:spcAft>
                <a:spcPts val="0"/>
              </a:spcAft>
              <a:buSzPts val="1240"/>
              <a:buNone/>
            </a:pPr>
            <a:r>
              <a:t/>
            </a:r>
            <a:endParaRPr sz="15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0" y="0"/>
            <a:ext cx="9905998" cy="799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SCAN TARGET IP ADDRESS</a:t>
            </a:r>
            <a:endParaRPr/>
          </a:p>
        </p:txBody>
      </p:sp>
      <p:pic>
        <p:nvPicPr>
          <p:cNvPr id="158" name="Google Shape;158;p22"/>
          <p:cNvPicPr preferRelativeResize="0"/>
          <p:nvPr>
            <p:ph idx="1" type="body"/>
          </p:nvPr>
        </p:nvPicPr>
        <p:blipFill rotWithShape="1">
          <a:blip r:embed="rId3">
            <a:alphaModFix/>
          </a:blip>
          <a:srcRect b="0" l="0" r="0" t="0"/>
          <a:stretch/>
        </p:blipFill>
        <p:spPr>
          <a:xfrm>
            <a:off x="2833353" y="634942"/>
            <a:ext cx="6246253" cy="61293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0" y="13211"/>
            <a:ext cx="9905998" cy="961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pic>
        <p:nvPicPr>
          <p:cNvPr id="164" name="Google Shape;164;p23"/>
          <p:cNvPicPr preferRelativeResize="0"/>
          <p:nvPr>
            <p:ph idx="1" type="body"/>
          </p:nvPr>
        </p:nvPicPr>
        <p:blipFill rotWithShape="1">
          <a:blip r:embed="rId3">
            <a:alphaModFix/>
          </a:blip>
          <a:srcRect b="0" l="0" r="0" t="0"/>
          <a:stretch/>
        </p:blipFill>
        <p:spPr>
          <a:xfrm>
            <a:off x="2949263" y="746527"/>
            <a:ext cx="6116936" cy="6014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0" y="77273"/>
            <a:ext cx="9905998" cy="72121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Check your root</a:t>
            </a:r>
            <a:endParaRPr/>
          </a:p>
        </p:txBody>
      </p:sp>
      <p:pic>
        <p:nvPicPr>
          <p:cNvPr id="170" name="Google Shape;170;p24"/>
          <p:cNvPicPr preferRelativeResize="0"/>
          <p:nvPr>
            <p:ph idx="1" type="body"/>
          </p:nvPr>
        </p:nvPicPr>
        <p:blipFill rotWithShape="1">
          <a:blip r:embed="rId3">
            <a:alphaModFix/>
          </a:blip>
          <a:srcRect b="0" l="0" r="0" t="0"/>
          <a:stretch/>
        </p:blipFill>
        <p:spPr>
          <a:xfrm>
            <a:off x="3039415" y="670484"/>
            <a:ext cx="5718220" cy="6135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0" y="0"/>
            <a:ext cx="9905998" cy="6825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Start Metasploitable Root Shell Exploit</a:t>
            </a:r>
            <a:endParaRPr/>
          </a:p>
        </p:txBody>
      </p:sp>
      <p:pic>
        <p:nvPicPr>
          <p:cNvPr id="176" name="Google Shape;176;p25"/>
          <p:cNvPicPr preferRelativeResize="0"/>
          <p:nvPr>
            <p:ph idx="1" type="body"/>
          </p:nvPr>
        </p:nvPicPr>
        <p:blipFill rotWithShape="1">
          <a:blip r:embed="rId3">
            <a:alphaModFix/>
          </a:blip>
          <a:srcRect b="0" l="0" r="0" t="0"/>
          <a:stretch/>
        </p:blipFill>
        <p:spPr>
          <a:xfrm>
            <a:off x="2846231" y="594292"/>
            <a:ext cx="5872677" cy="6115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idx="1" type="body"/>
          </p:nvPr>
        </p:nvSpPr>
        <p:spPr>
          <a:xfrm>
            <a:off x="684211" y="685800"/>
            <a:ext cx="10777985" cy="5186966"/>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880"/>
              <a:buChar char="▶"/>
            </a:pPr>
            <a:r>
              <a:rPr b="1" lang="en-US" sz="3600">
                <a:solidFill>
                  <a:schemeClr val="lt1"/>
                </a:solidFill>
              </a:rPr>
              <a:t>Exploitation</a:t>
            </a:r>
            <a:endParaRPr b="1" sz="3600">
              <a:solidFill>
                <a:schemeClr val="lt1"/>
              </a:solidFill>
            </a:endParaRPr>
          </a:p>
          <a:p>
            <a:pPr indent="0" lvl="0" marL="0" rtl="0" algn="l">
              <a:spcBef>
                <a:spcPts val="1320"/>
              </a:spcBef>
              <a:spcAft>
                <a:spcPts val="0"/>
              </a:spcAft>
              <a:buSzPts val="2880"/>
              <a:buNone/>
            </a:pPr>
            <a:r>
              <a:rPr lang="en-US" sz="3600">
                <a:solidFill>
                  <a:schemeClr val="lt1"/>
                </a:solidFill>
              </a:rPr>
              <a:t>It is a root shell so we can connect through netcat service or telnet.</a:t>
            </a:r>
            <a:endParaRPr sz="3600">
              <a:solidFill>
                <a:schemeClr val="lt1"/>
              </a:solidFill>
            </a:endParaRPr>
          </a:p>
          <a:p>
            <a:pPr indent="0" lvl="0" marL="0" rtl="0" algn="l">
              <a:spcBef>
                <a:spcPts val="1320"/>
              </a:spcBef>
              <a:spcAft>
                <a:spcPts val="0"/>
              </a:spcAft>
              <a:buSzPts val="2880"/>
              <a:buNone/>
            </a:pPr>
            <a:r>
              <a:rPr lang="en-US" sz="3600">
                <a:solidFill>
                  <a:schemeClr val="lt1"/>
                </a:solidFill>
              </a:rPr>
              <a:t>nc &lt;target ip address&gt; 1524 or </a:t>
            </a:r>
            <a:endParaRPr/>
          </a:p>
          <a:p>
            <a:pPr indent="0" lvl="0" marL="0" rtl="0" algn="l">
              <a:spcBef>
                <a:spcPts val="1320"/>
              </a:spcBef>
              <a:spcAft>
                <a:spcPts val="0"/>
              </a:spcAft>
              <a:buSzPts val="2880"/>
              <a:buNone/>
            </a:pPr>
            <a:r>
              <a:rPr lang="en-US" sz="3600">
                <a:solidFill>
                  <a:schemeClr val="lt1"/>
                </a:solidFill>
              </a:rPr>
              <a:t>telnet &lt;target ip address&gt; 1524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883835" y="0"/>
            <a:ext cx="9905998" cy="14785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YOU ARE A </a:t>
            </a:r>
            <a:r>
              <a:rPr b="1" lang="en-US"/>
              <a:t>METASPLOITABLE</a:t>
            </a:r>
            <a:r>
              <a:rPr lang="en-US"/>
              <a:t> USER NOW.</a:t>
            </a:r>
            <a:endParaRPr/>
          </a:p>
        </p:txBody>
      </p:sp>
      <p:pic>
        <p:nvPicPr>
          <p:cNvPr id="187" name="Google Shape;187;p27"/>
          <p:cNvPicPr preferRelativeResize="0"/>
          <p:nvPr>
            <p:ph idx="1" type="body"/>
          </p:nvPr>
        </p:nvPicPr>
        <p:blipFill rotWithShape="1">
          <a:blip r:embed="rId3">
            <a:alphaModFix/>
          </a:blip>
          <a:srcRect b="0" l="0" r="0" t="0"/>
          <a:stretch/>
        </p:blipFill>
        <p:spPr>
          <a:xfrm>
            <a:off x="3381968" y="1025995"/>
            <a:ext cx="5440464" cy="56838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