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1" r:id="rId3"/>
    <p:sldId id="257" r:id="rId4"/>
    <p:sldId id="262" r:id="rId5"/>
    <p:sldId id="258" r:id="rId6"/>
    <p:sldId id="260" r:id="rId7"/>
    <p:sldId id="259"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1851" autoAdjust="0"/>
  </p:normalViewPr>
  <p:slideViewPr>
    <p:cSldViewPr snapToGrid="0">
      <p:cViewPr varScale="1">
        <p:scale>
          <a:sx n="47" d="100"/>
          <a:sy n="47" d="100"/>
        </p:scale>
        <p:origin x="1416"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F257EA-5711-411B-8434-3CA0B7BAA9AF}" type="datetimeFigureOut">
              <a:rPr lang="ru-RU" smtClean="0"/>
              <a:t>25.01.2017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C5B45-BA89-480A-8727-07D028E1DC39}" type="slidenum">
              <a:rPr lang="ru-RU" smtClean="0"/>
              <a:t>‹#›</a:t>
            </a:fld>
            <a:endParaRPr lang="ru-RU"/>
          </a:p>
        </p:txBody>
      </p:sp>
    </p:spTree>
    <p:extLst>
      <p:ext uri="{BB962C8B-B14F-4D97-AF65-F5344CB8AC3E}">
        <p14:creationId xmlns:p14="http://schemas.microsoft.com/office/powerpoint/2010/main" val="1987571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facebook.github.io/react/docs/pure-render-mixin.html" TargetMode="External"/><Relationship Id="rId3" Type="http://schemas.openxmlformats.org/officeDocument/2006/relationships/hyperlink" Target="http://facebook.github.io/react/blog/2015/03/19/building-the-facebook-news-feed-with-relay.html" TargetMode="External"/><Relationship Id="rId7" Type="http://schemas.openxmlformats.org/officeDocument/2006/relationships/hyperlink" Target="https://egghead.io/series/getting-started-with-redux"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medium.com/@dan_abramov/mixins-are-dead-long-live-higher-order-components-94a0d2f9e750" TargetMode="External"/><Relationship Id="rId5" Type="http://schemas.openxmlformats.org/officeDocument/2006/relationships/hyperlink" Target="https://facebook.github.io/react/blog/2015/10/07/react-v0.14.html#stateless-functional-components" TargetMode="External"/><Relationship Id="rId10" Type="http://schemas.openxmlformats.org/officeDocument/2006/relationships/hyperlink" Target="https://twitter.com/chantastic" TargetMode="External"/><Relationship Id="rId4" Type="http://schemas.openxmlformats.org/officeDocument/2006/relationships/hyperlink" Target="https://medium.com/@learnreact/container-components-c0e67432e005" TargetMode="External"/><Relationship Id="rId9" Type="http://schemas.openxmlformats.org/officeDocument/2006/relationships/hyperlink" Target="https://gist.github.com/chantastic/fc9e3853464dffdb1e3c"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7FC5B45-BA89-480A-8727-07D028E1DC39}" type="slidenum">
              <a:rPr lang="ru-RU" smtClean="0"/>
              <a:t>1</a:t>
            </a:fld>
            <a:endParaRPr lang="ru-RU"/>
          </a:p>
        </p:txBody>
      </p:sp>
    </p:spTree>
    <p:extLst>
      <p:ext uri="{BB962C8B-B14F-4D97-AF65-F5344CB8AC3E}">
        <p14:creationId xmlns:p14="http://schemas.microsoft.com/office/powerpoint/2010/main" val="4043770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a:t>
            </a:r>
            <a:r>
              <a:rPr lang="en-US" sz="1200" b="0" i="0" kern="1200" dirty="0" err="1" smtClean="0">
                <a:solidFill>
                  <a:schemeClr val="tx1"/>
                </a:solidFill>
                <a:effectLst/>
                <a:latin typeface="+mn-lt"/>
                <a:ea typeface="+mn-ea"/>
                <a:cs typeface="+mn-cs"/>
              </a:rPr>
              <a:t>ebpack</a:t>
            </a:r>
            <a:r>
              <a:rPr lang="en-US" sz="1200" b="0" i="0" kern="1200" dirty="0" smtClean="0">
                <a:solidFill>
                  <a:schemeClr val="tx1"/>
                </a:solidFill>
                <a:effectLst/>
                <a:latin typeface="+mn-lt"/>
                <a:ea typeface="+mn-ea"/>
                <a:cs typeface="+mn-cs"/>
              </a:rPr>
              <a:t> is an amazing tool for processing and bundling modules. </a:t>
            </a:r>
          </a:p>
          <a:p>
            <a:r>
              <a:rPr lang="en-US" sz="1200" b="0" i="0" kern="1200" dirty="0" smtClean="0">
                <a:solidFill>
                  <a:schemeClr val="tx1"/>
                </a:solidFill>
                <a:effectLst/>
                <a:latin typeface="+mn-lt"/>
                <a:ea typeface="+mn-ea"/>
                <a:cs typeface="+mn-cs"/>
              </a:rPr>
              <a:t>+ find JavaScript modules and other assets to bundle and pack them for the browser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it is the de facto tool in the React community</a:t>
            </a:r>
          </a:p>
          <a:p>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loaders and plugins</a:t>
            </a:r>
            <a:endParaRPr lang="ru-RU" dirty="0"/>
          </a:p>
        </p:txBody>
      </p:sp>
      <p:sp>
        <p:nvSpPr>
          <p:cNvPr id="4" name="Номер слайда 3"/>
          <p:cNvSpPr>
            <a:spLocks noGrp="1"/>
          </p:cNvSpPr>
          <p:nvPr>
            <p:ph type="sldNum" sz="quarter" idx="10"/>
          </p:nvPr>
        </p:nvSpPr>
        <p:spPr/>
        <p:txBody>
          <a:bodyPr/>
          <a:lstStyle/>
          <a:p>
            <a:fld id="{C7FC5B45-BA89-480A-8727-07D028E1DC39}" type="slidenum">
              <a:rPr lang="ru-RU" smtClean="0"/>
              <a:t>3</a:t>
            </a:fld>
            <a:endParaRPr lang="ru-RU"/>
          </a:p>
        </p:txBody>
      </p:sp>
    </p:spTree>
    <p:extLst>
      <p:ext uri="{BB962C8B-B14F-4D97-AF65-F5344CB8AC3E}">
        <p14:creationId xmlns:p14="http://schemas.microsoft.com/office/powerpoint/2010/main" val="114745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There’s </a:t>
            </a:r>
            <a:r>
              <a:rPr lang="en-US" sz="1200" b="0" i="0" kern="1200" dirty="0" smtClean="0">
                <a:solidFill>
                  <a:schemeClr val="tx1"/>
                </a:solidFill>
                <a:effectLst/>
                <a:latin typeface="+mn-lt"/>
                <a:ea typeface="+mn-ea"/>
                <a:cs typeface="+mn-cs"/>
              </a:rPr>
              <a:t>a simple pattern I find immensely useful when writing React applications. If </a:t>
            </a:r>
            <a:r>
              <a:rPr lang="en-US" sz="1200" b="0" i="0" u="none" strike="noStrike" kern="1200" dirty="0" smtClean="0">
                <a:solidFill>
                  <a:schemeClr val="tx1"/>
                </a:solidFill>
                <a:effectLst/>
                <a:latin typeface="+mn-lt"/>
                <a:ea typeface="+mn-ea"/>
                <a:cs typeface="+mn-cs"/>
                <a:hlinkClick r:id="rId3"/>
              </a:rPr>
              <a:t>you’ve been doing React for a while</a:t>
            </a:r>
            <a:r>
              <a:rPr lang="en-US" sz="1200" b="0" i="0" kern="1200" dirty="0" smtClean="0">
                <a:solidFill>
                  <a:schemeClr val="tx1"/>
                </a:solidFill>
                <a:effectLst/>
                <a:latin typeface="+mn-lt"/>
                <a:ea typeface="+mn-ea"/>
                <a:cs typeface="+mn-cs"/>
              </a:rPr>
              <a:t>, you have probably already discovered it. </a:t>
            </a:r>
            <a:r>
              <a:rPr lang="en-US" sz="1200" b="0" i="0" u="none" strike="noStrike" kern="1200" dirty="0" smtClean="0">
                <a:solidFill>
                  <a:schemeClr val="tx1"/>
                </a:solidFill>
                <a:effectLst/>
                <a:latin typeface="+mn-lt"/>
                <a:ea typeface="+mn-ea"/>
                <a:cs typeface="+mn-cs"/>
                <a:hlinkClick r:id="rId4"/>
              </a:rPr>
              <a:t>This article explains it well</a:t>
            </a:r>
            <a:r>
              <a:rPr lang="en-US" sz="1200" b="0" i="0" kern="1200" dirty="0" smtClean="0">
                <a:solidFill>
                  <a:schemeClr val="tx1"/>
                </a:solidFill>
                <a:effectLst/>
                <a:latin typeface="+mn-lt"/>
                <a:ea typeface="+mn-ea"/>
                <a:cs typeface="+mn-cs"/>
              </a:rPr>
              <a:t>, but I want to add a few more points.</a:t>
            </a:r>
          </a:p>
          <a:p>
            <a:r>
              <a:rPr lang="en-US" sz="1200" b="0" i="0" kern="1200" dirty="0" smtClean="0">
                <a:solidFill>
                  <a:schemeClr val="tx1"/>
                </a:solidFill>
                <a:effectLst/>
                <a:latin typeface="+mn-lt"/>
                <a:ea typeface="+mn-ea"/>
                <a:cs typeface="+mn-cs"/>
              </a:rPr>
              <a:t>You’ll find your components much easier to reuse and reason about if you </a:t>
            </a:r>
            <a:r>
              <a:rPr lang="en-US" sz="1200" b="1" i="0" kern="1200" dirty="0" smtClean="0">
                <a:solidFill>
                  <a:schemeClr val="tx1"/>
                </a:solidFill>
                <a:effectLst/>
                <a:latin typeface="+mn-lt"/>
                <a:ea typeface="+mn-ea"/>
                <a:cs typeface="+mn-cs"/>
              </a:rPr>
              <a:t>divide them into two categories.</a:t>
            </a:r>
            <a:r>
              <a:rPr lang="en-US" sz="1200" b="0" i="0" kern="1200" dirty="0" smtClean="0">
                <a:solidFill>
                  <a:schemeClr val="tx1"/>
                </a:solidFill>
                <a:effectLst/>
                <a:latin typeface="+mn-lt"/>
                <a:ea typeface="+mn-ea"/>
                <a:cs typeface="+mn-cs"/>
              </a:rPr>
              <a:t> I call them </a:t>
            </a:r>
            <a:r>
              <a:rPr lang="en-US" sz="1200" b="0" i="1" kern="1200" dirty="0" smtClean="0">
                <a:solidFill>
                  <a:schemeClr val="tx1"/>
                </a:solidFill>
                <a:effectLst/>
                <a:latin typeface="+mn-lt"/>
                <a:ea typeface="+mn-ea"/>
                <a:cs typeface="+mn-cs"/>
              </a:rPr>
              <a:t>Container </a:t>
            </a:r>
            <a:r>
              <a:rPr lang="en-US" sz="1200" b="0" i="0" kern="1200" dirty="0" smtClean="0">
                <a:solidFill>
                  <a:schemeClr val="tx1"/>
                </a:solidFill>
                <a:effectLst/>
                <a:latin typeface="+mn-lt"/>
                <a:ea typeface="+mn-ea"/>
                <a:cs typeface="+mn-cs"/>
              </a:rPr>
              <a:t>and</a:t>
            </a:r>
            <a:r>
              <a:rPr lang="en-US" sz="1200" b="0" i="1"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Presentational</a:t>
            </a:r>
            <a:r>
              <a:rPr lang="en-US" sz="1200" b="0" i="0" kern="1200" dirty="0" err="1" smtClean="0">
                <a:solidFill>
                  <a:schemeClr val="tx1"/>
                </a:solidFill>
                <a:effectLst/>
                <a:latin typeface="+mn-lt"/>
                <a:ea typeface="+mn-ea"/>
                <a:cs typeface="+mn-cs"/>
              </a:rPr>
              <a:t>components</a:t>
            </a:r>
            <a:r>
              <a:rPr lang="en-US" sz="1200" b="0" i="0" kern="1200" dirty="0" smtClean="0">
                <a:solidFill>
                  <a:schemeClr val="tx1"/>
                </a:solidFill>
                <a:effectLst/>
                <a:latin typeface="+mn-lt"/>
                <a:ea typeface="+mn-ea"/>
                <a:cs typeface="+mn-cs"/>
              </a:rPr>
              <a:t>* but I also heard </a:t>
            </a:r>
            <a:r>
              <a:rPr lang="en-US" sz="1200" b="0" i="1" kern="1200" dirty="0" smtClean="0">
                <a:solidFill>
                  <a:schemeClr val="tx1"/>
                </a:solidFill>
                <a:effectLst/>
                <a:latin typeface="+mn-lt"/>
                <a:ea typeface="+mn-ea"/>
                <a:cs typeface="+mn-cs"/>
              </a:rPr>
              <a:t>Fat</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Skinny</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Smart</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Dumb,</a:t>
            </a:r>
            <a:r>
              <a:rPr lang="en-US" sz="1200" b="0"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Pure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Screens</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Components</a:t>
            </a:r>
            <a:r>
              <a:rPr lang="en-US" sz="1200" b="0" i="0" kern="1200" dirty="0" smtClean="0">
                <a:solidFill>
                  <a:schemeClr val="tx1"/>
                </a:solidFill>
                <a:effectLst/>
                <a:latin typeface="+mn-lt"/>
                <a:ea typeface="+mn-ea"/>
                <a:cs typeface="+mn-cs"/>
              </a:rPr>
              <a:t>, etc. These all are not </a:t>
            </a:r>
            <a:r>
              <a:rPr lang="en-US" sz="1200" b="0" i="1" kern="1200" dirty="0" smtClean="0">
                <a:solidFill>
                  <a:schemeClr val="tx1"/>
                </a:solidFill>
                <a:effectLst/>
                <a:latin typeface="+mn-lt"/>
                <a:ea typeface="+mn-ea"/>
                <a:cs typeface="+mn-cs"/>
              </a:rPr>
              <a:t>exactly</a:t>
            </a:r>
            <a:r>
              <a:rPr lang="en-US" sz="1200" b="0" i="0" kern="1200" dirty="0" smtClean="0">
                <a:solidFill>
                  <a:schemeClr val="tx1"/>
                </a:solidFill>
                <a:effectLst/>
                <a:latin typeface="+mn-lt"/>
                <a:ea typeface="+mn-ea"/>
                <a:cs typeface="+mn-cs"/>
              </a:rPr>
              <a:t> the same, but the core idea is similar.</a:t>
            </a:r>
          </a:p>
          <a:p>
            <a:r>
              <a:rPr lang="en-US" sz="1200" b="0" i="0" kern="1200" dirty="0" smtClean="0">
                <a:solidFill>
                  <a:schemeClr val="tx1"/>
                </a:solidFill>
                <a:effectLst/>
                <a:latin typeface="+mn-lt"/>
                <a:ea typeface="+mn-ea"/>
                <a:cs typeface="+mn-cs"/>
              </a:rPr>
              <a:t>My </a:t>
            </a:r>
            <a:r>
              <a:rPr lang="en-US" sz="1200" b="1" i="0" kern="1200" dirty="0" smtClean="0">
                <a:solidFill>
                  <a:schemeClr val="tx1"/>
                </a:solidFill>
                <a:effectLst/>
                <a:latin typeface="+mn-lt"/>
                <a:ea typeface="+mn-ea"/>
                <a:cs typeface="+mn-cs"/>
              </a:rPr>
              <a:t>presentational </a:t>
            </a:r>
            <a:r>
              <a:rPr lang="en-US" sz="1200" b="0" i="0" kern="1200" dirty="0" smtClean="0">
                <a:solidFill>
                  <a:schemeClr val="tx1"/>
                </a:solidFill>
                <a:effectLst/>
                <a:latin typeface="+mn-lt"/>
                <a:ea typeface="+mn-ea"/>
                <a:cs typeface="+mn-cs"/>
              </a:rPr>
              <a:t>components:</a:t>
            </a:r>
          </a:p>
          <a:p>
            <a:r>
              <a:rPr lang="en-US" sz="1200" b="0" i="0" kern="1200" dirty="0" smtClean="0">
                <a:solidFill>
                  <a:schemeClr val="tx1"/>
                </a:solidFill>
                <a:effectLst/>
                <a:latin typeface="+mn-lt"/>
                <a:ea typeface="+mn-ea"/>
                <a:cs typeface="+mn-cs"/>
              </a:rPr>
              <a:t>Are concerned with </a:t>
            </a:r>
            <a:r>
              <a:rPr lang="en-US" sz="1200" b="0" i="1" kern="1200" dirty="0" smtClean="0">
                <a:solidFill>
                  <a:schemeClr val="tx1"/>
                </a:solidFill>
                <a:effectLst/>
                <a:latin typeface="+mn-lt"/>
                <a:ea typeface="+mn-ea"/>
                <a:cs typeface="+mn-cs"/>
              </a:rPr>
              <a:t>how things look</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May contain both presentational and container components** inside, and usually have some DOM markup and styles of their own.</a:t>
            </a:r>
          </a:p>
          <a:p>
            <a:r>
              <a:rPr lang="en-US" sz="1200" b="0" i="0" kern="1200" dirty="0" smtClean="0">
                <a:solidFill>
                  <a:schemeClr val="tx1"/>
                </a:solidFill>
                <a:effectLst/>
                <a:latin typeface="+mn-lt"/>
                <a:ea typeface="+mn-ea"/>
                <a:cs typeface="+mn-cs"/>
              </a:rPr>
              <a:t>Often allow containment via </a:t>
            </a:r>
            <a:r>
              <a:rPr lang="en-US" sz="1200" b="0" i="1" kern="1200" dirty="0" err="1" smtClean="0">
                <a:solidFill>
                  <a:schemeClr val="tx1"/>
                </a:solidFill>
                <a:effectLst/>
                <a:latin typeface="+mn-lt"/>
                <a:ea typeface="+mn-ea"/>
                <a:cs typeface="+mn-cs"/>
              </a:rPr>
              <a:t>this.props.children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Have no dependencies on the rest of the app, such as Flux actions or stores.</a:t>
            </a:r>
          </a:p>
          <a:p>
            <a:r>
              <a:rPr lang="en-US" sz="1200" b="0" i="0" kern="1200" dirty="0" smtClean="0">
                <a:solidFill>
                  <a:schemeClr val="tx1"/>
                </a:solidFill>
                <a:effectLst/>
                <a:latin typeface="+mn-lt"/>
                <a:ea typeface="+mn-ea"/>
                <a:cs typeface="+mn-cs"/>
              </a:rPr>
              <a:t>Don’t specify how the data is loaded or mutated.</a:t>
            </a:r>
          </a:p>
          <a:p>
            <a:r>
              <a:rPr lang="en-US" sz="1200" b="0" i="0" kern="1200" dirty="0" smtClean="0">
                <a:solidFill>
                  <a:schemeClr val="tx1"/>
                </a:solidFill>
                <a:effectLst/>
                <a:latin typeface="+mn-lt"/>
                <a:ea typeface="+mn-ea"/>
                <a:cs typeface="+mn-cs"/>
              </a:rPr>
              <a:t>Receive data and callbacks exclusively via props.</a:t>
            </a:r>
          </a:p>
          <a:p>
            <a:r>
              <a:rPr lang="en-US" sz="1200" b="0" i="0" kern="1200" dirty="0" smtClean="0">
                <a:solidFill>
                  <a:schemeClr val="tx1"/>
                </a:solidFill>
                <a:effectLst/>
                <a:latin typeface="+mn-lt"/>
                <a:ea typeface="+mn-ea"/>
                <a:cs typeface="+mn-cs"/>
              </a:rPr>
              <a:t>Rarely have their own state (when they do, it’s UI state rather than data).</a:t>
            </a:r>
          </a:p>
          <a:p>
            <a:r>
              <a:rPr lang="en-US" sz="1200" b="0" i="0" kern="1200" dirty="0" smtClean="0">
                <a:solidFill>
                  <a:schemeClr val="tx1"/>
                </a:solidFill>
                <a:effectLst/>
                <a:latin typeface="+mn-lt"/>
                <a:ea typeface="+mn-ea"/>
                <a:cs typeface="+mn-cs"/>
              </a:rPr>
              <a:t>Are written as </a:t>
            </a:r>
            <a:r>
              <a:rPr lang="en-US" sz="1200" b="0" i="0" u="none" strike="noStrike" kern="1200" dirty="0" smtClean="0">
                <a:solidFill>
                  <a:schemeClr val="tx1"/>
                </a:solidFill>
                <a:effectLst/>
                <a:latin typeface="+mn-lt"/>
                <a:ea typeface="+mn-ea"/>
                <a:cs typeface="+mn-cs"/>
                <a:hlinkClick r:id="rId5"/>
              </a:rPr>
              <a:t>functional components</a:t>
            </a:r>
            <a:r>
              <a:rPr lang="en-US" sz="1200" b="0" i="0" kern="1200" dirty="0" smtClean="0">
                <a:solidFill>
                  <a:schemeClr val="tx1"/>
                </a:solidFill>
                <a:effectLst/>
                <a:latin typeface="+mn-lt"/>
                <a:ea typeface="+mn-ea"/>
                <a:cs typeface="+mn-cs"/>
              </a:rPr>
              <a:t> unless they need state, lifecycle hooks, or performance optimizations.</a:t>
            </a:r>
          </a:p>
          <a:p>
            <a:r>
              <a:rPr lang="en-US" sz="1200" b="0" i="0" kern="1200" dirty="0" smtClean="0">
                <a:solidFill>
                  <a:schemeClr val="tx1"/>
                </a:solidFill>
                <a:effectLst/>
                <a:latin typeface="+mn-lt"/>
                <a:ea typeface="+mn-ea"/>
                <a:cs typeface="+mn-cs"/>
              </a:rPr>
              <a:t>Examples: </a:t>
            </a:r>
            <a:r>
              <a:rPr lang="en-US" sz="1200" b="0" i="1" kern="1200" dirty="0" smtClean="0">
                <a:solidFill>
                  <a:schemeClr val="tx1"/>
                </a:solidFill>
                <a:effectLst/>
                <a:latin typeface="+mn-lt"/>
                <a:ea typeface="+mn-ea"/>
                <a:cs typeface="+mn-cs"/>
              </a:rPr>
              <a:t>Page, Sidebar, Story, </a:t>
            </a:r>
            <a:r>
              <a:rPr lang="en-US" sz="1200" b="0" i="1" kern="1200" dirty="0" err="1" smtClean="0">
                <a:solidFill>
                  <a:schemeClr val="tx1"/>
                </a:solidFill>
                <a:effectLst/>
                <a:latin typeface="+mn-lt"/>
                <a:ea typeface="+mn-ea"/>
                <a:cs typeface="+mn-cs"/>
              </a:rPr>
              <a:t>UserInfo</a:t>
            </a:r>
            <a:r>
              <a:rPr lang="en-US" sz="1200" b="0" i="1" kern="1200" dirty="0" smtClean="0">
                <a:solidFill>
                  <a:schemeClr val="tx1"/>
                </a:solidFill>
                <a:effectLst/>
                <a:latin typeface="+mn-lt"/>
                <a:ea typeface="+mn-ea"/>
                <a:cs typeface="+mn-cs"/>
              </a:rPr>
              <a:t>, List.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My </a:t>
            </a:r>
            <a:r>
              <a:rPr lang="en-US" sz="1200" b="1" i="0" kern="1200" dirty="0" smtClean="0">
                <a:solidFill>
                  <a:schemeClr val="tx1"/>
                </a:solidFill>
                <a:effectLst/>
                <a:latin typeface="+mn-lt"/>
                <a:ea typeface="+mn-ea"/>
                <a:cs typeface="+mn-cs"/>
              </a:rPr>
              <a:t>container</a:t>
            </a:r>
            <a:r>
              <a:rPr lang="en-US" sz="1200" b="0" i="0" kern="1200" dirty="0" smtClean="0">
                <a:solidFill>
                  <a:schemeClr val="tx1"/>
                </a:solidFill>
                <a:effectLst/>
                <a:latin typeface="+mn-lt"/>
                <a:ea typeface="+mn-ea"/>
                <a:cs typeface="+mn-cs"/>
              </a:rPr>
              <a:t> components:</a:t>
            </a:r>
          </a:p>
          <a:p>
            <a:r>
              <a:rPr lang="en-US" sz="1200" b="0" i="0" kern="1200" dirty="0" smtClean="0">
                <a:solidFill>
                  <a:schemeClr val="tx1"/>
                </a:solidFill>
                <a:effectLst/>
                <a:latin typeface="+mn-lt"/>
                <a:ea typeface="+mn-ea"/>
                <a:cs typeface="+mn-cs"/>
              </a:rPr>
              <a:t>Are concerned with </a:t>
            </a:r>
            <a:r>
              <a:rPr lang="en-US" sz="1200" b="0" i="1" kern="1200" dirty="0" smtClean="0">
                <a:solidFill>
                  <a:schemeClr val="tx1"/>
                </a:solidFill>
                <a:effectLst/>
                <a:latin typeface="+mn-lt"/>
                <a:ea typeface="+mn-ea"/>
                <a:cs typeface="+mn-cs"/>
              </a:rPr>
              <a:t>how things work</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May contain both presentational and container components** inside but usually don’t have any DOM markup of their own except for some wrapping </a:t>
            </a:r>
            <a:r>
              <a:rPr lang="en-US" sz="1200" b="0" i="0" kern="1200" dirty="0" err="1" smtClean="0">
                <a:solidFill>
                  <a:schemeClr val="tx1"/>
                </a:solidFill>
                <a:effectLst/>
                <a:latin typeface="+mn-lt"/>
                <a:ea typeface="+mn-ea"/>
                <a:cs typeface="+mn-cs"/>
              </a:rPr>
              <a:t>divs</a:t>
            </a:r>
            <a:r>
              <a:rPr lang="en-US" sz="1200" b="0" i="0" kern="1200" dirty="0" smtClean="0">
                <a:solidFill>
                  <a:schemeClr val="tx1"/>
                </a:solidFill>
                <a:effectLst/>
                <a:latin typeface="+mn-lt"/>
                <a:ea typeface="+mn-ea"/>
                <a:cs typeface="+mn-cs"/>
              </a:rPr>
              <a:t>, and never have any styles.</a:t>
            </a:r>
          </a:p>
          <a:p>
            <a:r>
              <a:rPr lang="en-US" sz="1200" b="0" i="0" kern="1200" dirty="0" smtClean="0">
                <a:solidFill>
                  <a:schemeClr val="tx1"/>
                </a:solidFill>
                <a:effectLst/>
                <a:latin typeface="+mn-lt"/>
                <a:ea typeface="+mn-ea"/>
                <a:cs typeface="+mn-cs"/>
              </a:rPr>
              <a:t>Provide the data and behavior to presentational or other container components.</a:t>
            </a:r>
          </a:p>
          <a:p>
            <a:r>
              <a:rPr lang="en-US" sz="1200" b="0" i="0" kern="1200" dirty="0" smtClean="0">
                <a:solidFill>
                  <a:schemeClr val="tx1"/>
                </a:solidFill>
                <a:effectLst/>
                <a:latin typeface="+mn-lt"/>
                <a:ea typeface="+mn-ea"/>
                <a:cs typeface="+mn-cs"/>
              </a:rPr>
              <a:t>Call Flux actions and provide these as callbacks to the presentational components.</a:t>
            </a:r>
          </a:p>
          <a:p>
            <a:r>
              <a:rPr lang="en-US" sz="1200" b="0" i="0" kern="1200" dirty="0" smtClean="0">
                <a:solidFill>
                  <a:schemeClr val="tx1"/>
                </a:solidFill>
                <a:effectLst/>
                <a:latin typeface="+mn-lt"/>
                <a:ea typeface="+mn-ea"/>
                <a:cs typeface="+mn-cs"/>
              </a:rPr>
              <a:t>Are often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as they tend to serve as data sources.</a:t>
            </a:r>
          </a:p>
          <a:p>
            <a:r>
              <a:rPr lang="en-US" sz="1200" b="0" i="0" kern="1200" dirty="0" smtClean="0">
                <a:solidFill>
                  <a:schemeClr val="tx1"/>
                </a:solidFill>
                <a:effectLst/>
                <a:latin typeface="+mn-lt"/>
                <a:ea typeface="+mn-ea"/>
                <a:cs typeface="+mn-cs"/>
              </a:rPr>
              <a:t>Are usually generated using </a:t>
            </a:r>
            <a:r>
              <a:rPr lang="en-US" sz="1200" b="0" i="0" u="none" strike="noStrike" kern="1200" dirty="0" smtClean="0">
                <a:solidFill>
                  <a:schemeClr val="tx1"/>
                </a:solidFill>
                <a:effectLst/>
                <a:latin typeface="+mn-lt"/>
                <a:ea typeface="+mn-ea"/>
                <a:cs typeface="+mn-cs"/>
                <a:hlinkClick r:id="rId6"/>
              </a:rPr>
              <a:t>higher order components</a:t>
            </a:r>
            <a:r>
              <a:rPr lang="en-US" sz="1200" b="0" i="0" kern="1200" dirty="0" smtClean="0">
                <a:solidFill>
                  <a:schemeClr val="tx1"/>
                </a:solidFill>
                <a:effectLst/>
                <a:latin typeface="+mn-lt"/>
                <a:ea typeface="+mn-ea"/>
                <a:cs typeface="+mn-cs"/>
              </a:rPr>
              <a:t> such as </a:t>
            </a:r>
            <a:r>
              <a:rPr lang="en-US" sz="1200" b="0" i="1" kern="1200" dirty="0" smtClean="0">
                <a:solidFill>
                  <a:schemeClr val="tx1"/>
                </a:solidFill>
                <a:effectLst/>
                <a:latin typeface="+mn-lt"/>
                <a:ea typeface="+mn-ea"/>
                <a:cs typeface="+mn-cs"/>
              </a:rPr>
              <a:t>connect()</a:t>
            </a:r>
            <a:r>
              <a:rPr lang="en-US" sz="1200" b="0" i="0" kern="1200" dirty="0" smtClean="0">
                <a:solidFill>
                  <a:schemeClr val="tx1"/>
                </a:solidFill>
                <a:effectLst/>
                <a:latin typeface="+mn-lt"/>
                <a:ea typeface="+mn-ea"/>
                <a:cs typeface="+mn-cs"/>
              </a:rPr>
              <a:t>from React Redux, </a:t>
            </a:r>
            <a:r>
              <a:rPr lang="en-US" sz="1200" b="0" i="1" kern="1200" dirty="0" err="1" smtClean="0">
                <a:solidFill>
                  <a:schemeClr val="tx1"/>
                </a:solidFill>
                <a:effectLst/>
                <a:latin typeface="+mn-lt"/>
                <a:ea typeface="+mn-ea"/>
                <a:cs typeface="+mn-cs"/>
              </a:rPr>
              <a:t>createContainer</a:t>
            </a:r>
            <a:r>
              <a:rPr lang="en-US" sz="1200" b="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from Relay, or </a:t>
            </a:r>
            <a:r>
              <a:rPr lang="en-US" sz="1200" b="0" i="1" kern="1200" dirty="0" err="1" smtClean="0">
                <a:solidFill>
                  <a:schemeClr val="tx1"/>
                </a:solidFill>
                <a:effectLst/>
                <a:latin typeface="+mn-lt"/>
                <a:ea typeface="+mn-ea"/>
                <a:cs typeface="+mn-cs"/>
              </a:rPr>
              <a:t>Container.create</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from Flux </a:t>
            </a:r>
            <a:r>
              <a:rPr lang="en-US" sz="1200" b="0" i="0" kern="1200" dirty="0" err="1" smtClean="0">
                <a:solidFill>
                  <a:schemeClr val="tx1"/>
                </a:solidFill>
                <a:effectLst/>
                <a:latin typeface="+mn-lt"/>
                <a:ea typeface="+mn-ea"/>
                <a:cs typeface="+mn-cs"/>
              </a:rPr>
              <a:t>Utils</a:t>
            </a:r>
            <a:r>
              <a:rPr lang="en-US" sz="1200" b="0" i="0" kern="1200" dirty="0" smtClean="0">
                <a:solidFill>
                  <a:schemeClr val="tx1"/>
                </a:solidFill>
                <a:effectLst/>
                <a:latin typeface="+mn-lt"/>
                <a:ea typeface="+mn-ea"/>
                <a:cs typeface="+mn-cs"/>
              </a:rPr>
              <a:t>, rather than written by hand.</a:t>
            </a:r>
          </a:p>
          <a:p>
            <a:r>
              <a:rPr lang="en-US" sz="1200" b="0" i="0" kern="1200" dirty="0" smtClean="0">
                <a:solidFill>
                  <a:schemeClr val="tx1"/>
                </a:solidFill>
                <a:effectLst/>
                <a:latin typeface="+mn-lt"/>
                <a:ea typeface="+mn-ea"/>
                <a:cs typeface="+mn-cs"/>
              </a:rPr>
              <a:t>Examples: </a:t>
            </a:r>
            <a:r>
              <a:rPr lang="en-US" sz="1200" b="0" i="1" kern="1200" dirty="0" err="1" smtClean="0">
                <a:solidFill>
                  <a:schemeClr val="tx1"/>
                </a:solidFill>
                <a:effectLst/>
                <a:latin typeface="+mn-lt"/>
                <a:ea typeface="+mn-ea"/>
                <a:cs typeface="+mn-cs"/>
              </a:rPr>
              <a:t>UserPage</a:t>
            </a:r>
            <a:r>
              <a:rPr lang="en-US" sz="1200" b="0" i="1"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FollowersSidebar</a:t>
            </a:r>
            <a:r>
              <a:rPr lang="en-US" sz="1200" b="0" i="1"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StoryContainer</a:t>
            </a:r>
            <a:r>
              <a:rPr lang="en-US" sz="1200" b="0" i="1"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FollowedUserList</a:t>
            </a:r>
            <a:r>
              <a:rPr lang="en-US" sz="1200" b="0" i="1"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 put them in different folders to make this distinction clear.</a:t>
            </a:r>
          </a:p>
          <a:p>
            <a:r>
              <a:rPr lang="en-US" sz="1200" b="1" i="0" kern="1200" dirty="0" smtClean="0">
                <a:solidFill>
                  <a:schemeClr val="tx1"/>
                </a:solidFill>
                <a:effectLst/>
                <a:latin typeface="+mn-lt"/>
                <a:ea typeface="+mn-ea"/>
                <a:cs typeface="+mn-cs"/>
              </a:rPr>
              <a:t>Benefits of This Approach</a:t>
            </a:r>
          </a:p>
          <a:p>
            <a:r>
              <a:rPr lang="en-US" sz="1200" b="0" i="0" kern="1200" dirty="0" smtClean="0">
                <a:solidFill>
                  <a:schemeClr val="tx1"/>
                </a:solidFill>
                <a:effectLst/>
                <a:latin typeface="+mn-lt"/>
                <a:ea typeface="+mn-ea"/>
                <a:cs typeface="+mn-cs"/>
              </a:rPr>
              <a:t>Better separation of concerns. You understand your app and your UI better by writing components this way.</a:t>
            </a:r>
          </a:p>
          <a:p>
            <a:r>
              <a:rPr lang="en-US" sz="1200" b="0" i="0" kern="1200" dirty="0" smtClean="0">
                <a:solidFill>
                  <a:schemeClr val="tx1"/>
                </a:solidFill>
                <a:effectLst/>
                <a:latin typeface="+mn-lt"/>
                <a:ea typeface="+mn-ea"/>
                <a:cs typeface="+mn-cs"/>
              </a:rPr>
              <a:t>Better reusability. You can use the same presentational component with completely different state sources, and turn those into separate container components that can be further reused.</a:t>
            </a:r>
          </a:p>
          <a:p>
            <a:r>
              <a:rPr lang="en-US" sz="1200" b="0" i="0" kern="1200" dirty="0" smtClean="0">
                <a:solidFill>
                  <a:schemeClr val="tx1"/>
                </a:solidFill>
                <a:effectLst/>
                <a:latin typeface="+mn-lt"/>
                <a:ea typeface="+mn-ea"/>
                <a:cs typeface="+mn-cs"/>
              </a:rPr>
              <a:t>Presentational components are essentially your app’s “palette”. You can put them on a single page and let the designer tweak all their variations without touching the app’s logic. You can run screenshot regression tests on that page.</a:t>
            </a:r>
          </a:p>
          <a:p>
            <a:r>
              <a:rPr lang="en-US" sz="1200" b="0" i="0" kern="1200" dirty="0" smtClean="0">
                <a:solidFill>
                  <a:schemeClr val="tx1"/>
                </a:solidFill>
                <a:effectLst/>
                <a:latin typeface="+mn-lt"/>
                <a:ea typeface="+mn-ea"/>
                <a:cs typeface="+mn-cs"/>
              </a:rPr>
              <a:t>This forces you to extract “layout components” such as </a:t>
            </a:r>
            <a:r>
              <a:rPr lang="en-US" sz="1200" b="0" i="1" kern="1200" dirty="0" smtClean="0">
                <a:solidFill>
                  <a:schemeClr val="tx1"/>
                </a:solidFill>
                <a:effectLst/>
                <a:latin typeface="+mn-lt"/>
                <a:ea typeface="+mn-ea"/>
                <a:cs typeface="+mn-cs"/>
              </a:rPr>
              <a:t>Sidebar, Page, </a:t>
            </a:r>
            <a:r>
              <a:rPr lang="en-US" sz="1200" b="0" i="1" kern="1200" dirty="0" err="1" smtClean="0">
                <a:solidFill>
                  <a:schemeClr val="tx1"/>
                </a:solidFill>
                <a:effectLst/>
                <a:latin typeface="+mn-lt"/>
                <a:ea typeface="+mn-ea"/>
                <a:cs typeface="+mn-cs"/>
              </a:rPr>
              <a:t>ContextMenu</a:t>
            </a:r>
            <a:r>
              <a:rPr lang="en-US" sz="1200" b="0" i="0" kern="1200" dirty="0" smtClean="0">
                <a:solidFill>
                  <a:schemeClr val="tx1"/>
                </a:solidFill>
                <a:effectLst/>
                <a:latin typeface="+mn-lt"/>
                <a:ea typeface="+mn-ea"/>
                <a:cs typeface="+mn-cs"/>
              </a:rPr>
              <a:t> and use </a:t>
            </a:r>
            <a:r>
              <a:rPr lang="en-US" sz="1200" b="0" i="1" kern="1200" dirty="0" err="1" smtClean="0">
                <a:solidFill>
                  <a:schemeClr val="tx1"/>
                </a:solidFill>
                <a:effectLst/>
                <a:latin typeface="+mn-lt"/>
                <a:ea typeface="+mn-ea"/>
                <a:cs typeface="+mn-cs"/>
              </a:rPr>
              <a:t>this.props.children</a:t>
            </a:r>
            <a:r>
              <a:rPr lang="en-US" sz="1200" b="0" i="0" kern="1200" dirty="0" smtClean="0">
                <a:solidFill>
                  <a:schemeClr val="tx1"/>
                </a:solidFill>
                <a:effectLst/>
                <a:latin typeface="+mn-lt"/>
                <a:ea typeface="+mn-ea"/>
                <a:cs typeface="+mn-cs"/>
              </a:rPr>
              <a:t> instead of duplicating the same markup and layout in several container components.</a:t>
            </a:r>
          </a:p>
          <a:p>
            <a:r>
              <a:rPr lang="en-US" sz="1200" b="0" i="0" kern="1200" dirty="0" smtClean="0">
                <a:solidFill>
                  <a:schemeClr val="tx1"/>
                </a:solidFill>
                <a:effectLst/>
                <a:latin typeface="+mn-lt"/>
                <a:ea typeface="+mn-ea"/>
                <a:cs typeface="+mn-cs"/>
              </a:rPr>
              <a:t>Remember, </a:t>
            </a:r>
            <a:r>
              <a:rPr lang="en-US" sz="1200" b="1" i="0" kern="1200" dirty="0" smtClean="0">
                <a:solidFill>
                  <a:schemeClr val="tx1"/>
                </a:solidFill>
                <a:effectLst/>
                <a:latin typeface="+mn-lt"/>
                <a:ea typeface="+mn-ea"/>
                <a:cs typeface="+mn-cs"/>
              </a:rPr>
              <a:t>components don’t have to emit DOM.</a:t>
            </a:r>
            <a:r>
              <a:rPr lang="en-US" sz="1200" b="0" i="0" kern="1200" dirty="0" smtClean="0">
                <a:solidFill>
                  <a:schemeClr val="tx1"/>
                </a:solidFill>
                <a:effectLst/>
                <a:latin typeface="+mn-lt"/>
                <a:ea typeface="+mn-ea"/>
                <a:cs typeface="+mn-cs"/>
              </a:rPr>
              <a:t> They only need to provide composition boundaries between UI concerns.</a:t>
            </a:r>
          </a:p>
          <a:p>
            <a:r>
              <a:rPr lang="en-US" sz="1200" b="0" i="0" kern="1200" dirty="0" smtClean="0">
                <a:solidFill>
                  <a:schemeClr val="tx1"/>
                </a:solidFill>
                <a:effectLst/>
                <a:latin typeface="+mn-lt"/>
                <a:ea typeface="+mn-ea"/>
                <a:cs typeface="+mn-cs"/>
              </a:rPr>
              <a:t>Take advantage of that.</a:t>
            </a:r>
          </a:p>
          <a:p>
            <a:r>
              <a:rPr lang="en-US" sz="1200" b="1" i="0" kern="1200" dirty="0" smtClean="0">
                <a:solidFill>
                  <a:schemeClr val="tx1"/>
                </a:solidFill>
                <a:effectLst/>
                <a:latin typeface="+mn-lt"/>
                <a:ea typeface="+mn-ea"/>
                <a:cs typeface="+mn-cs"/>
              </a:rPr>
              <a:t>When to Introduce Containers?</a:t>
            </a:r>
          </a:p>
          <a:p>
            <a:r>
              <a:rPr lang="en-US" sz="1200" b="0" i="0" kern="1200" dirty="0" smtClean="0">
                <a:solidFill>
                  <a:schemeClr val="tx1"/>
                </a:solidFill>
                <a:effectLst/>
                <a:latin typeface="+mn-lt"/>
                <a:ea typeface="+mn-ea"/>
                <a:cs typeface="+mn-cs"/>
              </a:rPr>
              <a:t>I suggest you to start building your app with just presentational components first. Eventually you’ll realize that you are passing too many props down the intermediate components. When you notice that some components don’t use the props they receive but merely forward them down and you have to rewire all those intermediate components any time the children need more data, it’s a good time to introduce some container components. This way you can get the data and the behavior props to the leaf components without burdening the unrelated components in the middle of the tree.</a:t>
            </a:r>
          </a:p>
          <a:p>
            <a:r>
              <a:rPr lang="en-US" sz="1200" b="0" i="0" kern="1200" dirty="0" smtClean="0">
                <a:solidFill>
                  <a:schemeClr val="tx1"/>
                </a:solidFill>
                <a:effectLst/>
                <a:latin typeface="+mn-lt"/>
                <a:ea typeface="+mn-ea"/>
                <a:cs typeface="+mn-cs"/>
              </a:rPr>
              <a:t>This is an ongoing process of refactoring so don’t try to get it right the first time. As you experiment with this pattern, you will develop an intuitive sense for when it’s time to extract some containers, just like you know when it’s time to extract a function. My </a:t>
            </a:r>
            <a:r>
              <a:rPr lang="en-US" sz="1200" b="0" i="0" u="none" strike="noStrike" kern="1200" dirty="0" smtClean="0">
                <a:solidFill>
                  <a:schemeClr val="tx1"/>
                </a:solidFill>
                <a:effectLst/>
                <a:latin typeface="+mn-lt"/>
                <a:ea typeface="+mn-ea"/>
                <a:cs typeface="+mn-cs"/>
                <a:hlinkClick r:id="rId7"/>
              </a:rPr>
              <a:t>free Redux Egghead series</a:t>
            </a:r>
            <a:r>
              <a:rPr lang="en-US" sz="1200" b="0" i="0" kern="1200" dirty="0" smtClean="0">
                <a:solidFill>
                  <a:schemeClr val="tx1"/>
                </a:solidFill>
                <a:effectLst/>
                <a:latin typeface="+mn-lt"/>
                <a:ea typeface="+mn-ea"/>
                <a:cs typeface="+mn-cs"/>
              </a:rPr>
              <a:t> might help you with that too!</a:t>
            </a:r>
          </a:p>
          <a:p>
            <a:r>
              <a:rPr lang="en-US" sz="1200" b="1" i="0" kern="1200" dirty="0" smtClean="0">
                <a:solidFill>
                  <a:schemeClr val="tx1"/>
                </a:solidFill>
                <a:effectLst/>
                <a:latin typeface="+mn-lt"/>
                <a:ea typeface="+mn-ea"/>
                <a:cs typeface="+mn-cs"/>
              </a:rPr>
              <a:t>Other Dichotomies</a:t>
            </a:r>
          </a:p>
          <a:p>
            <a:r>
              <a:rPr lang="en-US" sz="1200" b="0" i="0" kern="1200" dirty="0" smtClean="0">
                <a:solidFill>
                  <a:schemeClr val="tx1"/>
                </a:solidFill>
                <a:effectLst/>
                <a:latin typeface="+mn-lt"/>
                <a:ea typeface="+mn-ea"/>
                <a:cs typeface="+mn-cs"/>
              </a:rPr>
              <a:t>It’s important that you understand that the distinction between the presentational components and the containers is not a technical one. Rather, it is a distinction in their purpose.</a:t>
            </a:r>
          </a:p>
          <a:p>
            <a:r>
              <a:rPr lang="en-US" sz="1200" b="0" i="0" kern="1200" dirty="0" smtClean="0">
                <a:solidFill>
                  <a:schemeClr val="tx1"/>
                </a:solidFill>
                <a:effectLst/>
                <a:latin typeface="+mn-lt"/>
                <a:ea typeface="+mn-ea"/>
                <a:cs typeface="+mn-cs"/>
              </a:rPr>
              <a:t>By contrast, here are a few related (but different!) technical distinctions:</a:t>
            </a:r>
          </a:p>
          <a:p>
            <a:r>
              <a:rPr lang="en-US" sz="1200" b="1" i="0" kern="1200" dirty="0" err="1" smtClean="0">
                <a:solidFill>
                  <a:schemeClr val="tx1"/>
                </a:solidFill>
                <a:effectLst/>
                <a:latin typeface="+mn-lt"/>
                <a:ea typeface="+mn-ea"/>
                <a:cs typeface="+mn-cs"/>
              </a:rPr>
              <a:t>Stateful</a:t>
            </a:r>
            <a:r>
              <a:rPr lang="en-US" sz="1200" b="1" i="0" kern="1200" dirty="0" smtClean="0">
                <a:solidFill>
                  <a:schemeClr val="tx1"/>
                </a:solidFill>
                <a:effectLst/>
                <a:latin typeface="+mn-lt"/>
                <a:ea typeface="+mn-ea"/>
                <a:cs typeface="+mn-cs"/>
              </a:rPr>
              <a:t> and Stateless.</a:t>
            </a:r>
            <a:r>
              <a:rPr lang="en-US" sz="1200" b="0" i="0" kern="1200" dirty="0" smtClean="0">
                <a:solidFill>
                  <a:schemeClr val="tx1"/>
                </a:solidFill>
                <a:effectLst/>
                <a:latin typeface="+mn-lt"/>
                <a:ea typeface="+mn-ea"/>
                <a:cs typeface="+mn-cs"/>
              </a:rPr>
              <a:t> Some components use React </a:t>
            </a:r>
            <a:r>
              <a:rPr lang="en-US" sz="1200" b="0" i="1" kern="1200" dirty="0" err="1" smtClean="0">
                <a:solidFill>
                  <a:schemeClr val="tx1"/>
                </a:solidFill>
                <a:effectLst/>
                <a:latin typeface="+mn-lt"/>
                <a:ea typeface="+mn-ea"/>
                <a:cs typeface="+mn-cs"/>
              </a:rPr>
              <a:t>setState</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method and some don’t. While container components tend to be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and presentational components tend to be stateless, this is not a hard rule. Presentational components can be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and containers can be stateless too.</a:t>
            </a:r>
          </a:p>
          <a:p>
            <a:r>
              <a:rPr lang="en-US" sz="1200" b="1" i="0" kern="1200" dirty="0" smtClean="0">
                <a:solidFill>
                  <a:schemeClr val="tx1"/>
                </a:solidFill>
                <a:effectLst/>
                <a:latin typeface="+mn-lt"/>
                <a:ea typeface="+mn-ea"/>
                <a:cs typeface="+mn-cs"/>
              </a:rPr>
              <a:t>Classes and Functions.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Since React 0.14</a:t>
            </a:r>
            <a:r>
              <a:rPr lang="en-US" sz="1200" b="0" i="0" kern="1200" dirty="0" smtClean="0">
                <a:solidFill>
                  <a:schemeClr val="tx1"/>
                </a:solidFill>
                <a:effectLst/>
                <a:latin typeface="+mn-lt"/>
                <a:ea typeface="+mn-ea"/>
                <a:cs typeface="+mn-cs"/>
              </a:rPr>
              <a:t>, components can be declared both as classes and as functions. Functional components are simpler to define but they lack certain features currently available only to class components. Some of these restrictions may go away in the future but they exist today. Because functional components are easier to understand, I suggest you to use them unless you need state, lifecycle hooks, or performance optimizations, which are only available to the class components at this time.</a:t>
            </a:r>
          </a:p>
          <a:p>
            <a:r>
              <a:rPr lang="en-US" sz="1200" b="1" i="0" kern="1200" dirty="0" smtClean="0">
                <a:solidFill>
                  <a:schemeClr val="tx1"/>
                </a:solidFill>
                <a:effectLst/>
                <a:latin typeface="+mn-lt"/>
                <a:ea typeface="+mn-ea"/>
                <a:cs typeface="+mn-cs"/>
              </a:rPr>
              <a:t>Pure and Impure.</a:t>
            </a:r>
            <a:r>
              <a:rPr lang="en-US" sz="1200" b="0" i="0" kern="1200" dirty="0" smtClean="0">
                <a:solidFill>
                  <a:schemeClr val="tx1"/>
                </a:solidFill>
                <a:effectLst/>
                <a:latin typeface="+mn-lt"/>
                <a:ea typeface="+mn-ea"/>
                <a:cs typeface="+mn-cs"/>
              </a:rPr>
              <a:t> People say that a component is pure if it is guaranteed to return the same result given the same props and state. Pure components can be defined both as classes and functions, and can be both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and stateless. Another important aspect of pure components is that they don’t rely on deep mutations in props or state, so their rendering performance can be optimized by a shallow comparison in their </a:t>
            </a:r>
            <a:r>
              <a:rPr lang="en-US" sz="1200" b="0" i="1" u="none" strike="noStrike" kern="1200" dirty="0" err="1" smtClean="0">
                <a:solidFill>
                  <a:schemeClr val="tx1"/>
                </a:solidFill>
                <a:effectLst/>
                <a:latin typeface="+mn-lt"/>
                <a:ea typeface="+mn-ea"/>
                <a:cs typeface="+mn-cs"/>
                <a:hlinkClick r:id="rId8"/>
              </a:rPr>
              <a:t>shouldComponentUpdate</a:t>
            </a:r>
            <a:r>
              <a:rPr lang="en-US" sz="1200" b="0" i="1" u="none" strike="noStrike" kern="1200" dirty="0" smtClean="0">
                <a:solidFill>
                  <a:schemeClr val="tx1"/>
                </a:solidFill>
                <a:effectLst/>
                <a:latin typeface="+mn-lt"/>
                <a:ea typeface="+mn-ea"/>
                <a:cs typeface="+mn-cs"/>
                <a:hlinkClick r:id="rId8"/>
              </a:rPr>
              <a:t>()</a:t>
            </a:r>
            <a:r>
              <a:rPr lang="en-US" sz="1200" b="0" i="0" u="none" strike="noStrike" kern="1200" dirty="0" smtClean="0">
                <a:solidFill>
                  <a:schemeClr val="tx1"/>
                </a:solidFill>
                <a:effectLst/>
                <a:latin typeface="+mn-lt"/>
                <a:ea typeface="+mn-ea"/>
                <a:cs typeface="+mn-cs"/>
                <a:hlinkClick r:id="rId8"/>
              </a:rPr>
              <a:t> hook</a:t>
            </a:r>
            <a:r>
              <a:rPr lang="en-US" sz="1200" b="0" i="0" kern="1200" dirty="0" smtClean="0">
                <a:solidFill>
                  <a:schemeClr val="tx1"/>
                </a:solidFill>
                <a:effectLst/>
                <a:latin typeface="+mn-lt"/>
                <a:ea typeface="+mn-ea"/>
                <a:cs typeface="+mn-cs"/>
              </a:rPr>
              <a:t>. Currently only classes can define </a:t>
            </a:r>
            <a:r>
              <a:rPr lang="en-US" sz="1200" b="0" i="1" kern="1200" dirty="0" err="1" smtClean="0">
                <a:solidFill>
                  <a:schemeClr val="tx1"/>
                </a:solidFill>
                <a:effectLst/>
                <a:latin typeface="+mn-lt"/>
                <a:ea typeface="+mn-ea"/>
                <a:cs typeface="+mn-cs"/>
              </a:rPr>
              <a:t>shouldComponentUpdate</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but that may change in the future.</a:t>
            </a:r>
          </a:p>
          <a:p>
            <a:r>
              <a:rPr lang="en-US" sz="1200" b="0" i="0" kern="1200" dirty="0" smtClean="0">
                <a:solidFill>
                  <a:schemeClr val="tx1"/>
                </a:solidFill>
                <a:effectLst/>
                <a:latin typeface="+mn-lt"/>
                <a:ea typeface="+mn-ea"/>
                <a:cs typeface="+mn-cs"/>
              </a:rPr>
              <a:t>Both presentational components and containers can fall into either of those buckets. In my experience, presentational components tend to be stateless pure functions, and containers tend to be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pure classes. However this is not a rule but an observation, and I’ve seen the exact opposite cases that made sense in specific circumstances.</a:t>
            </a:r>
          </a:p>
          <a:p>
            <a:r>
              <a:rPr lang="en-US" sz="1200" b="0" i="0" kern="1200" dirty="0" smtClean="0">
                <a:solidFill>
                  <a:schemeClr val="tx1"/>
                </a:solidFill>
                <a:effectLst/>
                <a:latin typeface="+mn-lt"/>
                <a:ea typeface="+mn-ea"/>
                <a:cs typeface="+mn-cs"/>
              </a:rPr>
              <a:t>Don’t take the presentational and container component separation as a dogma. Sometimes it doesn’t matter or it’s hard to draw the line. If you feel unsure about whether a specific component should be presentational or a container, it might be too early to decide. Don’t sweat it!</a:t>
            </a:r>
          </a:p>
          <a:p>
            <a:r>
              <a:rPr lang="en-US" sz="1200" b="1" i="0" kern="1200" dirty="0" smtClean="0">
                <a:solidFill>
                  <a:schemeClr val="tx1"/>
                </a:solidFill>
                <a:effectLst/>
                <a:latin typeface="+mn-lt"/>
                <a:ea typeface="+mn-ea"/>
                <a:cs typeface="+mn-cs"/>
              </a:rPr>
              <a:t>Example</a:t>
            </a:r>
          </a:p>
          <a:p>
            <a:r>
              <a:rPr lang="en-US" sz="1200" b="0" i="0" u="none" strike="noStrike" kern="1200" dirty="0" smtClean="0">
                <a:solidFill>
                  <a:schemeClr val="tx1"/>
                </a:solidFill>
                <a:effectLst/>
                <a:latin typeface="+mn-lt"/>
                <a:ea typeface="+mn-ea"/>
                <a:cs typeface="+mn-cs"/>
                <a:hlinkClick r:id="rId9"/>
              </a:rPr>
              <a:t>This gist</a:t>
            </a:r>
            <a:r>
              <a:rPr lang="en-US" sz="1200" b="0" i="0" kern="1200" dirty="0" smtClean="0">
                <a:solidFill>
                  <a:schemeClr val="tx1"/>
                </a:solidFill>
                <a:effectLst/>
                <a:latin typeface="+mn-lt"/>
                <a:ea typeface="+mn-ea"/>
                <a:cs typeface="+mn-cs"/>
              </a:rPr>
              <a:t> by </a:t>
            </a:r>
            <a:r>
              <a:rPr lang="en-US" sz="1200" b="0" i="0" u="none" strike="noStrike" kern="1200" dirty="0" smtClean="0">
                <a:solidFill>
                  <a:schemeClr val="tx1"/>
                </a:solidFill>
                <a:effectLst/>
                <a:latin typeface="+mn-lt"/>
                <a:ea typeface="+mn-ea"/>
                <a:cs typeface="+mn-cs"/>
                <a:hlinkClick r:id="rId10"/>
              </a:rPr>
              <a:t>Michael Chan</a:t>
            </a:r>
            <a:r>
              <a:rPr lang="en-US" sz="1200" b="0" i="0" kern="1200" dirty="0" smtClean="0">
                <a:solidFill>
                  <a:schemeClr val="tx1"/>
                </a:solidFill>
                <a:effectLst/>
                <a:latin typeface="+mn-lt"/>
                <a:ea typeface="+mn-ea"/>
                <a:cs typeface="+mn-cs"/>
              </a:rPr>
              <a:t> pretty much nails it.</a:t>
            </a:r>
          </a:p>
          <a:p>
            <a:endParaRPr lang="ru-RU" dirty="0"/>
          </a:p>
        </p:txBody>
      </p:sp>
      <p:sp>
        <p:nvSpPr>
          <p:cNvPr id="4" name="Номер слайда 3"/>
          <p:cNvSpPr>
            <a:spLocks noGrp="1"/>
          </p:cNvSpPr>
          <p:nvPr>
            <p:ph type="sldNum" sz="quarter" idx="10"/>
          </p:nvPr>
        </p:nvSpPr>
        <p:spPr/>
        <p:txBody>
          <a:bodyPr/>
          <a:lstStyle/>
          <a:p>
            <a:fld id="{C7FC5B45-BA89-480A-8727-07D028E1DC39}" type="slidenum">
              <a:rPr lang="ru-RU" smtClean="0"/>
              <a:t>5</a:t>
            </a:fld>
            <a:endParaRPr lang="ru-RU"/>
          </a:p>
        </p:txBody>
      </p:sp>
    </p:spTree>
    <p:extLst>
      <p:ext uri="{BB962C8B-B14F-4D97-AF65-F5344CB8AC3E}">
        <p14:creationId xmlns:p14="http://schemas.microsoft.com/office/powerpoint/2010/main" val="2952023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08C19A43-B208-46DE-AAC2-77177BA55BAC}" type="datetimeFigureOut">
              <a:rPr lang="ru-RU" smtClean="0"/>
              <a:t>25.01.2017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535D19C-6113-4033-954A-425DEC742536}" type="slidenum">
              <a:rPr lang="ru-RU" smtClean="0"/>
              <a:t>‹#›</a:t>
            </a:fld>
            <a:endParaRPr lang="ru-RU"/>
          </a:p>
        </p:txBody>
      </p:sp>
    </p:spTree>
    <p:extLst>
      <p:ext uri="{BB962C8B-B14F-4D97-AF65-F5344CB8AC3E}">
        <p14:creationId xmlns:p14="http://schemas.microsoft.com/office/powerpoint/2010/main" val="16796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8C19A43-B208-46DE-AAC2-77177BA55BAC}" type="datetimeFigureOut">
              <a:rPr lang="ru-RU" smtClean="0"/>
              <a:t>25.01.2017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535D19C-6113-4033-954A-425DEC742536}" type="slidenum">
              <a:rPr lang="ru-RU" smtClean="0"/>
              <a:t>‹#›</a:t>
            </a:fld>
            <a:endParaRPr lang="ru-RU"/>
          </a:p>
        </p:txBody>
      </p:sp>
    </p:spTree>
    <p:extLst>
      <p:ext uri="{BB962C8B-B14F-4D97-AF65-F5344CB8AC3E}">
        <p14:creationId xmlns:p14="http://schemas.microsoft.com/office/powerpoint/2010/main" val="3205444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8C19A43-B208-46DE-AAC2-77177BA55BAC}" type="datetimeFigureOut">
              <a:rPr lang="ru-RU" smtClean="0"/>
              <a:t>25.01.2017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535D19C-6113-4033-954A-425DEC742536}" type="slidenum">
              <a:rPr lang="ru-RU" smtClean="0"/>
              <a:t>‹#›</a:t>
            </a:fld>
            <a:endParaRPr lang="ru-RU"/>
          </a:p>
        </p:txBody>
      </p:sp>
    </p:spTree>
    <p:extLst>
      <p:ext uri="{BB962C8B-B14F-4D97-AF65-F5344CB8AC3E}">
        <p14:creationId xmlns:p14="http://schemas.microsoft.com/office/powerpoint/2010/main" val="213647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8C19A43-B208-46DE-AAC2-77177BA55BAC}" type="datetimeFigureOut">
              <a:rPr lang="ru-RU" smtClean="0"/>
              <a:t>25.01.2017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535D19C-6113-4033-954A-425DEC742536}" type="slidenum">
              <a:rPr lang="ru-RU" smtClean="0"/>
              <a:t>‹#›</a:t>
            </a:fld>
            <a:endParaRPr lang="ru-RU"/>
          </a:p>
        </p:txBody>
      </p:sp>
    </p:spTree>
    <p:extLst>
      <p:ext uri="{BB962C8B-B14F-4D97-AF65-F5344CB8AC3E}">
        <p14:creationId xmlns:p14="http://schemas.microsoft.com/office/powerpoint/2010/main" val="4047324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8C19A43-B208-46DE-AAC2-77177BA55BAC}" type="datetimeFigureOut">
              <a:rPr lang="ru-RU" smtClean="0"/>
              <a:t>25.01.2017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535D19C-6113-4033-954A-425DEC742536}" type="slidenum">
              <a:rPr lang="ru-RU" smtClean="0"/>
              <a:t>‹#›</a:t>
            </a:fld>
            <a:endParaRPr lang="ru-RU"/>
          </a:p>
        </p:txBody>
      </p:sp>
    </p:spTree>
    <p:extLst>
      <p:ext uri="{BB962C8B-B14F-4D97-AF65-F5344CB8AC3E}">
        <p14:creationId xmlns:p14="http://schemas.microsoft.com/office/powerpoint/2010/main" val="422852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08C19A43-B208-46DE-AAC2-77177BA55BAC}" type="datetimeFigureOut">
              <a:rPr lang="ru-RU" smtClean="0"/>
              <a:t>25.01.2017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535D19C-6113-4033-954A-425DEC742536}" type="slidenum">
              <a:rPr lang="ru-RU" smtClean="0"/>
              <a:t>‹#›</a:t>
            </a:fld>
            <a:endParaRPr lang="ru-RU"/>
          </a:p>
        </p:txBody>
      </p:sp>
    </p:spTree>
    <p:extLst>
      <p:ext uri="{BB962C8B-B14F-4D97-AF65-F5344CB8AC3E}">
        <p14:creationId xmlns:p14="http://schemas.microsoft.com/office/powerpoint/2010/main" val="1537131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08C19A43-B208-46DE-AAC2-77177BA55BAC}" type="datetimeFigureOut">
              <a:rPr lang="ru-RU" smtClean="0"/>
              <a:t>25.01.2017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535D19C-6113-4033-954A-425DEC742536}" type="slidenum">
              <a:rPr lang="ru-RU" smtClean="0"/>
              <a:t>‹#›</a:t>
            </a:fld>
            <a:endParaRPr lang="ru-RU"/>
          </a:p>
        </p:txBody>
      </p:sp>
    </p:spTree>
    <p:extLst>
      <p:ext uri="{BB962C8B-B14F-4D97-AF65-F5344CB8AC3E}">
        <p14:creationId xmlns:p14="http://schemas.microsoft.com/office/powerpoint/2010/main" val="3372208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08C19A43-B208-46DE-AAC2-77177BA55BAC}" type="datetimeFigureOut">
              <a:rPr lang="ru-RU" smtClean="0"/>
              <a:t>25.01.2017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535D19C-6113-4033-954A-425DEC742536}" type="slidenum">
              <a:rPr lang="ru-RU" smtClean="0"/>
              <a:t>‹#›</a:t>
            </a:fld>
            <a:endParaRPr lang="ru-RU"/>
          </a:p>
        </p:txBody>
      </p:sp>
    </p:spTree>
    <p:extLst>
      <p:ext uri="{BB962C8B-B14F-4D97-AF65-F5344CB8AC3E}">
        <p14:creationId xmlns:p14="http://schemas.microsoft.com/office/powerpoint/2010/main" val="348740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8C19A43-B208-46DE-AAC2-77177BA55BAC}" type="datetimeFigureOut">
              <a:rPr lang="ru-RU" smtClean="0"/>
              <a:t>25.01.2017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535D19C-6113-4033-954A-425DEC742536}" type="slidenum">
              <a:rPr lang="ru-RU" smtClean="0"/>
              <a:t>‹#›</a:t>
            </a:fld>
            <a:endParaRPr lang="ru-RU"/>
          </a:p>
        </p:txBody>
      </p:sp>
    </p:spTree>
    <p:extLst>
      <p:ext uri="{BB962C8B-B14F-4D97-AF65-F5344CB8AC3E}">
        <p14:creationId xmlns:p14="http://schemas.microsoft.com/office/powerpoint/2010/main" val="3713104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08C19A43-B208-46DE-AAC2-77177BA55BAC}" type="datetimeFigureOut">
              <a:rPr lang="ru-RU" smtClean="0"/>
              <a:t>25.01.2017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535D19C-6113-4033-954A-425DEC742536}" type="slidenum">
              <a:rPr lang="ru-RU" smtClean="0"/>
              <a:t>‹#›</a:t>
            </a:fld>
            <a:endParaRPr lang="ru-RU"/>
          </a:p>
        </p:txBody>
      </p:sp>
    </p:spTree>
    <p:extLst>
      <p:ext uri="{BB962C8B-B14F-4D97-AF65-F5344CB8AC3E}">
        <p14:creationId xmlns:p14="http://schemas.microsoft.com/office/powerpoint/2010/main" val="316574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08C19A43-B208-46DE-AAC2-77177BA55BAC}" type="datetimeFigureOut">
              <a:rPr lang="ru-RU" smtClean="0"/>
              <a:t>25.01.2017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535D19C-6113-4033-954A-425DEC742536}" type="slidenum">
              <a:rPr lang="ru-RU" smtClean="0"/>
              <a:t>‹#›</a:t>
            </a:fld>
            <a:endParaRPr lang="ru-RU"/>
          </a:p>
        </p:txBody>
      </p:sp>
    </p:spTree>
    <p:extLst>
      <p:ext uri="{BB962C8B-B14F-4D97-AF65-F5344CB8AC3E}">
        <p14:creationId xmlns:p14="http://schemas.microsoft.com/office/powerpoint/2010/main" val="296608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C19A43-B208-46DE-AAC2-77177BA55BAC}" type="datetimeFigureOut">
              <a:rPr lang="ru-RU" smtClean="0"/>
              <a:t>25.01.2017</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35D19C-6113-4033-954A-425DEC742536}" type="slidenum">
              <a:rPr lang="ru-RU" smtClean="0"/>
              <a:t>‹#›</a:t>
            </a:fld>
            <a:endParaRPr lang="ru-RU"/>
          </a:p>
        </p:txBody>
      </p:sp>
    </p:spTree>
    <p:extLst>
      <p:ext uri="{BB962C8B-B14F-4D97-AF65-F5344CB8AC3E}">
        <p14:creationId xmlns:p14="http://schemas.microsoft.com/office/powerpoint/2010/main" val="761081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ndrenovysh/itechconfession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err="1" smtClean="0"/>
              <a:t>R</a:t>
            </a:r>
            <a:r>
              <a:rPr lang="en-US" dirty="0" err="1" smtClean="0"/>
              <a:t>eactJS</a:t>
            </a:r>
            <a:r>
              <a:rPr lang="en-US" dirty="0" smtClean="0"/>
              <a:t> workshop</a:t>
            </a:r>
            <a:endParaRPr lang="ru-RU" dirty="0"/>
          </a:p>
        </p:txBody>
      </p:sp>
      <p:sp>
        <p:nvSpPr>
          <p:cNvPr id="3" name="Подзаголовок 2"/>
          <p:cNvSpPr>
            <a:spLocks noGrp="1"/>
          </p:cNvSpPr>
          <p:nvPr>
            <p:ph type="subTitle" idx="1"/>
          </p:nvPr>
        </p:nvSpPr>
        <p:spPr/>
        <p:txBody>
          <a:bodyPr>
            <a:normAutofit lnSpcReduction="10000"/>
          </a:bodyPr>
          <a:lstStyle/>
          <a:p>
            <a:endParaRPr lang="en-US" dirty="0" smtClean="0"/>
          </a:p>
          <a:p>
            <a:endParaRPr lang="en-US" dirty="0"/>
          </a:p>
          <a:p>
            <a:endParaRPr lang="en-US" dirty="0" smtClean="0"/>
          </a:p>
          <a:p>
            <a:pPr algn="l"/>
            <a:r>
              <a:rPr lang="en-US" dirty="0" err="1" smtClean="0"/>
              <a:t>andrei</a:t>
            </a:r>
            <a:r>
              <a:rPr lang="en-US" dirty="0" smtClean="0"/>
              <a:t> </a:t>
            </a:r>
            <a:r>
              <a:rPr lang="en-US" dirty="0" err="1" smtClean="0"/>
              <a:t>novysh</a:t>
            </a:r>
            <a:endParaRPr lang="ru-RU" dirty="0"/>
          </a:p>
        </p:txBody>
      </p:sp>
    </p:spTree>
    <p:extLst>
      <p:ext uri="{BB962C8B-B14F-4D97-AF65-F5344CB8AC3E}">
        <p14:creationId xmlns:p14="http://schemas.microsoft.com/office/powerpoint/2010/main" val="3666430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How to launch sample application</a:t>
            </a:r>
            <a:endParaRPr lang="ru-RU" dirty="0"/>
          </a:p>
        </p:txBody>
      </p:sp>
      <p:sp>
        <p:nvSpPr>
          <p:cNvPr id="3" name="Объект 2"/>
          <p:cNvSpPr>
            <a:spLocks noGrp="1"/>
          </p:cNvSpPr>
          <p:nvPr>
            <p:ph idx="1"/>
          </p:nvPr>
        </p:nvSpPr>
        <p:spPr/>
        <p:txBody>
          <a:bodyPr/>
          <a:lstStyle/>
          <a:p>
            <a:pPr marL="0" indent="0">
              <a:buNone/>
            </a:pPr>
            <a:r>
              <a:rPr lang="en-US" dirty="0" err="1" smtClean="0"/>
              <a:t>Git</a:t>
            </a:r>
            <a:r>
              <a:rPr lang="en-US" dirty="0" smtClean="0"/>
              <a:t>: </a:t>
            </a:r>
            <a:r>
              <a:rPr lang="en-US" dirty="0" smtClean="0">
                <a:hlinkClick r:id="rId2"/>
              </a:rPr>
              <a:t>https://github.com/andrenovysh/itechconfessional</a:t>
            </a:r>
            <a:endParaRPr lang="en-US" dirty="0" smtClean="0"/>
          </a:p>
          <a:p>
            <a:pPr marL="0" indent="0">
              <a:buNone/>
            </a:pPr>
            <a:endParaRPr lang="en-US" dirty="0"/>
          </a:p>
          <a:p>
            <a:pPr marL="0" indent="0">
              <a:buNone/>
            </a:pPr>
            <a:r>
              <a:rPr lang="en-US" dirty="0" smtClean="0"/>
              <a:t>Run </a:t>
            </a:r>
            <a:r>
              <a:rPr lang="en-US" dirty="0" smtClean="0"/>
              <a:t>backend:   </a:t>
            </a:r>
            <a:r>
              <a:rPr lang="en-US" dirty="0" smtClean="0"/>
              <a:t>…/</a:t>
            </a:r>
            <a:r>
              <a:rPr lang="en-US" dirty="0" err="1" smtClean="0"/>
              <a:t>itechconfessional</a:t>
            </a:r>
            <a:r>
              <a:rPr lang="en-US" dirty="0" smtClean="0"/>
              <a:t>/backend&gt; </a:t>
            </a:r>
            <a:r>
              <a:rPr lang="en-US" dirty="0" err="1" smtClean="0"/>
              <a:t>npm</a:t>
            </a:r>
            <a:r>
              <a:rPr lang="en-US" dirty="0" smtClean="0"/>
              <a:t> start</a:t>
            </a:r>
          </a:p>
          <a:p>
            <a:pPr marL="0" indent="0">
              <a:buNone/>
            </a:pPr>
            <a:r>
              <a:rPr lang="en-US" dirty="0" smtClean="0"/>
              <a:t>Run </a:t>
            </a:r>
            <a:r>
              <a:rPr lang="en-US" dirty="0" smtClean="0"/>
              <a:t>client</a:t>
            </a:r>
            <a:r>
              <a:rPr lang="en-US" dirty="0" smtClean="0"/>
              <a:t>:    …/</a:t>
            </a:r>
            <a:r>
              <a:rPr lang="en-US" dirty="0" err="1" smtClean="0"/>
              <a:t>itechconfessional</a:t>
            </a:r>
            <a:r>
              <a:rPr lang="en-US" dirty="0" smtClean="0"/>
              <a:t>/client&gt; </a:t>
            </a:r>
            <a:r>
              <a:rPr lang="en-US" dirty="0" err="1"/>
              <a:t>npm</a:t>
            </a:r>
            <a:r>
              <a:rPr lang="en-US" dirty="0"/>
              <a:t> start</a:t>
            </a:r>
          </a:p>
          <a:p>
            <a:pPr marL="0" indent="0">
              <a:buNone/>
            </a:pPr>
            <a:endParaRPr lang="en-US" dirty="0" smtClean="0"/>
          </a:p>
        </p:txBody>
      </p:sp>
    </p:spTree>
    <p:extLst>
      <p:ext uri="{BB962C8B-B14F-4D97-AF65-F5344CB8AC3E}">
        <p14:creationId xmlns:p14="http://schemas.microsoft.com/office/powerpoint/2010/main" val="4092111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Small quiz</a:t>
            </a:r>
            <a:endParaRPr lang="ru-RU" dirty="0"/>
          </a:p>
        </p:txBody>
      </p:sp>
      <p:sp>
        <p:nvSpPr>
          <p:cNvPr id="3" name="Объект 2"/>
          <p:cNvSpPr>
            <a:spLocks noGrp="1"/>
          </p:cNvSpPr>
          <p:nvPr>
            <p:ph idx="1"/>
          </p:nvPr>
        </p:nvSpPr>
        <p:spPr/>
        <p:txBody>
          <a:bodyPr>
            <a:normAutofit fontScale="62500" lnSpcReduction="20000"/>
          </a:bodyPr>
          <a:lstStyle/>
          <a:p>
            <a:pPr marL="0" indent="0">
              <a:buNone/>
            </a:pPr>
            <a:r>
              <a:rPr lang="en-US" dirty="0" smtClean="0">
                <a:solidFill>
                  <a:srgbClr val="7030A0"/>
                </a:solidFill>
              </a:rPr>
              <a:t>function</a:t>
            </a:r>
            <a:r>
              <a:rPr lang="en-US" dirty="0" smtClean="0"/>
              <a:t> sum (x, y) {</a:t>
            </a:r>
          </a:p>
          <a:p>
            <a:pPr marL="0" indent="0">
              <a:buNone/>
            </a:pPr>
            <a:r>
              <a:rPr lang="en-US" dirty="0"/>
              <a:t>	</a:t>
            </a:r>
            <a:r>
              <a:rPr lang="en-US" dirty="0" err="1" smtClean="0">
                <a:solidFill>
                  <a:srgbClr val="0070C0"/>
                </a:solidFill>
              </a:rPr>
              <a:t>const</a:t>
            </a:r>
            <a:r>
              <a:rPr lang="en-US" dirty="0" smtClean="0">
                <a:solidFill>
                  <a:srgbClr val="0070C0"/>
                </a:solidFill>
              </a:rPr>
              <a:t> </a:t>
            </a:r>
            <a:r>
              <a:rPr lang="en-US" dirty="0" smtClean="0"/>
              <a:t>result = x + y;</a:t>
            </a:r>
            <a:endParaRPr lang="en-US" dirty="0" smtClean="0"/>
          </a:p>
          <a:p>
            <a:pPr marL="0" indent="0">
              <a:buNone/>
            </a:pPr>
            <a:r>
              <a:rPr lang="en-US" dirty="0" smtClean="0"/>
              <a:t>	console.log(result);</a:t>
            </a:r>
          </a:p>
          <a:p>
            <a:pPr marL="0" indent="0">
              <a:buNone/>
            </a:pPr>
            <a:endParaRPr lang="en-US" dirty="0" smtClean="0"/>
          </a:p>
          <a:p>
            <a:pPr marL="0" indent="0">
              <a:buNone/>
            </a:pPr>
            <a:r>
              <a:rPr lang="en-US" dirty="0"/>
              <a:t>	</a:t>
            </a:r>
            <a:r>
              <a:rPr lang="en-US" dirty="0" smtClean="0">
                <a:solidFill>
                  <a:srgbClr val="C00000"/>
                </a:solidFill>
              </a:rPr>
              <a:t>return</a:t>
            </a:r>
            <a:r>
              <a:rPr lang="en-US" dirty="0" smtClean="0"/>
              <a:t> result;</a:t>
            </a:r>
            <a:endParaRPr lang="en-US" dirty="0" smtClean="0"/>
          </a:p>
          <a:p>
            <a:pPr marL="0" indent="0">
              <a:buNone/>
            </a:pPr>
            <a:r>
              <a:rPr lang="en-US" dirty="0" smtClean="0"/>
              <a:t>}</a:t>
            </a:r>
          </a:p>
          <a:p>
            <a:pPr marL="0" indent="0">
              <a:buNone/>
            </a:pPr>
            <a:endParaRPr lang="en-US" dirty="0"/>
          </a:p>
          <a:p>
            <a:pPr marL="0" indent="0">
              <a:buNone/>
            </a:pPr>
            <a:r>
              <a:rPr lang="en-US" dirty="0">
                <a:solidFill>
                  <a:srgbClr val="7030A0"/>
                </a:solidFill>
              </a:rPr>
              <a:t>function</a:t>
            </a:r>
            <a:r>
              <a:rPr lang="en-US" dirty="0"/>
              <a:t> </a:t>
            </a:r>
            <a:r>
              <a:rPr lang="en-US" dirty="0" smtClean="0"/>
              <a:t>prod (x</a:t>
            </a:r>
            <a:r>
              <a:rPr lang="en-US" dirty="0"/>
              <a:t>, y) {</a:t>
            </a:r>
          </a:p>
          <a:p>
            <a:pPr marL="0" indent="0">
              <a:buNone/>
            </a:pPr>
            <a:r>
              <a:rPr lang="en-US" dirty="0"/>
              <a:t>	</a:t>
            </a:r>
            <a:r>
              <a:rPr lang="en-US" dirty="0" err="1" smtClean="0">
                <a:solidFill>
                  <a:srgbClr val="0070C0"/>
                </a:solidFill>
              </a:rPr>
              <a:t>const</a:t>
            </a:r>
            <a:r>
              <a:rPr lang="en-US" dirty="0" smtClean="0"/>
              <a:t> result </a:t>
            </a:r>
            <a:r>
              <a:rPr lang="en-US" dirty="0"/>
              <a:t>= x </a:t>
            </a:r>
            <a:r>
              <a:rPr lang="en-US" dirty="0" smtClean="0"/>
              <a:t>* </a:t>
            </a:r>
            <a:r>
              <a:rPr lang="en-US" dirty="0"/>
              <a:t>y;</a:t>
            </a:r>
          </a:p>
          <a:p>
            <a:pPr marL="0" indent="0">
              <a:buNone/>
            </a:pPr>
            <a:r>
              <a:rPr lang="en-US" dirty="0"/>
              <a:t>	console.log(result</a:t>
            </a:r>
            <a:r>
              <a:rPr lang="en-US" dirty="0" smtClean="0"/>
              <a:t>);</a:t>
            </a:r>
          </a:p>
          <a:p>
            <a:pPr marL="0" indent="0">
              <a:buNone/>
            </a:pPr>
            <a:endParaRPr lang="en-US" dirty="0"/>
          </a:p>
          <a:p>
            <a:pPr marL="0" indent="0">
              <a:buNone/>
            </a:pPr>
            <a:r>
              <a:rPr lang="en-US" dirty="0"/>
              <a:t>	</a:t>
            </a:r>
            <a:r>
              <a:rPr lang="en-US" dirty="0">
                <a:solidFill>
                  <a:srgbClr val="C00000"/>
                </a:solidFill>
              </a:rPr>
              <a:t>return </a:t>
            </a:r>
            <a:r>
              <a:rPr lang="en-US" dirty="0"/>
              <a:t>result;</a:t>
            </a:r>
          </a:p>
          <a:p>
            <a:pPr marL="0" indent="0">
              <a:buNone/>
            </a:pPr>
            <a:r>
              <a:rPr lang="en-US" dirty="0" smtClean="0"/>
              <a:t>}</a:t>
            </a:r>
            <a:endParaRPr lang="en-US" dirty="0"/>
          </a:p>
        </p:txBody>
      </p:sp>
    </p:spTree>
    <p:extLst>
      <p:ext uri="{BB962C8B-B14F-4D97-AF65-F5344CB8AC3E}">
        <p14:creationId xmlns:p14="http://schemas.microsoft.com/office/powerpoint/2010/main" val="896259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Small quiz: answer</a:t>
            </a:r>
            <a:endParaRPr lang="ru-RU" dirty="0"/>
          </a:p>
        </p:txBody>
      </p:sp>
      <p:sp>
        <p:nvSpPr>
          <p:cNvPr id="3" name="Объект 2"/>
          <p:cNvSpPr>
            <a:spLocks noGrp="1"/>
          </p:cNvSpPr>
          <p:nvPr>
            <p:ph idx="1"/>
          </p:nvPr>
        </p:nvSpPr>
        <p:spPr/>
        <p:txBody>
          <a:bodyPr>
            <a:normAutofit fontScale="92500" lnSpcReduction="20000"/>
          </a:bodyPr>
          <a:lstStyle/>
          <a:p>
            <a:pPr marL="0" indent="0">
              <a:buNone/>
            </a:pPr>
            <a:r>
              <a:rPr lang="en-US" dirty="0">
                <a:solidFill>
                  <a:srgbClr val="7030A0"/>
                </a:solidFill>
              </a:rPr>
              <a:t>function</a:t>
            </a:r>
            <a:r>
              <a:rPr lang="en-US" dirty="0"/>
              <a:t> </a:t>
            </a:r>
            <a:r>
              <a:rPr lang="en-US" dirty="0" err="1" smtClean="0"/>
              <a:t>withLogging</a:t>
            </a:r>
            <a:r>
              <a:rPr lang="en-US" dirty="0" smtClean="0"/>
              <a:t> (operation) {</a:t>
            </a:r>
          </a:p>
          <a:p>
            <a:pPr marL="0" indent="0">
              <a:buNone/>
            </a:pPr>
            <a:r>
              <a:rPr lang="en-US" dirty="0"/>
              <a:t>	</a:t>
            </a:r>
            <a:r>
              <a:rPr lang="en-US" dirty="0" smtClean="0">
                <a:solidFill>
                  <a:srgbClr val="C00000"/>
                </a:solidFill>
              </a:rPr>
              <a:t>return </a:t>
            </a:r>
            <a:r>
              <a:rPr lang="en-US" dirty="0" smtClean="0">
                <a:solidFill>
                  <a:srgbClr val="7030A0"/>
                </a:solidFill>
              </a:rPr>
              <a:t>function </a:t>
            </a:r>
            <a:r>
              <a:rPr lang="en-US" dirty="0" smtClean="0"/>
              <a:t>(x, y) {</a:t>
            </a:r>
          </a:p>
          <a:p>
            <a:pPr marL="0" indent="0">
              <a:buNone/>
            </a:pPr>
            <a:r>
              <a:rPr lang="en-US" dirty="0"/>
              <a:t>	</a:t>
            </a:r>
            <a:r>
              <a:rPr lang="en-US" dirty="0" smtClean="0"/>
              <a:t>	</a:t>
            </a:r>
            <a:r>
              <a:rPr lang="en-US" dirty="0" err="1" smtClean="0">
                <a:solidFill>
                  <a:srgbClr val="0070C0"/>
                </a:solidFill>
              </a:rPr>
              <a:t>const</a:t>
            </a:r>
            <a:r>
              <a:rPr lang="en-US" dirty="0" smtClean="0">
                <a:solidFill>
                  <a:srgbClr val="0070C0"/>
                </a:solidFill>
              </a:rPr>
              <a:t> </a:t>
            </a:r>
            <a:r>
              <a:rPr lang="en-US" dirty="0" smtClean="0"/>
              <a:t>result = operation(x, y);</a:t>
            </a:r>
          </a:p>
          <a:p>
            <a:pPr marL="0" indent="0">
              <a:buNone/>
            </a:pPr>
            <a:r>
              <a:rPr lang="en-US" dirty="0"/>
              <a:t>	</a:t>
            </a:r>
            <a:r>
              <a:rPr lang="en-US" dirty="0" smtClean="0"/>
              <a:t>	console.log(result);</a:t>
            </a:r>
          </a:p>
          <a:p>
            <a:pPr marL="0" indent="0">
              <a:buNone/>
            </a:pPr>
            <a:endParaRPr lang="en-US" dirty="0"/>
          </a:p>
          <a:p>
            <a:pPr marL="0" indent="0">
              <a:buNone/>
            </a:pPr>
            <a:r>
              <a:rPr lang="en-US" dirty="0" smtClean="0"/>
              <a:t>		</a:t>
            </a:r>
            <a:r>
              <a:rPr lang="en-US" dirty="0" smtClean="0">
                <a:solidFill>
                  <a:srgbClr val="C00000"/>
                </a:solidFill>
              </a:rPr>
              <a:t>return</a:t>
            </a:r>
            <a:r>
              <a:rPr lang="en-US" dirty="0" smtClean="0"/>
              <a:t> result;</a:t>
            </a:r>
          </a:p>
          <a:p>
            <a:pPr marL="0" indent="0">
              <a:buNone/>
            </a:pPr>
            <a:r>
              <a:rPr lang="en-US" dirty="0" smtClean="0"/>
              <a:t>	}</a:t>
            </a:r>
          </a:p>
          <a:p>
            <a:pPr marL="0" indent="0">
              <a:buNone/>
            </a:pPr>
            <a:r>
              <a:rPr lang="en-US" dirty="0" smtClean="0"/>
              <a:t>}</a:t>
            </a:r>
          </a:p>
          <a:p>
            <a:pPr marL="0" indent="0">
              <a:buNone/>
            </a:pPr>
            <a:endParaRPr lang="en-US" dirty="0"/>
          </a:p>
          <a:p>
            <a:pPr marL="0" indent="0">
              <a:buNone/>
            </a:pPr>
            <a:r>
              <a:rPr lang="en-US" dirty="0" err="1" smtClean="0">
                <a:solidFill>
                  <a:srgbClr val="0070C0"/>
                </a:solidFill>
              </a:rPr>
              <a:t>const</a:t>
            </a:r>
            <a:r>
              <a:rPr lang="en-US" dirty="0" smtClean="0">
                <a:solidFill>
                  <a:srgbClr val="0070C0"/>
                </a:solidFill>
              </a:rPr>
              <a:t> </a:t>
            </a:r>
            <a:r>
              <a:rPr lang="en-US" dirty="0" err="1" smtClean="0"/>
              <a:t>sumAndLog</a:t>
            </a:r>
            <a:r>
              <a:rPr lang="en-US" dirty="0" smtClean="0"/>
              <a:t> = </a:t>
            </a:r>
            <a:r>
              <a:rPr lang="en-US" dirty="0" err="1" smtClean="0"/>
              <a:t>withLogging</a:t>
            </a:r>
            <a:r>
              <a:rPr lang="en-US" dirty="0" smtClean="0"/>
              <a:t>(sum);</a:t>
            </a:r>
            <a:endParaRPr lang="ru-RU" dirty="0"/>
          </a:p>
        </p:txBody>
      </p:sp>
    </p:spTree>
    <p:extLst>
      <p:ext uri="{BB962C8B-B14F-4D97-AF65-F5344CB8AC3E}">
        <p14:creationId xmlns:p14="http://schemas.microsoft.com/office/powerpoint/2010/main" val="3472176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Components vs Container</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2440828662"/>
              </p:ext>
            </p:extLst>
          </p:nvPr>
        </p:nvGraphicFramePr>
        <p:xfrm>
          <a:off x="838200" y="1825619"/>
          <a:ext cx="10515600" cy="4403730"/>
        </p:xfrm>
        <a:graphic>
          <a:graphicData uri="http://schemas.openxmlformats.org/drawingml/2006/table">
            <a:tbl>
              <a:tblPr firstRow="1" bandRow="1">
                <a:tableStyleId>{5C22544A-7EE6-4342-B048-85BDC9FD1C3A}</a:tableStyleId>
              </a:tblPr>
              <a:tblGrid>
                <a:gridCol w="5257800"/>
                <a:gridCol w="5257800"/>
              </a:tblGrid>
              <a:tr h="733955">
                <a:tc>
                  <a:txBody>
                    <a:bodyPr/>
                    <a:lstStyle/>
                    <a:p>
                      <a:r>
                        <a:rPr lang="en-US" sz="2800" dirty="0" smtClean="0"/>
                        <a:t>Component</a:t>
                      </a:r>
                      <a:endParaRPr lang="ru-RU" sz="2800" dirty="0"/>
                    </a:p>
                  </a:txBody>
                  <a:tcPr/>
                </a:tc>
                <a:tc>
                  <a:txBody>
                    <a:bodyPr/>
                    <a:lstStyle/>
                    <a:p>
                      <a:r>
                        <a:rPr lang="en-US" sz="2800" dirty="0" smtClean="0"/>
                        <a:t>Container</a:t>
                      </a:r>
                      <a:endParaRPr lang="ru-RU" sz="2800" dirty="0"/>
                    </a:p>
                  </a:txBody>
                  <a:tcPr/>
                </a:tc>
              </a:tr>
              <a:tr h="733955">
                <a:tc>
                  <a:txBody>
                    <a:bodyPr/>
                    <a:lstStyle/>
                    <a:p>
                      <a:r>
                        <a:rPr lang="en-US" dirty="0" smtClean="0"/>
                        <a:t>How things look</a:t>
                      </a:r>
                      <a:endParaRPr lang="ru-RU" dirty="0"/>
                    </a:p>
                  </a:txBody>
                  <a:tcPr/>
                </a:tc>
                <a:tc>
                  <a:txBody>
                    <a:bodyPr/>
                    <a:lstStyle/>
                    <a:p>
                      <a:r>
                        <a:rPr lang="en-US" dirty="0" smtClean="0"/>
                        <a:t>How things work</a:t>
                      </a:r>
                      <a:endParaRPr lang="ru-RU" dirty="0"/>
                    </a:p>
                  </a:txBody>
                  <a:tcPr/>
                </a:tc>
              </a:tr>
              <a:tr h="733955">
                <a:tc>
                  <a:txBody>
                    <a:bodyPr/>
                    <a:lstStyle/>
                    <a:p>
                      <a:r>
                        <a:rPr lang="en-US" dirty="0" smtClean="0"/>
                        <a:t>Usually have styles</a:t>
                      </a:r>
                      <a:endParaRPr lang="ru-RU" dirty="0"/>
                    </a:p>
                  </a:txBody>
                  <a:tcPr/>
                </a:tc>
                <a:tc>
                  <a:txBody>
                    <a:bodyPr/>
                    <a:lstStyle/>
                    <a:p>
                      <a:r>
                        <a:rPr lang="en-US" dirty="0" smtClean="0"/>
                        <a:t>No styles</a:t>
                      </a:r>
                      <a:endParaRPr lang="ru-RU" dirty="0"/>
                    </a:p>
                  </a:txBody>
                  <a:tcPr/>
                </a:tc>
              </a:tr>
              <a:tr h="733955">
                <a:tc>
                  <a:txBody>
                    <a:bodyPr/>
                    <a:lstStyle/>
                    <a:p>
                      <a:r>
                        <a:rPr lang="en-US" dirty="0" smtClean="0"/>
                        <a:t>Is not aware of the store, data fetching</a:t>
                      </a:r>
                      <a:endParaRPr lang="ru-RU" dirty="0"/>
                    </a:p>
                  </a:txBody>
                  <a:tcPr/>
                </a:tc>
                <a:tc>
                  <a:txBody>
                    <a:bodyPr/>
                    <a:lstStyle/>
                    <a:p>
                      <a:r>
                        <a:rPr lang="en-US" dirty="0" smtClean="0"/>
                        <a:t>Connects to store fetches data</a:t>
                      </a:r>
                      <a:endParaRPr lang="ru-RU" dirty="0"/>
                    </a:p>
                  </a:txBody>
                  <a:tcPr/>
                </a:tc>
              </a:tr>
              <a:tr h="733955">
                <a:tc>
                  <a:txBody>
                    <a:bodyPr/>
                    <a:lstStyle/>
                    <a:p>
                      <a:r>
                        <a:rPr lang="en-US" dirty="0" smtClean="0"/>
                        <a:t>Can be considered stateless</a:t>
                      </a:r>
                      <a:endParaRPr lang="ru-RU" dirty="0"/>
                    </a:p>
                  </a:txBody>
                  <a:tcPr/>
                </a:tc>
                <a:tc>
                  <a:txBody>
                    <a:bodyPr/>
                    <a:lstStyle/>
                    <a:p>
                      <a:r>
                        <a:rPr lang="en-US" dirty="0" err="1" smtClean="0"/>
                        <a:t>Statefull</a:t>
                      </a:r>
                      <a:endParaRPr lang="ru-RU" dirty="0"/>
                    </a:p>
                  </a:txBody>
                  <a:tcPr/>
                </a:tc>
              </a:tr>
              <a:tr h="733955">
                <a:tc>
                  <a:txBody>
                    <a:bodyPr/>
                    <a:lstStyle/>
                    <a:p>
                      <a:r>
                        <a:rPr lang="en-US" dirty="0" err="1" smtClean="0"/>
                        <a:t>Writen</a:t>
                      </a:r>
                      <a:r>
                        <a:rPr lang="en-US" dirty="0" smtClean="0"/>
                        <a:t> as pure components</a:t>
                      </a:r>
                      <a:endParaRPr lang="ru-RU" dirty="0"/>
                    </a:p>
                  </a:txBody>
                  <a:tcPr/>
                </a:tc>
                <a:tc>
                  <a:txBody>
                    <a:bodyPr/>
                    <a:lstStyle/>
                    <a:p>
                      <a:r>
                        <a:rPr lang="en-US" dirty="0" smtClean="0"/>
                        <a:t>High order components</a:t>
                      </a:r>
                      <a:endParaRPr lang="ru-RU" dirty="0"/>
                    </a:p>
                  </a:txBody>
                  <a:tcPr/>
                </a:tc>
              </a:tr>
            </a:tbl>
          </a:graphicData>
        </a:graphic>
      </p:graphicFrame>
    </p:spTree>
    <p:extLst>
      <p:ext uri="{BB962C8B-B14F-4D97-AF65-F5344CB8AC3E}">
        <p14:creationId xmlns:p14="http://schemas.microsoft.com/office/powerpoint/2010/main" val="2198527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High order components</a:t>
            </a:r>
            <a:endParaRPr lang="ru-RU" dirty="0"/>
          </a:p>
        </p:txBody>
      </p:sp>
      <p:sp>
        <p:nvSpPr>
          <p:cNvPr id="3" name="Объект 2"/>
          <p:cNvSpPr>
            <a:spLocks noGrp="1"/>
          </p:cNvSpPr>
          <p:nvPr>
            <p:ph idx="1"/>
          </p:nvPr>
        </p:nvSpPr>
        <p:spPr/>
        <p:txBody>
          <a:bodyPr/>
          <a:lstStyle/>
          <a:p>
            <a:r>
              <a:rPr lang="en-US" dirty="0" smtClean="0"/>
              <a:t>Implemented as class factory</a:t>
            </a:r>
          </a:p>
          <a:p>
            <a:r>
              <a:rPr lang="en-US" dirty="0" smtClean="0"/>
              <a:t>Core reuse</a:t>
            </a:r>
          </a:p>
          <a:p>
            <a:r>
              <a:rPr lang="en-US" dirty="0" smtClean="0"/>
              <a:t>Props proxy</a:t>
            </a:r>
          </a:p>
          <a:p>
            <a:r>
              <a:rPr lang="en-US" dirty="0" smtClean="0"/>
              <a:t>State abstraction</a:t>
            </a:r>
          </a:p>
          <a:p>
            <a:r>
              <a:rPr lang="en-US" dirty="0" smtClean="0"/>
              <a:t>etc..</a:t>
            </a:r>
          </a:p>
        </p:txBody>
      </p:sp>
    </p:spTree>
    <p:extLst>
      <p:ext uri="{BB962C8B-B14F-4D97-AF65-F5344CB8AC3E}">
        <p14:creationId xmlns:p14="http://schemas.microsoft.com/office/powerpoint/2010/main" val="1769232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r>
              <a:rPr lang="en-US" smtClean="0"/>
              <a:t>Questions? </a:t>
            </a:r>
            <a:endParaRPr lang="ru-RU" dirty="0"/>
          </a:p>
        </p:txBody>
      </p:sp>
    </p:spTree>
    <p:extLst>
      <p:ext uri="{BB962C8B-B14F-4D97-AF65-F5344CB8AC3E}">
        <p14:creationId xmlns:p14="http://schemas.microsoft.com/office/powerpoint/2010/main" val="1467654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880</TotalTime>
  <Words>153</Words>
  <Application>Microsoft Office PowerPoint</Application>
  <PresentationFormat>Широкоэкранный</PresentationFormat>
  <Paragraphs>104</Paragraphs>
  <Slides>7</Slides>
  <Notes>3</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7</vt:i4>
      </vt:variant>
    </vt:vector>
  </HeadingPairs>
  <TitlesOfParts>
    <vt:vector size="11" baseType="lpstr">
      <vt:lpstr>Arial</vt:lpstr>
      <vt:lpstr>Calibri</vt:lpstr>
      <vt:lpstr>Calibri Light</vt:lpstr>
      <vt:lpstr>Тема Office</vt:lpstr>
      <vt:lpstr>ReactJS workshop</vt:lpstr>
      <vt:lpstr>How to launch sample application</vt:lpstr>
      <vt:lpstr>Small quiz</vt:lpstr>
      <vt:lpstr>Small quiz: answer</vt:lpstr>
      <vt:lpstr>Components vs Container</vt:lpstr>
      <vt:lpstr>High order components</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 workshop</dc:title>
  <dc:creator>Lenovo</dc:creator>
  <cp:lastModifiedBy>Lenovo</cp:lastModifiedBy>
  <cp:revision>29</cp:revision>
  <dcterms:created xsi:type="dcterms:W3CDTF">2016-11-02T21:16:31Z</dcterms:created>
  <dcterms:modified xsi:type="dcterms:W3CDTF">2017-01-25T09:11:24Z</dcterms:modified>
</cp:coreProperties>
</file>