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Signika"/>
      <p:regular r:id="rId23"/>
      <p:bold r:id="rId24"/>
    </p:embeddedFont>
    <p:embeddedFont>
      <p:font typeface="Rubik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ignika-bold.fntdata"/><Relationship Id="rId23" Type="http://schemas.openxmlformats.org/officeDocument/2006/relationships/font" Target="fonts/Signik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bold.fntdata"/><Relationship Id="rId25" Type="http://schemas.openxmlformats.org/officeDocument/2006/relationships/font" Target="fonts/Rubik-regular.fntdata"/><Relationship Id="rId28" Type="http://schemas.openxmlformats.org/officeDocument/2006/relationships/font" Target="fonts/Rubik-boldItalic.fntdata"/><Relationship Id="rId27" Type="http://schemas.openxmlformats.org/officeDocument/2006/relationships/font" Target="fonts/Rubi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3f5a214b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3f5a214b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3f5a214b1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3f5a214b1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3f5a214b1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3f5a214b1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3f5a214b1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3f5a214b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3f5a214b1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3f5a214b1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3f5a214b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3f5a214b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3f5a214b1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3f5a214b1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3f5a214b1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3f5a214b1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3f5a214b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3f5a214b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3f5a214b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3f5a214b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3f5a214b1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3f5a214b1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3f5a214b1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3f5a214b1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3f5a214b1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3f5a214b1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3f5a214b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3f5a214b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3f5a214b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3f5a214b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3f5a214b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3f5a214b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165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</a:rPr>
              <a:t>		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</a:rPr>
              <a:t>		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Regras de Scope em Ztrategic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87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Apresentação RPD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021700" y="3415625"/>
            <a:ext cx="35655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97999B"/>
                </a:solidFill>
              </a:rPr>
              <a:t>André Bernardo Coelho Nunes</a:t>
            </a:r>
            <a:endParaRPr>
              <a:solidFill>
                <a:srgbClr val="97999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7999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97999B"/>
                </a:solidFill>
              </a:rPr>
              <a:t>Trabalho efetuado sob a orientação de:</a:t>
            </a:r>
            <a:endParaRPr>
              <a:solidFill>
                <a:srgbClr val="97999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97999B"/>
                </a:solidFill>
              </a:rPr>
              <a:t>João Alexandre Batista Vieira Saraiva José Nuno Castro de Macedo </a:t>
            </a:r>
            <a:endParaRPr b="1">
              <a:solidFill>
                <a:srgbClr val="97999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44800" l="0" r="49738" t="0"/>
          <a:stretch/>
        </p:blipFill>
        <p:spPr>
          <a:xfrm>
            <a:off x="703813" y="3797835"/>
            <a:ext cx="633375" cy="6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Gramáticas de atributos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A</a:t>
            </a:r>
            <a:r>
              <a:rPr lang="pt-PT"/>
              <a:t>s gramáticas de atributos são um formalismo que permite especificar a análise semântica de um compilador e modelar algoritmos complexos de travessia.</a:t>
            </a:r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184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Zippers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2420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Mecanismos que possibilitam a representação e navegação uniforme em estruturas de dados, independentemente dos dados que representam.</a:t>
            </a:r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9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Programação estratégica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376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Uma estratégia é uma função de transformação genérica que pode atravessar estruturas de dados heterogéneas, combinando um comportamento uniforme e específico do tipo.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Gramáticas de atributos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1204800" y="3304450"/>
            <a:ext cx="67344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PT"/>
              <a:t>As gramáticas de atributos associam atributos a símbolos gramaticais (tipos em uma configuração funcional), que são chamados de </a:t>
            </a:r>
            <a:r>
              <a:rPr b="1" lang="pt-PT"/>
              <a:t>atributos sintetizados</a:t>
            </a:r>
            <a:r>
              <a:rPr lang="pt-PT"/>
              <a:t> se forem calculados de baixo para cima ou </a:t>
            </a:r>
            <a:r>
              <a:rPr b="1" lang="pt-PT"/>
              <a:t>atributos herdados</a:t>
            </a:r>
            <a:r>
              <a:rPr lang="pt-PT"/>
              <a:t> se forem calculados de cima para baixo.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788" y="1227426"/>
            <a:ext cx="6734424" cy="18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Zipper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863650" y="1253800"/>
            <a:ext cx="36072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Qualquer estrutura de dados pode ser transformada de e para Zipper.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Zippers podem ser navegados com </a:t>
            </a:r>
            <a:r>
              <a:rPr lang="pt-PT"/>
              <a:t>primitivas da biblioteca que movem o foco atual do Zipper.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50" y="1034675"/>
            <a:ext cx="3534900" cy="36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320"/>
              <a:t>O que é a biblioteca </a:t>
            </a:r>
            <a:r>
              <a:rPr lang="pt-PT" sz="2320"/>
              <a:t>Ztrategic</a:t>
            </a:r>
            <a:r>
              <a:rPr lang="pt-PT" sz="2320"/>
              <a:t>?</a:t>
            </a:r>
            <a:endParaRPr sz="2320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Ztrategic é uma implementação de programação estratégica usando Zippers </a:t>
            </a:r>
            <a:r>
              <a:rPr lang="pt-PT"/>
              <a:t>funcionais</a:t>
            </a:r>
            <a:r>
              <a:rPr lang="pt-PT"/>
              <a:t>, desenvolvida no DI</a:t>
            </a:r>
            <a:r>
              <a:rPr lang="pt-PT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Possui várias ferramentas relevantes para manipulação genérica e análise de nomes como o processador Block, zippers e estratégias.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Processador Block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</a:t>
            </a:r>
            <a:r>
              <a:rPr lang="pt-PT"/>
              <a:t>onsiste numa lista possivelmente vazia de itens. Um item pode ser uma </a:t>
            </a:r>
            <a:r>
              <a:rPr b="1" lang="pt-PT"/>
              <a:t>declaração</a:t>
            </a:r>
            <a:r>
              <a:rPr lang="pt-PT"/>
              <a:t> de um nome, o </a:t>
            </a:r>
            <a:r>
              <a:rPr b="1" lang="pt-PT"/>
              <a:t>uso</a:t>
            </a:r>
            <a:r>
              <a:rPr lang="pt-PT"/>
              <a:t> de um nome ou um </a:t>
            </a:r>
            <a:r>
              <a:rPr b="1" lang="pt-PT"/>
              <a:t>bloco aninhado</a:t>
            </a:r>
            <a:r>
              <a:rPr lang="pt-PT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Esta abordagem garante uma análise sistemática das regras de Scope na linguagem Block, incluindo a identificação de definições locais, prevenção de duplicações e verificação do uso adequado de nomes definidos de forma concisa e eficiente.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275" y="3402975"/>
            <a:ext cx="3092175" cy="11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800" y="3402975"/>
            <a:ext cx="2163509" cy="11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/>
          <p:nvPr/>
        </p:nvSpPr>
        <p:spPr>
          <a:xfrm>
            <a:off x="4484475" y="3694000"/>
            <a:ext cx="942300" cy="4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2950700" y="1566425"/>
            <a:ext cx="4760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Planeamento</a:t>
            </a:r>
            <a:endParaRPr sz="4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433190" y="1538525"/>
            <a:ext cx="1207500" cy="89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6000">
                <a:solidFill>
                  <a:srgbClr val="0B0B38"/>
                </a:solidFill>
                <a:latin typeface="Signika"/>
                <a:ea typeface="Signika"/>
                <a:cs typeface="Signika"/>
                <a:sym typeface="Signika"/>
              </a:rPr>
              <a:t>03</a:t>
            </a:r>
            <a:endParaRPr b="1" sz="6000">
              <a:solidFill>
                <a:srgbClr val="0B0B38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Plano de Atividades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00" y="1263475"/>
            <a:ext cx="8219577" cy="30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/>
        </p:nvSpPr>
        <p:spPr>
          <a:xfrm>
            <a:off x="2544471" y="1556125"/>
            <a:ext cx="40551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6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Obrigado</a:t>
            </a:r>
            <a:r>
              <a:rPr lang="pt-PT" sz="6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!</a:t>
            </a:r>
            <a:endParaRPr sz="6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2544425" y="2528675"/>
            <a:ext cx="4055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Alguma questão?</a:t>
            </a:r>
            <a:endParaRPr sz="1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Estrutura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075100" y="1555500"/>
            <a:ext cx="228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Introdução</a:t>
            </a:r>
            <a:endParaRPr sz="1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251775" y="1532998"/>
            <a:ext cx="734700" cy="55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0B0B38"/>
                </a:solidFill>
                <a:latin typeface="Signika"/>
                <a:ea typeface="Signika"/>
                <a:cs typeface="Signika"/>
                <a:sym typeface="Signika"/>
              </a:rPr>
              <a:t>01</a:t>
            </a:r>
            <a:endParaRPr b="1" sz="3000">
              <a:solidFill>
                <a:srgbClr val="0B0B38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102800" y="2330400"/>
            <a:ext cx="228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Estado da Arte</a:t>
            </a:r>
            <a:endParaRPr sz="1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251776" y="2319148"/>
            <a:ext cx="734700" cy="55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0B0B38"/>
                </a:solidFill>
                <a:latin typeface="Signika"/>
                <a:ea typeface="Signika"/>
                <a:cs typeface="Signika"/>
                <a:sym typeface="Signika"/>
              </a:rPr>
              <a:t>02</a:t>
            </a:r>
            <a:endParaRPr b="1" sz="3000">
              <a:solidFill>
                <a:srgbClr val="0B0B38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102798" y="3116550"/>
            <a:ext cx="228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Planeamento</a:t>
            </a:r>
            <a:endParaRPr sz="1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251776" y="3105298"/>
            <a:ext cx="734700" cy="55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0B0B38"/>
                </a:solidFill>
                <a:latin typeface="Signika"/>
                <a:ea typeface="Signika"/>
                <a:cs typeface="Signika"/>
                <a:sym typeface="Signika"/>
              </a:rPr>
              <a:t>03</a:t>
            </a:r>
            <a:endParaRPr b="1" sz="3000">
              <a:solidFill>
                <a:srgbClr val="0B0B38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610550" y="1555500"/>
            <a:ext cx="228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Questões</a:t>
            </a:r>
            <a:endParaRPr sz="1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787225" y="1544248"/>
            <a:ext cx="734700" cy="55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0B0B38"/>
                </a:solidFill>
                <a:latin typeface="Signika"/>
                <a:ea typeface="Signika"/>
                <a:cs typeface="Signika"/>
                <a:sym typeface="Signika"/>
              </a:rPr>
              <a:t>04</a:t>
            </a:r>
            <a:endParaRPr b="1" sz="3000">
              <a:solidFill>
                <a:srgbClr val="0B0B38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2950700" y="1566425"/>
            <a:ext cx="4760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Introdução</a:t>
            </a:r>
            <a:endParaRPr sz="4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433190" y="1538525"/>
            <a:ext cx="1207500" cy="89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6000">
                <a:solidFill>
                  <a:srgbClr val="0B0B38"/>
                </a:solidFill>
                <a:latin typeface="Signika"/>
                <a:ea typeface="Signika"/>
                <a:cs typeface="Signika"/>
                <a:sym typeface="Signika"/>
              </a:rPr>
              <a:t>01</a:t>
            </a:r>
            <a:endParaRPr b="1" sz="6000">
              <a:solidFill>
                <a:srgbClr val="0B0B38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que pretendemos resolver?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00950"/>
            <a:ext cx="437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De que forma podemos tornar a </a:t>
            </a:r>
            <a:r>
              <a:rPr b="1" lang="pt-PT"/>
              <a:t>resolução de nomes</a:t>
            </a:r>
            <a:r>
              <a:rPr lang="pt-PT"/>
              <a:t> e </a:t>
            </a:r>
            <a:r>
              <a:rPr b="1" lang="pt-PT"/>
              <a:t>regras de Scope</a:t>
            </a:r>
            <a:r>
              <a:rPr lang="pt-PT"/>
              <a:t> numa prática transparente e abrangente usando programação estratégica?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475" y="1499825"/>
            <a:ext cx="41155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Principais objetivos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</a:t>
            </a:r>
            <a:r>
              <a:rPr lang="pt-PT"/>
              <a:t>ransformar a forma como as análises de nomes e regras de Scope são concebidas e implementadas.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Criar uma camada de abstração sobre a biblioteca Ztrategic, que visa simplificar a expressão de regras de Scope.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Definir um algoritmo capaz de processar regras de Scope de uma determinada linguagem e verificar se estas são aplicadas de forma correta.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Desenvolver uma interface que permitirá aos programadores especificar regras de Scope de forma intuitiva e universal.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2950700" y="1566425"/>
            <a:ext cx="4760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Estado da arte</a:t>
            </a:r>
            <a:endParaRPr sz="4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433190" y="1538525"/>
            <a:ext cx="1207500" cy="89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6000">
                <a:solidFill>
                  <a:srgbClr val="0B0B38"/>
                </a:solidFill>
                <a:latin typeface="Signika"/>
                <a:ea typeface="Signika"/>
                <a:cs typeface="Signika"/>
                <a:sym typeface="Signika"/>
              </a:rPr>
              <a:t>02</a:t>
            </a:r>
            <a:endParaRPr b="1" sz="6000">
              <a:solidFill>
                <a:srgbClr val="0B0B38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Scopes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Um Scope refere-se à área em que uma função ou variável é visível e acessível a outro código, restringindo a visibilidade dos sítios de definição.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/>
              <a:t>Named Scopes</a:t>
            </a:r>
            <a:r>
              <a:rPr lang="pt-PT"/>
              <a:t> e </a:t>
            </a:r>
            <a:r>
              <a:rPr b="1" lang="pt-PT"/>
              <a:t>Anonymous Scopes</a:t>
            </a:r>
            <a:r>
              <a:rPr lang="pt-PT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/>
              <a:t>Named Scopes</a:t>
            </a:r>
            <a:r>
              <a:rPr lang="pt-PT"/>
              <a:t> são o locais de definição de um nome que definem o âmbito de outros locais de definição. Por outro lado, </a:t>
            </a:r>
            <a:r>
              <a:rPr b="1" lang="pt-PT"/>
              <a:t>Anonymous Scopes</a:t>
            </a:r>
            <a:r>
              <a:rPr lang="pt-PT"/>
              <a:t> não definem um nome mas sim um local de ação.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Teoria de resolução de Nomes e Scopes como tipos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Simply-Typed Lambda Calculus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Grafos de Scope e a sua construção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Cálculo e procura de caminhos de resolução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Ambientes de desenvolvimento integrado na resolução de nomes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552550"/>
            <a:ext cx="85206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Resolução de referências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Verificação de restrições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Conclusão de código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803050" y="2571750"/>
            <a:ext cx="7388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2"/>
                </a:solidFill>
              </a:rPr>
              <a:t>No entanto, as tecnologias atuais carecem de uma flexibilidade e eficiência para lidar com as nuances específicas de cada linguagem.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2"/>
                </a:solidFill>
              </a:rPr>
              <a:t>Geralmente, esses serviços são desenvolvidos manualmente e feitos </a:t>
            </a:r>
            <a:r>
              <a:rPr lang="pt-PT" sz="1800">
                <a:solidFill>
                  <a:schemeClr val="lt2"/>
                </a:solidFill>
              </a:rPr>
              <a:t>especificamente</a:t>
            </a:r>
            <a:r>
              <a:rPr lang="pt-PT" sz="1800">
                <a:solidFill>
                  <a:schemeClr val="lt2"/>
                </a:solidFill>
              </a:rPr>
              <a:t> para cada linguagem, o que exige um trabalho substancial, tanto no seu desenvolvimento bem como na sua manutenção e evolução.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