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1" r:id="rId7"/>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1E8F1-0F95-447B-94BC-8EA51CAEDF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136722-A5E2-42D0-AC40-670089EB6D87}">
      <dgm:prSet/>
      <dgm:spPr/>
      <dgm:t>
        <a:bodyPr/>
        <a:lstStyle/>
        <a:p>
          <a:pPr>
            <a:lnSpc>
              <a:spcPct val="100000"/>
            </a:lnSpc>
          </a:pPr>
          <a:r>
            <a:rPr lang="en-US" b="1" i="0" dirty="0"/>
            <a:t>Integration with XRP EVM </a:t>
          </a:r>
          <a:r>
            <a:rPr lang="en-US" b="1" i="0" dirty="0" err="1"/>
            <a:t>SideChain</a:t>
          </a:r>
          <a:r>
            <a:rPr lang="en-US" b="1" i="0" dirty="0"/>
            <a:t>:</a:t>
          </a:r>
          <a:endParaRPr lang="en-US" b="0" i="0" dirty="0"/>
        </a:p>
        <a:p>
          <a:pPr>
            <a:lnSpc>
              <a:spcPct val="100000"/>
            </a:lnSpc>
            <a:buFont typeface="Arial" panose="020B0604020202020204" pitchFamily="34" charset="0"/>
            <a:buChar char="•"/>
          </a:pPr>
          <a:r>
            <a:rPr lang="en-US" b="0" i="1" dirty="0"/>
            <a:t>Enhancing Transaction Security:</a:t>
          </a:r>
          <a:r>
            <a:rPr lang="en-US" b="0" i="0" dirty="0"/>
            <a:t> By seamlessly integrating with the XRP EVM </a:t>
          </a:r>
          <a:r>
            <a:rPr lang="en-US" b="0" i="0" dirty="0" err="1"/>
            <a:t>SideChain</a:t>
          </a:r>
          <a:r>
            <a:rPr lang="en-US" b="0" i="0" dirty="0"/>
            <a:t>, </a:t>
          </a:r>
          <a:r>
            <a:rPr lang="en-US" b="0" i="0" dirty="0" err="1"/>
            <a:t>InsurXRP</a:t>
          </a:r>
          <a:r>
            <a:rPr lang="en-US" b="0" i="0" dirty="0"/>
            <a:t> elevates transaction security through the implementation of intelligent smart contracts.</a:t>
          </a:r>
          <a:endParaRPr lang="en-US" dirty="0"/>
        </a:p>
      </dgm:t>
    </dgm:pt>
    <dgm:pt modelId="{DFCACDC2-8127-4CF5-AD23-00BF71A89AB6}" type="parTrans" cxnId="{7ADF40B0-718A-4C4D-93BB-937355A38453}">
      <dgm:prSet/>
      <dgm:spPr/>
      <dgm:t>
        <a:bodyPr/>
        <a:lstStyle/>
        <a:p>
          <a:endParaRPr lang="en-US"/>
        </a:p>
      </dgm:t>
    </dgm:pt>
    <dgm:pt modelId="{D71B920B-3E06-437F-9D97-5B4746A2C6F1}" type="sibTrans" cxnId="{7ADF40B0-718A-4C4D-93BB-937355A38453}">
      <dgm:prSet/>
      <dgm:spPr/>
      <dgm:t>
        <a:bodyPr/>
        <a:lstStyle/>
        <a:p>
          <a:endParaRPr lang="en-US"/>
        </a:p>
      </dgm:t>
    </dgm:pt>
    <dgm:pt modelId="{B9E3ED01-B2E9-45F1-9ECA-AE375B427D45}">
      <dgm:prSet/>
      <dgm:spPr/>
      <dgm:t>
        <a:bodyPr/>
        <a:lstStyle/>
        <a:p>
          <a:pPr>
            <a:lnSpc>
              <a:spcPct val="100000"/>
            </a:lnSpc>
          </a:pPr>
          <a:r>
            <a:rPr lang="en-US" b="1" i="0" dirty="0"/>
            <a:t>Advanced Authentication Layer:</a:t>
          </a:r>
          <a:endParaRPr lang="en-US" b="0" i="0" dirty="0"/>
        </a:p>
        <a:p>
          <a:pPr>
            <a:lnSpc>
              <a:spcPct val="100000"/>
            </a:lnSpc>
            <a:buFont typeface="Arial" panose="020B0604020202020204" pitchFamily="34" charset="0"/>
            <a:buChar char="•"/>
          </a:pPr>
          <a:r>
            <a:rPr lang="en-US" b="0" i="1" dirty="0"/>
            <a:t>Precision in Fund Access:</a:t>
          </a:r>
          <a:r>
            <a:rPr lang="en-US" b="0" i="0" dirty="0"/>
            <a:t> </a:t>
          </a:r>
          <a:r>
            <a:rPr lang="en-US" b="0" i="0" dirty="0" err="1"/>
            <a:t>InsurXRP</a:t>
          </a:r>
          <a:r>
            <a:rPr lang="en-US" b="0" i="0" dirty="0"/>
            <a:t> establishes an advanced layer of authentication, ensuring that only the designated recipient possesses the authorization to claim and access the transferred funds.</a:t>
          </a:r>
          <a:endParaRPr lang="en-US" dirty="0"/>
        </a:p>
      </dgm:t>
    </dgm:pt>
    <dgm:pt modelId="{60A81913-9EA9-492B-9798-32226FD72544}" type="parTrans" cxnId="{EC9E4021-2326-4833-BF6F-3DDBFFBBB274}">
      <dgm:prSet/>
      <dgm:spPr/>
      <dgm:t>
        <a:bodyPr/>
        <a:lstStyle/>
        <a:p>
          <a:endParaRPr lang="en-US"/>
        </a:p>
      </dgm:t>
    </dgm:pt>
    <dgm:pt modelId="{B2B57425-2F9C-495E-81DC-BBA1BCDC742B}" type="sibTrans" cxnId="{EC9E4021-2326-4833-BF6F-3DDBFFBBB274}">
      <dgm:prSet/>
      <dgm:spPr/>
      <dgm:t>
        <a:bodyPr/>
        <a:lstStyle/>
        <a:p>
          <a:endParaRPr lang="en-US"/>
        </a:p>
      </dgm:t>
    </dgm:pt>
    <dgm:pt modelId="{403A83DE-EACE-4105-ACB1-FA8FABBEE810}">
      <dgm:prSet/>
      <dgm:spPr/>
      <dgm:t>
        <a:bodyPr/>
        <a:lstStyle/>
        <a:p>
          <a:pPr>
            <a:lnSpc>
              <a:spcPct val="100000"/>
            </a:lnSpc>
          </a:pPr>
          <a:r>
            <a:rPr lang="en-US" b="1" i="0" dirty="0"/>
            <a:t>Sender Empowerment for Flexible Fund Retrieval:</a:t>
          </a:r>
          <a:endParaRPr lang="en-US" b="0" i="0" dirty="0"/>
        </a:p>
        <a:p>
          <a:pPr>
            <a:lnSpc>
              <a:spcPct val="100000"/>
            </a:lnSpc>
            <a:buFont typeface="Arial" panose="020B0604020202020204" pitchFamily="34" charset="0"/>
            <a:buChar char="•"/>
          </a:pPr>
          <a:r>
            <a:rPr lang="en-US" b="0" i="1" dirty="0"/>
            <a:t>Dynamic Fund Control:</a:t>
          </a:r>
          <a:r>
            <a:rPr lang="en-US" b="0" i="0" dirty="0"/>
            <a:t> </a:t>
          </a:r>
          <a:r>
            <a:rPr lang="en-US" b="0" i="0" dirty="0" err="1"/>
            <a:t>InsurXRP</a:t>
          </a:r>
          <a:r>
            <a:rPr lang="en-US" b="0" i="0" dirty="0"/>
            <a:t> empowers senders with the flexibility to reclaim funds at any point in time if the recipient has not initiated the claiming process. This feature exemplifies the platform's commitment to maintaining control and security throughout the entire transaction lifecycle.</a:t>
          </a:r>
          <a:endParaRPr lang="en-US" dirty="0"/>
        </a:p>
      </dgm:t>
    </dgm:pt>
    <dgm:pt modelId="{9FB0DD62-6B06-4FDE-91FF-DB7EB2B7ACF2}" type="parTrans" cxnId="{F6491A43-6BCE-4827-9469-7249EDB7EFB3}">
      <dgm:prSet/>
      <dgm:spPr/>
      <dgm:t>
        <a:bodyPr/>
        <a:lstStyle/>
        <a:p>
          <a:endParaRPr lang="en-US"/>
        </a:p>
      </dgm:t>
    </dgm:pt>
    <dgm:pt modelId="{118D3108-A5B9-44B7-BDF4-8E31DE82231C}" type="sibTrans" cxnId="{F6491A43-6BCE-4827-9469-7249EDB7EFB3}">
      <dgm:prSet/>
      <dgm:spPr/>
      <dgm:t>
        <a:bodyPr/>
        <a:lstStyle/>
        <a:p>
          <a:endParaRPr lang="en-US"/>
        </a:p>
      </dgm:t>
    </dgm:pt>
    <dgm:pt modelId="{BF264F33-B44F-4429-AFE0-EE9FE7964BB8}">
      <dgm:prSet/>
      <dgm:spPr/>
      <dgm:t>
        <a:bodyPr/>
        <a:lstStyle/>
        <a:p>
          <a:pPr>
            <a:lnSpc>
              <a:spcPct val="100000"/>
            </a:lnSpc>
          </a:pPr>
          <a:r>
            <a:rPr lang="en-US" b="1" i="0" dirty="0"/>
            <a:t>Recipient Interaction for Fund Claiming:</a:t>
          </a:r>
          <a:endParaRPr lang="en-US" b="0" i="0" dirty="0"/>
        </a:p>
        <a:p>
          <a:pPr>
            <a:lnSpc>
              <a:spcPct val="100000"/>
            </a:lnSpc>
            <a:buFont typeface="Arial" panose="020B0604020202020204" pitchFamily="34" charset="0"/>
            <a:buChar char="•"/>
          </a:pPr>
          <a:r>
            <a:rPr lang="en-US" b="0" i="1" dirty="0"/>
            <a:t>User-Initiated Verification:</a:t>
          </a:r>
          <a:r>
            <a:rPr lang="en-US" b="0" i="0" dirty="0"/>
            <a:t> To facilitate fund claiming, recipients actively engage with our smart contract by inputting the sender-defined secret number and their respective wallet address. This interactive process enhances precision and reinforces user verification.</a:t>
          </a:r>
          <a:endParaRPr lang="en-US" dirty="0"/>
        </a:p>
      </dgm:t>
    </dgm:pt>
    <dgm:pt modelId="{A73806A2-6C73-4336-AD47-418D447AFC30}" type="parTrans" cxnId="{FE970DB8-2147-4F70-9935-ED840BD4FD06}">
      <dgm:prSet/>
      <dgm:spPr/>
      <dgm:t>
        <a:bodyPr/>
        <a:lstStyle/>
        <a:p>
          <a:endParaRPr lang="en-US"/>
        </a:p>
      </dgm:t>
    </dgm:pt>
    <dgm:pt modelId="{F0B67750-6947-4EBA-AE59-946A3ED4BD5D}" type="sibTrans" cxnId="{FE970DB8-2147-4F70-9935-ED840BD4FD06}">
      <dgm:prSet/>
      <dgm:spPr/>
      <dgm:t>
        <a:bodyPr/>
        <a:lstStyle/>
        <a:p>
          <a:endParaRPr lang="en-US"/>
        </a:p>
      </dgm:t>
    </dgm:pt>
    <dgm:pt modelId="{4CBCDE89-2617-46C6-AEFC-316547F17479}" type="pres">
      <dgm:prSet presAssocID="{6A11E8F1-0F95-447B-94BC-8EA51CAEDFAF}" presName="root" presStyleCnt="0">
        <dgm:presLayoutVars>
          <dgm:dir/>
          <dgm:resizeHandles val="exact"/>
        </dgm:presLayoutVars>
      </dgm:prSet>
      <dgm:spPr/>
    </dgm:pt>
    <dgm:pt modelId="{EC0FC499-B432-47EE-9F66-462077670159}" type="pres">
      <dgm:prSet presAssocID="{2D136722-A5E2-42D0-AC40-670089EB6D87}" presName="compNode" presStyleCnt="0"/>
      <dgm:spPr/>
    </dgm:pt>
    <dgm:pt modelId="{CBF4EC77-1DCE-4749-89A2-96214AF3FE04}" type="pres">
      <dgm:prSet presAssocID="{2D136722-A5E2-42D0-AC40-670089EB6D87}" presName="bgRect" presStyleLbl="bgShp" presStyleIdx="0" presStyleCnt="4"/>
      <dgm:spPr/>
    </dgm:pt>
    <dgm:pt modelId="{67B6D92D-1740-4073-97D1-98E077E8F90D}" type="pres">
      <dgm:prSet presAssocID="{2D136722-A5E2-42D0-AC40-670089EB6D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74C6CFC0-02CA-41DB-8064-CF34720E3FC8}" type="pres">
      <dgm:prSet presAssocID="{2D136722-A5E2-42D0-AC40-670089EB6D87}" presName="spaceRect" presStyleCnt="0"/>
      <dgm:spPr/>
    </dgm:pt>
    <dgm:pt modelId="{F9B5C8AB-B7CF-43B4-A6AB-64FC92AC69FE}" type="pres">
      <dgm:prSet presAssocID="{2D136722-A5E2-42D0-AC40-670089EB6D87}" presName="parTx" presStyleLbl="revTx" presStyleIdx="0" presStyleCnt="4">
        <dgm:presLayoutVars>
          <dgm:chMax val="0"/>
          <dgm:chPref val="0"/>
        </dgm:presLayoutVars>
      </dgm:prSet>
      <dgm:spPr/>
    </dgm:pt>
    <dgm:pt modelId="{DFD23B8C-2D1F-4E1F-A62B-ADB175D83180}" type="pres">
      <dgm:prSet presAssocID="{D71B920B-3E06-437F-9D97-5B4746A2C6F1}" presName="sibTrans" presStyleCnt="0"/>
      <dgm:spPr/>
    </dgm:pt>
    <dgm:pt modelId="{C055086C-A8B0-4AF9-84AA-295604A898C1}" type="pres">
      <dgm:prSet presAssocID="{B9E3ED01-B2E9-45F1-9ECA-AE375B427D45}" presName="compNode" presStyleCnt="0"/>
      <dgm:spPr/>
    </dgm:pt>
    <dgm:pt modelId="{25F0B96E-84AE-434D-B7B7-B8FDB987089B}" type="pres">
      <dgm:prSet presAssocID="{B9E3ED01-B2E9-45F1-9ECA-AE375B427D45}" presName="bgRect" presStyleLbl="bgShp" presStyleIdx="1" presStyleCnt="4"/>
      <dgm:spPr/>
    </dgm:pt>
    <dgm:pt modelId="{8B055A32-2ED9-478E-ADA0-5E6D00FC378B}" type="pres">
      <dgm:prSet presAssocID="{B9E3ED01-B2E9-45F1-9ECA-AE375B427D4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01E1AA19-EAF1-4FEF-AAA4-C3642693B979}" type="pres">
      <dgm:prSet presAssocID="{B9E3ED01-B2E9-45F1-9ECA-AE375B427D45}" presName="spaceRect" presStyleCnt="0"/>
      <dgm:spPr/>
    </dgm:pt>
    <dgm:pt modelId="{B1972909-0D3C-462E-B36C-E135365D246D}" type="pres">
      <dgm:prSet presAssocID="{B9E3ED01-B2E9-45F1-9ECA-AE375B427D45}" presName="parTx" presStyleLbl="revTx" presStyleIdx="1" presStyleCnt="4">
        <dgm:presLayoutVars>
          <dgm:chMax val="0"/>
          <dgm:chPref val="0"/>
        </dgm:presLayoutVars>
      </dgm:prSet>
      <dgm:spPr/>
    </dgm:pt>
    <dgm:pt modelId="{536F721D-7EE9-407E-BB83-913B8BEB38F7}" type="pres">
      <dgm:prSet presAssocID="{B2B57425-2F9C-495E-81DC-BBA1BCDC742B}" presName="sibTrans" presStyleCnt="0"/>
      <dgm:spPr/>
    </dgm:pt>
    <dgm:pt modelId="{DAED3C98-0DB9-4F92-B111-EB30B50361DE}" type="pres">
      <dgm:prSet presAssocID="{403A83DE-EACE-4105-ACB1-FA8FABBEE810}" presName="compNode" presStyleCnt="0"/>
      <dgm:spPr/>
    </dgm:pt>
    <dgm:pt modelId="{23BD0568-7FA9-4F2F-AE3E-8B67B3FA39B3}" type="pres">
      <dgm:prSet presAssocID="{403A83DE-EACE-4105-ACB1-FA8FABBEE810}" presName="bgRect" presStyleLbl="bgShp" presStyleIdx="2" presStyleCnt="4"/>
      <dgm:spPr/>
    </dgm:pt>
    <dgm:pt modelId="{DF85CDE0-6983-4289-9D4B-F7E2E9526895}" type="pres">
      <dgm:prSet presAssocID="{403A83DE-EACE-4105-ACB1-FA8FABBEE8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FABAB75F-7AF3-42E0-B167-A3D56E3FAC2E}" type="pres">
      <dgm:prSet presAssocID="{403A83DE-EACE-4105-ACB1-FA8FABBEE810}" presName="spaceRect" presStyleCnt="0"/>
      <dgm:spPr/>
    </dgm:pt>
    <dgm:pt modelId="{8EFEDF70-C9AD-4BB3-80CA-949DDC8BFD3A}" type="pres">
      <dgm:prSet presAssocID="{403A83DE-EACE-4105-ACB1-FA8FABBEE810}" presName="parTx" presStyleLbl="revTx" presStyleIdx="2" presStyleCnt="4">
        <dgm:presLayoutVars>
          <dgm:chMax val="0"/>
          <dgm:chPref val="0"/>
        </dgm:presLayoutVars>
      </dgm:prSet>
      <dgm:spPr/>
    </dgm:pt>
    <dgm:pt modelId="{61A96231-F424-42D2-ABEB-6EE9E108026F}" type="pres">
      <dgm:prSet presAssocID="{118D3108-A5B9-44B7-BDF4-8E31DE82231C}" presName="sibTrans" presStyleCnt="0"/>
      <dgm:spPr/>
    </dgm:pt>
    <dgm:pt modelId="{2A55A7DB-4FF3-48BC-AB6E-2478E922F71F}" type="pres">
      <dgm:prSet presAssocID="{BF264F33-B44F-4429-AFE0-EE9FE7964BB8}" presName="compNode" presStyleCnt="0"/>
      <dgm:spPr/>
    </dgm:pt>
    <dgm:pt modelId="{1B01390C-C02B-4905-AA0E-427811320E66}" type="pres">
      <dgm:prSet presAssocID="{BF264F33-B44F-4429-AFE0-EE9FE7964BB8}" presName="bgRect" presStyleLbl="bgShp" presStyleIdx="3" presStyleCnt="4"/>
      <dgm:spPr/>
    </dgm:pt>
    <dgm:pt modelId="{3EE537ED-DDC2-46CA-B8D2-021C44ED6154}" type="pres">
      <dgm:prSet presAssocID="{BF264F33-B44F-4429-AFE0-EE9FE7964B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889155F6-1724-4FAB-BB36-CCE11833F247}" type="pres">
      <dgm:prSet presAssocID="{BF264F33-B44F-4429-AFE0-EE9FE7964BB8}" presName="spaceRect" presStyleCnt="0"/>
      <dgm:spPr/>
    </dgm:pt>
    <dgm:pt modelId="{3CCC4DF6-D94B-48DF-A6F1-40E896F10528}" type="pres">
      <dgm:prSet presAssocID="{BF264F33-B44F-4429-AFE0-EE9FE7964BB8}" presName="parTx" presStyleLbl="revTx" presStyleIdx="3" presStyleCnt="4">
        <dgm:presLayoutVars>
          <dgm:chMax val="0"/>
          <dgm:chPref val="0"/>
        </dgm:presLayoutVars>
      </dgm:prSet>
      <dgm:spPr/>
    </dgm:pt>
  </dgm:ptLst>
  <dgm:cxnLst>
    <dgm:cxn modelId="{EC9E4021-2326-4833-BF6F-3DDBFFBBB274}" srcId="{6A11E8F1-0F95-447B-94BC-8EA51CAEDFAF}" destId="{B9E3ED01-B2E9-45F1-9ECA-AE375B427D45}" srcOrd="1" destOrd="0" parTransId="{60A81913-9EA9-492B-9798-32226FD72544}" sibTransId="{B2B57425-2F9C-495E-81DC-BBA1BCDC742B}"/>
    <dgm:cxn modelId="{1B7F5C38-8EDC-493B-BF03-A64295019040}" type="presOf" srcId="{403A83DE-EACE-4105-ACB1-FA8FABBEE810}" destId="{8EFEDF70-C9AD-4BB3-80CA-949DDC8BFD3A}" srcOrd="0" destOrd="0" presId="urn:microsoft.com/office/officeart/2018/2/layout/IconVerticalSolidList"/>
    <dgm:cxn modelId="{F6491A43-6BCE-4827-9469-7249EDB7EFB3}" srcId="{6A11E8F1-0F95-447B-94BC-8EA51CAEDFAF}" destId="{403A83DE-EACE-4105-ACB1-FA8FABBEE810}" srcOrd="2" destOrd="0" parTransId="{9FB0DD62-6B06-4FDE-91FF-DB7EB2B7ACF2}" sibTransId="{118D3108-A5B9-44B7-BDF4-8E31DE82231C}"/>
    <dgm:cxn modelId="{AD2ADD55-8231-4076-9029-F93F448E1A68}" type="presOf" srcId="{B9E3ED01-B2E9-45F1-9ECA-AE375B427D45}" destId="{B1972909-0D3C-462E-B36C-E135365D246D}" srcOrd="0" destOrd="0" presId="urn:microsoft.com/office/officeart/2018/2/layout/IconVerticalSolidList"/>
    <dgm:cxn modelId="{7DD63092-80A8-4B07-A3D7-29BAEC328218}" type="presOf" srcId="{BF264F33-B44F-4429-AFE0-EE9FE7964BB8}" destId="{3CCC4DF6-D94B-48DF-A6F1-40E896F10528}" srcOrd="0" destOrd="0" presId="urn:microsoft.com/office/officeart/2018/2/layout/IconVerticalSolidList"/>
    <dgm:cxn modelId="{7ADF40B0-718A-4C4D-93BB-937355A38453}" srcId="{6A11E8F1-0F95-447B-94BC-8EA51CAEDFAF}" destId="{2D136722-A5E2-42D0-AC40-670089EB6D87}" srcOrd="0" destOrd="0" parTransId="{DFCACDC2-8127-4CF5-AD23-00BF71A89AB6}" sibTransId="{D71B920B-3E06-437F-9D97-5B4746A2C6F1}"/>
    <dgm:cxn modelId="{FE970DB8-2147-4F70-9935-ED840BD4FD06}" srcId="{6A11E8F1-0F95-447B-94BC-8EA51CAEDFAF}" destId="{BF264F33-B44F-4429-AFE0-EE9FE7964BB8}" srcOrd="3" destOrd="0" parTransId="{A73806A2-6C73-4336-AD47-418D447AFC30}" sibTransId="{F0B67750-6947-4EBA-AE59-946A3ED4BD5D}"/>
    <dgm:cxn modelId="{64FF01BA-AFAD-4E2E-BBE3-BE78CED3F314}" type="presOf" srcId="{2D136722-A5E2-42D0-AC40-670089EB6D87}" destId="{F9B5C8AB-B7CF-43B4-A6AB-64FC92AC69FE}" srcOrd="0" destOrd="0" presId="urn:microsoft.com/office/officeart/2018/2/layout/IconVerticalSolidList"/>
    <dgm:cxn modelId="{45D433D0-CE6C-407F-B6E6-AF92623A4060}" type="presOf" srcId="{6A11E8F1-0F95-447B-94BC-8EA51CAEDFAF}" destId="{4CBCDE89-2617-46C6-AEFC-316547F17479}" srcOrd="0" destOrd="0" presId="urn:microsoft.com/office/officeart/2018/2/layout/IconVerticalSolidList"/>
    <dgm:cxn modelId="{6A39BAA5-EB4A-485E-9D48-E8FD3B81A5AE}" type="presParOf" srcId="{4CBCDE89-2617-46C6-AEFC-316547F17479}" destId="{EC0FC499-B432-47EE-9F66-462077670159}" srcOrd="0" destOrd="0" presId="urn:microsoft.com/office/officeart/2018/2/layout/IconVerticalSolidList"/>
    <dgm:cxn modelId="{601656EA-8924-4D4E-A62F-7EBA52CC204D}" type="presParOf" srcId="{EC0FC499-B432-47EE-9F66-462077670159}" destId="{CBF4EC77-1DCE-4749-89A2-96214AF3FE04}" srcOrd="0" destOrd="0" presId="urn:microsoft.com/office/officeart/2018/2/layout/IconVerticalSolidList"/>
    <dgm:cxn modelId="{B41A8A14-F369-4B2F-84D9-0C3353BA774A}" type="presParOf" srcId="{EC0FC499-B432-47EE-9F66-462077670159}" destId="{67B6D92D-1740-4073-97D1-98E077E8F90D}" srcOrd="1" destOrd="0" presId="urn:microsoft.com/office/officeart/2018/2/layout/IconVerticalSolidList"/>
    <dgm:cxn modelId="{3565D548-F107-438B-BC8A-42DC0FA83164}" type="presParOf" srcId="{EC0FC499-B432-47EE-9F66-462077670159}" destId="{74C6CFC0-02CA-41DB-8064-CF34720E3FC8}" srcOrd="2" destOrd="0" presId="urn:microsoft.com/office/officeart/2018/2/layout/IconVerticalSolidList"/>
    <dgm:cxn modelId="{860832B2-6168-4E27-9CA6-CAD09E85AFFE}" type="presParOf" srcId="{EC0FC499-B432-47EE-9F66-462077670159}" destId="{F9B5C8AB-B7CF-43B4-A6AB-64FC92AC69FE}" srcOrd="3" destOrd="0" presId="urn:microsoft.com/office/officeart/2018/2/layout/IconVerticalSolidList"/>
    <dgm:cxn modelId="{B739A235-DE15-4100-A810-5C515607DFA5}" type="presParOf" srcId="{4CBCDE89-2617-46C6-AEFC-316547F17479}" destId="{DFD23B8C-2D1F-4E1F-A62B-ADB175D83180}" srcOrd="1" destOrd="0" presId="urn:microsoft.com/office/officeart/2018/2/layout/IconVerticalSolidList"/>
    <dgm:cxn modelId="{11B38F84-6110-49C0-8133-E1BFDEA16CCF}" type="presParOf" srcId="{4CBCDE89-2617-46C6-AEFC-316547F17479}" destId="{C055086C-A8B0-4AF9-84AA-295604A898C1}" srcOrd="2" destOrd="0" presId="urn:microsoft.com/office/officeart/2018/2/layout/IconVerticalSolidList"/>
    <dgm:cxn modelId="{5BB53E0C-CAFB-46A2-AD72-07A4379C9586}" type="presParOf" srcId="{C055086C-A8B0-4AF9-84AA-295604A898C1}" destId="{25F0B96E-84AE-434D-B7B7-B8FDB987089B}" srcOrd="0" destOrd="0" presId="urn:microsoft.com/office/officeart/2018/2/layout/IconVerticalSolidList"/>
    <dgm:cxn modelId="{EF1F4037-C14F-4EFD-B08D-C4C8B43DB091}" type="presParOf" srcId="{C055086C-A8B0-4AF9-84AA-295604A898C1}" destId="{8B055A32-2ED9-478E-ADA0-5E6D00FC378B}" srcOrd="1" destOrd="0" presId="urn:microsoft.com/office/officeart/2018/2/layout/IconVerticalSolidList"/>
    <dgm:cxn modelId="{9D5AEFF5-B6BE-40ED-B704-D6D8C2EDE6AC}" type="presParOf" srcId="{C055086C-A8B0-4AF9-84AA-295604A898C1}" destId="{01E1AA19-EAF1-4FEF-AAA4-C3642693B979}" srcOrd="2" destOrd="0" presId="urn:microsoft.com/office/officeart/2018/2/layout/IconVerticalSolidList"/>
    <dgm:cxn modelId="{36D29EE2-1DE4-47B9-B49F-B198692FDA9C}" type="presParOf" srcId="{C055086C-A8B0-4AF9-84AA-295604A898C1}" destId="{B1972909-0D3C-462E-B36C-E135365D246D}" srcOrd="3" destOrd="0" presId="urn:microsoft.com/office/officeart/2018/2/layout/IconVerticalSolidList"/>
    <dgm:cxn modelId="{46F7BC73-1555-46EC-AF56-25BEC1592409}" type="presParOf" srcId="{4CBCDE89-2617-46C6-AEFC-316547F17479}" destId="{536F721D-7EE9-407E-BB83-913B8BEB38F7}" srcOrd="3" destOrd="0" presId="urn:microsoft.com/office/officeart/2018/2/layout/IconVerticalSolidList"/>
    <dgm:cxn modelId="{3CC9A0D0-86C8-4C66-A8B9-84988B14A46F}" type="presParOf" srcId="{4CBCDE89-2617-46C6-AEFC-316547F17479}" destId="{DAED3C98-0DB9-4F92-B111-EB30B50361DE}" srcOrd="4" destOrd="0" presId="urn:microsoft.com/office/officeart/2018/2/layout/IconVerticalSolidList"/>
    <dgm:cxn modelId="{C0FC48AE-DDD8-48D8-8F17-F4FC9CAC0D49}" type="presParOf" srcId="{DAED3C98-0DB9-4F92-B111-EB30B50361DE}" destId="{23BD0568-7FA9-4F2F-AE3E-8B67B3FA39B3}" srcOrd="0" destOrd="0" presId="urn:microsoft.com/office/officeart/2018/2/layout/IconVerticalSolidList"/>
    <dgm:cxn modelId="{5D24A631-C113-4F89-9110-925B73C7FE85}" type="presParOf" srcId="{DAED3C98-0DB9-4F92-B111-EB30B50361DE}" destId="{DF85CDE0-6983-4289-9D4B-F7E2E9526895}" srcOrd="1" destOrd="0" presId="urn:microsoft.com/office/officeart/2018/2/layout/IconVerticalSolidList"/>
    <dgm:cxn modelId="{D944EBCA-5847-4156-BD43-3210B2E7463A}" type="presParOf" srcId="{DAED3C98-0DB9-4F92-B111-EB30B50361DE}" destId="{FABAB75F-7AF3-42E0-B167-A3D56E3FAC2E}" srcOrd="2" destOrd="0" presId="urn:microsoft.com/office/officeart/2018/2/layout/IconVerticalSolidList"/>
    <dgm:cxn modelId="{383AEF32-2F64-4C33-839D-CEB5DE0C3E86}" type="presParOf" srcId="{DAED3C98-0DB9-4F92-B111-EB30B50361DE}" destId="{8EFEDF70-C9AD-4BB3-80CA-949DDC8BFD3A}" srcOrd="3" destOrd="0" presId="urn:microsoft.com/office/officeart/2018/2/layout/IconVerticalSolidList"/>
    <dgm:cxn modelId="{FDB2BC1E-EF17-48F8-9373-1DB000E776C7}" type="presParOf" srcId="{4CBCDE89-2617-46C6-AEFC-316547F17479}" destId="{61A96231-F424-42D2-ABEB-6EE9E108026F}" srcOrd="5" destOrd="0" presId="urn:microsoft.com/office/officeart/2018/2/layout/IconVerticalSolidList"/>
    <dgm:cxn modelId="{13247A55-F710-4050-8687-427ED3714F18}" type="presParOf" srcId="{4CBCDE89-2617-46C6-AEFC-316547F17479}" destId="{2A55A7DB-4FF3-48BC-AB6E-2478E922F71F}" srcOrd="6" destOrd="0" presId="urn:microsoft.com/office/officeart/2018/2/layout/IconVerticalSolidList"/>
    <dgm:cxn modelId="{C675FA5C-2549-40AD-903E-69EEB45EE532}" type="presParOf" srcId="{2A55A7DB-4FF3-48BC-AB6E-2478E922F71F}" destId="{1B01390C-C02B-4905-AA0E-427811320E66}" srcOrd="0" destOrd="0" presId="urn:microsoft.com/office/officeart/2018/2/layout/IconVerticalSolidList"/>
    <dgm:cxn modelId="{32A380EF-1590-4D51-980A-0F4795E59BB5}" type="presParOf" srcId="{2A55A7DB-4FF3-48BC-AB6E-2478E922F71F}" destId="{3EE537ED-DDC2-46CA-B8D2-021C44ED6154}" srcOrd="1" destOrd="0" presId="urn:microsoft.com/office/officeart/2018/2/layout/IconVerticalSolidList"/>
    <dgm:cxn modelId="{C85211C6-D0D3-4E28-A777-75AC05507BA4}" type="presParOf" srcId="{2A55A7DB-4FF3-48BC-AB6E-2478E922F71F}" destId="{889155F6-1724-4FAB-BB36-CCE11833F247}" srcOrd="2" destOrd="0" presId="urn:microsoft.com/office/officeart/2018/2/layout/IconVerticalSolidList"/>
    <dgm:cxn modelId="{C44B5985-C09A-4027-AA5D-3B80A9481C35}" type="presParOf" srcId="{2A55A7DB-4FF3-48BC-AB6E-2478E922F71F}" destId="{3CCC4DF6-D94B-48DF-A6F1-40E896F105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4EC77-1DCE-4749-89A2-96214AF3FE04}">
      <dsp:nvSpPr>
        <dsp:cNvPr id="0" name=""/>
        <dsp:cNvSpPr/>
      </dsp:nvSpPr>
      <dsp:spPr>
        <a:xfrm>
          <a:off x="0" y="4743"/>
          <a:ext cx="10515600" cy="1009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6D92D-1740-4073-97D1-98E077E8F90D}">
      <dsp:nvSpPr>
        <dsp:cNvPr id="0" name=""/>
        <dsp:cNvSpPr/>
      </dsp:nvSpPr>
      <dsp:spPr>
        <a:xfrm>
          <a:off x="305314" y="231836"/>
          <a:ext cx="555659" cy="555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5C8AB-B7CF-43B4-A6AB-64FC92AC69FE}">
      <dsp:nvSpPr>
        <dsp:cNvPr id="0" name=""/>
        <dsp:cNvSpPr/>
      </dsp:nvSpPr>
      <dsp:spPr>
        <a:xfrm>
          <a:off x="1166288" y="4743"/>
          <a:ext cx="9296621" cy="1103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32" tIns="116832" rIns="116832" bIns="116832" numCol="1" spcCol="1270" anchor="ctr" anchorCtr="0">
          <a:noAutofit/>
        </a:bodyPr>
        <a:lstStyle/>
        <a:p>
          <a:pPr marL="0" lvl="0" indent="0" algn="l" defTabSz="622300">
            <a:lnSpc>
              <a:spcPct val="100000"/>
            </a:lnSpc>
            <a:spcBef>
              <a:spcPct val="0"/>
            </a:spcBef>
            <a:spcAft>
              <a:spcPct val="35000"/>
            </a:spcAft>
            <a:buNone/>
          </a:pPr>
          <a:r>
            <a:rPr lang="en-US" sz="1400" b="1" i="0" kern="1200" dirty="0"/>
            <a:t>Integration with XRP EVM </a:t>
          </a:r>
          <a:r>
            <a:rPr lang="en-US" sz="1400" b="1" i="0" kern="1200" dirty="0" err="1"/>
            <a:t>SideChain</a:t>
          </a:r>
          <a:r>
            <a:rPr lang="en-US" sz="1400" b="1" i="0" kern="1200" dirty="0"/>
            <a:t>:</a:t>
          </a:r>
          <a:endParaRPr lang="en-US" sz="1400" b="0" i="0" kern="1200" dirty="0"/>
        </a:p>
        <a:p>
          <a:pPr marL="0" lvl="0" indent="0" algn="l" defTabSz="622300">
            <a:lnSpc>
              <a:spcPct val="100000"/>
            </a:lnSpc>
            <a:spcBef>
              <a:spcPct val="0"/>
            </a:spcBef>
            <a:spcAft>
              <a:spcPct val="35000"/>
            </a:spcAft>
            <a:buFont typeface="Arial" panose="020B0604020202020204" pitchFamily="34" charset="0"/>
            <a:buNone/>
          </a:pPr>
          <a:r>
            <a:rPr lang="en-US" sz="1400" b="0" i="1" kern="1200" dirty="0"/>
            <a:t>Enhancing Transaction Security:</a:t>
          </a:r>
          <a:r>
            <a:rPr lang="en-US" sz="1400" b="0" i="0" kern="1200" dirty="0"/>
            <a:t> By seamlessly integrating with the XRP EVM </a:t>
          </a:r>
          <a:r>
            <a:rPr lang="en-US" sz="1400" b="0" i="0" kern="1200" dirty="0" err="1"/>
            <a:t>SideChain</a:t>
          </a:r>
          <a:r>
            <a:rPr lang="en-US" sz="1400" b="0" i="0" kern="1200" dirty="0"/>
            <a:t>, </a:t>
          </a:r>
          <a:r>
            <a:rPr lang="en-US" sz="1400" b="0" i="0" kern="1200" dirty="0" err="1"/>
            <a:t>InsurXRP</a:t>
          </a:r>
          <a:r>
            <a:rPr lang="en-US" sz="1400" b="0" i="0" kern="1200" dirty="0"/>
            <a:t> elevates transaction security through the implementation of intelligent smart contracts.</a:t>
          </a:r>
          <a:endParaRPr lang="en-US" sz="1400" kern="1200" dirty="0"/>
        </a:p>
      </dsp:txBody>
      <dsp:txXfrm>
        <a:off x="1166288" y="4743"/>
        <a:ext cx="9296621" cy="1103926"/>
      </dsp:txXfrm>
    </dsp:sp>
    <dsp:sp modelId="{25F0B96E-84AE-434D-B7B7-B8FDB987089B}">
      <dsp:nvSpPr>
        <dsp:cNvPr id="0" name=""/>
        <dsp:cNvSpPr/>
      </dsp:nvSpPr>
      <dsp:spPr>
        <a:xfrm>
          <a:off x="0" y="1384650"/>
          <a:ext cx="10515600" cy="1009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55A32-2ED9-478E-ADA0-5E6D00FC378B}">
      <dsp:nvSpPr>
        <dsp:cNvPr id="0" name=""/>
        <dsp:cNvSpPr/>
      </dsp:nvSpPr>
      <dsp:spPr>
        <a:xfrm>
          <a:off x="305314" y="1611744"/>
          <a:ext cx="555659" cy="555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72909-0D3C-462E-B36C-E135365D246D}">
      <dsp:nvSpPr>
        <dsp:cNvPr id="0" name=""/>
        <dsp:cNvSpPr/>
      </dsp:nvSpPr>
      <dsp:spPr>
        <a:xfrm>
          <a:off x="1166288" y="1384650"/>
          <a:ext cx="9296621" cy="1103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32" tIns="116832" rIns="116832" bIns="116832" numCol="1" spcCol="1270" anchor="ctr" anchorCtr="0">
          <a:noAutofit/>
        </a:bodyPr>
        <a:lstStyle/>
        <a:p>
          <a:pPr marL="0" lvl="0" indent="0" algn="l" defTabSz="622300">
            <a:lnSpc>
              <a:spcPct val="100000"/>
            </a:lnSpc>
            <a:spcBef>
              <a:spcPct val="0"/>
            </a:spcBef>
            <a:spcAft>
              <a:spcPct val="35000"/>
            </a:spcAft>
            <a:buNone/>
          </a:pPr>
          <a:r>
            <a:rPr lang="en-US" sz="1400" b="1" i="0" kern="1200" dirty="0"/>
            <a:t>Advanced Authentication Layer:</a:t>
          </a:r>
          <a:endParaRPr lang="en-US" sz="1400" b="0" i="0" kern="1200" dirty="0"/>
        </a:p>
        <a:p>
          <a:pPr marL="0" lvl="0" indent="0" algn="l" defTabSz="622300">
            <a:lnSpc>
              <a:spcPct val="100000"/>
            </a:lnSpc>
            <a:spcBef>
              <a:spcPct val="0"/>
            </a:spcBef>
            <a:spcAft>
              <a:spcPct val="35000"/>
            </a:spcAft>
            <a:buFont typeface="Arial" panose="020B0604020202020204" pitchFamily="34" charset="0"/>
            <a:buNone/>
          </a:pPr>
          <a:r>
            <a:rPr lang="en-US" sz="1400" b="0" i="1" kern="1200" dirty="0"/>
            <a:t>Precision in Fund Access:</a:t>
          </a:r>
          <a:r>
            <a:rPr lang="en-US" sz="1400" b="0" i="0" kern="1200" dirty="0"/>
            <a:t> </a:t>
          </a:r>
          <a:r>
            <a:rPr lang="en-US" sz="1400" b="0" i="0" kern="1200" dirty="0" err="1"/>
            <a:t>InsurXRP</a:t>
          </a:r>
          <a:r>
            <a:rPr lang="en-US" sz="1400" b="0" i="0" kern="1200" dirty="0"/>
            <a:t> establishes an advanced layer of authentication, ensuring that only the designated recipient possesses the authorization to claim and access the transferred funds.</a:t>
          </a:r>
          <a:endParaRPr lang="en-US" sz="1400" kern="1200" dirty="0"/>
        </a:p>
      </dsp:txBody>
      <dsp:txXfrm>
        <a:off x="1166288" y="1384650"/>
        <a:ext cx="9296621" cy="1103926"/>
      </dsp:txXfrm>
    </dsp:sp>
    <dsp:sp modelId="{23BD0568-7FA9-4F2F-AE3E-8B67B3FA39B3}">
      <dsp:nvSpPr>
        <dsp:cNvPr id="0" name=""/>
        <dsp:cNvSpPr/>
      </dsp:nvSpPr>
      <dsp:spPr>
        <a:xfrm>
          <a:off x="0" y="2764558"/>
          <a:ext cx="10515600" cy="1009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5CDE0-6983-4289-9D4B-F7E2E9526895}">
      <dsp:nvSpPr>
        <dsp:cNvPr id="0" name=""/>
        <dsp:cNvSpPr/>
      </dsp:nvSpPr>
      <dsp:spPr>
        <a:xfrm>
          <a:off x="305314" y="2991651"/>
          <a:ext cx="555659" cy="555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EDF70-C9AD-4BB3-80CA-949DDC8BFD3A}">
      <dsp:nvSpPr>
        <dsp:cNvPr id="0" name=""/>
        <dsp:cNvSpPr/>
      </dsp:nvSpPr>
      <dsp:spPr>
        <a:xfrm>
          <a:off x="1166288" y="2764558"/>
          <a:ext cx="9296621" cy="1103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32" tIns="116832" rIns="116832" bIns="116832" numCol="1" spcCol="1270" anchor="ctr" anchorCtr="0">
          <a:noAutofit/>
        </a:bodyPr>
        <a:lstStyle/>
        <a:p>
          <a:pPr marL="0" lvl="0" indent="0" algn="l" defTabSz="622300">
            <a:lnSpc>
              <a:spcPct val="100000"/>
            </a:lnSpc>
            <a:spcBef>
              <a:spcPct val="0"/>
            </a:spcBef>
            <a:spcAft>
              <a:spcPct val="35000"/>
            </a:spcAft>
            <a:buNone/>
          </a:pPr>
          <a:r>
            <a:rPr lang="en-US" sz="1400" b="1" i="0" kern="1200" dirty="0"/>
            <a:t>Sender Empowerment for Flexible Fund Retrieval:</a:t>
          </a:r>
          <a:endParaRPr lang="en-US" sz="1400" b="0" i="0" kern="1200" dirty="0"/>
        </a:p>
        <a:p>
          <a:pPr marL="0" lvl="0" indent="0" algn="l" defTabSz="622300">
            <a:lnSpc>
              <a:spcPct val="100000"/>
            </a:lnSpc>
            <a:spcBef>
              <a:spcPct val="0"/>
            </a:spcBef>
            <a:spcAft>
              <a:spcPct val="35000"/>
            </a:spcAft>
            <a:buFont typeface="Arial" panose="020B0604020202020204" pitchFamily="34" charset="0"/>
            <a:buNone/>
          </a:pPr>
          <a:r>
            <a:rPr lang="en-US" sz="1400" b="0" i="1" kern="1200" dirty="0"/>
            <a:t>Dynamic Fund Control:</a:t>
          </a:r>
          <a:r>
            <a:rPr lang="en-US" sz="1400" b="0" i="0" kern="1200" dirty="0"/>
            <a:t> </a:t>
          </a:r>
          <a:r>
            <a:rPr lang="en-US" sz="1400" b="0" i="0" kern="1200" dirty="0" err="1"/>
            <a:t>InsurXRP</a:t>
          </a:r>
          <a:r>
            <a:rPr lang="en-US" sz="1400" b="0" i="0" kern="1200" dirty="0"/>
            <a:t> empowers senders with the flexibility to reclaim funds at any point in time if the recipient has not initiated the claiming process. This feature exemplifies the platform's commitment to maintaining control and security throughout the entire transaction lifecycle.</a:t>
          </a:r>
          <a:endParaRPr lang="en-US" sz="1400" kern="1200" dirty="0"/>
        </a:p>
      </dsp:txBody>
      <dsp:txXfrm>
        <a:off x="1166288" y="2764558"/>
        <a:ext cx="9296621" cy="1103926"/>
      </dsp:txXfrm>
    </dsp:sp>
    <dsp:sp modelId="{1B01390C-C02B-4905-AA0E-427811320E66}">
      <dsp:nvSpPr>
        <dsp:cNvPr id="0" name=""/>
        <dsp:cNvSpPr/>
      </dsp:nvSpPr>
      <dsp:spPr>
        <a:xfrm>
          <a:off x="0" y="4144465"/>
          <a:ext cx="10515600" cy="10093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537ED-DDC2-46CA-B8D2-021C44ED6154}">
      <dsp:nvSpPr>
        <dsp:cNvPr id="0" name=""/>
        <dsp:cNvSpPr/>
      </dsp:nvSpPr>
      <dsp:spPr>
        <a:xfrm>
          <a:off x="305314" y="4371559"/>
          <a:ext cx="555659" cy="5551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CC4DF6-D94B-48DF-A6F1-40E896F10528}">
      <dsp:nvSpPr>
        <dsp:cNvPr id="0" name=""/>
        <dsp:cNvSpPr/>
      </dsp:nvSpPr>
      <dsp:spPr>
        <a:xfrm>
          <a:off x="1166288" y="4144465"/>
          <a:ext cx="9296621" cy="1103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32" tIns="116832" rIns="116832" bIns="116832" numCol="1" spcCol="1270" anchor="ctr" anchorCtr="0">
          <a:noAutofit/>
        </a:bodyPr>
        <a:lstStyle/>
        <a:p>
          <a:pPr marL="0" lvl="0" indent="0" algn="l" defTabSz="622300">
            <a:lnSpc>
              <a:spcPct val="100000"/>
            </a:lnSpc>
            <a:spcBef>
              <a:spcPct val="0"/>
            </a:spcBef>
            <a:spcAft>
              <a:spcPct val="35000"/>
            </a:spcAft>
            <a:buNone/>
          </a:pPr>
          <a:r>
            <a:rPr lang="en-US" sz="1400" b="1" i="0" kern="1200" dirty="0"/>
            <a:t>Recipient Interaction for Fund Claiming:</a:t>
          </a:r>
          <a:endParaRPr lang="en-US" sz="1400" b="0" i="0" kern="1200" dirty="0"/>
        </a:p>
        <a:p>
          <a:pPr marL="0" lvl="0" indent="0" algn="l" defTabSz="622300">
            <a:lnSpc>
              <a:spcPct val="100000"/>
            </a:lnSpc>
            <a:spcBef>
              <a:spcPct val="0"/>
            </a:spcBef>
            <a:spcAft>
              <a:spcPct val="35000"/>
            </a:spcAft>
            <a:buFont typeface="Arial" panose="020B0604020202020204" pitchFamily="34" charset="0"/>
            <a:buNone/>
          </a:pPr>
          <a:r>
            <a:rPr lang="en-US" sz="1400" b="0" i="1" kern="1200" dirty="0"/>
            <a:t>User-Initiated Verification:</a:t>
          </a:r>
          <a:r>
            <a:rPr lang="en-US" sz="1400" b="0" i="0" kern="1200" dirty="0"/>
            <a:t> To facilitate fund claiming, recipients actively engage with our smart contract by inputting the sender-defined secret number and their respective wallet address. This interactive process enhances precision and reinforces user verification.</a:t>
          </a:r>
          <a:endParaRPr lang="en-US" sz="1400" kern="1200" dirty="0"/>
        </a:p>
      </dsp:txBody>
      <dsp:txXfrm>
        <a:off x="1166288" y="4144465"/>
        <a:ext cx="9296621" cy="11039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F596-C9B9-D930-FFB8-D884A59E4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2F87355D-A73E-0281-1500-5168CF527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8F76921E-2A05-3F1A-9E66-BE0E1B690C07}"/>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5" name="Footer Placeholder 4">
            <a:extLst>
              <a:ext uri="{FF2B5EF4-FFF2-40B4-BE49-F238E27FC236}">
                <a16:creationId xmlns:a16="http://schemas.microsoft.com/office/drawing/2014/main" id="{0CD3241A-0B33-3ECA-D6D6-668C3ECB18E8}"/>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0EB3C64B-93C3-FFAA-B5EC-A2453FD9427E}"/>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377649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BC36-D1BF-AE78-F0F5-0EA3479908C5}"/>
              </a:ext>
            </a:extLst>
          </p:cNvPr>
          <p:cNvSpPr>
            <a:spLocks noGrp="1"/>
          </p:cNvSpPr>
          <p:nvPr>
            <p:ph type="title"/>
          </p:nvPr>
        </p:nvSpPr>
        <p:spPr/>
        <p:txBody>
          <a:bodyPr/>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E1FF9F27-48F1-7920-4052-F3F80D0E6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D0084F8F-4411-0E1A-229B-F471E4C10B95}"/>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5" name="Footer Placeholder 4">
            <a:extLst>
              <a:ext uri="{FF2B5EF4-FFF2-40B4-BE49-F238E27FC236}">
                <a16:creationId xmlns:a16="http://schemas.microsoft.com/office/drawing/2014/main" id="{81BEDD01-556B-131A-3D68-88399DA3686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E8D4C504-D80D-4ED7-93DB-656C1FAF51FC}"/>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27246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2B638-1236-AED9-D7DB-CD834F535C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61A0CE54-3666-BBED-5DA0-23EFFABBB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7514B3DE-8E66-2D42-925F-8704BC049107}"/>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5" name="Footer Placeholder 4">
            <a:extLst>
              <a:ext uri="{FF2B5EF4-FFF2-40B4-BE49-F238E27FC236}">
                <a16:creationId xmlns:a16="http://schemas.microsoft.com/office/drawing/2014/main" id="{D349CC5D-EBD2-7259-B491-335DBCBC47A9}"/>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FA9CC60-1F65-981E-FFF8-FF643ECB1D39}"/>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7915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0171-53DA-DAC1-0979-C0D961A3C445}"/>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1B372945-8047-5843-422A-900AD012E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E6AF5F86-101F-BF6A-9B48-6D2A4781E689}"/>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5" name="Footer Placeholder 4">
            <a:extLst>
              <a:ext uri="{FF2B5EF4-FFF2-40B4-BE49-F238E27FC236}">
                <a16:creationId xmlns:a16="http://schemas.microsoft.com/office/drawing/2014/main" id="{288DD711-7EB5-69C7-E6FF-0C35CAFF1957}"/>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4DBE99AF-E42B-439C-A070-75D47C64A737}"/>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257049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F270-5A5A-FE72-C82A-DE23BFE96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Y"/>
          </a:p>
        </p:txBody>
      </p:sp>
      <p:sp>
        <p:nvSpPr>
          <p:cNvPr id="3" name="Text Placeholder 2">
            <a:extLst>
              <a:ext uri="{FF2B5EF4-FFF2-40B4-BE49-F238E27FC236}">
                <a16:creationId xmlns:a16="http://schemas.microsoft.com/office/drawing/2014/main" id="{E8F3ACFE-E578-C840-D61A-2949B82A4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CF2EB3-87C3-FF13-6311-465AD376AA53}"/>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5" name="Footer Placeholder 4">
            <a:extLst>
              <a:ext uri="{FF2B5EF4-FFF2-40B4-BE49-F238E27FC236}">
                <a16:creationId xmlns:a16="http://schemas.microsoft.com/office/drawing/2014/main" id="{3B6C50CA-AB46-EDBE-A6E9-42A8DBB16577}"/>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CAD4326C-E9E9-7FA6-F969-E70117A88193}"/>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342745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DEFE-89EB-CC03-8068-1FEA53EFDF1C}"/>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37325147-A5E0-EA63-FCC1-EC5EA2278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Content Placeholder 3">
            <a:extLst>
              <a:ext uri="{FF2B5EF4-FFF2-40B4-BE49-F238E27FC236}">
                <a16:creationId xmlns:a16="http://schemas.microsoft.com/office/drawing/2014/main" id="{C044EC96-27DC-9059-9C2E-9766CFA54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Date Placeholder 4">
            <a:extLst>
              <a:ext uri="{FF2B5EF4-FFF2-40B4-BE49-F238E27FC236}">
                <a16:creationId xmlns:a16="http://schemas.microsoft.com/office/drawing/2014/main" id="{B96CC778-38D1-86F4-C9A8-4AA3255C20AE}"/>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6" name="Footer Placeholder 5">
            <a:extLst>
              <a:ext uri="{FF2B5EF4-FFF2-40B4-BE49-F238E27FC236}">
                <a16:creationId xmlns:a16="http://schemas.microsoft.com/office/drawing/2014/main" id="{857142AC-BD6C-15C7-DEBE-69CF31B637B4}"/>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1079C66F-CC1C-FACB-E6EF-CA198250C1C7}"/>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125359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B73C-E4B0-DF22-8677-EE8423E25632}"/>
              </a:ext>
            </a:extLst>
          </p:cNvPr>
          <p:cNvSpPr>
            <a:spLocks noGrp="1"/>
          </p:cNvSpPr>
          <p:nvPr>
            <p:ph type="title"/>
          </p:nvPr>
        </p:nvSpPr>
        <p:spPr>
          <a:xfrm>
            <a:off x="839788" y="365125"/>
            <a:ext cx="10515600" cy="1325563"/>
          </a:xfrm>
        </p:spPr>
        <p:txBody>
          <a:bodyPr/>
          <a:lstStyle/>
          <a:p>
            <a:r>
              <a:rPr lang="en-US"/>
              <a:t>Click to edit Master title style</a:t>
            </a:r>
            <a:endParaRPr lang="en-CY"/>
          </a:p>
        </p:txBody>
      </p:sp>
      <p:sp>
        <p:nvSpPr>
          <p:cNvPr id="3" name="Text Placeholder 2">
            <a:extLst>
              <a:ext uri="{FF2B5EF4-FFF2-40B4-BE49-F238E27FC236}">
                <a16:creationId xmlns:a16="http://schemas.microsoft.com/office/drawing/2014/main" id="{EB675481-51EA-759E-8F48-F421A25DE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BAC969-4341-24D0-D4EA-B2169046EB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Text Placeholder 4">
            <a:extLst>
              <a:ext uri="{FF2B5EF4-FFF2-40B4-BE49-F238E27FC236}">
                <a16:creationId xmlns:a16="http://schemas.microsoft.com/office/drawing/2014/main" id="{B32CA3F4-6A48-7A65-DB16-983D6276C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606D6-18CF-146A-B3C5-056265E92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7" name="Date Placeholder 6">
            <a:extLst>
              <a:ext uri="{FF2B5EF4-FFF2-40B4-BE49-F238E27FC236}">
                <a16:creationId xmlns:a16="http://schemas.microsoft.com/office/drawing/2014/main" id="{8D756E4B-A786-D8ED-6673-18103A44AA05}"/>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8" name="Footer Placeholder 7">
            <a:extLst>
              <a:ext uri="{FF2B5EF4-FFF2-40B4-BE49-F238E27FC236}">
                <a16:creationId xmlns:a16="http://schemas.microsoft.com/office/drawing/2014/main" id="{9314AAFD-D72A-29D2-408D-288B3EB5F77B}"/>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E15C225B-276C-76CF-96F2-7B10FB8A4B67}"/>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357436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DD15-B018-5EAE-66F1-63A2BDFC0FCB}"/>
              </a:ext>
            </a:extLst>
          </p:cNvPr>
          <p:cNvSpPr>
            <a:spLocks noGrp="1"/>
          </p:cNvSpPr>
          <p:nvPr>
            <p:ph type="title"/>
          </p:nvPr>
        </p:nvSpPr>
        <p:spPr/>
        <p:txBody>
          <a:bodyPr/>
          <a:lstStyle/>
          <a:p>
            <a:r>
              <a:rPr lang="en-US"/>
              <a:t>Click to edit Master title style</a:t>
            </a:r>
            <a:endParaRPr lang="en-CY"/>
          </a:p>
        </p:txBody>
      </p:sp>
      <p:sp>
        <p:nvSpPr>
          <p:cNvPr id="3" name="Date Placeholder 2">
            <a:extLst>
              <a:ext uri="{FF2B5EF4-FFF2-40B4-BE49-F238E27FC236}">
                <a16:creationId xmlns:a16="http://schemas.microsoft.com/office/drawing/2014/main" id="{0E4CABBF-CA04-86C7-57D3-2EF1CC9195CC}"/>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4" name="Footer Placeholder 3">
            <a:extLst>
              <a:ext uri="{FF2B5EF4-FFF2-40B4-BE49-F238E27FC236}">
                <a16:creationId xmlns:a16="http://schemas.microsoft.com/office/drawing/2014/main" id="{DD7AC77C-7EF3-2211-D4B5-4D01F46C4CC8}"/>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D1F26EAB-DCC2-16F6-17CC-6D2133D83789}"/>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141625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32739-B418-2C45-673C-1D6370F822DD}"/>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3" name="Footer Placeholder 2">
            <a:extLst>
              <a:ext uri="{FF2B5EF4-FFF2-40B4-BE49-F238E27FC236}">
                <a16:creationId xmlns:a16="http://schemas.microsoft.com/office/drawing/2014/main" id="{CC67D359-56F0-75B6-91EA-1C73203A90AF}"/>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6142FD83-9098-3476-8E86-329825E4A3DD}"/>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16209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F3B5-4BAA-D12B-5069-B50D94375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Content Placeholder 2">
            <a:extLst>
              <a:ext uri="{FF2B5EF4-FFF2-40B4-BE49-F238E27FC236}">
                <a16:creationId xmlns:a16="http://schemas.microsoft.com/office/drawing/2014/main" id="{3631E04F-327A-D302-680D-15D561C6E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Text Placeholder 3">
            <a:extLst>
              <a:ext uri="{FF2B5EF4-FFF2-40B4-BE49-F238E27FC236}">
                <a16:creationId xmlns:a16="http://schemas.microsoft.com/office/drawing/2014/main" id="{AEEE2E23-4437-CCEC-C98D-55A640F09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365F8-F0BF-0ECE-05D6-46EBE0D34350}"/>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6" name="Footer Placeholder 5">
            <a:extLst>
              <a:ext uri="{FF2B5EF4-FFF2-40B4-BE49-F238E27FC236}">
                <a16:creationId xmlns:a16="http://schemas.microsoft.com/office/drawing/2014/main" id="{F02546B9-896A-6E01-68BC-E8610EC3AFAE}"/>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D7BAF185-159E-DE5E-9801-E7169845C641}"/>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22794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9483-8165-C01C-FD97-F718D3337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Picture Placeholder 2">
            <a:extLst>
              <a:ext uri="{FF2B5EF4-FFF2-40B4-BE49-F238E27FC236}">
                <a16:creationId xmlns:a16="http://schemas.microsoft.com/office/drawing/2014/main" id="{2CC54A0B-B0CE-BAFB-4853-3DBD78757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DD82206F-C769-65FF-365C-2C292450E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28724-2674-3CFD-31D9-8F71ABA837D8}"/>
              </a:ext>
            </a:extLst>
          </p:cNvPr>
          <p:cNvSpPr>
            <a:spLocks noGrp="1"/>
          </p:cNvSpPr>
          <p:nvPr>
            <p:ph type="dt" sz="half" idx="10"/>
          </p:nvPr>
        </p:nvSpPr>
        <p:spPr/>
        <p:txBody>
          <a:bodyPr/>
          <a:lstStyle/>
          <a:p>
            <a:fld id="{23ACFC43-4EAB-4CFF-8566-05FA317A20EC}" type="datetimeFigureOut">
              <a:rPr lang="en-CY" smtClean="0"/>
              <a:t>20/01/2024</a:t>
            </a:fld>
            <a:endParaRPr lang="en-CY"/>
          </a:p>
        </p:txBody>
      </p:sp>
      <p:sp>
        <p:nvSpPr>
          <p:cNvPr id="6" name="Footer Placeholder 5">
            <a:extLst>
              <a:ext uri="{FF2B5EF4-FFF2-40B4-BE49-F238E27FC236}">
                <a16:creationId xmlns:a16="http://schemas.microsoft.com/office/drawing/2014/main" id="{9A9C9386-0460-B957-9629-FE65CBF629B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D90288B5-6324-F2D7-AC9F-139200701DCA}"/>
              </a:ext>
            </a:extLst>
          </p:cNvPr>
          <p:cNvSpPr>
            <a:spLocks noGrp="1"/>
          </p:cNvSpPr>
          <p:nvPr>
            <p:ph type="sldNum" sz="quarter" idx="12"/>
          </p:nvPr>
        </p:nvSpPr>
        <p:spPr/>
        <p:txBody>
          <a:bodyPr/>
          <a:lstStyle/>
          <a:p>
            <a:fld id="{CFD8DC67-8E7C-4F99-AD93-8F3C06D20A02}" type="slidenum">
              <a:rPr lang="en-CY" smtClean="0"/>
              <a:t>‹#›</a:t>
            </a:fld>
            <a:endParaRPr lang="en-CY"/>
          </a:p>
        </p:txBody>
      </p:sp>
    </p:spTree>
    <p:extLst>
      <p:ext uri="{BB962C8B-B14F-4D97-AF65-F5344CB8AC3E}">
        <p14:creationId xmlns:p14="http://schemas.microsoft.com/office/powerpoint/2010/main" val="337561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F374-DE2A-1B74-D06A-CB5E4164B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Y"/>
          </a:p>
        </p:txBody>
      </p:sp>
      <p:sp>
        <p:nvSpPr>
          <p:cNvPr id="3" name="Text Placeholder 2">
            <a:extLst>
              <a:ext uri="{FF2B5EF4-FFF2-40B4-BE49-F238E27FC236}">
                <a16:creationId xmlns:a16="http://schemas.microsoft.com/office/drawing/2014/main" id="{33DE2132-5638-98B8-EDB0-4E6DDB553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B5FDCDB7-D2F0-A852-FDEB-BC0777074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CFC43-4EAB-4CFF-8566-05FA317A20EC}" type="datetimeFigureOut">
              <a:rPr lang="en-CY" smtClean="0"/>
              <a:t>20/01/2024</a:t>
            </a:fld>
            <a:endParaRPr lang="en-CY"/>
          </a:p>
        </p:txBody>
      </p:sp>
      <p:sp>
        <p:nvSpPr>
          <p:cNvPr id="5" name="Footer Placeholder 4">
            <a:extLst>
              <a:ext uri="{FF2B5EF4-FFF2-40B4-BE49-F238E27FC236}">
                <a16:creationId xmlns:a16="http://schemas.microsoft.com/office/drawing/2014/main" id="{FBF0C05F-A3A4-5E04-A688-CF77F0499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AA822278-BB46-62CB-E20A-065C0BBDE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8DC67-8E7C-4F99-AD93-8F3C06D20A02}" type="slidenum">
              <a:rPr lang="en-CY" smtClean="0"/>
              <a:t>‹#›</a:t>
            </a:fld>
            <a:endParaRPr lang="en-CY"/>
          </a:p>
        </p:txBody>
      </p:sp>
    </p:spTree>
    <p:extLst>
      <p:ext uri="{BB962C8B-B14F-4D97-AF65-F5344CB8AC3E}">
        <p14:creationId xmlns:p14="http://schemas.microsoft.com/office/powerpoint/2010/main" val="3374756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003C-748F-8B0D-C6D6-8BCE6ECEF839}"/>
              </a:ext>
            </a:extLst>
          </p:cNvPr>
          <p:cNvSpPr>
            <a:spLocks noGrp="1"/>
          </p:cNvSpPr>
          <p:nvPr>
            <p:ph type="ctrTitle"/>
          </p:nvPr>
        </p:nvSpPr>
        <p:spPr/>
        <p:txBody>
          <a:bodyPr/>
          <a:lstStyle/>
          <a:p>
            <a:endParaRPr lang="en-CY"/>
          </a:p>
        </p:txBody>
      </p:sp>
      <p:sp>
        <p:nvSpPr>
          <p:cNvPr id="3" name="Subtitle 2">
            <a:extLst>
              <a:ext uri="{FF2B5EF4-FFF2-40B4-BE49-F238E27FC236}">
                <a16:creationId xmlns:a16="http://schemas.microsoft.com/office/drawing/2014/main" id="{C4A49254-185F-0BFB-EB63-2C20D38F8C87}"/>
              </a:ext>
            </a:extLst>
          </p:cNvPr>
          <p:cNvSpPr>
            <a:spLocks noGrp="1"/>
          </p:cNvSpPr>
          <p:nvPr>
            <p:ph type="subTitle" idx="1"/>
          </p:nvPr>
        </p:nvSpPr>
        <p:spPr/>
        <p:txBody>
          <a:bodyPr/>
          <a:lstStyle/>
          <a:p>
            <a:endParaRPr lang="en-CY"/>
          </a:p>
        </p:txBody>
      </p:sp>
    </p:spTree>
    <p:extLst>
      <p:ext uri="{BB962C8B-B14F-4D97-AF65-F5344CB8AC3E}">
        <p14:creationId xmlns:p14="http://schemas.microsoft.com/office/powerpoint/2010/main" val="407985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A46AD-16EB-9026-67F7-E18B6794B177}"/>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b="1" kern="1200" dirty="0" err="1">
                <a:solidFill>
                  <a:schemeClr val="tx1"/>
                </a:solidFill>
                <a:latin typeface="+mj-lt"/>
                <a:ea typeface="+mj-ea"/>
                <a:cs typeface="+mj-cs"/>
              </a:rPr>
              <a:t>InsurXRP</a:t>
            </a:r>
            <a:r>
              <a:rPr lang="en-US" b="1" kern="1200" dirty="0">
                <a:solidFill>
                  <a:schemeClr val="tx1"/>
                </a:solidFill>
                <a:latin typeface="+mj-lt"/>
                <a:ea typeface="+mj-ea"/>
                <a:cs typeface="+mj-cs"/>
              </a:rPr>
              <a:t> </a:t>
            </a:r>
          </a:p>
        </p:txBody>
      </p:sp>
      <p:sp>
        <p:nvSpPr>
          <p:cNvPr id="3" name="Content Placeholder 2">
            <a:extLst>
              <a:ext uri="{FF2B5EF4-FFF2-40B4-BE49-F238E27FC236}">
                <a16:creationId xmlns:a16="http://schemas.microsoft.com/office/drawing/2014/main" id="{4DAAE4EC-E423-D527-6149-C1AC3E6A5441}"/>
              </a:ext>
            </a:extLst>
          </p:cNvPr>
          <p:cNvSpPr>
            <a:spLocks noGrp="1"/>
          </p:cNvSpPr>
          <p:nvPr>
            <p:ph idx="1"/>
          </p:nvPr>
        </p:nvSpPr>
        <p:spPr>
          <a:xfrm>
            <a:off x="838200" y="2177456"/>
            <a:ext cx="5097780" cy="3795748"/>
          </a:xfrm>
        </p:spPr>
        <p:txBody>
          <a:bodyPr vert="horz" lIns="91440" tIns="45720" rIns="91440" bIns="45720" rtlCol="0">
            <a:normAutofit/>
          </a:bodyPr>
          <a:lstStyle/>
          <a:p>
            <a:r>
              <a:rPr lang="en-US" sz="2400" dirty="0"/>
              <a:t>Konstantinos Andreou</a:t>
            </a:r>
          </a:p>
          <a:p>
            <a:r>
              <a:rPr lang="en-US" sz="2400" dirty="0"/>
              <a:t>Stelios </a:t>
            </a:r>
            <a:r>
              <a:rPr lang="en-US" sz="2400" dirty="0" err="1"/>
              <a:t>Symeonides</a:t>
            </a:r>
            <a:endParaRPr lang="en-US" sz="2400" dirty="0"/>
          </a:p>
        </p:txBody>
      </p:sp>
      <p:sp>
        <p:nvSpPr>
          <p:cNvPr id="4" name="TextBox 3">
            <a:extLst>
              <a:ext uri="{FF2B5EF4-FFF2-40B4-BE49-F238E27FC236}">
                <a16:creationId xmlns:a16="http://schemas.microsoft.com/office/drawing/2014/main" id="{60D3C018-A946-E683-E90C-89FC5723DA3C}"/>
              </a:ext>
            </a:extLst>
          </p:cNvPr>
          <p:cNvSpPr txBox="1"/>
          <p:nvPr/>
        </p:nvSpPr>
        <p:spPr>
          <a:xfrm>
            <a:off x="6256020" y="2177456"/>
            <a:ext cx="5097780" cy="37957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A Smart Contract on </a:t>
            </a:r>
            <a:r>
              <a:rPr lang="en-US" sz="2400" b="1" dirty="0"/>
              <a:t>XRP EVM Sidechain</a:t>
            </a:r>
            <a:r>
              <a:rPr lang="en-US" sz="2400" dirty="0"/>
              <a:t>, which aims to prevents loosing funds, from miss-typed wallet address.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 </a:t>
            </a:r>
            <a:r>
              <a:rPr lang="en-US" sz="2400" dirty="0" err="1"/>
              <a:t>Chainanalysis</a:t>
            </a:r>
            <a:r>
              <a:rPr lang="en-US" sz="2400" dirty="0"/>
              <a:t> estimates more than </a:t>
            </a:r>
            <a:r>
              <a:rPr lang="en-US" sz="2400" b="1" dirty="0"/>
              <a:t>$3.8 billion </a:t>
            </a:r>
            <a:r>
              <a:rPr lang="en-US" sz="2400" dirty="0"/>
              <a:t>of crypto was lost last year alone.</a:t>
            </a:r>
          </a:p>
        </p:txBody>
      </p:sp>
    </p:spTree>
    <p:extLst>
      <p:ext uri="{BB962C8B-B14F-4D97-AF65-F5344CB8AC3E}">
        <p14:creationId xmlns:p14="http://schemas.microsoft.com/office/powerpoint/2010/main" val="2778512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6CDD8E93-C42A-52A5-21CE-22DE29C78853}"/>
              </a:ext>
            </a:extLst>
          </p:cNvPr>
          <p:cNvPicPr>
            <a:picLocks noChangeAspect="1"/>
          </p:cNvPicPr>
          <p:nvPr/>
        </p:nvPicPr>
        <p:blipFill rotWithShape="1">
          <a:blip r:embed="rId2"/>
          <a:srcRect l="24833" r="16000"/>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7B314-39DE-DA1C-692D-71A10A0C84DC}"/>
              </a:ext>
            </a:extLst>
          </p:cNvPr>
          <p:cNvSpPr>
            <a:spLocks noGrp="1"/>
          </p:cNvSpPr>
          <p:nvPr>
            <p:ph type="title"/>
          </p:nvPr>
        </p:nvSpPr>
        <p:spPr>
          <a:xfrm>
            <a:off x="6115317" y="405685"/>
            <a:ext cx="5464968" cy="1559301"/>
          </a:xfrm>
        </p:spPr>
        <p:txBody>
          <a:bodyPr>
            <a:normAutofit/>
          </a:bodyPr>
          <a:lstStyle/>
          <a:p>
            <a:r>
              <a:rPr lang="en-US" sz="4000"/>
              <a:t>Relief from Stress – Use </a:t>
            </a:r>
            <a:r>
              <a:rPr lang="en-US" sz="4000" b="1"/>
              <a:t>InsurXRP dApp</a:t>
            </a:r>
            <a:endParaRPr lang="en-CY" sz="4000" b="1"/>
          </a:p>
        </p:txBody>
      </p:sp>
      <p:sp>
        <p:nvSpPr>
          <p:cNvPr id="3" name="Content Placeholder 2">
            <a:extLst>
              <a:ext uri="{FF2B5EF4-FFF2-40B4-BE49-F238E27FC236}">
                <a16:creationId xmlns:a16="http://schemas.microsoft.com/office/drawing/2014/main" id="{EC75942F-F905-7833-227B-98CB85E7D3BD}"/>
              </a:ext>
            </a:extLst>
          </p:cNvPr>
          <p:cNvSpPr>
            <a:spLocks noGrp="1"/>
          </p:cNvSpPr>
          <p:nvPr>
            <p:ph idx="1"/>
          </p:nvPr>
        </p:nvSpPr>
        <p:spPr>
          <a:xfrm>
            <a:off x="6115317" y="2743200"/>
            <a:ext cx="5247340" cy="3496878"/>
          </a:xfrm>
        </p:spPr>
        <p:txBody>
          <a:bodyPr anchor="ctr">
            <a:normAutofit/>
          </a:bodyPr>
          <a:lstStyle/>
          <a:p>
            <a:r>
              <a:rPr lang="en-US" sz="2000" dirty="0"/>
              <a:t>Most people say that they feel stress when sending big amounts </a:t>
            </a:r>
            <a:r>
              <a:rPr lang="en-US" sz="2000" dirty="0" err="1"/>
              <a:t>throught</a:t>
            </a:r>
            <a:r>
              <a:rPr lang="en-US" sz="2000" dirty="0"/>
              <a:t> crypto. Since if any error or </a:t>
            </a:r>
            <a:r>
              <a:rPr lang="en-US" sz="2000" dirty="0" err="1"/>
              <a:t>misstyped</a:t>
            </a:r>
            <a:r>
              <a:rPr lang="en-US" sz="2000" dirty="0"/>
              <a:t> address, can lead to lost of funds.</a:t>
            </a:r>
            <a:br>
              <a:rPr lang="en-US" sz="2000" dirty="0"/>
            </a:br>
            <a:br>
              <a:rPr lang="en-US" sz="2000" dirty="0"/>
            </a:br>
            <a:r>
              <a:rPr lang="en-US" sz="2000" dirty="0"/>
              <a:t>What if there is a </a:t>
            </a:r>
            <a:r>
              <a:rPr lang="en-US" sz="2000" dirty="0" err="1"/>
              <a:t>dApp</a:t>
            </a:r>
            <a:r>
              <a:rPr lang="en-US" sz="2000" dirty="0"/>
              <a:t> to relief from this Stress? Get back your crypto if the receiver doesn’t claim it!</a:t>
            </a:r>
            <a:endParaRPr lang="en-CY" sz="2000" dirty="0"/>
          </a:p>
        </p:txBody>
      </p:sp>
    </p:spTree>
    <p:extLst>
      <p:ext uri="{BB962C8B-B14F-4D97-AF65-F5344CB8AC3E}">
        <p14:creationId xmlns:p14="http://schemas.microsoft.com/office/powerpoint/2010/main" val="1253057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0300-F8AE-B726-D982-C33378E93828}"/>
              </a:ext>
            </a:extLst>
          </p:cNvPr>
          <p:cNvSpPr>
            <a:spLocks noGrp="1"/>
          </p:cNvSpPr>
          <p:nvPr>
            <p:ph type="title"/>
          </p:nvPr>
        </p:nvSpPr>
        <p:spPr>
          <a:xfrm>
            <a:off x="838200" y="383786"/>
            <a:ext cx="10515600" cy="1325563"/>
          </a:xfrm>
        </p:spPr>
        <p:txBody>
          <a:bodyPr/>
          <a:lstStyle/>
          <a:p>
            <a:pPr algn="ctr"/>
            <a:r>
              <a:rPr lang="en-US" b="1" i="0" dirty="0" err="1">
                <a:effectLst/>
                <a:latin typeface="Söhne"/>
              </a:rPr>
              <a:t>InsurXRP</a:t>
            </a:r>
            <a:r>
              <a:rPr lang="en-US" b="1" i="0" dirty="0">
                <a:effectLst/>
                <a:latin typeface="Söhne"/>
              </a:rPr>
              <a:t> Transaction Security Features</a:t>
            </a:r>
            <a:endParaRPr lang="en-CY" dirty="0"/>
          </a:p>
        </p:txBody>
      </p:sp>
      <p:graphicFrame>
        <p:nvGraphicFramePr>
          <p:cNvPr id="5" name="Content Placeholder 2">
            <a:extLst>
              <a:ext uri="{FF2B5EF4-FFF2-40B4-BE49-F238E27FC236}">
                <a16:creationId xmlns:a16="http://schemas.microsoft.com/office/drawing/2014/main" id="{D6ECB88F-227F-68B7-6615-EF7960C4AE0C}"/>
              </a:ext>
            </a:extLst>
          </p:cNvPr>
          <p:cNvGraphicFramePr>
            <a:graphicFrameLocks noGrp="1"/>
          </p:cNvGraphicFramePr>
          <p:nvPr>
            <p:ph idx="1"/>
          </p:nvPr>
        </p:nvGraphicFramePr>
        <p:xfrm>
          <a:off x="838200" y="1446244"/>
          <a:ext cx="10515600" cy="5253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45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2242F20F-6B20-D95D-47AC-2538EEF1A277}"/>
              </a:ext>
            </a:extLst>
          </p:cNvPr>
          <p:cNvPicPr>
            <a:picLocks noGrp="1" noChangeAspect="1"/>
          </p:cNvPicPr>
          <p:nvPr>
            <p:ph idx="1"/>
          </p:nvPr>
        </p:nvPicPr>
        <p:blipFill>
          <a:blip r:embed="rId2"/>
          <a:stretch>
            <a:fillRect/>
          </a:stretch>
        </p:blipFill>
        <p:spPr>
          <a:xfrm>
            <a:off x="1626408" y="580523"/>
            <a:ext cx="9146368" cy="5510687"/>
          </a:xfrm>
          <a:prstGeom prst="rect">
            <a:avLst/>
          </a:prstGeom>
        </p:spPr>
      </p:pic>
    </p:spTree>
    <p:extLst>
      <p:ext uri="{BB962C8B-B14F-4D97-AF65-F5344CB8AC3E}">
        <p14:creationId xmlns:p14="http://schemas.microsoft.com/office/powerpoint/2010/main" val="2913826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Magnifying glass and question mark">
            <a:extLst>
              <a:ext uri="{FF2B5EF4-FFF2-40B4-BE49-F238E27FC236}">
                <a16:creationId xmlns:a16="http://schemas.microsoft.com/office/drawing/2014/main" id="{2AE14E92-8E1B-BEE7-5583-502A7A07E62F}"/>
              </a:ext>
            </a:extLst>
          </p:cNvPr>
          <p:cNvPicPr>
            <a:picLocks noChangeAspect="1"/>
          </p:cNvPicPr>
          <p:nvPr/>
        </p:nvPicPr>
        <p:blipFill rotWithShape="1">
          <a:blip r:embed="rId2"/>
          <a:srcRect l="5649" r="2325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403900-1B0D-4557-53B5-1C173BA15AF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Thanks for your attention</a:t>
            </a:r>
          </a:p>
        </p:txBody>
      </p:sp>
      <p:sp>
        <p:nvSpPr>
          <p:cNvPr id="3" name="Content Placeholder 2">
            <a:extLst>
              <a:ext uri="{FF2B5EF4-FFF2-40B4-BE49-F238E27FC236}">
                <a16:creationId xmlns:a16="http://schemas.microsoft.com/office/drawing/2014/main" id="{E5F44E2B-152B-BCF9-32C1-B1A503F1D080}"/>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solidFill>
                  <a:schemeClr val="bg1"/>
                </a:solidFill>
              </a:rPr>
              <a:t>Questions?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8860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Söhne</vt:lpstr>
      <vt:lpstr>Arial</vt:lpstr>
      <vt:lpstr>Calibri</vt:lpstr>
      <vt:lpstr>Calibri Light</vt:lpstr>
      <vt:lpstr>Office Theme</vt:lpstr>
      <vt:lpstr>PowerPoint Presentation</vt:lpstr>
      <vt:lpstr>InsurXRP </vt:lpstr>
      <vt:lpstr>Relief from Stress – Use InsurXRP dApp</vt:lpstr>
      <vt:lpstr>InsurXRP Transaction Security Features</vt:lpstr>
      <vt:lpstr>PowerPoint Presentation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Andreou</dc:creator>
  <cp:lastModifiedBy>Konstantinos Andreou</cp:lastModifiedBy>
  <cp:revision>4</cp:revision>
  <dcterms:created xsi:type="dcterms:W3CDTF">2024-01-20T10:20:55Z</dcterms:created>
  <dcterms:modified xsi:type="dcterms:W3CDTF">2024-01-20T12:54:40Z</dcterms:modified>
</cp:coreProperties>
</file>