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modernComment_112_7D4BE45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77" r:id="rId6"/>
    <p:sldId id="274" r:id="rId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8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1F1268-E6E9-C165-EF96-55C69D8A4E23}" name="Casara Riccardo" initials="CR" userId="S::riccardo.casara@studenti.unipd.it::67ab3f4d-31da-44aa-8afa-bfff973cc0f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7" autoAdjust="0"/>
    <p:restoredTop sz="92013" autoAdjust="0"/>
  </p:normalViewPr>
  <p:slideViewPr>
    <p:cSldViewPr snapToGrid="0" showGuides="1">
      <p:cViewPr>
        <p:scale>
          <a:sx n="100" d="100"/>
          <a:sy n="100" d="100"/>
        </p:scale>
        <p:origin x="72" y="-882"/>
      </p:cViewPr>
      <p:guideLst>
        <p:guide orient="horz" pos="2088"/>
        <p:guide orient="horz" pos="2788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comments/modernComment_112_7D4BE4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B719E7-370D-4021-B609-30C21E91C072}" authorId="{A21F1268-E6E9-C165-EF96-55C69D8A4E23}" created="2023-01-16T19:58:11.778">
    <pc:sldMkLst xmlns:pc="http://schemas.microsoft.com/office/powerpoint/2013/main/command">
      <pc:docMk/>
      <pc:sldMk cId="2102125650" sldId="274"/>
    </pc:sldMkLst>
    <p188:txBody>
      <a:bodyPr/>
      <a:lstStyle/>
      <a:p>
        <a:r>
          <a:rPr lang="it-IT"/>
          <a:t>Valutare cosa togliere dall'immagine centrale</a:t>
        </a:r>
      </a:p>
    </p188:txBody>
  </p188:cm>
  <p188:cm id="{2DF02865-A225-4941-A62B-DD15DFC19124}" authorId="{A21F1268-E6E9-C165-EF96-55C69D8A4E23}" created="2023-01-16T20:00:27.300">
    <pc:sldMkLst xmlns:pc="http://schemas.microsoft.com/office/powerpoint/2013/main/command">
      <pc:docMk/>
      <pc:sldMk cId="2102125650" sldId="274"/>
    </pc:sldMkLst>
    <p188:txBody>
      <a:bodyPr/>
      <a:lstStyle/>
      <a:p>
        <a:r>
          <a:rPr lang="it-IT"/>
          <a:t>Ultimo spazio EuroC mettere anche uno spunto al futuro, altezze maggiori e valutando anche i costi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55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8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36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94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31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64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6533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75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52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5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37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6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82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1"/>
            </a:gs>
            <a:gs pos="100000">
              <a:srgbClr val="87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54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2" userDrawn="1">
          <p15:clr>
            <a:srgbClr val="F26B43"/>
          </p15:clr>
        </p15:guide>
        <p15:guide id="2" pos="4224" userDrawn="1">
          <p15:clr>
            <a:srgbClr val="F26B43"/>
          </p15:clr>
        </p15:guide>
        <p15:guide id="3" pos="144" userDrawn="1">
          <p15:clr>
            <a:srgbClr val="5ACBF0"/>
          </p15:clr>
        </p15:guide>
        <p15:guide id="4" pos="6192" userDrawn="1">
          <p15:clr>
            <a:srgbClr val="5ACBF0"/>
          </p15:clr>
        </p15:guide>
        <p15:guide id="5" orient="horz" pos="144" userDrawn="1">
          <p15:clr>
            <a:srgbClr val="5ACBF0"/>
          </p15:clr>
        </p15:guide>
        <p15:guide id="6" orient="horz" pos="4752" userDrawn="1">
          <p15:clr>
            <a:srgbClr val="5ACBF0"/>
          </p15:clr>
        </p15:guide>
        <p15:guide id="7" pos="1968" userDrawn="1">
          <p15:clr>
            <a:srgbClr val="5ACBF0"/>
          </p15:clr>
        </p15:guide>
        <p15:guide id="8" pos="2256" userDrawn="1">
          <p15:clr>
            <a:srgbClr val="5ACBF0"/>
          </p15:clr>
        </p15:guide>
        <p15:guide id="9" pos="4080" userDrawn="1">
          <p15:clr>
            <a:srgbClr val="5ACBF0"/>
          </p15:clr>
        </p15:guide>
        <p15:guide id="10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18/10/relationships/comments" Target="../comments/modernComment_112_7D4BE452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779" y="3842844"/>
            <a:ext cx="2893612" cy="404672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La nostra </a:t>
            </a:r>
            <a:r>
              <a:rPr lang="en-US" b="1" dirty="0" err="1">
                <a:latin typeface="Helvetica" pitchFamily="2" charset="0"/>
              </a:rPr>
              <a:t>visione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779" y="4281922"/>
            <a:ext cx="2893612" cy="339111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9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</a:t>
            </a:r>
            <a:r>
              <a:rPr lang="it-IT" sz="19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  progetto innovativo avviato dagli studenti dell’Università di Padova con l’obiettivo di fondare 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una stabile attività di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rocketry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nel Nord-est</a:t>
            </a:r>
            <a:r>
              <a:rPr lang="it-IT" sz="19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d’Italia.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Ciò permetterà agli studenti d’ingegnera di mettersi alla prova lavorando con le tecnologie più innovative. Perciò </a:t>
            </a:r>
            <a:r>
              <a:rPr lang="it-IT" sz="19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nata puntando alla progettazione di una delle tecnologie propulsive più complesse e sempre più ricercate, quella ibrida.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filosofia del progetto è 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SRAD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Researched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Developed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), ciò significa che tutte le tecnologie sono sviluppate interamente dai membri del team, dall’ideazione alla progettazione fino alla validazione.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336" y="5367967"/>
            <a:ext cx="2744960" cy="786650"/>
          </a:xfrm>
        </p:spPr>
        <p:txBody>
          <a:bodyPr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 i="1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In Rockets we </a:t>
            </a:r>
            <a:r>
              <a:rPr lang="en-US" sz="2800" b="1" i="1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THRUST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2980" y="3847967"/>
            <a:ext cx="2893612" cy="404672"/>
          </a:xfrm>
        </p:spPr>
        <p:txBody>
          <a:bodyPr/>
          <a:lstStyle/>
          <a:p>
            <a:r>
              <a:rPr lang="en-US" b="1" dirty="0" err="1">
                <a:latin typeface="Helvetica" pitchFamily="2" charset="0"/>
              </a:rPr>
              <a:t>Contatti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47EA2A-40A4-486B-B8C9-03B7FB007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8614" y="4240430"/>
            <a:ext cx="2607020" cy="33911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thrust.unipd@gmail.com</a:t>
            </a:r>
          </a:p>
          <a:p>
            <a:pPr>
              <a:lnSpc>
                <a:spcPct val="200000"/>
              </a:lnSpc>
            </a:pPr>
            <a:r>
              <a:rPr lang="it-IT" sz="1100" b="1" i="0" u="none" strike="noStrike" baseline="0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thrust.team</a:t>
            </a:r>
            <a:endParaRPr lang="it-IT" b="1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it-IT" sz="11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 </a:t>
            </a:r>
            <a:r>
              <a:rPr lang="it-IT" sz="1100" b="1" i="0" u="none" strike="noStrike" baseline="0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Student</a:t>
            </a:r>
            <a:r>
              <a:rPr lang="it-IT" sz="11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</a:p>
          <a:p>
            <a:pPr>
              <a:lnSpc>
                <a:spcPct val="200000"/>
              </a:lnSpc>
            </a:pPr>
            <a:r>
              <a:rPr lang="it-IT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https://thrust-team.it/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magine 5" descr="Immagine che contiene esterni, cielo, deserto, razzo&#10;&#10;Descrizione generata automaticamente">
            <a:extLst>
              <a:ext uri="{FF2B5EF4-FFF2-40B4-BE49-F238E27FC236}">
                <a16:creationId xmlns:a16="http://schemas.microsoft.com/office/drawing/2014/main" id="{F0792798-9FFA-503D-AB00-F1BE0BDCC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2" t="37090" b="260"/>
          <a:stretch/>
        </p:blipFill>
        <p:spPr>
          <a:xfrm>
            <a:off x="0" y="-97836"/>
            <a:ext cx="10058400" cy="384745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7058DA2-2214-BFEF-49DC-9C440D7E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902" y="314699"/>
            <a:ext cx="2027277" cy="1520458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9B266E-4D35-B165-FEA9-3DF7A3AB1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11" y="1773507"/>
            <a:ext cx="3483305" cy="174165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9D8A9EE-2907-AF12-D129-6DA962769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651" y="4360266"/>
            <a:ext cx="469985" cy="2716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4C91FC4-A3D8-3212-7D7D-B2129F5B8F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81"/>
          <a:stretch/>
        </p:blipFill>
        <p:spPr>
          <a:xfrm>
            <a:off x="3549315" y="4771897"/>
            <a:ext cx="320665" cy="32342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1F712ED-2A35-2A62-1438-4AD505F6C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3902" y="5226531"/>
            <a:ext cx="368140" cy="25606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3AFE7160-2279-D110-150E-696C9D60C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3641" y="6532134"/>
            <a:ext cx="2312960" cy="6499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5AA271-9ABC-98C3-E947-C9EF98ABB0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0710" y="5663807"/>
            <a:ext cx="493780" cy="2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EA9986CB-C241-9703-7BCC-9136E4F8EF8D}"/>
              </a:ext>
            </a:extLst>
          </p:cNvPr>
          <p:cNvSpPr/>
          <p:nvPr/>
        </p:nvSpPr>
        <p:spPr>
          <a:xfrm>
            <a:off x="3352683" y="3330806"/>
            <a:ext cx="3354308" cy="4440254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647" y="3907886"/>
            <a:ext cx="2804477" cy="38506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prima tecnologia sviluppata da THRUST è un chiaro esempio della visione </a:t>
            </a:r>
            <a:r>
              <a:rPr lang="it-IT" sz="44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che anima l’associazione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SFR I </a:t>
            </a:r>
            <a:r>
              <a:rPr lang="it-IT" sz="44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sarà il primo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razzo sonda a propulsione ibrida a volare in Italia completamente sviluppato da studenti.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propulsione ibrida è un’ottima soluzione di trade-off tra prestazione, sicurezza, costo e adattabilità per il mercato della messa in orbita di micro e nano satelliti.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Oltre al segmento del volo </a:t>
            </a:r>
            <a:r>
              <a:rPr lang="it-IT" sz="44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sta sviluppando anche tutte le tecnologie accessorie: </a:t>
            </a:r>
          </a:p>
          <a:p>
            <a:pPr marL="342900" lvl="0" indent="-3429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Rampa di lancio </a:t>
            </a:r>
          </a:p>
          <a:p>
            <a:pPr marL="342900" lvl="0" indent="-3429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Stazione di controllo</a:t>
            </a:r>
          </a:p>
          <a:p>
            <a:pPr marL="342900" lvl="0" indent="-3429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it-IT" sz="4400" i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 Facilities</a:t>
            </a:r>
            <a:endParaRPr lang="it-IT" sz="4400" i="1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Questo rende </a:t>
            </a:r>
            <a:r>
              <a:rPr lang="it-IT" sz="44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indipendente da standard esterni, e consente ai membri di partecipare a un programma spaziale nella sua interezza.</a:t>
            </a:r>
          </a:p>
          <a:p>
            <a:pPr lvl="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endParaRPr lang="it-IT" sz="4300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900" dirty="0"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900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94876" y="43709"/>
            <a:ext cx="2895600" cy="4447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it-IT" b="1" dirty="0">
                <a:solidFill>
                  <a:schemeClr val="bg1"/>
                </a:solidFill>
                <a:latin typeface="Helvetica" pitchFamily="2" charset="0"/>
              </a:rPr>
              <a:t>La nostra storia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7442" y="653143"/>
            <a:ext cx="2600158" cy="23764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81400" y="430662"/>
            <a:ext cx="2980498" cy="3122708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 è stato fondato nel 2020 da cinque studenti del corso magistrale di Ingegneria Aerospaziale dell’Università di Padova. Affascinati dai progetti spaziali d’Oltreoceano e mossi dalla volontà di dare simili opportunità ai giovani studenti del Nord-est d’Italia.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Parte essenziale di </a:t>
            </a:r>
            <a:r>
              <a:rPr lang="it-IT" sz="11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offrire a ciascun membro la possibilità di crescere nelle competenze ingegneristiche proprio grazie all’approccio che caratterizza il progetto.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11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oggi comprende quasi 60 membri attivi, accogliendo studenti da quattro  </a:t>
            </a:r>
            <a:r>
              <a:rPr lang="it-IT" sz="1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ipartimenti diversi.</a:t>
            </a:r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78" y="3450732"/>
            <a:ext cx="2804477" cy="475315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 I </a:t>
            </a:r>
            <a:r>
              <a:rPr lang="en-US" b="1" dirty="0" err="1">
                <a:latin typeface="Helvetica" pitchFamily="2" charset="0"/>
              </a:rPr>
              <a:t>nostri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it-IT" b="1" noProof="1">
                <a:latin typeface="Helvetica" pitchFamily="2" charset="0"/>
              </a:rPr>
              <a:t>obiettivi</a:t>
            </a:r>
            <a:endParaRPr lang="it-IT" noProof="1"/>
          </a:p>
        </p:txBody>
      </p:sp>
      <p:pic>
        <p:nvPicPr>
          <p:cNvPr id="11" name="Segnaposto immagine 10" descr="Immagine che contiene esterni, persona, strada, posando&#10;&#10;Descrizione generata automaticamente">
            <a:extLst>
              <a:ext uri="{FF2B5EF4-FFF2-40B4-BE49-F238E27FC236}">
                <a16:creationId xmlns:a16="http://schemas.microsoft.com/office/drawing/2014/main" id="{EF0DC004-534F-083A-ABDE-8BAE750F160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/>
          <a:srcRect l="15378" t="15933" r="681" b="3879"/>
          <a:stretch/>
        </p:blipFill>
        <p:spPr>
          <a:xfrm>
            <a:off x="-1" y="1340"/>
            <a:ext cx="3353191" cy="3329466"/>
          </a:xfrm>
        </p:spPr>
      </p:pic>
      <p:pic>
        <p:nvPicPr>
          <p:cNvPr id="12" name="Google Shape;229;g1c4a49ef0f2_0_86">
            <a:extLst>
              <a:ext uri="{FF2B5EF4-FFF2-40B4-BE49-F238E27FC236}">
                <a16:creationId xmlns:a16="http://schemas.microsoft.com/office/drawing/2014/main" id="{315BAB18-7A88-F154-7234-E6E6B1BD58A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19064" t="9136" r="14440" b="9496"/>
          <a:stretch/>
        </p:blipFill>
        <p:spPr>
          <a:xfrm>
            <a:off x="3473109" y="4512987"/>
            <a:ext cx="3233323" cy="30640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122;p1">
            <a:extLst>
              <a:ext uri="{FF2B5EF4-FFF2-40B4-BE49-F238E27FC236}">
                <a16:creationId xmlns:a16="http://schemas.microsoft.com/office/drawing/2014/main" id="{F972724E-5A2F-09B9-D533-C33E594CE508}"/>
              </a:ext>
            </a:extLst>
          </p:cNvPr>
          <p:cNvCxnSpPr>
            <a:cxnSpLocks/>
          </p:cNvCxnSpPr>
          <p:nvPr/>
        </p:nvCxnSpPr>
        <p:spPr>
          <a:xfrm flipH="1" flipV="1">
            <a:off x="12430095" y="6110076"/>
            <a:ext cx="2532" cy="6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oval" w="med" len="med"/>
            <a:tailEnd type="none" w="sm" len="sm"/>
          </a:ln>
        </p:spPr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652B8D79-7036-BA20-8F65-02181CDB28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259" r="35157"/>
          <a:stretch/>
        </p:blipFill>
        <p:spPr>
          <a:xfrm>
            <a:off x="5942294" y="6166491"/>
            <a:ext cx="876884" cy="1564896"/>
          </a:xfrm>
          <a:prstGeom prst="rect">
            <a:avLst/>
          </a:prstGeom>
        </p:spPr>
      </p:pic>
      <p:cxnSp>
        <p:nvCxnSpPr>
          <p:cNvPr id="73" name="Google Shape;146;p1">
            <a:extLst>
              <a:ext uri="{FF2B5EF4-FFF2-40B4-BE49-F238E27FC236}">
                <a16:creationId xmlns:a16="http://schemas.microsoft.com/office/drawing/2014/main" id="{16BB12D4-5E18-45F1-0287-84BFDE999739}"/>
              </a:ext>
            </a:extLst>
          </p:cNvPr>
          <p:cNvCxnSpPr>
            <a:cxnSpLocks/>
          </p:cNvCxnSpPr>
          <p:nvPr/>
        </p:nvCxnSpPr>
        <p:spPr>
          <a:xfrm>
            <a:off x="3428910" y="4668798"/>
            <a:ext cx="44967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74" name="Google Shape;147;p1">
            <a:extLst>
              <a:ext uri="{FF2B5EF4-FFF2-40B4-BE49-F238E27FC236}">
                <a16:creationId xmlns:a16="http://schemas.microsoft.com/office/drawing/2014/main" id="{4FED7217-9214-5BD9-4ED7-70140F13ABA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50259" y="3688390"/>
            <a:ext cx="1302025" cy="1092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146;p1">
            <a:extLst>
              <a:ext uri="{FF2B5EF4-FFF2-40B4-BE49-F238E27FC236}">
                <a16:creationId xmlns:a16="http://schemas.microsoft.com/office/drawing/2014/main" id="{9E121F45-EB08-BE0F-A635-CB8CFA6E0449}"/>
              </a:ext>
            </a:extLst>
          </p:cNvPr>
          <p:cNvCxnSpPr>
            <a:cxnSpLocks/>
          </p:cNvCxnSpPr>
          <p:nvPr/>
        </p:nvCxnSpPr>
        <p:spPr>
          <a:xfrm flipV="1">
            <a:off x="3444163" y="6912034"/>
            <a:ext cx="263541" cy="21762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0" name="Google Shape;146;p1">
            <a:extLst>
              <a:ext uri="{FF2B5EF4-FFF2-40B4-BE49-F238E27FC236}">
                <a16:creationId xmlns:a16="http://schemas.microsoft.com/office/drawing/2014/main" id="{80BC6853-CA67-A299-E403-096C76B49A2B}"/>
              </a:ext>
            </a:extLst>
          </p:cNvPr>
          <p:cNvCxnSpPr>
            <a:cxnSpLocks/>
          </p:cNvCxnSpPr>
          <p:nvPr/>
        </p:nvCxnSpPr>
        <p:spPr>
          <a:xfrm flipV="1">
            <a:off x="3440650" y="4657507"/>
            <a:ext cx="9478" cy="2456738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53" name="Immagine 152">
            <a:extLst>
              <a:ext uri="{FF2B5EF4-FFF2-40B4-BE49-F238E27FC236}">
                <a16:creationId xmlns:a16="http://schemas.microsoft.com/office/drawing/2014/main" id="{1F0092E3-1472-A8CB-A85F-4A9EC65FF2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027" y="3330806"/>
            <a:ext cx="1120332" cy="83099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B0C404-07A9-BEF8-B5D8-DB3C5469D3B3}"/>
              </a:ext>
            </a:extLst>
          </p:cNvPr>
          <p:cNvSpPr txBox="1"/>
          <p:nvPr/>
        </p:nvSpPr>
        <p:spPr>
          <a:xfrm>
            <a:off x="3597442" y="5094338"/>
            <a:ext cx="115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Lunghezza = 2.70 m</a:t>
            </a:r>
          </a:p>
          <a:p>
            <a:r>
              <a:rPr lang="it-IT" sz="800" dirty="0"/>
              <a:t>Diametro = 15 cm</a:t>
            </a:r>
          </a:p>
          <a:p>
            <a:r>
              <a:rPr lang="it-IT" sz="800" dirty="0"/>
              <a:t>Massa = 30 kg</a:t>
            </a:r>
          </a:p>
          <a:p>
            <a:r>
              <a:rPr lang="it-IT" sz="800" dirty="0"/>
              <a:t>Spinta Media = 1000 N</a:t>
            </a:r>
          </a:p>
          <a:p>
            <a:r>
              <a:rPr lang="it-IT" sz="800" dirty="0"/>
              <a:t>Isp = 244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A502C2-BD66-6D2C-7A91-30F5330DC6A3}"/>
              </a:ext>
            </a:extLst>
          </p:cNvPr>
          <p:cNvSpPr txBox="1"/>
          <p:nvPr/>
        </p:nvSpPr>
        <p:spPr>
          <a:xfrm>
            <a:off x="5031009" y="7061947"/>
            <a:ext cx="120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Molteplici angolazioni di lancio</a:t>
            </a:r>
          </a:p>
          <a:p>
            <a:r>
              <a:rPr lang="it-IT" sz="800" dirty="0"/>
              <a:t>Modulare in altezza</a:t>
            </a:r>
          </a:p>
          <a:p>
            <a:r>
              <a:rPr lang="it-IT" sz="800" dirty="0"/>
              <a:t>Assemblabile in loco</a:t>
            </a:r>
          </a:p>
          <a:p>
            <a:r>
              <a:rPr lang="it-IT" sz="800" dirty="0"/>
              <a:t>Economica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478DEA-8412-DCF8-8228-14E1897ED605}"/>
              </a:ext>
            </a:extLst>
          </p:cNvPr>
          <p:cNvSpPr txBox="1"/>
          <p:nvPr/>
        </p:nvSpPr>
        <p:spPr>
          <a:xfrm>
            <a:off x="6843468" y="3401032"/>
            <a:ext cx="3046392" cy="3964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Il nostro futuro</a:t>
            </a:r>
            <a:endParaRPr lang="it-IT" sz="2400" dirty="0">
              <a:solidFill>
                <a:schemeClr val="bg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it-IT" sz="11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tappa 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 per la crescita di THRUST è la partecipazione ad </a:t>
            </a:r>
            <a:r>
              <a:rPr lang="it-IT" sz="1100" i="1" dirty="0" err="1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EuroC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competizione europea di </a:t>
            </a:r>
            <a:r>
              <a:rPr lang="it-IT" sz="1100" i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sounding rockets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alla quale prendono parte i migliori atenei d’Europa.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i="1" dirty="0" err="1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EuroC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una vetrina internazionale per </a:t>
            </a:r>
            <a:r>
              <a:rPr lang="it-IT" sz="11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avere visibilità a tutte le gra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ndi aziende del settore Aerospaziale, non solo europee.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b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tra le prime realtà in Europa a gareggiare con una tecnologia ibrida SRAD.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Nei programmi per il futuro di </a:t>
            </a:r>
            <a:r>
              <a:rPr lang="it-IT" sz="1100" b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c’è lo sviluppo di tecnologie di volo sempre più efficienti e prestanti, al fine di offrire all’Università di Padova e all’intero Nord-est soluzioni di volo in atmosfera economiche e veloci, per piccoli carichi con </a:t>
            </a:r>
            <a:r>
              <a:rPr lang="it-IT" sz="110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finalità scientifiche e non.</a:t>
            </a:r>
            <a:endParaRPr lang="it-IT" sz="1100" dirty="0">
              <a:solidFill>
                <a:schemeClr val="bg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Segnaposto immagine 43">
            <a:extLst>
              <a:ext uri="{FF2B5EF4-FFF2-40B4-BE49-F238E27FC236}">
                <a16:creationId xmlns:a16="http://schemas.microsoft.com/office/drawing/2014/main" id="{C2CC1E30-96E2-9B03-A880-3F40379A79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2078" y="0"/>
            <a:ext cx="3354308" cy="3329466"/>
          </a:xfrm>
          <a:ln>
            <a:solidFill>
              <a:schemeClr val="bg1"/>
            </a:solidFill>
          </a:ln>
        </p:spPr>
      </p:sp>
      <p:pic>
        <p:nvPicPr>
          <p:cNvPr id="46" name="object 7">
            <a:extLst>
              <a:ext uri="{FF2B5EF4-FFF2-40B4-BE49-F238E27FC236}">
                <a16:creationId xmlns:a16="http://schemas.microsoft.com/office/drawing/2014/main" id="{7B12E174-F766-8AAB-050E-360947FB3E10}"/>
              </a:ext>
            </a:extLst>
          </p:cNvPr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61744" y="306761"/>
            <a:ext cx="2234975" cy="2715943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8CF6647-2434-5B07-9251-19CC624968FC}"/>
              </a:ext>
            </a:extLst>
          </p:cNvPr>
          <p:cNvSpPr txBox="1"/>
          <p:nvPr/>
        </p:nvSpPr>
        <p:spPr>
          <a:xfrm>
            <a:off x="3697041" y="4805865"/>
            <a:ext cx="7962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</a:rPr>
              <a:t>SFR I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DF9404E-4FA1-D499-992D-19DA9DFE3D27}"/>
              </a:ext>
            </a:extLst>
          </p:cNvPr>
          <p:cNvSpPr txBox="1"/>
          <p:nvPr/>
        </p:nvSpPr>
        <p:spPr>
          <a:xfrm>
            <a:off x="5775959" y="3369003"/>
            <a:ext cx="8942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i="1" dirty="0">
                <a:latin typeface="Helvetica" pitchFamily="2" charset="0"/>
              </a:rPr>
              <a:t>Test </a:t>
            </a:r>
            <a:r>
              <a:rPr lang="it-IT" sz="1200" b="1" i="1" dirty="0" err="1">
                <a:latin typeface="Helvetica" pitchFamily="2" charset="0"/>
              </a:rPr>
              <a:t>bench</a:t>
            </a:r>
            <a:endParaRPr lang="it-IT" sz="1200" b="1" i="1" dirty="0">
              <a:latin typeface="Helvetica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73AB632-A563-189B-76BD-752B97D71D8D}"/>
              </a:ext>
            </a:extLst>
          </p:cNvPr>
          <p:cNvSpPr txBox="1"/>
          <p:nvPr/>
        </p:nvSpPr>
        <p:spPr>
          <a:xfrm>
            <a:off x="5135143" y="6784948"/>
            <a:ext cx="1068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i="1" dirty="0" err="1">
                <a:latin typeface="Helvetica" pitchFamily="2" charset="0"/>
              </a:rPr>
              <a:t>Launch</a:t>
            </a:r>
            <a:r>
              <a:rPr lang="it-IT" sz="1200" b="1" i="1" dirty="0">
                <a:latin typeface="Helvetica" pitchFamily="2" charset="0"/>
              </a:rPr>
              <a:t> Pad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DDA071C-904A-F8DF-FAA9-05306EA9571D}"/>
              </a:ext>
            </a:extLst>
          </p:cNvPr>
          <p:cNvSpPr txBox="1"/>
          <p:nvPr/>
        </p:nvSpPr>
        <p:spPr>
          <a:xfrm>
            <a:off x="5702070" y="3805101"/>
            <a:ext cx="1068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Resistenza fino a 5kN</a:t>
            </a:r>
          </a:p>
          <a:p>
            <a:r>
              <a:rPr lang="it-IT" sz="800" dirty="0"/>
              <a:t>Adattabile a motori differenti</a:t>
            </a:r>
          </a:p>
          <a:p>
            <a:r>
              <a:rPr lang="it-IT" sz="800" dirty="0"/>
              <a:t>Dimensioni piano 600x300 mm</a:t>
            </a:r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4074874_win32_fixed.potx" id="{DAA13DBD-D743-4511-9495-C93B03B2D86B}" vid="{58DD7D1C-2ECA-4A72-AB5B-E38DEE6F3B18}"/>
    </a:ext>
  </a:extLst>
</a:theme>
</file>

<file path=ppt/theme/theme2.xml><?xml version="1.0" encoding="utf-8"?>
<a:theme xmlns:a="http://schemas.openxmlformats.org/drawingml/2006/main" name="Template_THRUST_Presentazione agli STUDENTI_Recruiting 2022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6273A4A43F84BA94D9E7D38F2F275" ma:contentTypeVersion="15" ma:contentTypeDescription="Creare un nuovo documento." ma:contentTypeScope="" ma:versionID="e415f274a228bc97f15ef0af92bff48a">
  <xsd:schema xmlns:xsd="http://www.w3.org/2001/XMLSchema" xmlns:xs="http://www.w3.org/2001/XMLSchema" xmlns:p="http://schemas.microsoft.com/office/2006/metadata/properties" xmlns:ns3="7a16f221-e504-499d-b2e4-931f08cebc41" xmlns:ns4="a8fe8da9-0169-4d13-8183-a4208811e2c2" targetNamespace="http://schemas.microsoft.com/office/2006/metadata/properties" ma:root="true" ma:fieldsID="36aadd3b32b049c3055a8dc36aa5eef2" ns3:_="" ns4:_="">
    <xsd:import namespace="7a16f221-e504-499d-b2e4-931f08cebc41"/>
    <xsd:import namespace="a8fe8da9-0169-4d13-8183-a4208811e2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6f221-e504-499d-b2e4-931f08cebc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e8da9-0169-4d13-8183-a4208811e2c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6f221-e504-499d-b2e4-931f08cebc41" xsi:nil="true"/>
  </documentManagement>
</p:properties>
</file>

<file path=customXml/itemProps1.xml><?xml version="1.0" encoding="utf-8"?>
<ds:datastoreItem xmlns:ds="http://schemas.openxmlformats.org/officeDocument/2006/customXml" ds:itemID="{3289F29C-2F1C-4B81-B282-104CA43E8AE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a16f221-e504-499d-b2e4-931f08cebc41"/>
    <ds:schemaRef ds:uri="a8fe8da9-0169-4d13-8183-a4208811e2c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1B128-E861-48F9-8C71-AC522F11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D497D9-6EB8-499E-846E-A93F4ED04502}">
  <ds:schemaRefs>
    <ds:schemaRef ds:uri="http://schemas.microsoft.com/office/2006/metadata/properties"/>
    <ds:schemaRef ds:uri="http://www.w3.org/2000/xmlns/"/>
    <ds:schemaRef ds:uri="7a16f221-e504-499d-b2e4-931f08cebc41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tf34074874_win32</Template>
  <TotalTime>5264</TotalTime>
  <Words>546</Words>
  <Application>Microsoft Office PowerPoint</Application>
  <PresentationFormat>Personalizzato</PresentationFormat>
  <Paragraphs>48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Gill Sans MT</vt:lpstr>
      <vt:lpstr>Helvetica</vt:lpstr>
      <vt:lpstr>Symbol</vt:lpstr>
      <vt:lpstr>2_Custom Design</vt:lpstr>
      <vt:lpstr>Template_THRUST_Presentazione agli STUDENTI_Recruiting 2022</vt:lpstr>
      <vt:lpstr>Presentazione standard di PowerPoint</vt:lpstr>
      <vt:lpstr> I nostri obiettivi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TRADERS</dc:title>
  <dc:creator>Casara Riccardo</dc:creator>
  <cp:lastModifiedBy>alessandro busato</cp:lastModifiedBy>
  <cp:revision>21</cp:revision>
  <dcterms:created xsi:type="dcterms:W3CDTF">2023-01-13T11:13:59Z</dcterms:created>
  <dcterms:modified xsi:type="dcterms:W3CDTF">2023-02-08T13:50:00Z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0x010100F276273A4A43F84BA94D9E7D38F2F275</vt:lpwstr>
  </property>
</Properties>
</file>