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8" r:id="rId3"/>
    <p:sldId id="269" r:id="rId4"/>
    <p:sldId id="262" r:id="rId5"/>
    <p:sldId id="270" r:id="rId6"/>
    <p:sldId id="272" r:id="rId7"/>
    <p:sldId id="271" r:id="rId8"/>
    <p:sldId id="273" r:id="rId9"/>
    <p:sldId id="274" r:id="rId10"/>
    <p:sldId id="275" r:id="rId11"/>
    <p:sldId id="276" r:id="rId12"/>
    <p:sldId id="277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73C93B5-D05E-8481-5033-4EF993CDA5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6EE59E06-01E6-72CD-A3CC-73567961E8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11688-6B63-49C0-8B63-73164BBEB124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01B1D79-3549-029F-CA24-581DDBE9EC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A0F603F-AA7F-2806-D6C3-556E6F56EC2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71F67-D200-484D-92F7-99680C9AB10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6579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39E90-8126-4507-B38B-DD4C0C748FD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A46893-7272-4E87-B6B8-6B8023E37C2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05647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1503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912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3162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15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9317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38530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1203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161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918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72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4119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2000">
              <a:schemeClr val="tx1"/>
            </a:gs>
            <a:gs pos="100000">
              <a:srgbClr val="870000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F25CD-2047-4F5E-8792-D76BF06C8E86}" type="datetimeFigureOut">
              <a:rPr lang="it-IT" smtClean="0"/>
              <a:t>18/11/2022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77712-525C-4474-81F8-DFC776DD78E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858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2.png"/><Relationship Id="rId5" Type="http://schemas.openxmlformats.org/officeDocument/2006/relationships/image" Target="../media/image6.sv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10" Type="http://schemas.openxmlformats.org/officeDocument/2006/relationships/image" Target="../media/image9.jpe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1.png"/><Relationship Id="rId5" Type="http://schemas.openxmlformats.org/officeDocument/2006/relationships/image" Target="../media/image6.sv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6.svg"/><Relationship Id="rId10" Type="http://schemas.openxmlformats.org/officeDocument/2006/relationships/image" Target="../media/image14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7.png"/><Relationship Id="rId5" Type="http://schemas.openxmlformats.org/officeDocument/2006/relationships/image" Target="../media/image6.svg"/><Relationship Id="rId10" Type="http://schemas.openxmlformats.org/officeDocument/2006/relationships/image" Target="../media/image16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0.jpg"/><Relationship Id="rId5" Type="http://schemas.openxmlformats.org/officeDocument/2006/relationships/image" Target="../media/image6.sv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4F10659-6ABE-53E6-E58C-0101E269A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3850" y="98475"/>
            <a:ext cx="5029200" cy="2514600"/>
          </a:xfrm>
          <a:prstGeom prst="rect">
            <a:avLst/>
          </a:prstGeom>
        </p:spPr>
      </p:pic>
      <p:pic>
        <p:nvPicPr>
          <p:cNvPr id="31" name="Elemento grafico 30">
            <a:extLst>
              <a:ext uri="{FF2B5EF4-FFF2-40B4-BE49-F238E27FC236}">
                <a16:creationId xmlns:a16="http://schemas.microsoft.com/office/drawing/2014/main" id="{B942288C-CA74-2C25-4342-89BA68E499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8618" y="5932386"/>
            <a:ext cx="773882" cy="715825"/>
          </a:xfrm>
          <a:prstGeom prst="rect">
            <a:avLst/>
          </a:prstGeom>
        </p:spPr>
      </p:pic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FCD4D703-2B7C-DF78-1040-E35A4D992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67935" y="6021614"/>
            <a:ext cx="2645447" cy="72071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72577250-8775-19C4-2FD9-0053CD7852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552949" y="579180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2286A2-81E2-6BD2-03B5-75CAD5AD3ACC}"/>
              </a:ext>
            </a:extLst>
          </p:cNvPr>
          <p:cNvSpPr txBox="1"/>
          <p:nvPr/>
        </p:nvSpPr>
        <p:spPr>
          <a:xfrm>
            <a:off x="2416055" y="2745933"/>
            <a:ext cx="73598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PRESENTAZIONE AGLI STUDENTI</a:t>
            </a:r>
          </a:p>
          <a:p>
            <a:pPr algn="ctr"/>
            <a:r>
              <a:rPr lang="it-IT" sz="36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Management-Budget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45D838-7E6D-436D-5583-C030B90FF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618" y="228839"/>
            <a:ext cx="2082345" cy="20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224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707755" y="288386"/>
            <a:ext cx="477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SOFTWARE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C91F43B-F16E-284B-A15A-861B6AA6A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59" y="1476690"/>
            <a:ext cx="2862425" cy="18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2D17848-DAF7-8D7C-088A-EAE086D5E773}"/>
              </a:ext>
            </a:extLst>
          </p:cNvPr>
          <p:cNvSpPr txBox="1"/>
          <p:nvPr/>
        </p:nvSpPr>
        <p:spPr>
          <a:xfrm>
            <a:off x="838200" y="3403742"/>
            <a:ext cx="610241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Programmazione </a:t>
            </a:r>
            <a:b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microcontrollore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Hai esperienza con C/C++?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2000" b="1" dirty="0">
                <a:solidFill>
                  <a:schemeClr val="accent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it-IT" sz="2000" b="1" dirty="0">
                <a:solidFill>
                  <a:schemeClr val="accent6"/>
                </a:solidFill>
                <a:latin typeface="Arial" panose="020B0604020202020204" pitchFamily="34" charset="0"/>
              </a:rPr>
              <a:t>Stiamo cercando TE!</a:t>
            </a:r>
            <a:endParaRPr lang="it-IT" sz="2000" b="0" dirty="0">
              <a:solidFill>
                <a:schemeClr val="accent6"/>
              </a:solidFill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8A2AC98-78E1-5974-D012-498C63CE7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936" y="2974624"/>
            <a:ext cx="1552575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5BECC8F-B5A9-95F7-F53E-D23E05EE8720}"/>
              </a:ext>
            </a:extLst>
          </p:cNvPr>
          <p:cNvSpPr txBox="1"/>
          <p:nvPr/>
        </p:nvSpPr>
        <p:spPr>
          <a:xfrm>
            <a:off x="2674016" y="2396555"/>
            <a:ext cx="61024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24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EasyEDA</a:t>
            </a:r>
            <a:endParaRPr lang="it-IT" sz="2400" b="0" dirty="0">
              <a:solidFill>
                <a:schemeClr val="bg1"/>
              </a:solidFill>
              <a:effectLst/>
            </a:endParaRPr>
          </a:p>
          <a:p>
            <a:br>
              <a:rPr lang="it-IT" dirty="0"/>
            </a:br>
            <a:endParaRPr lang="it-IT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47F70759-FE6A-D014-B1E2-1640B50C57D6}"/>
              </a:ext>
            </a:extLst>
          </p:cNvPr>
          <p:cNvSpPr txBox="1"/>
          <p:nvPr/>
        </p:nvSpPr>
        <p:spPr>
          <a:xfrm>
            <a:off x="4866618" y="4309924"/>
            <a:ext cx="610241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Schemi elettrici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Design PCB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it-IT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Hai esperienza con il design di PCB?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accent6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it-IT" sz="1800" b="1" dirty="0">
                <a:solidFill>
                  <a:schemeClr val="accent6"/>
                </a:solidFill>
                <a:latin typeface="Arial" panose="020B0604020202020204" pitchFamily="34" charset="0"/>
              </a:rPr>
              <a:t>Stiamo cercando TE!</a:t>
            </a:r>
            <a:endParaRPr lang="it-IT" sz="1800" b="0" dirty="0">
              <a:solidFill>
                <a:schemeClr val="accent6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18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7F34E29F-08EE-8FBF-2F80-49E03F91B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1935" y="1413662"/>
            <a:ext cx="3100990" cy="257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A6FA145C-1961-A8E8-D6D1-13EE02FA3D99}"/>
              </a:ext>
            </a:extLst>
          </p:cNvPr>
          <p:cNvSpPr txBox="1"/>
          <p:nvPr/>
        </p:nvSpPr>
        <p:spPr>
          <a:xfrm>
            <a:off x="9353190" y="4120464"/>
            <a:ext cx="19140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Simulazioni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Grafici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3977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372771" y="275823"/>
            <a:ext cx="63655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SVILUPPI e LAVORI FUTURI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8B74268-A211-467F-911B-85257E3BEAE8}"/>
              </a:ext>
            </a:extLst>
          </p:cNvPr>
          <p:cNvSpPr txBox="1"/>
          <p:nvPr/>
        </p:nvSpPr>
        <p:spPr>
          <a:xfrm>
            <a:off x="1294821" y="1757393"/>
            <a:ext cx="959789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Test dell’elettronica in laboratorio, anch</a:t>
            </a: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e con il supporto di </a:t>
            </a:r>
            <a:r>
              <a:rPr lang="it-IT" sz="2400" b="1" dirty="0" err="1">
                <a:solidFill>
                  <a:schemeClr val="accent1"/>
                </a:solidFill>
                <a:latin typeface="Arial" panose="020B0604020202020204" pitchFamily="34" charset="0"/>
              </a:rPr>
              <a:t>Dewesoft</a:t>
            </a:r>
            <a:endParaRPr lang="it-IT" sz="2400" b="1" dirty="0">
              <a:solidFill>
                <a:schemeClr val="accent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Design della PCB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Programmazione microcontrollore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Implementazione e test del sistema di telecomunicazioni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Supervisione di altri test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</a:pP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Implementazione schemi elettrici su </a:t>
            </a:r>
            <a:r>
              <a:rPr lang="it-IT" sz="24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KiCAD</a:t>
            </a:r>
            <a:endParaRPr lang="it-IT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Miglioramento schemi elettrici e ottimizzazione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400" b="1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00168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707755" y="373847"/>
            <a:ext cx="4772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COMPETENZE ACQUISITE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9705882-2FD9-73C1-FD8A-8159771D4151}"/>
              </a:ext>
            </a:extLst>
          </p:cNvPr>
          <p:cNvSpPr txBox="1"/>
          <p:nvPr/>
        </p:nvSpPr>
        <p:spPr>
          <a:xfrm>
            <a:off x="1541859" y="1766009"/>
            <a:ext cx="843173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Lavoro di squadra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Saper esporre il proprio lavoro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Competenze tecniche di vario tipo: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Programmazione di un microcontrollore industriale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Disegno schemi elettrici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Design PCB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Lettura datasheet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2800" b="1" dirty="0">
                <a:solidFill>
                  <a:schemeClr val="bg1"/>
                </a:solidFill>
              </a:rPr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695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CAAC267-2444-6870-ED89-0E5D79D1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75" y="1577863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endParaRPr lang="it-IT" sz="1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 algn="ctr">
              <a:buNone/>
            </a:pPr>
            <a:r>
              <a:rPr lang="it-IT" sz="4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FINE</a:t>
            </a:r>
          </a:p>
          <a:p>
            <a:pPr marL="0" indent="0" algn="ctr">
              <a:buNone/>
            </a:pPr>
            <a:endParaRPr lang="it-IT" sz="4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4" name="Elemento grafico 3">
            <a:extLst>
              <a:ext uri="{FF2B5EF4-FFF2-40B4-BE49-F238E27FC236}">
                <a16:creationId xmlns:a16="http://schemas.microsoft.com/office/drawing/2014/main" id="{470B682A-CC24-3FDD-CE6C-887F9F8DF8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09804DF-6FD1-A1EE-52F0-4A37C858B3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39027" y="6053991"/>
            <a:ext cx="2645447" cy="720715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8B5AA366-E572-0B86-44CF-22C454A500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124" y="6086115"/>
            <a:ext cx="693330" cy="641316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6B0DCC1B-0907-608B-AC74-694867665C5B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2">
            <a:extLst>
              <a:ext uri="{FF2B5EF4-FFF2-40B4-BE49-F238E27FC236}">
                <a16:creationId xmlns:a16="http://schemas.microsoft.com/office/drawing/2014/main" id="{9410A083-99A0-A71A-CD71-4C4A96B9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711" y="2387827"/>
            <a:ext cx="2082345" cy="2082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87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25C68E4-66FE-CA53-46CD-BDAD257E1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0" y="390997"/>
            <a:ext cx="3086099" cy="62712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it-IT" sz="32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CHI SIAMO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4374A3E-E002-46BC-77CD-31B0A89E9695}"/>
              </a:ext>
            </a:extLst>
          </p:cNvPr>
          <p:cNvSpPr txBox="1"/>
          <p:nvPr/>
        </p:nvSpPr>
        <p:spPr>
          <a:xfrm>
            <a:off x="291413" y="4286102"/>
            <a:ext cx="410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FFFFFF"/>
                </a:solidFill>
                <a:latin typeface="Helvetica" pitchFamily="2" charset="0"/>
              </a:rPr>
              <a:t>Mirco </a:t>
            </a:r>
            <a:r>
              <a:rPr lang="it-IT" b="1" dirty="0" err="1">
                <a:solidFill>
                  <a:srgbClr val="FFFFFF"/>
                </a:solidFill>
                <a:latin typeface="Helvetica" pitchFamily="2" charset="0"/>
              </a:rPr>
              <a:t>Marcazzan</a:t>
            </a:r>
            <a:r>
              <a:rPr lang="it-IT" b="1" dirty="0">
                <a:solidFill>
                  <a:srgbClr val="FFFFFF"/>
                </a:solidFill>
                <a:latin typeface="Helvetica" pitchFamily="2" charset="0"/>
              </a:rPr>
              <a:t>- </a:t>
            </a:r>
            <a:r>
              <a:rPr lang="it-IT" b="1" dirty="0" err="1">
                <a:solidFill>
                  <a:srgbClr val="FFFFFF"/>
                </a:solidFill>
                <a:latin typeface="Helvetica" pitchFamily="2" charset="0"/>
              </a:rPr>
              <a:t>Resposabile</a:t>
            </a:r>
            <a:endParaRPr lang="it-IT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2769BBE-6DEC-40FC-AE3C-E74695C97FC1}"/>
              </a:ext>
            </a:extLst>
          </p:cNvPr>
          <p:cNvSpPr txBox="1"/>
          <p:nvPr/>
        </p:nvSpPr>
        <p:spPr>
          <a:xfrm>
            <a:off x="7168263" y="4286102"/>
            <a:ext cx="47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dirty="0">
                <a:solidFill>
                  <a:srgbClr val="FFFFFF"/>
                </a:solidFill>
                <a:latin typeface="Helvetica" pitchFamily="2" charset="0"/>
              </a:rPr>
              <a:t>Giovanni Costa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91B5686-0C00-ADB0-A9A0-42A5D1FB6876}"/>
              </a:ext>
            </a:extLst>
          </p:cNvPr>
          <p:cNvSpPr txBox="1"/>
          <p:nvPr/>
        </p:nvSpPr>
        <p:spPr>
          <a:xfrm>
            <a:off x="4414659" y="4321924"/>
            <a:ext cx="3224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800" b="1" i="0" u="none" strike="noStrike" dirty="0">
                <a:solidFill>
                  <a:srgbClr val="FFFFFF"/>
                </a:solidFill>
                <a:effectLst/>
                <a:latin typeface="Helvetica" pitchFamily="2" charset="0"/>
              </a:rPr>
              <a:t>Elia Colli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4803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15112F4-3680-2595-3A0F-54DC68A5780D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0EC545F-F0AA-4C85-544A-13340D7DF8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5A444756-938A-C011-95EC-25DFB718A1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25" name="Elemento grafico 24">
            <a:extLst>
              <a:ext uri="{FF2B5EF4-FFF2-40B4-BE49-F238E27FC236}">
                <a16:creationId xmlns:a16="http://schemas.microsoft.com/office/drawing/2014/main" id="{14DEEA61-A2FC-0D08-EEF6-EF769884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2423" y="6117344"/>
            <a:ext cx="693330" cy="641316"/>
          </a:xfrm>
          <a:prstGeom prst="rect">
            <a:avLst/>
          </a:prstGeom>
        </p:spPr>
      </p:pic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7CC21172-B8D5-418B-7F2D-0C4057491A58}"/>
              </a:ext>
            </a:extLst>
          </p:cNvPr>
          <p:cNvCxnSpPr>
            <a:cxnSpLocks/>
          </p:cNvCxnSpPr>
          <p:nvPr/>
        </p:nvCxnSpPr>
        <p:spPr>
          <a:xfrm>
            <a:off x="-1" y="6046237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9B0C1E3-9829-923A-41E2-6B7C3FA7C3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58586" y="6096500"/>
            <a:ext cx="2645447" cy="720715"/>
          </a:xfrm>
          <a:prstGeom prst="rect">
            <a:avLst/>
          </a:prstGeom>
        </p:spPr>
      </p:pic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3104C971-C46D-F82C-EB4C-AAA2836A480D}"/>
              </a:ext>
            </a:extLst>
          </p:cNvPr>
          <p:cNvCxnSpPr>
            <a:cxnSpLocks/>
          </p:cNvCxnSpPr>
          <p:nvPr/>
        </p:nvCxnSpPr>
        <p:spPr>
          <a:xfrm>
            <a:off x="-1" y="6040323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4" name="Elemento grafico 53">
            <a:extLst>
              <a:ext uri="{FF2B5EF4-FFF2-40B4-BE49-F238E27FC236}">
                <a16:creationId xmlns:a16="http://schemas.microsoft.com/office/drawing/2014/main" id="{26466428-1DC7-5459-ECE7-9623C73BC7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1D7A757-FC97-60ED-9BA5-544DE1A01C45}"/>
              </a:ext>
            </a:extLst>
          </p:cNvPr>
          <p:cNvSpPr txBox="1"/>
          <p:nvPr/>
        </p:nvSpPr>
        <p:spPr>
          <a:xfrm>
            <a:off x="522423" y="1682921"/>
            <a:ext cx="113171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solidFill>
                  <a:schemeClr val="bg1"/>
                </a:solidFill>
              </a:rPr>
              <a:t>Di cosa occupiamo:</a:t>
            </a:r>
            <a:r>
              <a:rPr lang="it-IT" sz="2400" b="1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it-IT" sz="2400" b="1" dirty="0">
                <a:solidFill>
                  <a:schemeClr val="bg1"/>
                </a:solidFill>
              </a:rPr>
              <a:t>Il team di elettronica ha il compito di implementare un sistema che controlli il razzo e che gli permetta di comunicare a terra.</a:t>
            </a:r>
          </a:p>
          <a:p>
            <a:endParaRPr lang="it-IT" sz="2400" dirty="0">
              <a:solidFill>
                <a:schemeClr val="bg1"/>
              </a:solidFill>
            </a:endParaRPr>
          </a:p>
          <a:p>
            <a:endParaRPr lang="it-IT" sz="2400" dirty="0">
              <a:solidFill>
                <a:schemeClr val="bg1"/>
              </a:solidFill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4217D1F-E79F-EAD4-916D-184BDDF1A015}"/>
              </a:ext>
            </a:extLst>
          </p:cNvPr>
          <p:cNvSpPr txBox="1"/>
          <p:nvPr/>
        </p:nvSpPr>
        <p:spPr>
          <a:xfrm>
            <a:off x="1455641" y="3732553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Sensori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9" name="Freccia a destra 8">
            <a:extLst>
              <a:ext uri="{FF2B5EF4-FFF2-40B4-BE49-F238E27FC236}">
                <a16:creationId xmlns:a16="http://schemas.microsoft.com/office/drawing/2014/main" id="{9F21ADB6-7CC5-DDC4-75B8-20EDCDB81FCF}"/>
              </a:ext>
            </a:extLst>
          </p:cNvPr>
          <p:cNvSpPr/>
          <p:nvPr/>
        </p:nvSpPr>
        <p:spPr>
          <a:xfrm>
            <a:off x="7516336" y="3766116"/>
            <a:ext cx="1130895" cy="51435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BF3CFC7-1DD4-EEA2-B891-299662D9DC62}"/>
              </a:ext>
            </a:extLst>
          </p:cNvPr>
          <p:cNvSpPr txBox="1"/>
          <p:nvPr/>
        </p:nvSpPr>
        <p:spPr>
          <a:xfrm>
            <a:off x="8818171" y="3702312"/>
            <a:ext cx="2171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Decisioni</a:t>
            </a:r>
          </a:p>
        </p:txBody>
      </p:sp>
      <p:sp>
        <p:nvSpPr>
          <p:cNvPr id="11" name="Freccia bidirezionale verticale 10">
            <a:extLst>
              <a:ext uri="{FF2B5EF4-FFF2-40B4-BE49-F238E27FC236}">
                <a16:creationId xmlns:a16="http://schemas.microsoft.com/office/drawing/2014/main" id="{E68555EC-E547-EDD3-3D91-C2770BA1E784}"/>
              </a:ext>
            </a:extLst>
          </p:cNvPr>
          <p:cNvSpPr/>
          <p:nvPr/>
        </p:nvSpPr>
        <p:spPr>
          <a:xfrm>
            <a:off x="5552993" y="4291585"/>
            <a:ext cx="600075" cy="1272239"/>
          </a:xfrm>
          <a:prstGeom prst="upDown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CBD8D5-6BA2-372E-360A-62AE21063C56}"/>
              </a:ext>
            </a:extLst>
          </p:cNvPr>
          <p:cNvSpPr txBox="1"/>
          <p:nvPr/>
        </p:nvSpPr>
        <p:spPr>
          <a:xfrm>
            <a:off x="4511502" y="5417991"/>
            <a:ext cx="3164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Ground station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654DF94-01DA-C76E-1ADE-FA0DEA8E2802}"/>
              </a:ext>
            </a:extLst>
          </p:cNvPr>
          <p:cNvSpPr txBox="1"/>
          <p:nvPr/>
        </p:nvSpPr>
        <p:spPr>
          <a:xfrm>
            <a:off x="4364071" y="3702313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>
                <a:solidFill>
                  <a:schemeClr val="bg1"/>
                </a:solidFill>
              </a:rPr>
              <a:t>Microcontrollore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ADB3FA7F-074D-7445-8D1F-5018C1BCFE6E}"/>
              </a:ext>
            </a:extLst>
          </p:cNvPr>
          <p:cNvSpPr/>
          <p:nvPr/>
        </p:nvSpPr>
        <p:spPr>
          <a:xfrm>
            <a:off x="3062236" y="3767766"/>
            <a:ext cx="1130895" cy="51435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2008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581400" y="342770"/>
            <a:ext cx="617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SENSORISTICA: Pressione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077570-C2CB-BB67-E35F-509B9CD368D7}"/>
              </a:ext>
            </a:extLst>
          </p:cNvPr>
          <p:cNvSpPr txBox="1"/>
          <p:nvPr/>
        </p:nvSpPr>
        <p:spPr>
          <a:xfrm>
            <a:off x="3581400" y="1678711"/>
            <a:ext cx="610076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Uscita in corrente nel range 4-20mA </a:t>
            </a:r>
            <a:endParaRPr lang="it-IT" sz="2000" b="1" dirty="0">
              <a:solidFill>
                <a:schemeClr val="bg1"/>
              </a:solidFill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PT5402: fino a 100Bar, (107€)</a:t>
            </a: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PT5423: fino a 60Bar, (107€)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90D7E0-AB1A-9D47-FCFB-0A78D232D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5" y="2876578"/>
            <a:ext cx="2771775" cy="284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5614D3-E5A7-5F23-3293-962EE8B65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7381" y="2678887"/>
            <a:ext cx="2428875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90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581400" y="342770"/>
            <a:ext cx="649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SENSORISTICA: Temperatura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077570-C2CB-BB67-E35F-509B9CD368D7}"/>
              </a:ext>
            </a:extLst>
          </p:cNvPr>
          <p:cNvSpPr txBox="1"/>
          <p:nvPr/>
        </p:nvSpPr>
        <p:spPr>
          <a:xfrm>
            <a:off x="3581400" y="1462682"/>
            <a:ext cx="6100762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Termoresistenza di tipo Pt100</a:t>
            </a:r>
            <a:endParaRPr lang="it-IT" sz="2000" b="1" dirty="0">
              <a:solidFill>
                <a:schemeClr val="bg1"/>
              </a:solidFill>
              <a:effectLst/>
            </a:endParaRP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NB-PTCO-176 fino a 600°C, </a:t>
            </a:r>
          </a:p>
          <a:p>
            <a:pPr marL="45720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TM4411: fino 150°C e 250 bar, 4 fili, (93€)</a:t>
            </a:r>
            <a:endParaRPr lang="it-IT" sz="20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DB603E2-65FA-021A-7346-A8902E44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425" y="2732828"/>
            <a:ext cx="3514725" cy="304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4D11478C-AC15-997A-2B9E-9877C12D9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535" y="2995820"/>
            <a:ext cx="4232865" cy="2294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87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707755" y="288386"/>
            <a:ext cx="477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SENSORISTICA: Vario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E077570-C2CB-BB67-E35F-509B9CD368D7}"/>
              </a:ext>
            </a:extLst>
          </p:cNvPr>
          <p:cNvSpPr txBox="1"/>
          <p:nvPr/>
        </p:nvSpPr>
        <p:spPr>
          <a:xfrm>
            <a:off x="2890654" y="1476333"/>
            <a:ext cx="777636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Altri sensori:</a:t>
            </a:r>
            <a:endParaRPr lang="it-IT" b="1" dirty="0">
              <a:solidFill>
                <a:schemeClr val="bg1"/>
              </a:solidFill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Accelerometro e giroscopio</a:t>
            </a: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MPU-6050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Cella di carico: </a:t>
            </a: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fino a 50kg, basata su estensimetri (fase di test)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Sensore di spinta</a:t>
            </a: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&gt;8000N, basata su cella di carico, 165€ (fase di test)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Barometro: </a:t>
            </a: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MS8607, risoluzione inferiore al </a:t>
            </a:r>
            <a:r>
              <a:rPr lang="it-IT" sz="18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mBar</a:t>
            </a: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e range fino a 2Bar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DA94232-7341-03E1-FCBF-04FDA1529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993" y="3888716"/>
            <a:ext cx="5075322" cy="1433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159E1CC-D5B3-3A63-9D4F-CB90AAED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322" y="3429000"/>
            <a:ext cx="1765685" cy="211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622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707755" y="288386"/>
            <a:ext cx="477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MICROCONTROLLORE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8F75BD40-E164-0CA1-4DA1-57D884D088B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4" y="2981486"/>
            <a:ext cx="2490671" cy="279257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17CD625-361F-AB64-E540-0C29FA690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636" y="3525213"/>
            <a:ext cx="3767580" cy="2212706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A1E998FB-DDC9-ACFC-C8C5-72D5FF55CD6D}"/>
              </a:ext>
            </a:extLst>
          </p:cNvPr>
          <p:cNvSpPr txBox="1"/>
          <p:nvPr/>
        </p:nvSpPr>
        <p:spPr>
          <a:xfrm>
            <a:off x="1146765" y="5314316"/>
            <a:ext cx="796335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it-IT" sz="700" dirty="0"/>
              <a:t>NUCLEO-F411RE</a:t>
            </a:r>
            <a:endParaRPr lang="it-IT" sz="11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1885179-8653-873F-1E2E-1DEFA4DFAFE8}"/>
              </a:ext>
            </a:extLst>
          </p:cNvPr>
          <p:cNvSpPr txBox="1"/>
          <p:nvPr/>
        </p:nvSpPr>
        <p:spPr>
          <a:xfrm>
            <a:off x="3265884" y="1501815"/>
            <a:ext cx="61024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sz="24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MCU: </a:t>
            </a:r>
            <a:r>
              <a:rPr lang="it-IT" sz="2400" b="1" i="0" u="none" strike="noStrike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STM32F411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ADC a 12 bit di tipo SAR, fino a 16 canali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RTC, con risoluzione inferiore al secondo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Serial </a:t>
            </a:r>
            <a:r>
              <a:rPr lang="it-IT" sz="2000" b="1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Wire</a:t>
            </a: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Debug (SWD) 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Driver interni per comunicazione I2C, SDIO, USART e SPI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b="1" dirty="0">
                <a:solidFill>
                  <a:schemeClr val="bg1"/>
                </a:solidFill>
                <a:latin typeface="Arial" panose="020B0604020202020204" pitchFamily="34" charset="0"/>
              </a:rPr>
              <a:t>…</a:t>
            </a:r>
            <a:endParaRPr lang="it-IT" sz="2000" b="1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803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707755" y="373847"/>
            <a:ext cx="477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AZIONAMENTI</a:t>
            </a:r>
            <a:endParaRPr lang="it-IT" b="1" dirty="0">
              <a:solidFill>
                <a:schemeClr val="bg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B97F639-6701-8518-BDCD-796F98036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832" y="2479537"/>
            <a:ext cx="10465869" cy="331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F4157E00-DF11-7EFC-8C12-5861CB0A688B}"/>
              </a:ext>
            </a:extLst>
          </p:cNvPr>
          <p:cNvSpPr txBox="1"/>
          <p:nvPr/>
        </p:nvSpPr>
        <p:spPr>
          <a:xfrm>
            <a:off x="3499268" y="1300920"/>
            <a:ext cx="657405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it-IT" b="1" dirty="0">
                <a:solidFill>
                  <a:schemeClr val="bg1"/>
                </a:solidFill>
                <a:latin typeface="Arial" panose="020B0604020202020204" pitchFamily="34" charset="0"/>
              </a:rPr>
              <a:t>Caratteristiche delle </a:t>
            </a:r>
            <a:r>
              <a:rPr lang="it-IT" sz="20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</a:rPr>
              <a:t>elettrovalvole: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Pressione massima 120Bar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Alimentazione: 24V</a:t>
            </a:r>
          </a:p>
        </p:txBody>
      </p:sp>
    </p:spTree>
    <p:extLst>
      <p:ext uri="{BB962C8B-B14F-4D97-AF65-F5344CB8AC3E}">
        <p14:creationId xmlns:p14="http://schemas.microsoft.com/office/powerpoint/2010/main" val="701729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57AFD876-0EAD-F564-750C-F2C0B285E463}"/>
              </a:ext>
            </a:extLst>
          </p:cNvPr>
          <p:cNvSpPr/>
          <p:nvPr/>
        </p:nvSpPr>
        <p:spPr>
          <a:xfrm>
            <a:off x="-1" y="4765"/>
            <a:ext cx="12192001" cy="1275128"/>
          </a:xfrm>
          <a:prstGeom prst="rect">
            <a:avLst/>
          </a:prstGeom>
          <a:gradFill flip="none" rotWithShape="1">
            <a:gsLst>
              <a:gs pos="69000">
                <a:schemeClr val="tx1"/>
              </a:gs>
              <a:gs pos="100000">
                <a:srgbClr val="870000"/>
              </a:gs>
            </a:gsLst>
            <a:lin ang="2700000" scaled="1"/>
            <a:tileRect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38F8BB1-48EC-4D2B-CC59-CAB06F6E377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" r="76568"/>
          <a:stretch/>
        </p:blipFill>
        <p:spPr>
          <a:xfrm>
            <a:off x="10073322" y="83294"/>
            <a:ext cx="576858" cy="1226839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C2B4A36A-7E89-A57E-86AE-BFFF943C4B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523" t="20199" r="14900" b="44702"/>
          <a:stretch/>
        </p:blipFill>
        <p:spPr>
          <a:xfrm>
            <a:off x="10521819" y="560794"/>
            <a:ext cx="1670181" cy="461040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1D6FAFD-CDF2-678C-DACF-E5CDB14A2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7478" y="6132520"/>
            <a:ext cx="2645447" cy="72071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089C079E-DE2A-B355-5A50-34F8809D5C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1535" y="6081379"/>
            <a:ext cx="693330" cy="641316"/>
          </a:xfrm>
          <a:prstGeom prst="rect">
            <a:avLst/>
          </a:prstGeom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3A595D0F-78A5-8F04-67AD-3A79944E3006}"/>
              </a:ext>
            </a:extLst>
          </p:cNvPr>
          <p:cNvCxnSpPr>
            <a:cxnSpLocks/>
          </p:cNvCxnSpPr>
          <p:nvPr/>
        </p:nvCxnSpPr>
        <p:spPr>
          <a:xfrm>
            <a:off x="-1" y="5995978"/>
            <a:ext cx="12187538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067D2900-60A9-106E-CFE0-AFC2304AD9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9784" y="201562"/>
            <a:ext cx="3086100" cy="856409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0D3E766-082A-4B50-9863-C6154A9D6A28}"/>
              </a:ext>
            </a:extLst>
          </p:cNvPr>
          <p:cNvSpPr txBox="1"/>
          <p:nvPr/>
        </p:nvSpPr>
        <p:spPr>
          <a:xfrm>
            <a:off x="3714381" y="282193"/>
            <a:ext cx="4772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b="1" dirty="0">
                <a:solidFill>
                  <a:schemeClr val="bg1"/>
                </a:solidFill>
              </a:rPr>
              <a:t>ALIMENTAZIONI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8AF669-56A4-F1F6-5753-6341A4007EBC}"/>
              </a:ext>
            </a:extLst>
          </p:cNvPr>
          <p:cNvSpPr txBox="1"/>
          <p:nvPr/>
        </p:nvSpPr>
        <p:spPr>
          <a:xfrm>
            <a:off x="664144" y="1476690"/>
            <a:ext cx="49185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Oltre alle usuali alimentazioni avevamo bisogno di un circuito che potesse innalzare la tensione di alimentazione per il pilotaggio delle elettrovalvole</a:t>
            </a:r>
          </a:p>
        </p:txBody>
      </p:sp>
      <p:sp>
        <p:nvSpPr>
          <p:cNvPr id="4" name="Freccia a destra 3">
            <a:extLst>
              <a:ext uri="{FF2B5EF4-FFF2-40B4-BE49-F238E27FC236}">
                <a16:creationId xmlns:a16="http://schemas.microsoft.com/office/drawing/2014/main" id="{58DD9E16-4957-0F58-0BE9-388F51C6CE25}"/>
              </a:ext>
            </a:extLst>
          </p:cNvPr>
          <p:cNvSpPr/>
          <p:nvPr/>
        </p:nvSpPr>
        <p:spPr>
          <a:xfrm>
            <a:off x="5872813" y="1648975"/>
            <a:ext cx="1130895" cy="51435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A54C028-BDFF-48CC-D3CA-F5056C1A2CF1}"/>
              </a:ext>
            </a:extLst>
          </p:cNvPr>
          <p:cNvSpPr txBox="1"/>
          <p:nvPr/>
        </p:nvSpPr>
        <p:spPr>
          <a:xfrm>
            <a:off x="7278106" y="1721484"/>
            <a:ext cx="324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Convertitore DC/DC </a:t>
            </a:r>
            <a:r>
              <a:rPr lang="it-IT" b="1" dirty="0" err="1">
                <a:solidFill>
                  <a:schemeClr val="bg1"/>
                </a:solidFill>
              </a:rPr>
              <a:t>Boost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AF1D917-1B35-5E89-87CD-1065D0261195}"/>
              </a:ext>
            </a:extLst>
          </p:cNvPr>
          <p:cNvSpPr txBox="1"/>
          <p:nvPr/>
        </p:nvSpPr>
        <p:spPr>
          <a:xfrm>
            <a:off x="2734248" y="2511615"/>
            <a:ext cx="37040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</a:rPr>
              <a:t>Schema elettrico</a:t>
            </a:r>
          </a:p>
        </p:txBody>
      </p:sp>
      <p:sp>
        <p:nvSpPr>
          <p:cNvPr id="12" name="Freccia a destra 11">
            <a:extLst>
              <a:ext uri="{FF2B5EF4-FFF2-40B4-BE49-F238E27FC236}">
                <a16:creationId xmlns:a16="http://schemas.microsoft.com/office/drawing/2014/main" id="{82C6B4B3-62B5-700A-9D63-62CEA0A9FC93}"/>
              </a:ext>
            </a:extLst>
          </p:cNvPr>
          <p:cNvSpPr/>
          <p:nvPr/>
        </p:nvSpPr>
        <p:spPr>
          <a:xfrm>
            <a:off x="5872812" y="2637314"/>
            <a:ext cx="1130895" cy="51435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2E004A1-7E3E-814D-AE04-15D5D0779A1D}"/>
              </a:ext>
            </a:extLst>
          </p:cNvPr>
          <p:cNvSpPr txBox="1"/>
          <p:nvPr/>
        </p:nvSpPr>
        <p:spPr>
          <a:xfrm>
            <a:off x="7951214" y="2622445"/>
            <a:ext cx="20725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b="1" dirty="0">
                <a:solidFill>
                  <a:schemeClr val="bg1"/>
                </a:solidFill>
              </a:rPr>
              <a:t>PCB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A9C6D294-79D5-6B05-8400-A18451904C97}"/>
              </a:ext>
            </a:extLst>
          </p:cNvPr>
          <p:cNvSpPr/>
          <p:nvPr/>
        </p:nvSpPr>
        <p:spPr>
          <a:xfrm rot="10800000">
            <a:off x="5872812" y="4140840"/>
            <a:ext cx="1130895" cy="514350"/>
          </a:xfrm>
          <a:prstGeom prst="rightArrow">
            <a:avLst/>
          </a:prstGeom>
          <a:solidFill>
            <a:schemeClr val="accent4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E3AE64DC-3000-D36E-C031-4ECE851A41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080" y="3390691"/>
            <a:ext cx="2402671" cy="2432439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589E721B-F207-E9DD-2A4C-0B0C349657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249" y="3296603"/>
            <a:ext cx="2677860" cy="2609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76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 animBg="1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4984</TotalTime>
  <Words>360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Helvetica</vt:lpstr>
      <vt:lpstr>Wingdings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Dau Massimo</dc:creator>
  <cp:lastModifiedBy>Casara Riccardo</cp:lastModifiedBy>
  <cp:revision>21</cp:revision>
  <dcterms:created xsi:type="dcterms:W3CDTF">2022-09-23T13:22:47Z</dcterms:created>
  <dcterms:modified xsi:type="dcterms:W3CDTF">2022-11-18T11:17:50Z</dcterms:modified>
</cp:coreProperties>
</file>