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3" r:id="rId7"/>
    <p:sldId id="260" r:id="rId8"/>
    <p:sldId id="264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bayjoinery.com/benefits-of-hiring-a-recruiting-agenc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ssandro.busato.2@studenti.unipd.it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65F834A-01AF-8D5D-B113-78A91BDE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9" t="1" r="31077" b="-3947"/>
          <a:stretch/>
        </p:blipFill>
        <p:spPr>
          <a:xfrm>
            <a:off x="5411489" y="5544327"/>
            <a:ext cx="1369021" cy="1215198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3862799" y="3105193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 29/09/2022</a:t>
            </a:r>
          </a:p>
        </p:txBody>
      </p:sp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Recruiting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DD7A22-319A-77DC-4C44-BBD12C1FBBA5}"/>
              </a:ext>
            </a:extLst>
          </p:cNvPr>
          <p:cNvSpPr txBox="1"/>
          <p:nvPr/>
        </p:nvSpPr>
        <p:spPr>
          <a:xfrm>
            <a:off x="110209" y="1750969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Figure che cercheremo: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Strutturisti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Propulsionisti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Team di recupero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Elettronici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Disegnatori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solidFill>
                  <a:schemeClr val="bg1"/>
                </a:solidFill>
              </a:rPr>
              <a:t>Gestori </a:t>
            </a:r>
            <a:r>
              <a:rPr lang="it-IT" u="sng" dirty="0" err="1">
                <a:solidFill>
                  <a:schemeClr val="bg1"/>
                </a:solidFill>
              </a:rPr>
              <a:t>fondi,acquisti</a:t>
            </a:r>
            <a:r>
              <a:rPr lang="it-IT" u="sng" dirty="0">
                <a:solidFill>
                  <a:schemeClr val="bg1"/>
                </a:solidFill>
              </a:rPr>
              <a:t> e </a:t>
            </a:r>
            <a:r>
              <a:rPr lang="it-IT" u="sng" dirty="0" err="1">
                <a:solidFill>
                  <a:schemeClr val="bg1"/>
                </a:solidFill>
              </a:rPr>
              <a:t>sponsorshp</a:t>
            </a:r>
            <a:endParaRPr lang="it-IT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Grafici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Social media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Gestionali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Dipartimenti in cui faremo presentazioni: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DII: Ingegneria Aerospaziale, Ingegneria Meccanica, Ingegneria Chimica dei Materiali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DEI: Ingegneria Elettronica, Ingegneria Informatica, Ingegneria dell’Informazione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dSEA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TrCE</a:t>
            </a:r>
            <a:r>
              <a:rPr lang="it-IT" dirty="0">
                <a:solidFill>
                  <a:schemeClr val="bg1"/>
                </a:solidFill>
              </a:rPr>
              <a:t>, Business Administration, </a:t>
            </a:r>
            <a:r>
              <a:rPr lang="it-IT" dirty="0" err="1">
                <a:solidFill>
                  <a:schemeClr val="bg1"/>
                </a:solidFill>
              </a:rPr>
              <a:t>Entrepreneurship</a:t>
            </a:r>
            <a:r>
              <a:rPr lang="it-IT" dirty="0">
                <a:solidFill>
                  <a:schemeClr val="bg1"/>
                </a:solidFill>
              </a:rPr>
              <a:t> and Innovation, Economia e Diritto</a:t>
            </a:r>
          </a:p>
        </p:txBody>
      </p:sp>
      <p:pic>
        <p:nvPicPr>
          <p:cNvPr id="9" name="Immagine 8" descr="Immagine che contiene pavimento, persona, interni, finestra&#10;&#10;Descrizione generata automaticamente">
            <a:extLst>
              <a:ext uri="{FF2B5EF4-FFF2-40B4-BE49-F238E27FC236}">
                <a16:creationId xmlns:a16="http://schemas.microsoft.com/office/drawing/2014/main" id="{1DAA1590-57AF-FA45-A74E-71C310DE8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72873" y="2202023"/>
            <a:ext cx="4096145" cy="27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Recruiting</a:t>
            </a:r>
          </a:p>
        </p:txBody>
      </p:sp>
    </p:spTree>
    <p:extLst>
      <p:ext uri="{BB962C8B-B14F-4D97-AF65-F5344CB8AC3E}">
        <p14:creationId xmlns:p14="http://schemas.microsoft.com/office/powerpoint/2010/main" val="16171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58BAB99-88C4-146E-6339-5A071BEB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9468626" y="-104415"/>
            <a:ext cx="689633" cy="1466684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01318C7F-C20B-A6C2-3F1C-DA4D48EEF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064953" y="479175"/>
            <a:ext cx="1859569" cy="51331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977FEA-25EA-0A25-F511-657B2803341E}"/>
              </a:ext>
            </a:extLst>
          </p:cNvPr>
          <p:cNvSpPr txBox="1"/>
          <p:nvPr/>
        </p:nvSpPr>
        <p:spPr>
          <a:xfrm>
            <a:off x="3216923" y="1362269"/>
            <a:ext cx="551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</a:p>
        </p:txBody>
      </p:sp>
      <p:pic>
        <p:nvPicPr>
          <p:cNvPr id="4" name="Immagine 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46011F49-B080-7970-DEF8-AF9DAF22EA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775"/>
          <a:stretch/>
        </p:blipFill>
        <p:spPr>
          <a:xfrm>
            <a:off x="0" y="1436979"/>
            <a:ext cx="1520055" cy="153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121E62-EF92-E908-CFC0-932F89180176}"/>
              </a:ext>
            </a:extLst>
          </p:cNvPr>
          <p:cNvSpPr txBox="1"/>
          <p:nvPr/>
        </p:nvSpPr>
        <p:spPr>
          <a:xfrm>
            <a:off x="2734579" y="2650254"/>
            <a:ext cx="6479080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acquisti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Recruiting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Launch</a:t>
            </a: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campaign</a:t>
            </a:r>
            <a:endParaRPr lang="it-IT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Sponsorizzazioni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FB3D8B-5D8B-F340-BF8E-7AEB10F00914}"/>
              </a:ext>
            </a:extLst>
          </p:cNvPr>
          <p:cNvSpPr/>
          <p:nvPr/>
        </p:nvSpPr>
        <p:spPr>
          <a:xfrm>
            <a:off x="-1" y="59150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D2FB867-CFF6-282F-29B4-3CB3A9A0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51610" y="-47625"/>
            <a:ext cx="576858" cy="1226839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3AE97A-39DE-11FF-51EA-B0DA2357A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398407"/>
            <a:ext cx="1670181" cy="46104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648A428-B7F0-56EC-FA73-2751D746B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037740" y="1269621"/>
            <a:ext cx="410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C7B622-32E4-70D1-49F3-AA813DBE1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0" y="1771867"/>
            <a:ext cx="10857468" cy="49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846331" y="1411973"/>
            <a:ext cx="521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7E8AF-C1EE-1E5D-02A6-A4FDAD918A58}"/>
              </a:ext>
            </a:extLst>
          </p:cNvPr>
          <p:cNvSpPr txBox="1">
            <a:spLocks/>
          </p:cNvSpPr>
          <p:nvPr/>
        </p:nvSpPr>
        <p:spPr>
          <a:xfrm>
            <a:off x="1065164" y="22268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bg1"/>
                </a:solidFill>
              </a:rPr>
              <a:t>Step 1: </a:t>
            </a:r>
            <a:r>
              <a:rPr lang="it-IT" sz="2000" b="1" u="sng" dirty="0">
                <a:solidFill>
                  <a:schemeClr val="bg1"/>
                </a:solidFill>
              </a:rPr>
              <a:t>COME DEVONO ESSERE I PREVENTIVI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Denominazione della ditta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Partita IVA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Codice Fiscale (anche se uguale alla partita IVA)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Indirizzo sede legale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Indirizzo e-mail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Modalità di consegne (possibilmente anche spese di trasporto)</a:t>
            </a: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A chi vanno intestati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Università degli Studi di Padova, Dipartimento di Ingegneria Industriale, Via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Gradenigo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, 6/A - 35131 Padova, CF 80006480281 - P IVA 00742430283</a:t>
            </a:r>
          </a:p>
        </p:txBody>
      </p:sp>
    </p:spTree>
    <p:extLst>
      <p:ext uri="{BB962C8B-B14F-4D97-AF65-F5344CB8AC3E}">
        <p14:creationId xmlns:p14="http://schemas.microsoft.com/office/powerpoint/2010/main" val="11328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Titolo 5">
            <a:extLst>
              <a:ext uri="{FF2B5EF4-FFF2-40B4-BE49-F238E27FC236}">
                <a16:creationId xmlns:a16="http://schemas.microsoft.com/office/drawing/2014/main" id="{C4035884-C035-5635-1DFF-F6ED5DA063C0}"/>
              </a:ext>
            </a:extLst>
          </p:cNvPr>
          <p:cNvSpPr txBox="1">
            <a:spLocks/>
          </p:cNvSpPr>
          <p:nvPr/>
        </p:nvSpPr>
        <p:spPr>
          <a:xfrm>
            <a:off x="840199" y="1957150"/>
            <a:ext cx="3352747" cy="1554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it-IT" sz="2600" b="1" dirty="0">
                <a:solidFill>
                  <a:schemeClr val="bg1"/>
                </a:solidFill>
                <a:latin typeface="Helvetica" panose="020B0604020202020204" pitchFamily="2" charset="0"/>
              </a:rPr>
              <a:t>Step 2</a:t>
            </a:r>
            <a:r>
              <a:rPr lang="it-IT" sz="2200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it-IT" sz="22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COMPILARE MODULO RICHIESTA D’ACQUISTI THRUST</a:t>
            </a:r>
            <a:br>
              <a:rPr lang="it-IT" sz="3200" b="1" u="sng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1441E07-D59D-07F4-CA11-BD3367F76FF8}"/>
              </a:ext>
            </a:extLst>
          </p:cNvPr>
          <p:cNvSpPr txBox="1">
            <a:spLocks/>
          </p:cNvSpPr>
          <p:nvPr/>
        </p:nvSpPr>
        <p:spPr>
          <a:xfrm>
            <a:off x="840199" y="3074923"/>
            <a:ext cx="3352747" cy="378307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Nel modulo dovrete indicare il prodotto d’acquistare, l’azienda di provenienza e le motivazioni legate all’acquisto (questo perché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unipd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vuole sapere il motivo dietro la scelta di una determinata azienda).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Spedite poi il modulo e i preventivi al seguente indirizzo e-mail: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  <a:hlinkClick r:id="rId6"/>
              </a:rPr>
              <a:t>alessandro.busato.2@studenti.unipd.it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</a:p>
          <a:p>
            <a:r>
              <a:rPr lang="it-IT" sz="2000" b="1" dirty="0">
                <a:solidFill>
                  <a:schemeClr val="bg1"/>
                </a:solidFill>
                <a:latin typeface="Helvetica" panose="020B0604020202020204" pitchFamily="2" charset="0"/>
              </a:rPr>
              <a:t>Gli step successivi a questo saranno responsabilità dell’area management.</a:t>
            </a:r>
          </a:p>
        </p:txBody>
      </p:sp>
      <p:pic>
        <p:nvPicPr>
          <p:cNvPr id="9" name="Segnaposto immagine 7">
            <a:extLst>
              <a:ext uri="{FF2B5EF4-FFF2-40B4-BE49-F238E27FC236}">
                <a16:creationId xmlns:a16="http://schemas.microsoft.com/office/drawing/2014/main" id="{2FD4364B-DD4D-9FC2-3A71-D51D30A87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856" t="2536" r="14679" b="2967"/>
          <a:stretch/>
        </p:blipFill>
        <p:spPr>
          <a:xfrm>
            <a:off x="5306454" y="2056531"/>
            <a:ext cx="6318063" cy="45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4270230" y="1303846"/>
            <a:ext cx="525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8024F9B-C2BA-B646-C7A4-395400324DD9}"/>
              </a:ext>
            </a:extLst>
          </p:cNvPr>
          <p:cNvSpPr txBox="1">
            <a:spLocks/>
          </p:cNvSpPr>
          <p:nvPr/>
        </p:nvSpPr>
        <p:spPr>
          <a:xfrm>
            <a:off x="397724" y="1781346"/>
            <a:ext cx="10809319" cy="5319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 3: </a:t>
            </a:r>
            <a:r>
              <a:rPr lang="it-IT" sz="2200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DOCUMENTI DA COMPILARE: 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Compilare i seguenti documenti (ricordo che sarà necessaria la firma e l’approvazione del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prof responsabile del progetto):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a. </a:t>
            </a:r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DICHIARAZIONE PER L’ACQUISTO DI BENI E SERVIZI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(https://www.dii.unipd.it/sites/dii.unipd.it/files/allegato/Modulo_DII_Richiesta_acquisto_A0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1_v5_2021.pdf)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b. </a:t>
            </a:r>
            <a:r>
              <a:rPr lang="it-IT" sz="2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DICHIARAZIONE SOSTITUTIVA ATTO DI NOTORIETÀ</a:t>
            </a:r>
            <a:endParaRPr lang="it-IT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(https://www.dii.unipd.it/sites/dii.unipd.it/files/allegato/Modulo_DII_Dichiarazione_sostituti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va_fuori_MEPA_v2019.pdf).</a:t>
            </a:r>
            <a:br>
              <a:rPr lang="it-IT" sz="2200" dirty="0">
                <a:solidFill>
                  <a:schemeClr val="bg1"/>
                </a:solidFill>
              </a:rPr>
            </a:br>
            <a:endParaRPr lang="it-IT" sz="2200" dirty="0">
              <a:solidFill>
                <a:schemeClr val="bg1"/>
              </a:solidFill>
            </a:endParaRP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Se il bene è stato acquistato all’interno del MEPA (mercato elettronico della pubblica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amministrazione) basta compilare solamente il primo modulo, altrimenti sarà necessaria la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compilazione di entrambi, specificando la provenienza del bene.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*Nel MEPA è improbabile che ci siano componenti utili per un lanciatore perciò, di fatto, i </a:t>
            </a:r>
          </a:p>
          <a:p>
            <a:pPr algn="l"/>
            <a:r>
              <a:rPr lang="it-IT" sz="2200" dirty="0">
                <a:solidFill>
                  <a:schemeClr val="bg1"/>
                </a:solidFill>
              </a:rPr>
              <a:t>due moduli andranno compilati sempre*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8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4" name="Segnaposto testo 7">
            <a:extLst>
              <a:ext uri="{FF2B5EF4-FFF2-40B4-BE49-F238E27FC236}">
                <a16:creationId xmlns:a16="http://schemas.microsoft.com/office/drawing/2014/main" id="{CFF08703-0BD1-7B6F-93C0-D0CF4C3231D0}"/>
              </a:ext>
            </a:extLst>
          </p:cNvPr>
          <p:cNvSpPr txBox="1">
            <a:spLocks/>
          </p:cNvSpPr>
          <p:nvPr/>
        </p:nvSpPr>
        <p:spPr>
          <a:xfrm>
            <a:off x="332022" y="2948947"/>
            <a:ext cx="4474334" cy="182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Modulo da compilare sempre, se l’acquisto non viene effettuato all’interno del MEPA spuntare l’apposita casella e compilare anche il documento allegato alla slide successiva</a:t>
            </a:r>
          </a:p>
        </p:txBody>
      </p:sp>
      <p:pic>
        <p:nvPicPr>
          <p:cNvPr id="8" name="Segnaposto contenuto 5">
            <a:extLst>
              <a:ext uri="{FF2B5EF4-FFF2-40B4-BE49-F238E27FC236}">
                <a16:creationId xmlns:a16="http://schemas.microsoft.com/office/drawing/2014/main" id="{F3E68FED-AD30-FED2-3C31-6CA8C6FABE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84" t="948" r="30545" b="-163"/>
          <a:stretch/>
        </p:blipFill>
        <p:spPr>
          <a:xfrm>
            <a:off x="7626279" y="1967614"/>
            <a:ext cx="3775304" cy="480709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6C80CC5-D427-BD25-3B98-2C279B0C5C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42611" y="3429000"/>
            <a:ext cx="3489668" cy="1344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C00F8D-693B-AA7E-8678-06CD2CB7AA16}"/>
              </a:ext>
            </a:extLst>
          </p:cNvPr>
          <p:cNvSpPr/>
          <p:nvPr/>
        </p:nvSpPr>
        <p:spPr>
          <a:xfrm>
            <a:off x="7532279" y="4568163"/>
            <a:ext cx="1484244" cy="410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pic>
        <p:nvPicPr>
          <p:cNvPr id="10" name="Segnaposto immagine 5">
            <a:extLst>
              <a:ext uri="{FF2B5EF4-FFF2-40B4-BE49-F238E27FC236}">
                <a16:creationId xmlns:a16="http://schemas.microsoft.com/office/drawing/2014/main" id="{EADA59A0-35ED-FE15-3084-4B91F1FCEE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33" t="1492" r="30430" b="1977"/>
          <a:stretch/>
        </p:blipFill>
        <p:spPr>
          <a:xfrm>
            <a:off x="4318291" y="1855510"/>
            <a:ext cx="3780008" cy="4722652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D14FC94-C94A-0FA7-9408-5B1DBADF1FE3}"/>
              </a:ext>
            </a:extLst>
          </p:cNvPr>
          <p:cNvSpPr txBox="1">
            <a:spLocks/>
          </p:cNvSpPr>
          <p:nvPr/>
        </p:nvSpPr>
        <p:spPr>
          <a:xfrm>
            <a:off x="642641" y="3446801"/>
            <a:ext cx="1966641" cy="234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Modulo per acquisti al di fuori del MEPA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52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0" y="28718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9" y="296950"/>
            <a:ext cx="864374" cy="79952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42C31-4294-8B7F-68B0-A5ED1732F013}"/>
              </a:ext>
            </a:extLst>
          </p:cNvPr>
          <p:cNvSpPr txBox="1"/>
          <p:nvPr/>
        </p:nvSpPr>
        <p:spPr>
          <a:xfrm flipH="1">
            <a:off x="3846331" y="279838"/>
            <a:ext cx="49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2800" b="1" spc="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</a:t>
            </a:r>
            <a:r>
              <a:rPr lang="it-IT" sz="2800" b="1" spc="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800" b="1" spc="1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2021-2022</a:t>
            </a:r>
          </a:p>
          <a:p>
            <a:pPr algn="ctr"/>
            <a:r>
              <a:rPr lang="it-IT" sz="1400" b="1" spc="21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Riunione 29-09-2022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A22DC-A9B7-3B97-493E-40AD07F601C6}"/>
              </a:ext>
            </a:extLst>
          </p:cNvPr>
          <p:cNvSpPr txBox="1"/>
          <p:nvPr/>
        </p:nvSpPr>
        <p:spPr>
          <a:xfrm>
            <a:off x="3581280" y="1308281"/>
            <a:ext cx="548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COME FARE GLI ACQUISTI</a:t>
            </a:r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91ED7552-DD6A-C184-2218-04C43AE7A3D1}"/>
              </a:ext>
            </a:extLst>
          </p:cNvPr>
          <p:cNvSpPr txBox="1">
            <a:spLocks/>
          </p:cNvSpPr>
          <p:nvPr/>
        </p:nvSpPr>
        <p:spPr>
          <a:xfrm>
            <a:off x="1106906" y="1860952"/>
            <a:ext cx="9751798" cy="5082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bg1"/>
                </a:solidFill>
                <a:latin typeface="Helvetica" panose="020B0604020202020204" pitchFamily="2" charset="0"/>
              </a:rPr>
              <a:t>Step 4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CONTATTARE UNIPD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Aprire un ticket nel portale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HelpDesk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di ing. Meccanica https://helpdesk.dii.unipd.it/. Il ticket dovrà essere aperto alla voce “servizi contabili: acquisto di beni e servizi” </a:t>
            </a: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endParaRPr lang="it-IT" sz="2000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pPr algn="l"/>
            <a:r>
              <a:rPr lang="it-IT" sz="2000" b="1" dirty="0">
                <a:solidFill>
                  <a:schemeClr val="bg1"/>
                </a:solidFill>
                <a:latin typeface="Helvetica" panose="020B0604020202020204" pitchFamily="2" charset="0"/>
              </a:rPr>
              <a:t>Step 5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it-IT" sz="2000" b="1" u="sng" dirty="0">
                <a:solidFill>
                  <a:schemeClr val="bg1"/>
                </a:solidFill>
                <a:latin typeface="Helvetica" panose="020B0604020202020204" pitchFamily="2" charset="0"/>
              </a:rPr>
              <a:t>DIALOGO CON UNIPD</a:t>
            </a:r>
            <a:b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</a:b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Una volta aperto il ticket allegare e spedire il preventivo e i due moduli precedentemente citati.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L’HelpDesk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verrà inoltre utilizzato per comunicare con </a:t>
            </a:r>
            <a:r>
              <a:rPr lang="it-IT" sz="2000" dirty="0" err="1">
                <a:solidFill>
                  <a:schemeClr val="bg1"/>
                </a:solidFill>
                <a:latin typeface="Helvetica" panose="020B0604020202020204" pitchFamily="2" charset="0"/>
              </a:rPr>
              <a:t>UniPD</a:t>
            </a:r>
            <a:r>
              <a:rPr lang="it-IT" sz="2000" dirty="0">
                <a:solidFill>
                  <a:schemeClr val="bg1"/>
                </a:solidFill>
                <a:latin typeface="Helvetica" panose="020B0604020202020204" pitchFamily="2" charset="0"/>
              </a:rPr>
              <a:t> e chiarire eventuali incomprensioni o problematiche.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E08AB7F-5EC0-BA57-5418-414276D05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80" y="2828175"/>
            <a:ext cx="4502598" cy="2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13184</TotalTime>
  <Words>587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8</cp:revision>
  <dcterms:created xsi:type="dcterms:W3CDTF">2022-09-23T13:22:47Z</dcterms:created>
  <dcterms:modified xsi:type="dcterms:W3CDTF">2022-10-06T09:32:46Z</dcterms:modified>
</cp:coreProperties>
</file>