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94" r:id="rId3"/>
    <p:sldId id="267" r:id="rId4"/>
    <p:sldId id="295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lacial Indifference Bold" panose="020B0604020202020204" charset="0"/>
      <p:regular r:id="rId11"/>
    </p:embeddedFont>
    <p:embeddedFont>
      <p:font typeface="Helvetica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29.01.2023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52432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086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Immagin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40"/>
          <a:stretch/>
        </p:blipFill>
        <p:spPr>
          <a:xfrm>
            <a:off x="857049" y="266700"/>
            <a:ext cx="1329560" cy="106680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5"/>
          <a:stretch/>
        </p:blipFill>
        <p:spPr>
          <a:xfrm>
            <a:off x="14640339" y="190500"/>
            <a:ext cx="2834313" cy="12070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75376" y="1562100"/>
            <a:ext cx="19336624" cy="625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300"/>
              </a:lnSpc>
            </a:pPr>
            <a:r>
              <a:rPr lang="it-IT" sz="3600" spc="70" dirty="0">
                <a:solidFill>
                  <a:schemeClr val="bg1"/>
                </a:solidFill>
                <a:latin typeface="Glacial Indifference Bold"/>
              </a:rPr>
              <a:t>Protagonisti del futuro: gli ingegneri industriali  e la Space economy</a:t>
            </a:r>
            <a:endParaRPr lang="en-US" sz="3600" spc="74" dirty="0">
              <a:solidFill>
                <a:schemeClr val="bg1"/>
              </a:solidFill>
              <a:latin typeface="Glacial Indifference Bold"/>
            </a:endParaRPr>
          </a:p>
        </p:txBody>
      </p:sp>
      <p:pic>
        <p:nvPicPr>
          <p:cNvPr id="1026" name="Picture 2" descr="Space economy, dai satelliti ai cargo: il mercato vola verso i mille  miliardi - la Repubblica">
            <a:extLst>
              <a:ext uri="{FF2B5EF4-FFF2-40B4-BE49-F238E27FC236}">
                <a16:creationId xmlns:a16="http://schemas.microsoft.com/office/drawing/2014/main" id="{9A4B6EED-C914-41A4-A074-035D542A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05400" y="2552700"/>
            <a:ext cx="12823423" cy="725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EA23463-AC4D-45E5-9768-B04E39EED39F}"/>
              </a:ext>
            </a:extLst>
          </p:cNvPr>
          <p:cNvSpPr/>
          <p:nvPr/>
        </p:nvSpPr>
        <p:spPr>
          <a:xfrm>
            <a:off x="187291" y="1800151"/>
            <a:ext cx="70657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spc="70" dirty="0">
                <a:solidFill>
                  <a:schemeClr val="bg1"/>
                </a:solidFill>
                <a:latin typeface="Glacial Indifference Bold"/>
              </a:rPr>
              <a:t>Rete innovativa regionale (RIR AIR) </a:t>
            </a:r>
            <a:endParaRPr lang="en-US" sz="3200" dirty="0"/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4992CCB7-A171-4132-B8BD-50B35BBA02F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0020" y="1781319"/>
            <a:ext cx="1936984" cy="14571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D04F2C-81E7-4821-8982-14732C37C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85" y="2537326"/>
            <a:ext cx="8629650" cy="2752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47884F4-F391-431D-8F0C-CC47CF39E22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7473" y="1574131"/>
            <a:ext cx="6790850" cy="890336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B84468A8-9A09-42E0-8FA9-64358BB040B6}"/>
              </a:ext>
            </a:extLst>
          </p:cNvPr>
          <p:cNvSpPr/>
          <p:nvPr/>
        </p:nvSpPr>
        <p:spPr>
          <a:xfrm>
            <a:off x="261862" y="5812914"/>
            <a:ext cx="104823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3200" spc="70" dirty="0">
                <a:solidFill>
                  <a:schemeClr val="bg1"/>
                </a:solidFill>
                <a:latin typeface="Glacial Indifference Bold"/>
              </a:rPr>
              <a:t>Con la Regione Veneto abbiamo creato una rete che abiliti innovazione tecnologica e progresso nel campo aerospaziale</a:t>
            </a:r>
          </a:p>
          <a:p>
            <a:pPr algn="just"/>
            <a:endParaRPr lang="it-IT" sz="3200" b="1" spc="70" dirty="0">
              <a:solidFill>
                <a:schemeClr val="bg1"/>
              </a:solidFill>
              <a:latin typeface="Glacial Indifference Bold"/>
            </a:endParaRPr>
          </a:p>
          <a:p>
            <a:pPr algn="just"/>
            <a:endParaRPr lang="it-IT" sz="3200" b="1" spc="70" dirty="0">
              <a:solidFill>
                <a:schemeClr val="bg1"/>
              </a:solidFill>
              <a:latin typeface="Glacial Indifference Bold"/>
            </a:endParaRPr>
          </a:p>
          <a:p>
            <a:pPr algn="just"/>
            <a:r>
              <a:rPr lang="it-IT" sz="3200" b="1" spc="70" dirty="0">
                <a:solidFill>
                  <a:schemeClr val="bg1"/>
                </a:solidFill>
                <a:latin typeface="Glacial Indifference Bold"/>
              </a:rPr>
              <a:t>Raggruppa  ad oggi più di 50 aziende del territorio, includendo sia realtà  di  grandi dimensioni ( 8000 dipendenti) che spin off innovativi </a:t>
            </a:r>
          </a:p>
        </p:txBody>
      </p:sp>
      <p:pic>
        <p:nvPicPr>
          <p:cNvPr id="10" name="Picture 20" descr="Logo&#10;&#10;Description automatically generated">
            <a:extLst>
              <a:ext uri="{FF2B5EF4-FFF2-40B4-BE49-F238E27FC236}">
                <a16:creationId xmlns:a16="http://schemas.microsoft.com/office/drawing/2014/main" id="{D78838A0-8309-4C35-8570-A3B0304DB04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30600" y="8267700"/>
            <a:ext cx="1686525" cy="4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C2C8392-842A-ED9F-518A-B8846C703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27903">
            <a:off x="5332442" y="1264132"/>
            <a:ext cx="4894471" cy="9748322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3D327F1-B042-7BF6-7849-94423B7B43A4}"/>
              </a:ext>
            </a:extLst>
          </p:cNvPr>
          <p:cNvSpPr txBox="1"/>
          <p:nvPr/>
        </p:nvSpPr>
        <p:spPr>
          <a:xfrm>
            <a:off x="338239" y="2575011"/>
            <a:ext cx="9144000" cy="3349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 è un progetto universitario con l’obiettivo di: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progettare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assemblare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testare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lanciare 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</a:t>
            </a:r>
            <a:r>
              <a:rPr lang="it-IT" sz="2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sounding rocket </a:t>
            </a: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propulsione ibrida.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BD5A4E0-1F75-E145-44F9-762FBEC05CE7}"/>
              </a:ext>
            </a:extLst>
          </p:cNvPr>
          <p:cNvSpPr txBox="1"/>
          <p:nvPr/>
        </p:nvSpPr>
        <p:spPr>
          <a:xfrm>
            <a:off x="8305800" y="6840379"/>
            <a:ext cx="9144000" cy="335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SFR I è la prima tecnologia progettata da THRUST. </a:t>
            </a:r>
          </a:p>
          <a:p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power rocket di classe M concepito per portare 3 </a:t>
            </a:r>
            <a:r>
              <a:rPr lang="it-IT" sz="2400" b="1" i="1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Cansat</a:t>
            </a:r>
            <a:r>
              <a:rPr lang="it-IT" sz="2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 altezza obiettivo di 3 km: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Lunghezza 2.70 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Diametro 150 mm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</a:t>
            </a:r>
            <a:r>
              <a:rPr lang="it-IT" sz="2400" b="1" baseline="-25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</a:t>
            </a: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244 s</a:t>
            </a:r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BC3F9C9-7D30-38E8-57A2-7BB06EC3E934}"/>
              </a:ext>
            </a:extLst>
          </p:cNvPr>
          <p:cNvSpPr txBox="1"/>
          <p:nvPr/>
        </p:nvSpPr>
        <p:spPr>
          <a:xfrm>
            <a:off x="338239" y="5896058"/>
            <a:ext cx="457200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 con esso tutti i sistemi associati: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Ground Station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Rampa di lancio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b="1" i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 Facilities</a:t>
            </a:r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B003B1A0-7CDA-A9E6-A756-08AE2B660E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5858" r="36614"/>
          <a:stretch/>
        </p:blipFill>
        <p:spPr>
          <a:xfrm>
            <a:off x="13764383" y="1893065"/>
            <a:ext cx="2362200" cy="4683658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EC363F0-ADDD-CA6C-A589-9987F48E51A0}"/>
              </a:ext>
            </a:extLst>
          </p:cNvPr>
          <p:cNvSpPr txBox="1"/>
          <p:nvPr/>
        </p:nvSpPr>
        <p:spPr>
          <a:xfrm>
            <a:off x="9168581" y="2332703"/>
            <a:ext cx="117831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00" b="1" i="1" dirty="0">
                <a:solidFill>
                  <a:schemeClr val="bg1"/>
                </a:solidFill>
                <a:latin typeface="Helvetica" pitchFamily="2" charset="0"/>
              </a:rPr>
              <a:t>In rockets </a:t>
            </a:r>
            <a:r>
              <a:rPr lang="it-IT" sz="4500" b="1" i="1" dirty="0" err="1">
                <a:solidFill>
                  <a:schemeClr val="bg1"/>
                </a:solidFill>
                <a:latin typeface="Helvetica" pitchFamily="2" charset="0"/>
              </a:rPr>
              <a:t>we</a:t>
            </a:r>
            <a:endParaRPr lang="it-IT" sz="4500" b="1" i="1" dirty="0">
              <a:solidFill>
                <a:schemeClr val="bg1"/>
              </a:solidFill>
              <a:latin typeface="Helvetica" pitchFamily="2" charset="0"/>
            </a:endParaRPr>
          </a:p>
          <a:p>
            <a:pPr algn="ctr"/>
            <a:r>
              <a:rPr lang="it-IT" sz="4500" b="1" i="1" dirty="0">
                <a:solidFill>
                  <a:schemeClr val="bg1"/>
                </a:solidFill>
                <a:latin typeface="Helvetica" pitchFamily="2" charset="0"/>
              </a:rPr>
              <a:t>THRUST</a:t>
            </a:r>
          </a:p>
        </p:txBody>
      </p:sp>
      <p:pic>
        <p:nvPicPr>
          <p:cNvPr id="42" name="Elemento grafico 41">
            <a:extLst>
              <a:ext uri="{FF2B5EF4-FFF2-40B4-BE49-F238E27FC236}">
                <a16:creationId xmlns:a16="http://schemas.microsoft.com/office/drawing/2014/main" id="{E220D220-EADC-8E93-AB98-73B892810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2311" y="-240463"/>
            <a:ext cx="5939242" cy="2969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7C20ACFF-D4EF-095F-EFD4-DF1F38390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2311" y="-240463"/>
            <a:ext cx="5939242" cy="296962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6435D5-2FDF-8092-27CB-B54E04F9CE94}"/>
              </a:ext>
            </a:extLst>
          </p:cNvPr>
          <p:cNvSpPr txBox="1"/>
          <p:nvPr/>
        </p:nvSpPr>
        <p:spPr>
          <a:xfrm>
            <a:off x="314632" y="2171700"/>
            <a:ext cx="5943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L’obiettivo è partecipare alla competizione 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European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Rocketry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Challege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EuroC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nella categoria propulsione ibrida 3 km. </a:t>
            </a:r>
          </a:p>
          <a:p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All’evento prendono parte i migliori team universitari di 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experimental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b="1" i="1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rocketry</a:t>
            </a:r>
            <a:r>
              <a:rPr lang="it-IT" sz="2400" b="1" i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 continente.</a:t>
            </a:r>
            <a:endParaRPr lang="it-IT" sz="2400" i="1" dirty="0"/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1507D655-3DA2-7120-CBBF-43A7B29E8712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15645" y="5138584"/>
            <a:ext cx="3255798" cy="435133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7E8CD4-A03D-BB36-861C-D216DAEFAA32}"/>
              </a:ext>
            </a:extLst>
          </p:cNvPr>
          <p:cNvSpPr txBox="1"/>
          <p:nvPr/>
        </p:nvSpPr>
        <p:spPr>
          <a:xfrm>
            <a:off x="6525540" y="2910363"/>
            <a:ext cx="754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Helvetica" pitchFamily="2" charset="0"/>
              </a:rPr>
              <a:t>Il progetto è composto da 60 studenti  di 4 dipartimenti differenti accumunati dalla passione per lo spazio.</a:t>
            </a:r>
          </a:p>
          <a:p>
            <a:r>
              <a:rPr lang="it-IT" sz="2400" b="1" dirty="0">
                <a:solidFill>
                  <a:schemeClr val="bg1"/>
                </a:solidFill>
                <a:latin typeface="Helvetica" pitchFamily="2" charset="0"/>
              </a:rPr>
              <a:t>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C031E35-A305-E7E6-9F1C-063B6E38DE1B}"/>
              </a:ext>
            </a:extLst>
          </p:cNvPr>
          <p:cNvSpPr txBox="1"/>
          <p:nvPr/>
        </p:nvSpPr>
        <p:spPr>
          <a:xfrm>
            <a:off x="4892790" y="4641913"/>
            <a:ext cx="561953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35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Avete domande?</a:t>
            </a:r>
          </a:p>
          <a:p>
            <a:pPr algn="ctr">
              <a:lnSpc>
                <a:spcPct val="150000"/>
              </a:lnSpc>
            </a:pPr>
            <a:r>
              <a:rPr lang="it-IT" sz="35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Siete curiosi ?</a:t>
            </a:r>
            <a:endParaRPr lang="it-IT" sz="2400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Potete contattarci: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thrust.unipd@gmail.com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thrust-team.it</a:t>
            </a:r>
            <a:endParaRPr lang="it-IT" sz="2400" b="1" i="0" u="none" strike="noStrike" baseline="0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thrust.team</a:t>
            </a:r>
            <a:endParaRPr lang="it-IT" sz="2400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it-IT" sz="24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 </a:t>
            </a:r>
            <a:r>
              <a:rPr lang="it-IT" sz="24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r>
              <a:rPr lang="it-IT" sz="24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  <a:endParaRPr lang="it-IT" sz="2400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Segnaposto contenuto 14" descr="Immagine che contiene esterni, persona, terra, gruppo">
            <a:extLst>
              <a:ext uri="{FF2B5EF4-FFF2-40B4-BE49-F238E27FC236}">
                <a16:creationId xmlns:a16="http://schemas.microsoft.com/office/drawing/2014/main" id="{20029708-8C9D-51C7-CC1F-C340B2C114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3" t="16619" r="21779" b="14927"/>
          <a:stretch/>
        </p:blipFill>
        <p:spPr>
          <a:xfrm>
            <a:off x="10245867" y="4247386"/>
            <a:ext cx="6314160" cy="546775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9FE1E6C-8F06-0C74-8652-FC28D87A1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89390" y="8527026"/>
            <a:ext cx="515626" cy="51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Linkedin-logo-1-550×550-300×300">
            <a:extLst>
              <a:ext uri="{FF2B5EF4-FFF2-40B4-BE49-F238E27FC236}">
                <a16:creationId xmlns:a16="http://schemas.microsoft.com/office/drawing/2014/main" id="{319F0005-A624-FBDC-7E43-97BB9025E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6975" y="9124272"/>
            <a:ext cx="731299" cy="73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Gmail logo | Storia, valore, PNG">
            <a:extLst>
              <a:ext uri="{FF2B5EF4-FFF2-40B4-BE49-F238E27FC236}">
                <a16:creationId xmlns:a16="http://schemas.microsoft.com/office/drawing/2014/main" id="{0DFA9F66-55D0-4807-506F-D3457E424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81932" y="7110899"/>
            <a:ext cx="756638" cy="40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4EC33CE-AB9A-7860-8BB9-470BB32EE71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210" y="2860181"/>
            <a:ext cx="3403600" cy="25527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1032C12-5184-2268-3F6E-785CD3D23F2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7514" y="7756533"/>
            <a:ext cx="911875" cy="51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9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222</Words>
  <Application>Microsoft Office PowerPoint</Application>
  <PresentationFormat>Personalizzato</PresentationFormat>
  <Paragraphs>41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Helvetica</vt:lpstr>
      <vt:lpstr>Arial</vt:lpstr>
      <vt:lpstr>Glacial Indifference Bold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ScegliConNoi2023 - L'automobile del futuro per una mobilità sostenibile_rev01</dc:title>
  <dc:creator>carlo</dc:creator>
  <cp:lastModifiedBy>Casara Riccardo</cp:lastModifiedBy>
  <cp:revision>40</cp:revision>
  <dcterms:created xsi:type="dcterms:W3CDTF">2006-08-16T00:00:00Z</dcterms:created>
  <dcterms:modified xsi:type="dcterms:W3CDTF">2023-01-29T21:32:38Z</dcterms:modified>
  <dc:identifier>DAFXWWtvTi0</dc:identifier>
</cp:coreProperties>
</file>