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63" r:id="rId2"/>
    <p:sldId id="367" r:id="rId3"/>
    <p:sldId id="368" r:id="rId4"/>
    <p:sldId id="369" r:id="rId5"/>
    <p:sldId id="370" r:id="rId6"/>
    <p:sldId id="371" r:id="rId7"/>
    <p:sldId id="273" r:id="rId8"/>
    <p:sldId id="274" r:id="rId9"/>
    <p:sldId id="321" r:id="rId10"/>
    <p:sldId id="322" r:id="rId11"/>
    <p:sldId id="323" r:id="rId12"/>
    <p:sldId id="325" r:id="rId13"/>
    <p:sldId id="276" r:id="rId14"/>
    <p:sldId id="326" r:id="rId15"/>
    <p:sldId id="327" r:id="rId16"/>
    <p:sldId id="278" r:id="rId17"/>
    <p:sldId id="328" r:id="rId18"/>
    <p:sldId id="329" r:id="rId19"/>
    <p:sldId id="330" r:id="rId20"/>
    <p:sldId id="331" r:id="rId21"/>
    <p:sldId id="332" r:id="rId22"/>
    <p:sldId id="285" r:id="rId23"/>
    <p:sldId id="333" r:id="rId24"/>
    <p:sldId id="282" r:id="rId25"/>
    <p:sldId id="334" r:id="rId26"/>
    <p:sldId id="335" r:id="rId27"/>
    <p:sldId id="336" r:id="rId28"/>
    <p:sldId id="337" r:id="rId29"/>
    <p:sldId id="338" r:id="rId30"/>
    <p:sldId id="339" r:id="rId31"/>
    <p:sldId id="286" r:id="rId32"/>
    <p:sldId id="340" r:id="rId33"/>
    <p:sldId id="341" r:id="rId34"/>
    <p:sldId id="312" r:id="rId35"/>
    <p:sldId id="311" r:id="rId36"/>
    <p:sldId id="342" r:id="rId37"/>
    <p:sldId id="287" r:id="rId38"/>
    <p:sldId id="343" r:id="rId39"/>
    <p:sldId id="344" r:id="rId40"/>
    <p:sldId id="345" r:id="rId41"/>
    <p:sldId id="351" r:id="rId42"/>
    <p:sldId id="348" r:id="rId43"/>
    <p:sldId id="372" r:id="rId44"/>
    <p:sldId id="349" r:id="rId45"/>
    <p:sldId id="347" r:id="rId46"/>
    <p:sldId id="288" r:id="rId47"/>
    <p:sldId id="289" r:id="rId48"/>
    <p:sldId id="352" r:id="rId49"/>
    <p:sldId id="353" r:id="rId50"/>
    <p:sldId id="354" r:id="rId51"/>
    <p:sldId id="355" r:id="rId52"/>
    <p:sldId id="357" r:id="rId53"/>
    <p:sldId id="362" r:id="rId54"/>
    <p:sldId id="358" r:id="rId55"/>
    <p:sldId id="363" r:id="rId56"/>
    <p:sldId id="359" r:id="rId57"/>
    <p:sldId id="364" r:id="rId58"/>
    <p:sldId id="365" r:id="rId59"/>
    <p:sldId id="360" r:id="rId60"/>
    <p:sldId id="366" r:id="rId61"/>
    <p:sldId id="361" r:id="rId62"/>
    <p:sldId id="292" r:id="rId63"/>
    <p:sldId id="293" r:id="rId64"/>
    <p:sldId id="298" r:id="rId65"/>
    <p:sldId id="300" r:id="rId66"/>
  </p:sldIdLst>
  <p:sldSz cx="9144000" cy="6858000" type="screen4x3"/>
  <p:notesSz cx="7302500" cy="95885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7F80D8C-F7B5-4FB3-99B6-60BFF52258D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6BC0A-1727-4D75-BBB4-793C5F1AEF9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6FE82-9257-4A2E-9A29-76840521E2B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extLst/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863D-0B7E-4626-87BC-1040DD8B282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3B4AC-1EFD-49B2-AED7-07B93D042D0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8D374-2C6F-4D67-BBFE-655A8A3973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5BED8-D93C-4AAC-AF63-AC5FFEDD82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93B74-A903-4538-BCF9-0D451784E9C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2067A-9EE4-4302-9904-2249E6C1749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73306-281A-4F89-9EA2-069E6C748B8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CF55DE-93F9-49A6-A249-D92DFD140E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F34343F-D43B-488A-9CF7-84D734E57D0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Fundamentos de Banco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um projeto de BD</a:t>
            </a:r>
          </a:p>
        </p:txBody>
      </p:sp>
      <p:sp>
        <p:nvSpPr>
          <p:cNvPr id="4" name="Fluxograma: Documento 3"/>
          <p:cNvSpPr/>
          <p:nvPr/>
        </p:nvSpPr>
        <p:spPr>
          <a:xfrm>
            <a:off x="571472" y="1785926"/>
            <a:ext cx="1785950" cy="7858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Meio Ambiente</a:t>
            </a: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3714744" y="1714488"/>
            <a:ext cx="1714512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Análise e Coleta de Requisitos</a:t>
            </a: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7072330" y="1728782"/>
            <a:ext cx="1714512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Projeto Conceitual</a:t>
            </a: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7072330" y="3800484"/>
            <a:ext cx="1714512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Mapeamento do Modelo de Dados</a:t>
            </a: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3857620" y="4000504"/>
            <a:ext cx="1714512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Projeto Físico</a:t>
            </a:r>
          </a:p>
        </p:txBody>
      </p:sp>
      <p:sp>
        <p:nvSpPr>
          <p:cNvPr id="9" name="Fluxograma: Disco magnético 8"/>
          <p:cNvSpPr/>
          <p:nvPr/>
        </p:nvSpPr>
        <p:spPr>
          <a:xfrm>
            <a:off x="1357290" y="5286388"/>
            <a:ext cx="1357322" cy="10715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Banco de Dados</a:t>
            </a:r>
          </a:p>
        </p:txBody>
      </p:sp>
      <p:cxnSp>
        <p:nvCxnSpPr>
          <p:cNvPr id="11" name="Conector de seta reta 10"/>
          <p:cNvCxnSpPr>
            <a:stCxn id="4" idx="3"/>
            <a:endCxn id="5" idx="2"/>
          </p:cNvCxnSpPr>
          <p:nvPr/>
        </p:nvCxnSpPr>
        <p:spPr>
          <a:xfrm flipV="1">
            <a:off x="2357422" y="2171687"/>
            <a:ext cx="1332000" cy="0"/>
          </a:xfrm>
          <a:prstGeom prst="straightConnector1">
            <a:avLst/>
          </a:prstGeom>
          <a:ln w="15875" cap="sq">
            <a:headEnd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2"/>
          </p:cNvCxnSpPr>
          <p:nvPr/>
        </p:nvCxnSpPr>
        <p:spPr>
          <a:xfrm>
            <a:off x="5429256" y="2171688"/>
            <a:ext cx="1643074" cy="14294"/>
          </a:xfrm>
          <a:prstGeom prst="straightConnector1">
            <a:avLst/>
          </a:prstGeom>
          <a:ln w="15875" cap="sq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1"/>
            <a:endCxn id="7" idx="3"/>
          </p:cNvCxnSpPr>
          <p:nvPr/>
        </p:nvCxnSpPr>
        <p:spPr>
          <a:xfrm rot="5400000">
            <a:off x="7350935" y="3221833"/>
            <a:ext cx="1157302" cy="1588"/>
          </a:xfrm>
          <a:prstGeom prst="straightConnector1">
            <a:avLst/>
          </a:prstGeom>
          <a:ln w="15875" cap="sq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2"/>
            <a:endCxn id="8" idx="0"/>
          </p:cNvCxnSpPr>
          <p:nvPr/>
        </p:nvCxnSpPr>
        <p:spPr>
          <a:xfrm rot="10800000" flipV="1">
            <a:off x="5572132" y="4257684"/>
            <a:ext cx="1500198" cy="200020"/>
          </a:xfrm>
          <a:prstGeom prst="straightConnector1">
            <a:avLst/>
          </a:prstGeom>
          <a:ln w="15875" cap="sq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9" idx="1"/>
          </p:cNvCxnSpPr>
          <p:nvPr/>
        </p:nvCxnSpPr>
        <p:spPr>
          <a:xfrm rot="10800000" flipV="1">
            <a:off x="2035952" y="4457704"/>
            <a:ext cx="1821669" cy="828684"/>
          </a:xfrm>
          <a:prstGeom prst="straightConnector1">
            <a:avLst/>
          </a:prstGeom>
          <a:ln w="15875" cap="sq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19439" y="127371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Requisitos do BD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3570" y="3000372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Esquema Conceitual</a:t>
            </a:r>
          </a:p>
          <a:p>
            <a:pPr algn="ctr"/>
            <a:r>
              <a:rPr lang="pt-BR" dirty="0"/>
              <a:t>(Alto Nível)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260732" y="492580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Esquema Conceitual</a:t>
            </a:r>
          </a:p>
          <a:p>
            <a:pPr algn="ctr"/>
            <a:r>
              <a:rPr lang="pt-BR" dirty="0"/>
              <a:t>(Modelo SGBD)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222070" y="556875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Catálogo BD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objeto básico tratado pelo modelo ER é a “entidade”, que pode ser definida como um objeto do mundo real, concreto ou abstrato e que possui existência independente. </a:t>
            </a:r>
          </a:p>
          <a:p>
            <a:r>
              <a:rPr lang="pt-BR" dirty="0"/>
              <a:t>Cada entidade possui um conjunto particular de propriedades que a descreve chamado  atributos”. </a:t>
            </a:r>
          </a:p>
          <a:p>
            <a:pPr lvl="1"/>
            <a:r>
              <a:rPr lang="pt-BR" dirty="0"/>
              <a:t>Um atributo pode ser dividido em diversas </a:t>
            </a:r>
            <a:r>
              <a:rPr lang="pt-BR" dirty="0" err="1"/>
              <a:t>subpartes</a:t>
            </a:r>
            <a:r>
              <a:rPr lang="pt-BR" dirty="0"/>
              <a:t> com significado independente entre si, recebendo o nome de “</a:t>
            </a:r>
            <a:r>
              <a:rPr lang="pt-BR" b="1" dirty="0"/>
              <a:t>atributo composto</a:t>
            </a:r>
            <a:r>
              <a:rPr lang="pt-BR" dirty="0"/>
              <a:t>”. </a:t>
            </a:r>
          </a:p>
          <a:p>
            <a:pPr lvl="1"/>
            <a:r>
              <a:rPr lang="pt-BR" dirty="0"/>
              <a:t>Um atributo que não pode ser subdividido é chamado de “</a:t>
            </a:r>
            <a:r>
              <a:rPr lang="pt-BR" b="1" dirty="0"/>
              <a:t>atributo simples</a:t>
            </a:r>
            <a:r>
              <a:rPr lang="pt-BR" dirty="0"/>
              <a:t>” ou “</a:t>
            </a:r>
            <a:r>
              <a:rPr lang="pt-BR" b="1" dirty="0"/>
              <a:t>atômico</a:t>
            </a:r>
            <a:r>
              <a:rPr lang="pt-BR" dirty="0"/>
              <a:t>”.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Um </a:t>
            </a:r>
            <a:r>
              <a:rPr lang="pt-BR" i="1" dirty="0"/>
              <a:t>conjunto de entidades </a:t>
            </a:r>
            <a:r>
              <a:rPr lang="pt-BR" dirty="0"/>
              <a:t>é representado por um retângulo. </a:t>
            </a:r>
          </a:p>
          <a:p>
            <a:pPr>
              <a:lnSpc>
                <a:spcPct val="90000"/>
              </a:lnSpc>
            </a:pPr>
            <a:r>
              <a:rPr lang="pt-BR" dirty="0"/>
              <a:t>Um elemento do </a:t>
            </a:r>
            <a:r>
              <a:rPr lang="pt-BR" i="1" dirty="0"/>
              <a:t>conjunto de entidades </a:t>
            </a:r>
            <a:r>
              <a:rPr lang="pt-BR" dirty="0"/>
              <a:t>é definido como uma </a:t>
            </a:r>
            <a:r>
              <a:rPr lang="pt-BR" i="1" dirty="0"/>
              <a:t>Entidade, </a:t>
            </a:r>
            <a:r>
              <a:rPr lang="pt-BR" dirty="0"/>
              <a:t>sendo identificado por características individuais definidas através do conceito de </a:t>
            </a:r>
            <a:r>
              <a:rPr lang="pt-BR" i="1" dirty="0"/>
              <a:t>atributos</a:t>
            </a:r>
            <a:r>
              <a:rPr lang="pt-BR" dirty="0"/>
              <a:t>.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Assim, uma Pessoa pode ser caracterizada através dos atributos Nome, CIC, Sexo, Idade, Altura, etc.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das Entidades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4714049"/>
            <a:ext cx="2736847" cy="20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7654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2800" dirty="0"/>
              <a:t>Cada vez que são atribuídos valores para os </a:t>
            </a:r>
            <a:r>
              <a:rPr lang="pt-BR" sz="2800" i="1" dirty="0"/>
              <a:t>atributos </a:t>
            </a:r>
            <a:r>
              <a:rPr lang="pt-BR" sz="2800" dirty="0"/>
              <a:t>de um </a:t>
            </a:r>
            <a:r>
              <a:rPr lang="pt-BR" sz="2800" i="1" dirty="0"/>
              <a:t>conjunto de entidades</a:t>
            </a:r>
            <a:r>
              <a:rPr lang="pt-BR" sz="2800" dirty="0"/>
              <a:t>, tem-se a instanciação de uma ocorrência de uma </a:t>
            </a:r>
            <a:r>
              <a:rPr lang="pt-BR" sz="2800" i="1" dirty="0"/>
              <a:t>entidade </a:t>
            </a:r>
            <a:r>
              <a:rPr lang="pt-BR" sz="2800" dirty="0"/>
              <a:t>da vida real.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Cada </a:t>
            </a:r>
            <a:r>
              <a:rPr lang="pt-BR" sz="2800" i="1" dirty="0"/>
              <a:t>atributo </a:t>
            </a:r>
            <a:r>
              <a:rPr lang="pt-BR" sz="2800" dirty="0"/>
              <a:t>deve ser definido como pertencente a um domínio, e os valores desses atributos devem pertencer a esses domínios.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Instanciação das Entidades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954" y="4149725"/>
            <a:ext cx="3529012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/>
              <a:t>Simples</a:t>
            </a:r>
            <a:r>
              <a:rPr lang="pt-BR" sz="2800" dirty="0"/>
              <a:t>: os valores </a:t>
            </a:r>
            <a:r>
              <a:rPr lang="pt-BR" sz="2800" b="1" dirty="0"/>
              <a:t>não</a:t>
            </a:r>
            <a:r>
              <a:rPr lang="pt-BR" sz="2800" dirty="0"/>
              <a:t> podem ser divididos em partes.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400" dirty="0"/>
              <a:t> exemplo: Sexo, Idade,...</a:t>
            </a:r>
          </a:p>
          <a:p>
            <a:pPr marL="274320" indent="-274320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/>
              <a:t>Compostos</a:t>
            </a:r>
            <a:r>
              <a:rPr lang="pt-BR" sz="2800" dirty="0"/>
              <a:t>: podem ser divididos em partes.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400" dirty="0"/>
              <a:t>exemplo: nome (nome e sobrenome), endereço (rua, numero, bairro, cidade),...</a:t>
            </a:r>
          </a:p>
          <a:p>
            <a:pPr marL="274320" indent="-274320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 err="1"/>
              <a:t>Monovalorados</a:t>
            </a:r>
            <a:r>
              <a:rPr lang="pt-BR" sz="2800" dirty="0"/>
              <a:t>: possuem apenas um valor.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400" dirty="0"/>
              <a:t>exemplo:nome, altura</a:t>
            </a:r>
          </a:p>
          <a:p>
            <a:pPr marL="530352" lvl="1" indent="-274320">
              <a:lnSpc>
                <a:spcPct val="80000"/>
              </a:lnSpc>
              <a:defRPr/>
            </a:pPr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Atributos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654" y="4071942"/>
            <a:ext cx="2789436" cy="26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/>
              <a:t>Multivalorados</a:t>
            </a:r>
            <a:r>
              <a:rPr lang="pt-BR" sz="2800" dirty="0"/>
              <a:t>: possuem vários valores para o mesmo atributo.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400" dirty="0"/>
              <a:t>exemplo: telefone,..</a:t>
            </a:r>
          </a:p>
          <a:p>
            <a:pPr marL="274320" indent="-274320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/>
              <a:t>Nulos</a:t>
            </a:r>
            <a:r>
              <a:rPr lang="pt-BR" sz="2800" dirty="0"/>
              <a:t>: usado quando a entidade permite não preencher o valor para aquele atributo.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400" dirty="0"/>
              <a:t> exemplo: data de demissão, nota 1 bimestre,..</a:t>
            </a:r>
          </a:p>
          <a:p>
            <a:pPr marL="274320" indent="-274320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2800" b="1" dirty="0"/>
              <a:t>Derivado</a:t>
            </a:r>
            <a:r>
              <a:rPr lang="pt-BR" sz="2800" dirty="0"/>
              <a:t>: valor é obtido por meio de valores de outros atributos.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400" dirty="0"/>
              <a:t> exemplo: Salário, idade,...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Atributos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7188" y="4484688"/>
            <a:ext cx="3095625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Uma </a:t>
            </a:r>
            <a:r>
              <a:rPr lang="pt-BR" sz="2800" i="1"/>
              <a:t>Entidade </a:t>
            </a:r>
            <a:r>
              <a:rPr lang="pt-BR" sz="2800"/>
              <a:t>possui vários </a:t>
            </a:r>
            <a:r>
              <a:rPr lang="pt-BR" sz="2800" i="1"/>
              <a:t>atributos </a:t>
            </a:r>
            <a:r>
              <a:rPr lang="pt-BR" sz="2800"/>
              <a:t>para caracterizá-la. </a:t>
            </a:r>
          </a:p>
          <a:p>
            <a:pPr>
              <a:lnSpc>
                <a:spcPct val="90000"/>
              </a:lnSpc>
            </a:pPr>
            <a:r>
              <a:rPr lang="pt-BR" sz="2800"/>
              <a:t>Dentre esses atributos, deve-se definir um </a:t>
            </a:r>
            <a:r>
              <a:rPr lang="pt-BR" sz="2800" i="1"/>
              <a:t>atributo </a:t>
            </a:r>
            <a:r>
              <a:rPr lang="pt-BR" sz="2800"/>
              <a:t>ou um </a:t>
            </a:r>
            <a:r>
              <a:rPr lang="pt-BR" sz="2800" i="1"/>
              <a:t>conjunto de atributos, </a:t>
            </a:r>
            <a:r>
              <a:rPr lang="pt-BR" sz="2800"/>
              <a:t>que com seus valores consiga identificar um único elemento da </a:t>
            </a:r>
            <a:r>
              <a:rPr lang="pt-BR" sz="2800" i="1"/>
              <a:t>Entidade. </a:t>
            </a:r>
          </a:p>
          <a:p>
            <a:pPr>
              <a:lnSpc>
                <a:spcPct val="90000"/>
              </a:lnSpc>
            </a:pPr>
            <a:r>
              <a:rPr lang="pt-BR" sz="2800"/>
              <a:t>Esse </a:t>
            </a:r>
            <a:r>
              <a:rPr lang="pt-BR" sz="2800" i="1"/>
              <a:t>atributo </a:t>
            </a:r>
            <a:r>
              <a:rPr lang="pt-BR" sz="2800"/>
              <a:t>ou </a:t>
            </a:r>
            <a:r>
              <a:rPr lang="pt-BR" sz="2800" i="1"/>
              <a:t>Conjunto de Atributos </a:t>
            </a:r>
            <a:r>
              <a:rPr lang="pt-BR" sz="2800"/>
              <a:t>é denominado </a:t>
            </a:r>
            <a:r>
              <a:rPr lang="pt-BR" sz="2800" i="1"/>
              <a:t>Chave</a:t>
            </a:r>
            <a:r>
              <a:rPr lang="pt-BR" sz="2800"/>
              <a:t>. </a:t>
            </a:r>
          </a:p>
          <a:p>
            <a:pPr>
              <a:lnSpc>
                <a:spcPct val="90000"/>
              </a:lnSpc>
            </a:pPr>
            <a:r>
              <a:rPr lang="pt-BR" sz="2800"/>
              <a:t>A notação: sublinhar o(s) </a:t>
            </a:r>
            <a:r>
              <a:rPr lang="pt-BR" sz="2800" i="1"/>
              <a:t>atributo(s) </a:t>
            </a:r>
            <a:r>
              <a:rPr lang="pt-BR" sz="2800"/>
              <a:t>em questão.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Atributo Chave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“ Um tipo entidade possui um atributo cujos valores são distintos para cada entidade individual. Este atributo é chamado “</a:t>
            </a:r>
            <a:r>
              <a:rPr lang="pt-BR" b="1" dirty="0"/>
              <a:t>atributo chave</a:t>
            </a:r>
            <a:r>
              <a:rPr lang="pt-BR" dirty="0"/>
              <a:t>” e seus valores podem ser utilizados para identificar cada entidade de forma única. Muitas vezes, uma chave pode ser formada pela composição de dois ou mais atributos.”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Chave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Além de conhecer detalhadamente as entidade, é muito importante conhecer também os relacionamentos entre estas entidades.</a:t>
            </a:r>
          </a:p>
          <a:p>
            <a:pPr lvl="1"/>
            <a:r>
              <a:rPr lang="pt-BR" dirty="0"/>
              <a:t>Para a modelagem de uma situação real, é necessário representar os </a:t>
            </a:r>
            <a:r>
              <a:rPr lang="pt-BR" i="1" dirty="0"/>
              <a:t>relacionamentos </a:t>
            </a:r>
            <a:r>
              <a:rPr lang="pt-BR" dirty="0"/>
              <a:t>entre os </a:t>
            </a:r>
            <a:r>
              <a:rPr lang="pt-BR" i="1" dirty="0"/>
              <a:t>Conjuntos de Entidades. </a:t>
            </a:r>
          </a:p>
          <a:p>
            <a:pPr>
              <a:lnSpc>
                <a:spcPct val="90000"/>
              </a:lnSpc>
            </a:pPr>
            <a:r>
              <a:rPr lang="pt-BR" dirty="0"/>
              <a:t>Esses </a:t>
            </a:r>
            <a:r>
              <a:rPr lang="pt-BR" i="1" dirty="0"/>
              <a:t>relacionamentos </a:t>
            </a:r>
            <a:r>
              <a:rPr lang="pt-BR" dirty="0"/>
              <a:t>são denominados </a:t>
            </a:r>
            <a:r>
              <a:rPr lang="pt-BR" i="1" dirty="0"/>
              <a:t>conjuntos de relacionamentos </a:t>
            </a:r>
            <a:r>
              <a:rPr lang="pt-BR" dirty="0"/>
              <a:t>e “possuem” rica semântica envolvida. </a:t>
            </a:r>
          </a:p>
          <a:p>
            <a:pPr>
              <a:lnSpc>
                <a:spcPct val="90000"/>
              </a:lnSpc>
            </a:pPr>
            <a:r>
              <a:rPr lang="pt-BR" dirty="0"/>
              <a:t>Essa semântica é expressa através dos conceitos de </a:t>
            </a:r>
            <a:r>
              <a:rPr lang="pt-BR" i="1" dirty="0"/>
              <a:t>cardinalidade, multiplicidade, participação total </a:t>
            </a:r>
            <a:r>
              <a:rPr lang="pt-BR" dirty="0"/>
              <a:t>ou </a:t>
            </a:r>
            <a:r>
              <a:rPr lang="pt-BR" i="1" dirty="0"/>
              <a:t>parcial, </a:t>
            </a:r>
            <a:r>
              <a:rPr lang="pt-BR" dirty="0"/>
              <a:t>e </a:t>
            </a:r>
            <a:r>
              <a:rPr lang="pt-BR" i="1" dirty="0"/>
              <a:t>grau de relacionamento.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“tipo relacionamento” </a:t>
            </a:r>
            <a:r>
              <a:rPr lang="pt-BR" b="1" dirty="0"/>
              <a:t>R entre </a:t>
            </a:r>
            <a:r>
              <a:rPr lang="pt-BR" b="1" i="1" dirty="0"/>
              <a:t>n entidades E1, E2, ..., </a:t>
            </a:r>
            <a:r>
              <a:rPr lang="pt-BR" b="1" i="1" dirty="0" err="1"/>
              <a:t>En</a:t>
            </a:r>
            <a:r>
              <a:rPr lang="pt-BR" b="1" i="1" dirty="0"/>
              <a:t>, </a:t>
            </a:r>
            <a:r>
              <a:rPr lang="pt-BR" i="1" dirty="0"/>
              <a:t>é um conjunto de </a:t>
            </a:r>
            <a:r>
              <a:rPr lang="pt-BR" dirty="0"/>
              <a:t>associações entre entidades deste tipo. </a:t>
            </a:r>
          </a:p>
          <a:p>
            <a:r>
              <a:rPr lang="pt-BR" dirty="0"/>
              <a:t>Informalmente falando, cada instância de relacionamento </a:t>
            </a:r>
            <a:r>
              <a:rPr lang="pt-BR" b="1" dirty="0"/>
              <a:t>r1 em R é uma associação de entidades, onde a associação inclui exatamente </a:t>
            </a:r>
            <a:r>
              <a:rPr lang="pt-BR" dirty="0"/>
              <a:t>uma entidade de cada tipo entidade participante no tipo relacionamento. </a:t>
            </a:r>
          </a:p>
          <a:p>
            <a:r>
              <a:rPr lang="pt-BR" dirty="0"/>
              <a:t>Isto significa que estas entidades estão relacionadas de alguma forma no mundo real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8608A2F5-A8CB-432B-BA08-3B2088D67F57}"/>
              </a:ext>
            </a:extLst>
          </p:cNvPr>
          <p:cNvSpPr/>
          <p:nvPr/>
        </p:nvSpPr>
        <p:spPr>
          <a:xfrm>
            <a:off x="4716016" y="2651316"/>
            <a:ext cx="2038287" cy="963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Fones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D0BBCF-09CC-4CBD-A972-6D0858AB3D65}"/>
              </a:ext>
            </a:extLst>
          </p:cNvPr>
          <p:cNvSpPr/>
          <p:nvPr/>
        </p:nvSpPr>
        <p:spPr>
          <a:xfrm>
            <a:off x="1331640" y="1608374"/>
            <a:ext cx="280831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ALUNOS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5B5BD37-5E71-49A4-B35F-11010FE6858F}"/>
              </a:ext>
            </a:extLst>
          </p:cNvPr>
          <p:cNvSpPr/>
          <p:nvPr/>
        </p:nvSpPr>
        <p:spPr>
          <a:xfrm>
            <a:off x="1403648" y="168214"/>
            <a:ext cx="158417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Código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3E3F719-CAEA-4BA5-8238-BB5C817723DB}"/>
              </a:ext>
            </a:extLst>
          </p:cNvPr>
          <p:cNvSpPr/>
          <p:nvPr/>
        </p:nvSpPr>
        <p:spPr>
          <a:xfrm>
            <a:off x="3275856" y="312230"/>
            <a:ext cx="158417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Nome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1E0723-6765-43CB-915B-7A75F59C657F}"/>
              </a:ext>
            </a:extLst>
          </p:cNvPr>
          <p:cNvSpPr/>
          <p:nvPr/>
        </p:nvSpPr>
        <p:spPr>
          <a:xfrm>
            <a:off x="4479772" y="1320342"/>
            <a:ext cx="172819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Endereço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06FF852-4AEB-4FCF-9F25-CCE1599E2B1D}"/>
              </a:ext>
            </a:extLst>
          </p:cNvPr>
          <p:cNvSpPr/>
          <p:nvPr/>
        </p:nvSpPr>
        <p:spPr>
          <a:xfrm>
            <a:off x="6516216" y="312230"/>
            <a:ext cx="172819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Rua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A8D95-9214-4CCC-9551-49C8DCF8F9C9}"/>
              </a:ext>
            </a:extLst>
          </p:cNvPr>
          <p:cNvSpPr/>
          <p:nvPr/>
        </p:nvSpPr>
        <p:spPr>
          <a:xfrm>
            <a:off x="6547782" y="1176326"/>
            <a:ext cx="172819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Número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64E139A-CB4A-4BA2-9CAB-7621118AC253}"/>
              </a:ext>
            </a:extLst>
          </p:cNvPr>
          <p:cNvSpPr/>
          <p:nvPr/>
        </p:nvSpPr>
        <p:spPr>
          <a:xfrm>
            <a:off x="6547782" y="2040422"/>
            <a:ext cx="172819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Bairro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7F6F9D-7D19-4D06-A0F5-9F096F84532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195736" y="74427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D29932F-F1F0-4DBC-B03A-478BFEAA1B87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131842" y="888294"/>
            <a:ext cx="93610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9083B2D-17AF-48AB-8330-47C94337716C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>
            <a:off x="4139952" y="1608374"/>
            <a:ext cx="33982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85E25CE-4B86-4083-B71F-950E920EC37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207962" y="600262"/>
            <a:ext cx="30825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DF18F78-C50C-43FB-B2B7-6DDC254B8CB1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207962" y="1464358"/>
            <a:ext cx="33982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AA2B031-9AE3-4BF8-9B42-BF79E7CAC571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207962" y="1608374"/>
            <a:ext cx="3398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C084E481-35F2-4556-A416-EA3C98B874D9}"/>
              </a:ext>
            </a:extLst>
          </p:cNvPr>
          <p:cNvCxnSpPr>
            <a:cxnSpLocks/>
          </p:cNvCxnSpPr>
          <p:nvPr/>
        </p:nvCxnSpPr>
        <p:spPr>
          <a:xfrm flipH="1">
            <a:off x="-599444" y="5560236"/>
            <a:ext cx="704267" cy="16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57EE3959-30CC-4669-8437-49436B8980F0}"/>
              </a:ext>
            </a:extLst>
          </p:cNvPr>
          <p:cNvSpPr/>
          <p:nvPr/>
        </p:nvSpPr>
        <p:spPr>
          <a:xfrm>
            <a:off x="4873713" y="2886213"/>
            <a:ext cx="172819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Fones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15C61AC-4D98-488C-82AC-58B034130192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4139952" y="2616486"/>
            <a:ext cx="576064" cy="51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35B797FF-95F7-4B5A-9447-4B661FE66CFD}"/>
              </a:ext>
            </a:extLst>
          </p:cNvPr>
          <p:cNvSpPr/>
          <p:nvPr/>
        </p:nvSpPr>
        <p:spPr>
          <a:xfrm>
            <a:off x="3757898" y="4369587"/>
            <a:ext cx="1584176" cy="576064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Idade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854C5C6-3AF7-4B31-85F2-184E41C64CBE}"/>
              </a:ext>
            </a:extLst>
          </p:cNvPr>
          <p:cNvSpPr/>
          <p:nvPr/>
        </p:nvSpPr>
        <p:spPr>
          <a:xfrm>
            <a:off x="1330727" y="4369587"/>
            <a:ext cx="158417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00B0F0"/>
                </a:solidFill>
              </a:rPr>
              <a:t>Dt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Nasc</a:t>
            </a:r>
            <a:r>
              <a:rPr lang="pt-BR" dirty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2C86FDC-61CE-495E-B578-E5B2E8E44B3D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982255" y="3336566"/>
            <a:ext cx="567731" cy="103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1E9BA4-9B75-44B7-B8D4-AE2C530E37F5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122815" y="3336567"/>
            <a:ext cx="1" cy="103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0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44" y="840263"/>
            <a:ext cx="7261938" cy="46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14810" y="4960822"/>
            <a:ext cx="4714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i="1" dirty="0"/>
              <a:t>Repare que para cada relacionamento, participam apenas uma entidade de cada </a:t>
            </a:r>
            <a:r>
              <a:rPr lang="pt-BR" dirty="0"/>
              <a:t>tipo entidade, porém, uma entidade (</a:t>
            </a:r>
            <a:r>
              <a:rPr lang="pt-BR" b="1" dirty="0"/>
              <a:t>departamento</a:t>
            </a:r>
            <a:r>
              <a:rPr lang="pt-BR" dirty="0"/>
              <a:t>) pode participar de mais do que um relacionamento (</a:t>
            </a:r>
            <a:r>
              <a:rPr lang="pt-BR" b="1" dirty="0"/>
              <a:t>emprega trabalhadores</a:t>
            </a:r>
            <a:r>
              <a:rPr lang="pt-BR" dirty="0"/>
              <a:t>).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643702" y="1960426"/>
            <a:ext cx="2357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Considere as duas entidades (</a:t>
            </a:r>
            <a:r>
              <a:rPr lang="pt-BR" b="1" dirty="0"/>
              <a:t>empregado e departamento</a:t>
            </a:r>
            <a:r>
              <a:rPr lang="pt-BR" dirty="0"/>
              <a:t>) e o relacionamento entre elas (</a:t>
            </a:r>
            <a:r>
              <a:rPr lang="pt-BR" b="1" i="1" dirty="0"/>
              <a:t>trabalha para).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“grau” de um tipo relacionamento é o número de tipos entidade que participam do tipo relacionamento. </a:t>
            </a:r>
          </a:p>
          <a:p>
            <a:pPr lvl="1"/>
            <a:r>
              <a:rPr lang="pt-BR" dirty="0"/>
              <a:t>No exemplo anterior, temos um relacionamento binário. </a:t>
            </a:r>
          </a:p>
          <a:p>
            <a:r>
              <a:rPr lang="pt-BR" dirty="0"/>
              <a:t>O grau de um relacionamento é ilimitado.</a:t>
            </a:r>
          </a:p>
          <a:p>
            <a:pPr lvl="1"/>
            <a:r>
              <a:rPr lang="pt-BR" dirty="0"/>
              <a:t>porém, a partir do grau 3 (ternário), a compreensão e a dificuldade de se desenvolver a relação corretamente se tornam extremamente complexas.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Grau de Relacionamento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604838"/>
          </a:xfrm>
        </p:spPr>
        <p:txBody>
          <a:bodyPr/>
          <a:lstStyle/>
          <a:p>
            <a:r>
              <a:rPr lang="pt-BR"/>
              <a:t>Binário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8313" y="3716338"/>
            <a:ext cx="4038600" cy="676275"/>
          </a:xfrm>
        </p:spPr>
        <p:txBody>
          <a:bodyPr/>
          <a:lstStyle/>
          <a:p>
            <a:r>
              <a:rPr lang="pt-BR"/>
              <a:t>Ternário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/>
              <a:t>Exemplos de Grau dos Relacionamentos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0" y="1700213"/>
            <a:ext cx="5776913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7463" y="3716338"/>
            <a:ext cx="5327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5588"/>
            <a:r>
              <a:rPr lang="pt-BR" sz="2400" dirty="0"/>
              <a:t>Essa percepção da realidade pode ser representada através do conceito de </a:t>
            </a:r>
            <a:r>
              <a:rPr lang="pt-BR" sz="2400" i="1" dirty="0"/>
              <a:t>Cardinalidade de Relacionamento</a:t>
            </a:r>
            <a:r>
              <a:rPr lang="pt-BR" sz="2400" dirty="0"/>
              <a:t>.</a:t>
            </a:r>
          </a:p>
          <a:p>
            <a:pPr marL="257175" indent="-255588"/>
            <a:r>
              <a:rPr lang="pt-BR" sz="2400" dirty="0"/>
              <a:t>No modelo, um </a:t>
            </a:r>
            <a:r>
              <a:rPr lang="pt-BR" sz="2400" i="1" dirty="0"/>
              <a:t>conjunto de relacionamentos </a:t>
            </a:r>
            <a:r>
              <a:rPr lang="pt-BR" sz="2400" dirty="0"/>
              <a:t>é representado simbolicamente por um losango, enquanto a </a:t>
            </a:r>
            <a:r>
              <a:rPr lang="pt-BR" sz="2400" i="1" dirty="0"/>
              <a:t>cardinalidade </a:t>
            </a:r>
            <a:r>
              <a:rPr lang="pt-BR" sz="2400" dirty="0"/>
              <a:t>é representada por um número.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Cardinalidade nos Relacionamentos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24150" y="4143380"/>
            <a:ext cx="7489825" cy="2084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 </a:t>
            </a:r>
            <a:r>
              <a:rPr lang="pt-BR" sz="2800" i="1" dirty="0"/>
              <a:t>cardinalidade </a:t>
            </a:r>
            <a:r>
              <a:rPr lang="pt-BR" sz="2800" dirty="0"/>
              <a:t>do </a:t>
            </a:r>
            <a:r>
              <a:rPr lang="pt-BR" sz="2800" i="1" dirty="0"/>
              <a:t>conjunto de relacionamentos </a:t>
            </a:r>
            <a:r>
              <a:rPr lang="pt-BR" sz="2800" dirty="0"/>
              <a:t>é definida pelos números 1 e N.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No caso, está representando que um </a:t>
            </a:r>
            <a:r>
              <a:rPr lang="pt-BR" sz="2400" b="1" dirty="0"/>
              <a:t>Empregado </a:t>
            </a:r>
            <a:r>
              <a:rPr lang="pt-BR" sz="2400" dirty="0"/>
              <a:t>pode trabalhar em apenas uma (1) empresa, enquanto uma </a:t>
            </a:r>
            <a:r>
              <a:rPr lang="pt-BR" sz="2400" b="1" dirty="0"/>
              <a:t>Empresa</a:t>
            </a:r>
            <a:r>
              <a:rPr lang="pt-BR" sz="2400" dirty="0"/>
              <a:t> pode empregar vários (N) empregados.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As </a:t>
            </a:r>
            <a:r>
              <a:rPr lang="pt-BR" sz="2800" i="1" dirty="0" err="1"/>
              <a:t>cardinalidades</a:t>
            </a:r>
            <a:r>
              <a:rPr lang="pt-BR" sz="2800" i="1" dirty="0"/>
              <a:t> </a:t>
            </a:r>
            <a:r>
              <a:rPr lang="pt-BR" sz="2800" dirty="0"/>
              <a:t>entre os </a:t>
            </a:r>
            <a:r>
              <a:rPr lang="pt-BR" sz="2800" i="1" dirty="0"/>
              <a:t>conjuntos de relacionamentos </a:t>
            </a:r>
            <a:r>
              <a:rPr lang="pt-BR" sz="2800" dirty="0"/>
              <a:t>podem ser: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de 1 para 1;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ou de 1 para N (ou N para 1);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ou de N para N.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 dirty="0"/>
              <a:t>Cardinalidade nos Relacionamentos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28894" y="5786454"/>
            <a:ext cx="621510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</a:pPr>
            <a:r>
              <a:rPr lang="pt-BR" sz="2400" i="1" dirty="0"/>
              <a:t>A letra “N” representa vários e pode ser substituída por pela letra “M”.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800" i="1" dirty="0"/>
              <a:t>Conjuntos de relacionamentos </a:t>
            </a:r>
            <a:r>
              <a:rPr lang="pt-BR" sz="2800" dirty="0"/>
              <a:t>também podem ter </a:t>
            </a:r>
            <a:r>
              <a:rPr lang="pt-BR" sz="2800" i="1" dirty="0"/>
              <a:t>atributos.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Considere o exemplo  anterior: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Pode ser que seja necessário identificar o período que o trabalhador ingressou em um departamento da empresa, e quando esse trabalhador mudou de departamento.</a:t>
            </a:r>
          </a:p>
          <a:p>
            <a:pPr lvl="1">
              <a:lnSpc>
                <a:spcPct val="80000"/>
              </a:lnSpc>
            </a:pPr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 com Atributos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42910" y="4969640"/>
            <a:ext cx="1571636" cy="50006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Empregado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643702" y="4969640"/>
            <a:ext cx="1928826" cy="50006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Departamento</a:t>
            </a:r>
          </a:p>
        </p:txBody>
      </p:sp>
      <p:sp>
        <p:nvSpPr>
          <p:cNvPr id="6" name="Losango 5"/>
          <p:cNvSpPr/>
          <p:nvPr/>
        </p:nvSpPr>
        <p:spPr>
          <a:xfrm>
            <a:off x="3286116" y="4786322"/>
            <a:ext cx="2428892" cy="85725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Trabalha em</a:t>
            </a:r>
          </a:p>
        </p:txBody>
      </p:sp>
      <p:cxnSp>
        <p:nvCxnSpPr>
          <p:cNvPr id="8" name="Conector reto 7"/>
          <p:cNvCxnSpPr>
            <a:stCxn id="4" idx="3"/>
            <a:endCxn id="6" idx="1"/>
          </p:cNvCxnSpPr>
          <p:nvPr/>
        </p:nvCxnSpPr>
        <p:spPr>
          <a:xfrm flipV="1">
            <a:off x="2214546" y="5214950"/>
            <a:ext cx="1071570" cy="47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1"/>
            <a:endCxn id="6" idx="3"/>
          </p:cNvCxnSpPr>
          <p:nvPr/>
        </p:nvCxnSpPr>
        <p:spPr>
          <a:xfrm rot="10800000">
            <a:off x="5715008" y="5214951"/>
            <a:ext cx="928694" cy="47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643174" y="48577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35134" y="48577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6" name="Elipse 15"/>
          <p:cNvSpPr/>
          <p:nvPr/>
        </p:nvSpPr>
        <p:spPr>
          <a:xfrm>
            <a:off x="3071802" y="6000768"/>
            <a:ext cx="2428892" cy="428628"/>
          </a:xfrm>
          <a:prstGeom prst="ellipse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data_ingresso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to 17"/>
          <p:cNvCxnSpPr>
            <a:stCxn id="16" idx="0"/>
            <a:endCxn id="6" idx="2"/>
          </p:cNvCxnSpPr>
          <p:nvPr/>
        </p:nvCxnSpPr>
        <p:spPr>
          <a:xfrm rot="5400000" flipH="1" flipV="1">
            <a:off x="4214810" y="5715016"/>
            <a:ext cx="357190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Geralmente, os tipos relacionamentos sofrem certas restrições que limitam as possíveis combinações das entidades participantes. </a:t>
            </a:r>
          </a:p>
          <a:p>
            <a:pPr lvl="1"/>
            <a:r>
              <a:rPr lang="pt-BR" dirty="0"/>
              <a:t>Estas restrições são derivadas de restrições impostas pelo estado destas entidades no mundo real.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em Relacionamentos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participação define a existência de uma entidade através do relacionamento, podendo ser </a:t>
            </a:r>
            <a:r>
              <a:rPr lang="pt-BR" b="1" dirty="0"/>
              <a:t>parcial ou total.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Participação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714620"/>
            <a:ext cx="656346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Veja o exemplo anterior:</a:t>
            </a:r>
          </a:p>
          <a:p>
            <a:pPr lvl="1"/>
            <a:r>
              <a:rPr lang="pt-BR" dirty="0"/>
              <a:t>A participação do empregado é </a:t>
            </a:r>
            <a:r>
              <a:rPr lang="pt-BR" b="1" dirty="0"/>
              <a:t>parcial </a:t>
            </a:r>
            <a:r>
              <a:rPr lang="pt-BR" dirty="0"/>
              <a:t>pois nem todo </a:t>
            </a:r>
            <a:r>
              <a:rPr lang="pt-BR" b="1" dirty="0"/>
              <a:t>empregado </a:t>
            </a:r>
            <a:r>
              <a:rPr lang="pt-BR" dirty="0"/>
              <a:t>gerencia um </a:t>
            </a:r>
            <a:r>
              <a:rPr lang="pt-BR" b="1" dirty="0"/>
              <a:t>departamento</a:t>
            </a:r>
            <a:r>
              <a:rPr lang="pt-BR" dirty="0"/>
              <a:t>, porém a participação do </a:t>
            </a:r>
            <a:r>
              <a:rPr lang="pt-BR" b="1" dirty="0"/>
              <a:t>departamento</a:t>
            </a:r>
            <a:r>
              <a:rPr lang="pt-BR" dirty="0"/>
              <a:t> neste relacionamento é </a:t>
            </a:r>
            <a:r>
              <a:rPr lang="pt-BR" b="1" dirty="0"/>
              <a:t>total </a:t>
            </a:r>
            <a:r>
              <a:rPr lang="pt-BR" dirty="0"/>
              <a:t>pois todo departamento precisa ser gerenciado por um empregado. </a:t>
            </a:r>
          </a:p>
          <a:p>
            <a:pPr lvl="1"/>
            <a:r>
              <a:rPr lang="pt-BR" dirty="0"/>
              <a:t>Desta forma, </a:t>
            </a:r>
            <a:r>
              <a:rPr lang="pt-BR" b="1" dirty="0"/>
              <a:t>todas as entidades </a:t>
            </a:r>
            <a:r>
              <a:rPr lang="pt-BR" dirty="0"/>
              <a:t>do</a:t>
            </a:r>
            <a:r>
              <a:rPr lang="pt-BR" b="1" dirty="0"/>
              <a:t> </a:t>
            </a:r>
            <a:r>
              <a:rPr lang="pt-BR" dirty="0"/>
              <a:t>tipo entidade DEPARTAMENTO precisam participar do relacionamento, mas </a:t>
            </a:r>
            <a:r>
              <a:rPr lang="pt-BR" b="1" dirty="0"/>
              <a:t>nem todas as entidades</a:t>
            </a:r>
            <a:r>
              <a:rPr lang="pt-BR" dirty="0"/>
              <a:t> do tipo entidade EMPREGADO precisam participar do relacionamento.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Participação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exemplo ambas as participações são totais pois todo empregado precisa trabalhar em um departamento e todo departamento tem que ter empregados trabalhando nele.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Participação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214686"/>
            <a:ext cx="5261674" cy="33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C484C4B-1A05-4342-916E-2E8FA8B5FAAB}"/>
              </a:ext>
            </a:extLst>
          </p:cNvPr>
          <p:cNvSpPr/>
          <p:nvPr/>
        </p:nvSpPr>
        <p:spPr>
          <a:xfrm>
            <a:off x="575556" y="47667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Aluno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CF9B01-F5B9-4AFF-9E1A-68E19FDCEB99}"/>
              </a:ext>
            </a:extLst>
          </p:cNvPr>
          <p:cNvSpPr/>
          <p:nvPr/>
        </p:nvSpPr>
        <p:spPr>
          <a:xfrm>
            <a:off x="6552220" y="47667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Turma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1B8FB5A5-7BD8-485C-AE20-6C07E41CCF8B}"/>
              </a:ext>
            </a:extLst>
          </p:cNvPr>
          <p:cNvSpPr/>
          <p:nvPr/>
        </p:nvSpPr>
        <p:spPr>
          <a:xfrm>
            <a:off x="3383868" y="476672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Matricula-se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9EEFFF-2F90-41DE-87C5-615DEE04D37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35796" y="944724"/>
            <a:ext cx="64807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41760BC-3093-4FD5-84DE-75DC6367AA9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60132" y="936772"/>
            <a:ext cx="792088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9C1E9B1-79C9-46D4-9606-0D15ACDB59E2}"/>
              </a:ext>
            </a:extLst>
          </p:cNvPr>
          <p:cNvSpPr/>
          <p:nvPr/>
        </p:nvSpPr>
        <p:spPr>
          <a:xfrm>
            <a:off x="680398" y="3275620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Aluno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A14A2B-D6F5-43D8-9983-7AD94409BC80}"/>
              </a:ext>
            </a:extLst>
          </p:cNvPr>
          <p:cNvSpPr/>
          <p:nvPr/>
        </p:nvSpPr>
        <p:spPr>
          <a:xfrm>
            <a:off x="6559186" y="3275620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Turma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EED92CE-C3C3-4C9D-AE91-EF9DF0FD1A46}"/>
              </a:ext>
            </a:extLst>
          </p:cNvPr>
          <p:cNvSpPr/>
          <p:nvPr/>
        </p:nvSpPr>
        <p:spPr>
          <a:xfrm>
            <a:off x="572386" y="4725144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Faz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769F7C6-4E4D-4A30-B8DE-B5B3BCEA9B5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760518" y="4211724"/>
            <a:ext cx="0" cy="5134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F3CA9B2-12E5-4515-8296-6D32FA5F569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48650" y="5185244"/>
            <a:ext cx="792088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0350B6-9D93-4FFB-B4BF-C5055244A945}"/>
              </a:ext>
            </a:extLst>
          </p:cNvPr>
          <p:cNvSpPr/>
          <p:nvPr/>
        </p:nvSpPr>
        <p:spPr>
          <a:xfrm>
            <a:off x="3750874" y="4725144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Matricula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5843FE9B-BFF6-4B36-A27E-1604F3718C37}"/>
              </a:ext>
            </a:extLst>
          </p:cNvPr>
          <p:cNvSpPr/>
          <p:nvPr/>
        </p:nvSpPr>
        <p:spPr>
          <a:xfrm>
            <a:off x="6451174" y="4717192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Possui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4936AE3-6128-4320-83D8-DA1F567D02F6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911114" y="5185244"/>
            <a:ext cx="540060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85EF22C-D295-4765-A802-CC15BFDCFA30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7639306" y="4211724"/>
            <a:ext cx="0" cy="5054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2C2BAB-6ABC-4802-BE00-CC0FE8090A16}"/>
              </a:ext>
            </a:extLst>
          </p:cNvPr>
          <p:cNvSpPr txBox="1"/>
          <p:nvPr/>
        </p:nvSpPr>
        <p:spPr>
          <a:xfrm>
            <a:off x="5648950" y="518080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DC7E9-29A1-4483-86D0-13A2042FB0C3}"/>
              </a:ext>
            </a:extLst>
          </p:cNvPr>
          <p:cNvSpPr txBox="1"/>
          <p:nvPr/>
        </p:nvSpPr>
        <p:spPr>
          <a:xfrm>
            <a:off x="2692827" y="531592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454E36-99FF-428A-B1B7-34FF6723C02E}"/>
              </a:ext>
            </a:extLst>
          </p:cNvPr>
          <p:cNvSpPr txBox="1"/>
          <p:nvPr/>
        </p:nvSpPr>
        <p:spPr>
          <a:xfrm>
            <a:off x="1760518" y="4279792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C35FBEA-D2F0-4C78-BEB6-9A7259F32C95}"/>
              </a:ext>
            </a:extLst>
          </p:cNvPr>
          <p:cNvSpPr txBox="1"/>
          <p:nvPr/>
        </p:nvSpPr>
        <p:spPr>
          <a:xfrm>
            <a:off x="3044983" y="4772111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B98661D-8E80-4C9F-AA42-854F48A7CBE4}"/>
              </a:ext>
            </a:extLst>
          </p:cNvPr>
          <p:cNvSpPr txBox="1"/>
          <p:nvPr/>
        </p:nvSpPr>
        <p:spPr>
          <a:xfrm>
            <a:off x="5911114" y="4772111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BCDC6D3-91F2-42F3-B309-B86CF07B0F06}"/>
              </a:ext>
            </a:extLst>
          </p:cNvPr>
          <p:cNvSpPr txBox="1"/>
          <p:nvPr/>
        </p:nvSpPr>
        <p:spPr>
          <a:xfrm>
            <a:off x="7092280" y="4263087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116617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Nos diagramas ER, a participação total é exibida como uma linha dupla conectada ao tipo entidade participante do relacionamento, enquanto a participação parcial é representada por uma linha única.</a:t>
            </a:r>
          </a:p>
          <a:p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Notação das Restrições de Participação</a:t>
            </a:r>
          </a:p>
        </p:txBody>
      </p:sp>
      <p:pic>
        <p:nvPicPr>
          <p:cNvPr id="4" name="Picture 5" descr="cap0304"/>
          <p:cNvPicPr>
            <a:picLocks noChangeAspect="1" noChangeArrowheads="1"/>
          </p:cNvPicPr>
          <p:nvPr/>
        </p:nvPicPr>
        <p:blipFill>
          <a:blip r:embed="rId2" cstate="print"/>
          <a:srcRect l="11224" b="4027"/>
          <a:stretch>
            <a:fillRect/>
          </a:stretch>
        </p:blipFill>
        <p:spPr bwMode="auto">
          <a:xfrm>
            <a:off x="74641" y="3143248"/>
            <a:ext cx="86407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650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Os </a:t>
            </a:r>
            <a:r>
              <a:rPr lang="pt-BR" sz="2800" i="1" dirty="0"/>
              <a:t>Conjuntos de Entidades </a:t>
            </a:r>
            <a:r>
              <a:rPr lang="pt-BR" sz="2800" dirty="0"/>
              <a:t>destacados até o momento podem ser denominados </a:t>
            </a:r>
            <a:r>
              <a:rPr lang="pt-BR" sz="2800" i="1" dirty="0"/>
              <a:t>Regulares.</a:t>
            </a:r>
          </a:p>
          <a:p>
            <a:r>
              <a:rPr lang="pt-BR" sz="2800" dirty="0"/>
              <a:t>Alguns tipos entidade podem não ter um atributo chave por si só. </a:t>
            </a:r>
          </a:p>
          <a:p>
            <a:pPr lvl="1"/>
            <a:r>
              <a:rPr lang="pt-BR" sz="2400" dirty="0"/>
              <a:t>Isto implica que não é possível distinguir algumas entidades por que as combinações dos valores de seus atributos podem ser idênticas.</a:t>
            </a:r>
            <a:endParaRPr lang="pt-BR" sz="2400" i="1" dirty="0"/>
          </a:p>
          <a:p>
            <a:r>
              <a:rPr lang="pt-BR" sz="2800" dirty="0"/>
              <a:t>As entidades deste tipo precisam estar relacionadas com uma entidade pertencente ao tipo entidade </a:t>
            </a:r>
            <a:r>
              <a:rPr lang="pt-BR" sz="2800" b="1" dirty="0"/>
              <a:t>proprietária. </a:t>
            </a:r>
          </a:p>
          <a:p>
            <a:r>
              <a:rPr lang="pt-BR" sz="2800" dirty="0"/>
              <a:t>Este relacionamento é chamado de </a:t>
            </a:r>
            <a:r>
              <a:rPr lang="pt-BR" sz="2800" b="1" dirty="0"/>
              <a:t>relacionamento identificador.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Entidades Fracas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481329"/>
            <a:ext cx="7901014" cy="259061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tipo entidade DEPENDENTE é uma entidade fraca pois não possui uma forma de identificar uma entidade única. </a:t>
            </a:r>
          </a:p>
          <a:p>
            <a:r>
              <a:rPr lang="pt-BR" dirty="0"/>
              <a:t>O EMPREGADO não é uma entidade fraca pois possui um atributo para identificação (atributo chave). O número do RG de um empregado identifica um único empregado. </a:t>
            </a:r>
          </a:p>
          <a:p>
            <a:pPr lvl="1"/>
            <a:r>
              <a:rPr lang="pt-BR" dirty="0"/>
              <a:t>Porém, um dependente de 5 anos de idade não possui necessariamente um documento. Desta forma, esta entidade é um tipo entidade fraca.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Fracas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71876"/>
            <a:ext cx="56197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tipo entidade fraca possui uma </a:t>
            </a:r>
            <a:r>
              <a:rPr lang="pt-BR" b="1" dirty="0"/>
              <a:t>chave parcial, que juntamente com a chave primária da entidade proprietária forma uma </a:t>
            </a:r>
            <a:r>
              <a:rPr lang="pt-BR" dirty="0"/>
              <a:t>chave primária composta. </a:t>
            </a:r>
          </a:p>
          <a:p>
            <a:pPr lvl="1"/>
            <a:r>
              <a:rPr lang="pt-BR" dirty="0"/>
              <a:t>Neste exemplo: a chave primária do EMPREGADO é o RG. A chave parcial do DEPENDENTE é o seu nome, pois dois irmãos não podem ter o mesmo nome. </a:t>
            </a:r>
          </a:p>
          <a:p>
            <a:r>
              <a:rPr lang="pt-BR" dirty="0"/>
              <a:t>Desta forma, a chave primária desta entidade fica sendo o RG do pai ou mãe mais o nome do dependente.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Fracas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650"/>
          </a:xfrm>
        </p:spPr>
        <p:txBody>
          <a:bodyPr>
            <a:normAutofit/>
          </a:bodyPr>
          <a:lstStyle/>
          <a:p>
            <a:r>
              <a:rPr lang="pt-BR" sz="2800" i="1" dirty="0"/>
              <a:t>Ex: carteira de habilitação não poderá existir a menos que esteja relacionada a uma entidade pessoa, embora tenha sua própria chave (numero da licença) e conseqüentemente não seja uma entidade fraca. 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Entidades Fracas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8" descr="cap03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24" b="4027"/>
          <a:stretch>
            <a:fillRect/>
          </a:stretch>
        </p:blipFill>
        <p:spPr>
          <a:xfrm>
            <a:off x="250825" y="908050"/>
            <a:ext cx="8642350" cy="5514975"/>
          </a:xfrm>
          <a:noFill/>
        </p:spPr>
      </p:pic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/>
              <a:t>Entidades Fracas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7158" y="4857760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Entidades Fracas são representadas por retângulos com linhas duplas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tipo entidade que participa de um tipo relacionamento desempenha um </a:t>
            </a:r>
            <a:r>
              <a:rPr lang="pt-BR" b="1" dirty="0"/>
              <a:t>papel </a:t>
            </a:r>
            <a:r>
              <a:rPr lang="pt-BR" dirty="0"/>
              <a:t>particular no relacionamento. </a:t>
            </a:r>
          </a:p>
          <a:p>
            <a:r>
              <a:rPr lang="pt-BR" dirty="0"/>
              <a:t>O nome do papel representa o papel que uma entidade de um tipo entidade participante desempenha no relacionamento.</a:t>
            </a:r>
          </a:p>
          <a:p>
            <a:r>
              <a:rPr lang="pt-BR" sz="2800" dirty="0"/>
              <a:t>Quando a participação das entidades no relacionamento não está claramente determinado, anota-se o </a:t>
            </a:r>
            <a:r>
              <a:rPr lang="pt-BR" sz="2800" i="1" dirty="0"/>
              <a:t>papel </a:t>
            </a:r>
            <a:r>
              <a:rPr lang="pt-BR" sz="2800" dirty="0"/>
              <a:t>do </a:t>
            </a:r>
            <a:r>
              <a:rPr lang="pt-BR" sz="2800" i="1" dirty="0"/>
              <a:t>conjunto de entidades </a:t>
            </a:r>
            <a:r>
              <a:rPr lang="pt-BR" sz="2800" dirty="0"/>
              <a:t>no </a:t>
            </a:r>
            <a:r>
              <a:rPr lang="pt-BR" sz="2800" i="1" dirty="0"/>
              <a:t>relacionamento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Papel das Entidades nos Relacionamentos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20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O </a:t>
            </a:r>
            <a:r>
              <a:rPr lang="pt-BR" sz="2400" i="1" dirty="0"/>
              <a:t>Papel </a:t>
            </a:r>
            <a:r>
              <a:rPr lang="pt-BR" sz="2400" dirty="0"/>
              <a:t>também é extremamente importante quando modela-se </a:t>
            </a:r>
            <a:r>
              <a:rPr lang="pt-BR" sz="2400" i="1" dirty="0"/>
              <a:t>Conjuntos de Relacionamentos Unários</a:t>
            </a:r>
            <a:r>
              <a:rPr lang="pt-BR" sz="2400" dirty="0"/>
              <a:t>, ou seja, quando apenas um </a:t>
            </a:r>
            <a:r>
              <a:rPr lang="pt-BR" sz="2400" i="1" dirty="0"/>
              <a:t>Conjunto de Entidades </a:t>
            </a:r>
            <a:r>
              <a:rPr lang="pt-BR" sz="2400" dirty="0"/>
              <a:t>está envolvido (auto-relacionamento)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/>
              <a:t>Descrição do Papel das Entidades no Relacionamento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286124"/>
            <a:ext cx="4897438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4005263"/>
            <a:ext cx="3995737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diagrama Entidade Relacionamento é composto por um conjunto de objetos gráficos que visa representar todos os objetos do modelo Entidade Relacionamento tais como entidades, atributos, atributos chaves, relacionamentos, restrições estruturais, etc.</a:t>
            </a:r>
          </a:p>
          <a:p>
            <a:r>
              <a:rPr lang="pt-BR" dirty="0"/>
              <a:t>O diagrama ER fornece uma visão lógica do banco de dados, fornecendo um conceito mais generalizado de como estão estruturados os dados de um sistema.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Entidade e Relacionamentos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que compõem o DER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1" y="1214422"/>
            <a:ext cx="3952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214422"/>
            <a:ext cx="3495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04" y="3500438"/>
            <a:ext cx="3295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786190"/>
            <a:ext cx="3267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4786322"/>
            <a:ext cx="36861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5072074"/>
            <a:ext cx="2971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9C1E9B1-79C9-46D4-9606-0D15ACDB59E2}"/>
              </a:ext>
            </a:extLst>
          </p:cNvPr>
          <p:cNvSpPr/>
          <p:nvPr/>
        </p:nvSpPr>
        <p:spPr>
          <a:xfrm>
            <a:off x="601424" y="328357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Aluno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A14A2B-D6F5-43D8-9983-7AD94409BC80}"/>
              </a:ext>
            </a:extLst>
          </p:cNvPr>
          <p:cNvSpPr/>
          <p:nvPr/>
        </p:nvSpPr>
        <p:spPr>
          <a:xfrm>
            <a:off x="6480212" y="328357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Curso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EED92CE-C3C3-4C9D-AE91-EF9DF0FD1A46}"/>
              </a:ext>
            </a:extLst>
          </p:cNvPr>
          <p:cNvSpPr/>
          <p:nvPr/>
        </p:nvSpPr>
        <p:spPr>
          <a:xfrm>
            <a:off x="493412" y="4733096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Faz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769F7C6-4E4D-4A30-B8DE-B5B3BCEA9B5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681544" y="4219676"/>
            <a:ext cx="0" cy="5134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F3CA9B2-12E5-4515-8296-6D32FA5F569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69676" y="5193196"/>
            <a:ext cx="792088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0350B6-9D93-4FFB-B4BF-C5055244A945}"/>
              </a:ext>
            </a:extLst>
          </p:cNvPr>
          <p:cNvSpPr/>
          <p:nvPr/>
        </p:nvSpPr>
        <p:spPr>
          <a:xfrm>
            <a:off x="3671900" y="4733096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Matricula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5843FE9B-BFF6-4B36-A27E-1604F3718C37}"/>
              </a:ext>
            </a:extLst>
          </p:cNvPr>
          <p:cNvSpPr/>
          <p:nvPr/>
        </p:nvSpPr>
        <p:spPr>
          <a:xfrm>
            <a:off x="821859" y="1293480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Possui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4936AE3-6128-4320-83D8-DA1F567D02F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2009991" y="2229584"/>
            <a:ext cx="2742029" cy="25035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85EF22C-D295-4765-A802-CC15BFDCFA30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flipH="1" flipV="1">
            <a:off x="3198123" y="1761532"/>
            <a:ext cx="486054" cy="1607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689809-49E0-4DDA-84CC-459430D45018}"/>
              </a:ext>
            </a:extLst>
          </p:cNvPr>
          <p:cNvSpPr txBox="1"/>
          <p:nvPr/>
        </p:nvSpPr>
        <p:spPr>
          <a:xfrm>
            <a:off x="2879812" y="4778480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08E8C4-BE76-4308-B76C-E05556F86894}"/>
              </a:ext>
            </a:extLst>
          </p:cNvPr>
          <p:cNvSpPr txBox="1"/>
          <p:nvPr/>
        </p:nvSpPr>
        <p:spPr>
          <a:xfrm>
            <a:off x="1681544" y="4219676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3370B2-D835-4F96-B0C4-0BA474CB7382}"/>
              </a:ext>
            </a:extLst>
          </p:cNvPr>
          <p:cNvSpPr txBox="1"/>
          <p:nvPr/>
        </p:nvSpPr>
        <p:spPr>
          <a:xfrm>
            <a:off x="6876256" y="4224369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88C971-454C-4ECA-AA4F-B24B08ED7AF3}"/>
              </a:ext>
            </a:extLst>
          </p:cNvPr>
          <p:cNvSpPr txBox="1"/>
          <p:nvPr/>
        </p:nvSpPr>
        <p:spPr>
          <a:xfrm>
            <a:off x="5822004" y="4774504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E6420A7-0C37-42CF-A027-E919C993E2FB}"/>
              </a:ext>
            </a:extLst>
          </p:cNvPr>
          <p:cNvSpPr/>
          <p:nvPr/>
        </p:nvSpPr>
        <p:spPr>
          <a:xfrm>
            <a:off x="6480212" y="11663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Turma</a:t>
            </a:r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62EA1AE6-A26D-4F53-90B7-630DD90110E4}"/>
              </a:ext>
            </a:extLst>
          </p:cNvPr>
          <p:cNvSpPr/>
          <p:nvPr/>
        </p:nvSpPr>
        <p:spPr>
          <a:xfrm>
            <a:off x="3875008" y="2685514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tem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AF67A3A-B618-4FD9-9D0E-EF0F42C9A99B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>
            <a:off x="5063140" y="3621618"/>
            <a:ext cx="1417072" cy="1300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315881E-D378-4B81-A467-807C27983FED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flipH="1">
            <a:off x="5844417" y="584684"/>
            <a:ext cx="635795" cy="799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56E7B3-EC9E-4E81-970B-50E114C1CE37}"/>
              </a:ext>
            </a:extLst>
          </p:cNvPr>
          <p:cNvSpPr txBox="1"/>
          <p:nvPr/>
        </p:nvSpPr>
        <p:spPr>
          <a:xfrm>
            <a:off x="5686539" y="295312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5ED5646-2EF3-4125-B2EE-A1906D593F2C}"/>
              </a:ext>
            </a:extLst>
          </p:cNvPr>
          <p:cNvSpPr txBox="1"/>
          <p:nvPr/>
        </p:nvSpPr>
        <p:spPr>
          <a:xfrm>
            <a:off x="5009441" y="2359083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2C97DD4-1A42-493D-A1A0-B0D84C48D3CB}"/>
              </a:ext>
            </a:extLst>
          </p:cNvPr>
          <p:cNvSpPr/>
          <p:nvPr/>
        </p:nvSpPr>
        <p:spPr>
          <a:xfrm>
            <a:off x="3684177" y="1454265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TurmaCurso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10866B3B-46A7-4139-BC43-400222EB6481}"/>
              </a:ext>
            </a:extLst>
          </p:cNvPr>
          <p:cNvSpPr/>
          <p:nvPr/>
        </p:nvSpPr>
        <p:spPr>
          <a:xfrm>
            <a:off x="3468153" y="196592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tem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39959BC-8954-4037-A0F2-0EB8C2C536C8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flipH="1" flipV="1">
            <a:off x="4764297" y="2390369"/>
            <a:ext cx="298843" cy="29514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2081AE9-A979-4302-A2A4-FBC0B49E0FFB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656285" y="1132696"/>
            <a:ext cx="108012" cy="3215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91D4B4C-FE12-4EE6-94AD-617463A2E340}"/>
              </a:ext>
            </a:extLst>
          </p:cNvPr>
          <p:cNvSpPr txBox="1"/>
          <p:nvPr/>
        </p:nvSpPr>
        <p:spPr>
          <a:xfrm>
            <a:off x="5822004" y="3278879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382E46D-7EDF-4D9A-9045-B7D8F29BD16D}"/>
              </a:ext>
            </a:extLst>
          </p:cNvPr>
          <p:cNvSpPr txBox="1"/>
          <p:nvPr/>
        </p:nvSpPr>
        <p:spPr>
          <a:xfrm>
            <a:off x="4787148" y="1096548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</p:spTree>
    <p:extLst>
      <p:ext uri="{BB962C8B-B14F-4D97-AF65-F5344CB8AC3E}">
        <p14:creationId xmlns:p14="http://schemas.microsoft.com/office/powerpoint/2010/main" val="353549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que compõem o DER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2886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857364"/>
            <a:ext cx="30765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929066"/>
            <a:ext cx="3457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presença de um </a:t>
            </a:r>
            <a:r>
              <a:rPr lang="pt-BR" b="1" dirty="0"/>
              <a:t>substantivo </a:t>
            </a:r>
            <a:r>
              <a:rPr lang="pt-BR" dirty="0"/>
              <a:t>usualmente indica uma </a:t>
            </a:r>
            <a:r>
              <a:rPr lang="pt-BR" b="1" dirty="0"/>
              <a:t>entidade</a:t>
            </a:r>
            <a:r>
              <a:rPr lang="pt-BR" dirty="0"/>
              <a:t>.</a:t>
            </a:r>
          </a:p>
          <a:p>
            <a:r>
              <a:rPr lang="pt-BR" dirty="0"/>
              <a:t>A presença de um </a:t>
            </a:r>
            <a:r>
              <a:rPr lang="pt-BR" b="1" dirty="0"/>
              <a:t>verbo </a:t>
            </a:r>
            <a:r>
              <a:rPr lang="pt-BR" dirty="0"/>
              <a:t>é uma forte indicação de um </a:t>
            </a:r>
            <a:r>
              <a:rPr lang="pt-BR" b="1" dirty="0"/>
              <a:t>relacionamento.</a:t>
            </a:r>
          </a:p>
          <a:p>
            <a:r>
              <a:rPr lang="pt-BR" dirty="0"/>
              <a:t>Um </a:t>
            </a:r>
            <a:r>
              <a:rPr lang="pt-BR" b="1" dirty="0"/>
              <a:t>adjetivo</a:t>
            </a:r>
            <a:r>
              <a:rPr lang="pt-BR" dirty="0"/>
              <a:t>, que é uma qualidade, é uma forte indicação de um </a:t>
            </a:r>
            <a:r>
              <a:rPr lang="pt-BR" b="1" dirty="0"/>
              <a:t>atributo.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a Elaboração do DER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i="1" dirty="0"/>
              <a:t>Uma empresa deseja elaborar um cadastro completo de seus empregados e suas atividades. </a:t>
            </a:r>
          </a:p>
          <a:p>
            <a:r>
              <a:rPr lang="pt-BR" i="1" dirty="0"/>
              <a:t>Para cada empregado é desejado armazenar seu nome, número  funcional, telefone (</a:t>
            </a:r>
            <a:r>
              <a:rPr lang="pt-BR" i="1" dirty="0" err="1"/>
              <a:t>ddd</a:t>
            </a:r>
            <a:r>
              <a:rPr lang="pt-BR" i="1" dirty="0"/>
              <a:t> + número) e seus </a:t>
            </a:r>
            <a:r>
              <a:rPr lang="pt-BR" i="1" dirty="0">
                <a:solidFill>
                  <a:srgbClr val="FF0000"/>
                </a:solidFill>
              </a:rPr>
              <a:t>diversos dependentes </a:t>
            </a:r>
            <a:r>
              <a:rPr lang="pt-BR" i="1" dirty="0"/>
              <a:t>(nem todo empregado possui dependente), o departamento no qual o empregado trabalha (todo empregado trabalha em um departamento), </a:t>
            </a:r>
            <a:r>
              <a:rPr lang="pt-BR" i="1" dirty="0">
                <a:solidFill>
                  <a:srgbClr val="FF0000"/>
                </a:solidFill>
              </a:rPr>
              <a:t>o departamento o qual o empregado </a:t>
            </a:r>
            <a:r>
              <a:rPr lang="pt-BR" i="1" dirty="0"/>
              <a:t>gerencia (</a:t>
            </a:r>
            <a:r>
              <a:rPr lang="pt-BR" i="1" dirty="0">
                <a:solidFill>
                  <a:srgbClr val="FF0000"/>
                </a:solidFill>
              </a:rPr>
              <a:t>nem todo empregado gerencia departamento</a:t>
            </a:r>
            <a:r>
              <a:rPr lang="pt-BR" b="1" i="1" dirty="0">
                <a:solidFill>
                  <a:srgbClr val="0070C0"/>
                </a:solidFill>
              </a:rPr>
              <a:t>) e os diversos projetos no qual o empregado trabalha </a:t>
            </a:r>
            <a:r>
              <a:rPr lang="pt-BR" i="1" dirty="0"/>
              <a:t>(nem todo empregado trabalha em projeto). </a:t>
            </a:r>
          </a:p>
          <a:p>
            <a:r>
              <a:rPr lang="pt-BR" i="1" dirty="0"/>
              <a:t>Para cada departamento é necessário armazenar seu nome, número, os diversos empregados que o departamento possui (todo departamento possui empregado), o empregado que gerencia o departamento (todo departamento é gerenciado por um empregado) e os diversos projetos que o departamento controla (nem todo departamento controla projetos). </a:t>
            </a:r>
          </a:p>
          <a:p>
            <a:r>
              <a:rPr lang="pt-BR" i="1" dirty="0"/>
              <a:t>Para cada projeto é necessário armazenar seu nome, seu número, as diversas cidades nas quais o projeto é desenvolvido, </a:t>
            </a:r>
            <a:r>
              <a:rPr lang="pt-BR" i="1" dirty="0">
                <a:solidFill>
                  <a:srgbClr val="0070C0"/>
                </a:solidFill>
              </a:rPr>
              <a:t>os diversos funcionários que trabalham no projeto </a:t>
            </a:r>
            <a:r>
              <a:rPr lang="pt-BR" i="1" dirty="0"/>
              <a:t>(todo projeto possui funcionários) e o departamento que controla o projeto (todo projeto é controlado por um departamento). </a:t>
            </a:r>
          </a:p>
          <a:p>
            <a:r>
              <a:rPr lang="pt-BR" i="1" dirty="0"/>
              <a:t>Para cada dependente é necessário armazenar seu nome, sexo, o relacionamento com o empregado e o empregado do qual o dependente depende (todo dependente depende de um empregado).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AE8DC7-9F44-48DD-8429-8F450BBC73DA}"/>
              </a:ext>
            </a:extLst>
          </p:cNvPr>
          <p:cNvSpPr/>
          <p:nvPr/>
        </p:nvSpPr>
        <p:spPr>
          <a:xfrm>
            <a:off x="683568" y="16288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Empregados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37F621-798F-4BA1-A677-BB5EBA260200}"/>
              </a:ext>
            </a:extLst>
          </p:cNvPr>
          <p:cNvSpPr/>
          <p:nvPr/>
        </p:nvSpPr>
        <p:spPr>
          <a:xfrm>
            <a:off x="6003778" y="1628800"/>
            <a:ext cx="19525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Departamentos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706022-1D0D-4B29-9E23-10693CD4E801}"/>
              </a:ext>
            </a:extLst>
          </p:cNvPr>
          <p:cNvSpPr/>
          <p:nvPr/>
        </p:nvSpPr>
        <p:spPr>
          <a:xfrm>
            <a:off x="6003778" y="3688061"/>
            <a:ext cx="188059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Projetos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BE75DB-E583-4DB0-8CC5-CB6D40469A0A}"/>
              </a:ext>
            </a:extLst>
          </p:cNvPr>
          <p:cNvSpPr/>
          <p:nvPr/>
        </p:nvSpPr>
        <p:spPr>
          <a:xfrm>
            <a:off x="1420806" y="4857988"/>
            <a:ext cx="188059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Dependentes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FC5631-787D-49E0-906E-4DBCDC351B3A}"/>
              </a:ext>
            </a:extLst>
          </p:cNvPr>
          <p:cNvSpPr txBox="1"/>
          <p:nvPr/>
        </p:nvSpPr>
        <p:spPr>
          <a:xfrm>
            <a:off x="151890" y="602686"/>
            <a:ext cx="2808312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u="sng" dirty="0" err="1"/>
              <a:t>Número_funcional</a:t>
            </a:r>
            <a:endParaRPr lang="pt-BR" sz="1600" b="1" i="1" u="sng" dirty="0"/>
          </a:p>
          <a:p>
            <a:r>
              <a:rPr lang="pt-BR" sz="1600" i="1" dirty="0"/>
              <a:t>nome</a:t>
            </a:r>
          </a:p>
          <a:p>
            <a:r>
              <a:rPr lang="pt-BR" sz="1600" i="1" dirty="0"/>
              <a:t>telefone (</a:t>
            </a:r>
            <a:r>
              <a:rPr lang="pt-BR" sz="1600" i="1" dirty="0" err="1"/>
              <a:t>ddd</a:t>
            </a:r>
            <a:r>
              <a:rPr lang="pt-BR" sz="1600" i="1" dirty="0"/>
              <a:t> + número)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025246-F47F-492C-8310-3929D314C558}"/>
              </a:ext>
            </a:extLst>
          </p:cNvPr>
          <p:cNvSpPr txBox="1"/>
          <p:nvPr/>
        </p:nvSpPr>
        <p:spPr>
          <a:xfrm>
            <a:off x="6003778" y="97024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u="sng" dirty="0"/>
              <a:t>Número</a:t>
            </a:r>
          </a:p>
          <a:p>
            <a:r>
              <a:rPr lang="pt-BR" sz="1600" i="1" dirty="0"/>
              <a:t>nome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39351692-93A3-48D2-BB2F-75D0ABBBE6DA}"/>
              </a:ext>
            </a:extLst>
          </p:cNvPr>
          <p:cNvSpPr/>
          <p:nvPr/>
        </p:nvSpPr>
        <p:spPr>
          <a:xfrm>
            <a:off x="3356246" y="836712"/>
            <a:ext cx="1800200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trabalha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4996E5D-B6AC-4294-8242-24F723C0770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267744" y="1304764"/>
            <a:ext cx="1088502" cy="6840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8164F29-71D7-47A7-8875-1529EE40032D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5156446" y="1304764"/>
            <a:ext cx="847332" cy="6840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Losango 17">
            <a:extLst>
              <a:ext uri="{FF2B5EF4-FFF2-40B4-BE49-F238E27FC236}">
                <a16:creationId xmlns:a16="http://schemas.microsoft.com/office/drawing/2014/main" id="{4D6F9883-C855-49D5-B5A8-CF1EB5A65DD6}"/>
              </a:ext>
            </a:extLst>
          </p:cNvPr>
          <p:cNvSpPr/>
          <p:nvPr/>
        </p:nvSpPr>
        <p:spPr>
          <a:xfrm>
            <a:off x="3275856" y="2078380"/>
            <a:ext cx="1880590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gerencia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73BBA45-2851-4D35-B76C-A6A816505360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267744" y="1988840"/>
            <a:ext cx="1008112" cy="5575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2F1AA64-44B5-44E3-B806-6FF152CBC23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5156446" y="1988840"/>
            <a:ext cx="847332" cy="5575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24EB9C5-BB0E-41B9-AC7F-A9472E87BCB9}"/>
              </a:ext>
            </a:extLst>
          </p:cNvPr>
          <p:cNvSpPr txBox="1"/>
          <p:nvPr/>
        </p:nvSpPr>
        <p:spPr>
          <a:xfrm>
            <a:off x="5349039" y="1246582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13ACAB-0ED5-47AE-BB66-450A361AA6C4}"/>
              </a:ext>
            </a:extLst>
          </p:cNvPr>
          <p:cNvSpPr txBox="1"/>
          <p:nvPr/>
        </p:nvSpPr>
        <p:spPr>
          <a:xfrm>
            <a:off x="2245171" y="1386417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B87D1D-07D9-4E01-A03D-2AA00CFE51C9}"/>
              </a:ext>
            </a:extLst>
          </p:cNvPr>
          <p:cNvSpPr txBox="1"/>
          <p:nvPr/>
        </p:nvSpPr>
        <p:spPr>
          <a:xfrm>
            <a:off x="5340070" y="2303584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7208E41-F639-4EBD-9908-77ADEC8236B1}"/>
              </a:ext>
            </a:extLst>
          </p:cNvPr>
          <p:cNvSpPr txBox="1"/>
          <p:nvPr/>
        </p:nvSpPr>
        <p:spPr>
          <a:xfrm>
            <a:off x="2245171" y="2191452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7B102C31-3072-403B-B7FB-5F12D2FBFE4B}"/>
              </a:ext>
            </a:extLst>
          </p:cNvPr>
          <p:cNvSpPr/>
          <p:nvPr/>
        </p:nvSpPr>
        <p:spPr>
          <a:xfrm>
            <a:off x="2817715" y="3320048"/>
            <a:ext cx="1880590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participa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8AD01B8-508E-4277-871D-9F9B22393233}"/>
              </a:ext>
            </a:extLst>
          </p:cNvPr>
          <p:cNvCxnSpPr>
            <a:cxnSpLocks/>
            <a:stCxn id="4" idx="2"/>
            <a:endCxn id="36" idx="1"/>
          </p:cNvCxnSpPr>
          <p:nvPr/>
        </p:nvCxnSpPr>
        <p:spPr>
          <a:xfrm>
            <a:off x="1475656" y="2348880"/>
            <a:ext cx="1342059" cy="14392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EB390C1-C013-4911-BA99-7B3A7ACEE20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4698305" y="3788100"/>
            <a:ext cx="1305473" cy="260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F53EDDB-B080-4C1C-AC35-165823497DFE}"/>
              </a:ext>
            </a:extLst>
          </p:cNvPr>
          <p:cNvSpPr txBox="1"/>
          <p:nvPr/>
        </p:nvSpPr>
        <p:spPr>
          <a:xfrm>
            <a:off x="5324826" y="3516281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CCC39CC-8812-436D-B6F3-4BAC7C04FD5D}"/>
              </a:ext>
            </a:extLst>
          </p:cNvPr>
          <p:cNvSpPr txBox="1"/>
          <p:nvPr/>
        </p:nvSpPr>
        <p:spPr>
          <a:xfrm>
            <a:off x="1146091" y="2495550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45" name="Losango 44">
            <a:extLst>
              <a:ext uri="{FF2B5EF4-FFF2-40B4-BE49-F238E27FC236}">
                <a16:creationId xmlns:a16="http://schemas.microsoft.com/office/drawing/2014/main" id="{DC1DE952-5506-408B-A7A1-2BE357D4AA45}"/>
              </a:ext>
            </a:extLst>
          </p:cNvPr>
          <p:cNvSpPr/>
          <p:nvPr/>
        </p:nvSpPr>
        <p:spPr>
          <a:xfrm>
            <a:off x="597649" y="3332934"/>
            <a:ext cx="1880590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possui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57012A8-300E-40EB-B8F0-9F76CAD86334}"/>
              </a:ext>
            </a:extLst>
          </p:cNvPr>
          <p:cNvSpPr/>
          <p:nvPr/>
        </p:nvSpPr>
        <p:spPr>
          <a:xfrm>
            <a:off x="1172969" y="4739864"/>
            <a:ext cx="2376264" cy="99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Losango 46">
            <a:extLst>
              <a:ext uri="{FF2B5EF4-FFF2-40B4-BE49-F238E27FC236}">
                <a16:creationId xmlns:a16="http://schemas.microsoft.com/office/drawing/2014/main" id="{3902A99A-626E-4908-B184-0C72675C1D8B}"/>
              </a:ext>
            </a:extLst>
          </p:cNvPr>
          <p:cNvSpPr/>
          <p:nvPr/>
        </p:nvSpPr>
        <p:spPr>
          <a:xfrm>
            <a:off x="492895" y="3068960"/>
            <a:ext cx="2134889" cy="14392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E50DC8C-494C-4BB1-8109-8E8B25B96FCA}"/>
              </a:ext>
            </a:extLst>
          </p:cNvPr>
          <p:cNvCxnSpPr>
            <a:cxnSpLocks/>
          </p:cNvCxnSpPr>
          <p:nvPr/>
        </p:nvCxnSpPr>
        <p:spPr>
          <a:xfrm flipH="1">
            <a:off x="499944" y="2348880"/>
            <a:ext cx="192480" cy="14554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EA73E7B6-7B99-4BE1-97D0-3E47A6BCFA5C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H="1" flipV="1">
            <a:off x="1560340" y="4508180"/>
            <a:ext cx="800761" cy="2316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FDA69B1-9268-438B-930F-F4EFA0A1E3F1}"/>
              </a:ext>
            </a:extLst>
          </p:cNvPr>
          <p:cNvSpPr txBox="1"/>
          <p:nvPr/>
        </p:nvSpPr>
        <p:spPr>
          <a:xfrm>
            <a:off x="24779" y="2339588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9C5A81B-D55B-4258-9104-6180486F0177}"/>
              </a:ext>
            </a:extLst>
          </p:cNvPr>
          <p:cNvSpPr txBox="1"/>
          <p:nvPr/>
        </p:nvSpPr>
        <p:spPr>
          <a:xfrm>
            <a:off x="2109917" y="4310628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55" name="Losango 54">
            <a:extLst>
              <a:ext uri="{FF2B5EF4-FFF2-40B4-BE49-F238E27FC236}">
                <a16:creationId xmlns:a16="http://schemas.microsoft.com/office/drawing/2014/main" id="{15280AFC-E7D7-45A4-A889-F6EC14AB421E}"/>
              </a:ext>
            </a:extLst>
          </p:cNvPr>
          <p:cNvSpPr/>
          <p:nvPr/>
        </p:nvSpPr>
        <p:spPr>
          <a:xfrm>
            <a:off x="6182431" y="2635190"/>
            <a:ext cx="1816964" cy="7938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controla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74445DE-3B70-4EF2-91DC-9535BB90003C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6980077" y="2348880"/>
            <a:ext cx="110836" cy="2863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1AF0CEF-7283-4553-99B1-DA540842D3A2}"/>
              </a:ext>
            </a:extLst>
          </p:cNvPr>
          <p:cNvCxnSpPr>
            <a:cxnSpLocks/>
            <a:stCxn id="55" idx="2"/>
            <a:endCxn id="6" idx="0"/>
          </p:cNvCxnSpPr>
          <p:nvPr/>
        </p:nvCxnSpPr>
        <p:spPr>
          <a:xfrm flipH="1">
            <a:off x="6944073" y="3429047"/>
            <a:ext cx="146840" cy="2590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49952E9-4FD6-4D61-81F0-1449C56B2E67}"/>
              </a:ext>
            </a:extLst>
          </p:cNvPr>
          <p:cNvSpPr txBox="1"/>
          <p:nvPr/>
        </p:nvSpPr>
        <p:spPr>
          <a:xfrm>
            <a:off x="7083898" y="3364025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8336B5A-ED28-449F-9BF8-DD939FE01526}"/>
              </a:ext>
            </a:extLst>
          </p:cNvPr>
          <p:cNvSpPr txBox="1"/>
          <p:nvPr/>
        </p:nvSpPr>
        <p:spPr>
          <a:xfrm>
            <a:off x="7020272" y="2319909"/>
            <a:ext cx="7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6F0F1A3-7CE8-463C-AD42-6EF877251956}"/>
              </a:ext>
            </a:extLst>
          </p:cNvPr>
          <p:cNvSpPr txBox="1"/>
          <p:nvPr/>
        </p:nvSpPr>
        <p:spPr>
          <a:xfrm>
            <a:off x="5995354" y="4444192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u="sng" dirty="0"/>
              <a:t>Número</a:t>
            </a:r>
          </a:p>
          <a:p>
            <a:r>
              <a:rPr lang="pt-BR" sz="1600" i="1" dirty="0"/>
              <a:t>Nome</a:t>
            </a:r>
          </a:p>
          <a:p>
            <a:endParaRPr lang="pt-BR" sz="1600" i="1" dirty="0"/>
          </a:p>
          <a:p>
            <a:r>
              <a:rPr lang="pt-BR" sz="1600" i="1" dirty="0"/>
              <a:t>cidades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6F22F9B-D22B-4B72-A941-D7FED6F2B413}"/>
              </a:ext>
            </a:extLst>
          </p:cNvPr>
          <p:cNvSpPr/>
          <p:nvPr/>
        </p:nvSpPr>
        <p:spPr>
          <a:xfrm>
            <a:off x="5888008" y="5116837"/>
            <a:ext cx="1111933" cy="526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9DF7AA6-39E6-444B-B1F4-A1E3E679A511}"/>
              </a:ext>
            </a:extLst>
          </p:cNvPr>
          <p:cNvSpPr/>
          <p:nvPr/>
        </p:nvSpPr>
        <p:spPr>
          <a:xfrm>
            <a:off x="5809061" y="5026652"/>
            <a:ext cx="1281852" cy="706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2EDFF60-E995-434A-9CC4-7ACE207DE633}"/>
              </a:ext>
            </a:extLst>
          </p:cNvPr>
          <p:cNvSpPr txBox="1"/>
          <p:nvPr/>
        </p:nvSpPr>
        <p:spPr>
          <a:xfrm>
            <a:off x="3543085" y="4849330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u="sng" dirty="0" err="1"/>
              <a:t>codigo</a:t>
            </a:r>
            <a:endParaRPr lang="pt-BR" sz="1600" i="1" u="sng" dirty="0"/>
          </a:p>
          <a:p>
            <a:r>
              <a:rPr lang="pt-BR" sz="1600" i="1" dirty="0"/>
              <a:t>Nome</a:t>
            </a:r>
          </a:p>
          <a:p>
            <a:r>
              <a:rPr lang="pt-BR" sz="1600" i="1" dirty="0"/>
              <a:t>Sexo</a:t>
            </a:r>
          </a:p>
          <a:p>
            <a:r>
              <a:rPr lang="pt-BR" sz="1600" i="1" dirty="0"/>
              <a:t>parentesco</a:t>
            </a:r>
            <a:endParaRPr lang="pt-BR" sz="1100" i="1" dirty="0"/>
          </a:p>
        </p:txBody>
      </p:sp>
    </p:spTree>
    <p:extLst>
      <p:ext uri="{BB962C8B-B14F-4D97-AF65-F5344CB8AC3E}">
        <p14:creationId xmlns:p14="http://schemas.microsoft.com/office/powerpoint/2010/main" val="3594880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Um banco de dados para uma universidade deve suportar os seguintes requisitos: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Para um departamento, deseja-se manter seu número e nome.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Para um orientador, armazenar seu código e nome.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Para uma disciplina, armazenar o código da disciplina e o nome.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Para um aluno, armazenar seu número e nome.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Cada orientador pode pertencer a vários departamentos e orientar varias disciplinas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Para cada disciplina que o aluno faz, armazenar a média recebida. </a:t>
            </a:r>
          </a:p>
          <a:p>
            <a:pPr marL="624078" indent="-514350">
              <a:lnSpc>
                <a:spcPct val="90000"/>
              </a:lnSpc>
              <a:buFont typeface="+mj-lt"/>
              <a:buAutoNum type="alphaLcParenR"/>
            </a:pPr>
            <a:r>
              <a:rPr lang="pt-BR" sz="2800" dirty="0"/>
              <a:t>Uma disciplina pode ter orientadores diferentes conforme a série e turma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MER-E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 Entidade Relacionamento - Estendido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O Modelo Entidade-Relacionamento apresentado até aqui é original como apresentado por Peter Chen.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Muitas extensões foram definidas sobre o modelo.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O ME-R com extensões foi denominado Modelo Entidade-Relacionamento Estendido (ME-RX).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Essas extensões envolvem, entre outras coisas, um refinamento do conceito de </a:t>
            </a:r>
            <a:r>
              <a:rPr lang="pt-BR" sz="2400" i="1" dirty="0"/>
              <a:t>Cardinalidade</a:t>
            </a:r>
            <a:r>
              <a:rPr lang="pt-BR" sz="2400" dirty="0"/>
              <a:t>, o qual foi denominado </a:t>
            </a:r>
            <a:r>
              <a:rPr lang="pt-BR" sz="2400" i="1" dirty="0"/>
              <a:t>Multiplicidade.</a:t>
            </a:r>
          </a:p>
          <a:p>
            <a:r>
              <a:rPr lang="pt-BR" sz="2400" dirty="0"/>
              <a:t>O modelo estendido engloba todos os conceitos do modelo ER mais os conceitos de </a:t>
            </a:r>
            <a:r>
              <a:rPr lang="pt-BR" sz="2400" b="1" dirty="0"/>
              <a:t>subclasse</a:t>
            </a:r>
            <a:r>
              <a:rPr lang="pt-BR" sz="2400" dirty="0"/>
              <a:t>, </a:t>
            </a:r>
            <a:r>
              <a:rPr lang="pt-BR" sz="2400" b="1" dirty="0"/>
              <a:t>superclasse</a:t>
            </a:r>
            <a:r>
              <a:rPr lang="pt-BR" sz="2400" dirty="0"/>
              <a:t>, </a:t>
            </a:r>
            <a:r>
              <a:rPr lang="pt-BR" sz="2400" b="1" dirty="0"/>
              <a:t>generalização</a:t>
            </a:r>
            <a:r>
              <a:rPr lang="pt-BR" sz="2400" dirty="0"/>
              <a:t> e </a:t>
            </a:r>
            <a:r>
              <a:rPr lang="pt-BR" sz="2400" b="1" dirty="0"/>
              <a:t>especialização</a:t>
            </a:r>
            <a:r>
              <a:rPr lang="pt-BR" sz="2400" dirty="0"/>
              <a:t> e o conceito de </a:t>
            </a:r>
            <a:r>
              <a:rPr lang="pt-BR" sz="2400" b="1" dirty="0"/>
              <a:t>herança</a:t>
            </a:r>
            <a:r>
              <a:rPr lang="pt-BR" sz="2400" dirty="0"/>
              <a:t> de atributos.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Considerações sobre MER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i="1" dirty="0"/>
              <a:t>multiplicidade </a:t>
            </a:r>
            <a:r>
              <a:rPr lang="pt-BR" dirty="0"/>
              <a:t>é identificada por um par de números entre parênteses, onde o primeiro indica um limite mínimo e o direito indica um limite máximo.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Multiplicidade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4005263"/>
            <a:ext cx="6048375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764923" y="4572008"/>
            <a:ext cx="6078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/>
              <a:t>(1,1)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06885" y="4519206"/>
            <a:ext cx="6078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dirty="0"/>
              <a:t>(0,n)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visto anteriormente, um tipo entidade é utilizado para representar um conjunto de entidades do mesmo tipo. </a:t>
            </a:r>
          </a:p>
          <a:p>
            <a:r>
              <a:rPr lang="pt-BR" dirty="0"/>
              <a:t>Em muitos casos, um tipo entidade possui diversos subgrupos adicionais de entidades que são significativas e precisam ser representadas explicitamente devido ao seu significado à aplicação de banco de dados.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Subclasses e Superclasses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/>
              <a:t>Para um banco de dados de uma empresa temos o tipo entidade empregado, o qual possui as seguintes características: nome, </a:t>
            </a:r>
            <a:r>
              <a:rPr lang="pt-BR" i="1" dirty="0" err="1"/>
              <a:t>rg</a:t>
            </a:r>
            <a:r>
              <a:rPr lang="pt-BR" i="1" dirty="0"/>
              <a:t>, </a:t>
            </a:r>
            <a:r>
              <a:rPr lang="pt-BR" i="1" dirty="0" err="1"/>
              <a:t>cpf</a:t>
            </a:r>
            <a:r>
              <a:rPr lang="pt-BR" i="1" dirty="0"/>
              <a:t>, número funcional, endereço completo (rua, número, complemento, </a:t>
            </a:r>
            <a:r>
              <a:rPr lang="pt-BR" i="1" dirty="0" err="1"/>
              <a:t>cep</a:t>
            </a:r>
            <a:r>
              <a:rPr lang="pt-BR" i="1" dirty="0"/>
              <a:t>, bairro, cidade), sexo, data de nascimento e telefone (</a:t>
            </a:r>
            <a:r>
              <a:rPr lang="pt-BR" i="1" dirty="0" err="1"/>
              <a:t>ddd</a:t>
            </a:r>
            <a:r>
              <a:rPr lang="pt-BR" i="1" dirty="0"/>
              <a:t> e número); </a:t>
            </a:r>
          </a:p>
          <a:p>
            <a:pPr lvl="1"/>
            <a:r>
              <a:rPr lang="pt-BR" i="1" dirty="0"/>
              <a:t>caso o(a) funcionário(a) seja um(a) engenheiro(a), então deseja-se armazenar as seguintes informações: número do CREA e especialidade (Civil, Mecânico, Elétrico, Eletrônico); </a:t>
            </a:r>
          </a:p>
          <a:p>
            <a:pPr lvl="1"/>
            <a:r>
              <a:rPr lang="pt-BR" i="1" dirty="0"/>
              <a:t>caso o(a) funcionário(a) seja um(a) secretário(a), então deseja-se armazenar as seguinte informações:</a:t>
            </a:r>
            <a:r>
              <a:rPr lang="pt-BR" sz="2400" i="1" dirty="0"/>
              <a:t> qualificação (bi ou tri </a:t>
            </a:r>
            <a:r>
              <a:rPr lang="pt-BR" sz="2400" i="1" dirty="0" err="1"/>
              <a:t>língue</a:t>
            </a:r>
            <a:r>
              <a:rPr lang="pt-BR" sz="2400" i="1" dirty="0"/>
              <a:t>) e os idiomas no qual possui fluência verbal e escrita.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Subclasses e Superclasses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28D5D22-9BF2-4E47-9BFE-9C5BC0BCFE17}"/>
              </a:ext>
            </a:extLst>
          </p:cNvPr>
          <p:cNvSpPr/>
          <p:nvPr/>
        </p:nvSpPr>
        <p:spPr>
          <a:xfrm>
            <a:off x="179512" y="620688"/>
            <a:ext cx="172819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Pedro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Matheus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Joao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4 </a:t>
            </a:r>
            <a:r>
              <a:rPr lang="pt-BR" sz="1400" dirty="0" err="1">
                <a:solidFill>
                  <a:srgbClr val="FF0000"/>
                </a:solidFill>
              </a:rPr>
              <a:t>Antonio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6E11059-2751-4D0D-AB15-F86835D0FAD6}"/>
              </a:ext>
            </a:extLst>
          </p:cNvPr>
          <p:cNvSpPr/>
          <p:nvPr/>
        </p:nvSpPr>
        <p:spPr>
          <a:xfrm>
            <a:off x="2627784" y="750068"/>
            <a:ext cx="253468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1 19/02/2015 1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1 12/02/2021 2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2 12/02/2021 3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4 3 12/02/2021 3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5 4 12/02/2021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9A0B9D-7D7A-4B65-B04B-A4C3E6ECDAD6}"/>
              </a:ext>
            </a:extLst>
          </p:cNvPr>
          <p:cNvSpPr txBox="1"/>
          <p:nvPr/>
        </p:nvSpPr>
        <p:spPr>
          <a:xfrm>
            <a:off x="827584" y="116632"/>
            <a:ext cx="92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Alunos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B35C6-B477-4314-A839-EDAE8A50440C}"/>
              </a:ext>
            </a:extLst>
          </p:cNvPr>
          <p:cNvSpPr txBox="1"/>
          <p:nvPr/>
        </p:nvSpPr>
        <p:spPr>
          <a:xfrm>
            <a:off x="3563888" y="91223"/>
            <a:ext cx="120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Matriculas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EC0466-21A5-468E-AC02-0541598D5673}"/>
              </a:ext>
            </a:extLst>
          </p:cNvPr>
          <p:cNvSpPr txBox="1"/>
          <p:nvPr/>
        </p:nvSpPr>
        <p:spPr>
          <a:xfrm>
            <a:off x="6117359" y="91222"/>
            <a:ext cx="120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Cursos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F8FD11-7C98-4E67-BFC3-E609B1FFDCF0}"/>
              </a:ext>
            </a:extLst>
          </p:cNvPr>
          <p:cNvSpPr/>
          <p:nvPr/>
        </p:nvSpPr>
        <p:spPr>
          <a:xfrm>
            <a:off x="5634230" y="691150"/>
            <a:ext cx="172819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ADS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Logística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SI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EE06382-2267-4DC8-9CC9-53853F3E5E02}"/>
              </a:ext>
            </a:extLst>
          </p:cNvPr>
          <p:cNvSpPr/>
          <p:nvPr/>
        </p:nvSpPr>
        <p:spPr>
          <a:xfrm>
            <a:off x="7493302" y="750068"/>
            <a:ext cx="172819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</a:t>
            </a:r>
            <a:r>
              <a:rPr lang="pt-BR" sz="1400" dirty="0" err="1">
                <a:solidFill>
                  <a:srgbClr val="FF0000"/>
                </a:solidFill>
              </a:rPr>
              <a:t>TurmaA</a:t>
            </a:r>
            <a:endParaRPr lang="pt-BR" sz="1400" dirty="0">
              <a:solidFill>
                <a:srgbClr val="FF0000"/>
              </a:solidFill>
            </a:endParaRP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Turma B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Turma 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3449E3-5B05-4F1B-9CE7-18EB326B24E9}"/>
              </a:ext>
            </a:extLst>
          </p:cNvPr>
          <p:cNvSpPr txBox="1"/>
          <p:nvPr/>
        </p:nvSpPr>
        <p:spPr>
          <a:xfrm>
            <a:off x="7934264" y="91222"/>
            <a:ext cx="120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Turma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45208E0-5826-4337-8893-B83ADE19060F}"/>
              </a:ext>
            </a:extLst>
          </p:cNvPr>
          <p:cNvCxnSpPr>
            <a:cxnSpLocks/>
          </p:cNvCxnSpPr>
          <p:nvPr/>
        </p:nvCxnSpPr>
        <p:spPr>
          <a:xfrm>
            <a:off x="1475656" y="1628800"/>
            <a:ext cx="1584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D40CC17-5AF3-453A-A9B1-DD2DEAF36FB6}"/>
              </a:ext>
            </a:extLst>
          </p:cNvPr>
          <p:cNvCxnSpPr>
            <a:cxnSpLocks/>
          </p:cNvCxnSpPr>
          <p:nvPr/>
        </p:nvCxnSpPr>
        <p:spPr>
          <a:xfrm>
            <a:off x="1475656" y="1628800"/>
            <a:ext cx="1584176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D68B603-9C7A-4850-B9B9-653EA0BC37AF}"/>
              </a:ext>
            </a:extLst>
          </p:cNvPr>
          <p:cNvCxnSpPr>
            <a:cxnSpLocks/>
          </p:cNvCxnSpPr>
          <p:nvPr/>
        </p:nvCxnSpPr>
        <p:spPr>
          <a:xfrm>
            <a:off x="1526009" y="1916832"/>
            <a:ext cx="1533823" cy="196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2544BA3-95AC-47CB-BC82-7F1EDE26973B}"/>
              </a:ext>
            </a:extLst>
          </p:cNvPr>
          <p:cNvCxnSpPr>
            <a:cxnSpLocks/>
          </p:cNvCxnSpPr>
          <p:nvPr/>
        </p:nvCxnSpPr>
        <p:spPr>
          <a:xfrm>
            <a:off x="1378420" y="2113111"/>
            <a:ext cx="1681412" cy="196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769C74B-11BF-47EA-816B-B3C9960DBD21}"/>
              </a:ext>
            </a:extLst>
          </p:cNvPr>
          <p:cNvCxnSpPr>
            <a:cxnSpLocks/>
          </p:cNvCxnSpPr>
          <p:nvPr/>
        </p:nvCxnSpPr>
        <p:spPr>
          <a:xfrm>
            <a:off x="1526009" y="2343266"/>
            <a:ext cx="1533823" cy="213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28CA52-084C-405D-B22C-55FD7EBCB32E}"/>
              </a:ext>
            </a:extLst>
          </p:cNvPr>
          <p:cNvCxnSpPr>
            <a:cxnSpLocks/>
          </p:cNvCxnSpPr>
          <p:nvPr/>
        </p:nvCxnSpPr>
        <p:spPr>
          <a:xfrm>
            <a:off x="4716016" y="1700808"/>
            <a:ext cx="1512168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8EC3887-C4A6-42BB-AE72-040D1800CB73}"/>
              </a:ext>
            </a:extLst>
          </p:cNvPr>
          <p:cNvCxnSpPr>
            <a:cxnSpLocks/>
          </p:cNvCxnSpPr>
          <p:nvPr/>
        </p:nvCxnSpPr>
        <p:spPr>
          <a:xfrm>
            <a:off x="4716016" y="1916832"/>
            <a:ext cx="1296144" cy="196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6D7A8DD-FF89-47FD-8630-87763DA4C904}"/>
              </a:ext>
            </a:extLst>
          </p:cNvPr>
          <p:cNvCxnSpPr>
            <a:cxnSpLocks/>
          </p:cNvCxnSpPr>
          <p:nvPr/>
        </p:nvCxnSpPr>
        <p:spPr>
          <a:xfrm>
            <a:off x="4773624" y="2113111"/>
            <a:ext cx="139093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0DEEA0B-47DB-4B71-A754-906B1B75BFFA}"/>
              </a:ext>
            </a:extLst>
          </p:cNvPr>
          <p:cNvCxnSpPr>
            <a:cxnSpLocks/>
          </p:cNvCxnSpPr>
          <p:nvPr/>
        </p:nvCxnSpPr>
        <p:spPr>
          <a:xfrm flipV="1">
            <a:off x="4773624" y="2309390"/>
            <a:ext cx="1343735" cy="33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9B06932-1C33-4F72-9B7B-5C821D9525DD}"/>
              </a:ext>
            </a:extLst>
          </p:cNvPr>
          <p:cNvCxnSpPr>
            <a:cxnSpLocks/>
          </p:cNvCxnSpPr>
          <p:nvPr/>
        </p:nvCxnSpPr>
        <p:spPr>
          <a:xfrm flipV="1">
            <a:off x="4773624" y="2343267"/>
            <a:ext cx="1343735" cy="213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B6288706-B6F8-4C06-985D-B08F09030278}"/>
              </a:ext>
            </a:extLst>
          </p:cNvPr>
          <p:cNvCxnSpPr>
            <a:cxnSpLocks/>
          </p:cNvCxnSpPr>
          <p:nvPr/>
        </p:nvCxnSpPr>
        <p:spPr>
          <a:xfrm>
            <a:off x="6804248" y="1844824"/>
            <a:ext cx="1130016" cy="72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72F0B465-43C6-4B1A-9511-0C31B46B9676}"/>
              </a:ext>
            </a:extLst>
          </p:cNvPr>
          <p:cNvCxnSpPr>
            <a:cxnSpLocks/>
          </p:cNvCxnSpPr>
          <p:nvPr/>
        </p:nvCxnSpPr>
        <p:spPr>
          <a:xfrm>
            <a:off x="6804248" y="1916832"/>
            <a:ext cx="1074104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4F15947-3A0A-4042-A432-1B4E4052ECA3}"/>
              </a:ext>
            </a:extLst>
          </p:cNvPr>
          <p:cNvCxnSpPr>
            <a:cxnSpLocks/>
          </p:cNvCxnSpPr>
          <p:nvPr/>
        </p:nvCxnSpPr>
        <p:spPr>
          <a:xfrm>
            <a:off x="7020272" y="2113111"/>
            <a:ext cx="813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86AE68F-0CFD-4AB0-8714-44732237958C}"/>
              </a:ext>
            </a:extLst>
          </p:cNvPr>
          <p:cNvCxnSpPr>
            <a:cxnSpLocks/>
          </p:cNvCxnSpPr>
          <p:nvPr/>
        </p:nvCxnSpPr>
        <p:spPr>
          <a:xfrm>
            <a:off x="6732240" y="2265511"/>
            <a:ext cx="1146112" cy="4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4CFC0C67-42BA-41DD-B614-4412CCF3AB26}"/>
              </a:ext>
            </a:extLst>
          </p:cNvPr>
          <p:cNvSpPr/>
          <p:nvPr/>
        </p:nvSpPr>
        <p:spPr>
          <a:xfrm>
            <a:off x="19410" y="4084856"/>
            <a:ext cx="172819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Pedro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Matheus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Joao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4 </a:t>
            </a:r>
            <a:r>
              <a:rPr lang="pt-BR" sz="1400" dirty="0" err="1">
                <a:solidFill>
                  <a:srgbClr val="FF0000"/>
                </a:solidFill>
              </a:rPr>
              <a:t>Antonio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1E8F3BB-16B8-4278-ACDA-C40017069178}"/>
              </a:ext>
            </a:extLst>
          </p:cNvPr>
          <p:cNvSpPr/>
          <p:nvPr/>
        </p:nvSpPr>
        <p:spPr>
          <a:xfrm>
            <a:off x="2467682" y="4214236"/>
            <a:ext cx="253468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1 19/02/2015 1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1 12/02/2021 2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2 12/02/2021 3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4 3 12/02/2021 3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5 4 12/02/2021 3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95EBFAD-3877-4992-BC5B-D94E02B05179}"/>
              </a:ext>
            </a:extLst>
          </p:cNvPr>
          <p:cNvSpPr txBox="1"/>
          <p:nvPr/>
        </p:nvSpPr>
        <p:spPr>
          <a:xfrm>
            <a:off x="667482" y="3580800"/>
            <a:ext cx="92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Alunos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5080D05-9190-42E8-9B25-ABDEB8295832}"/>
              </a:ext>
            </a:extLst>
          </p:cNvPr>
          <p:cNvSpPr txBox="1"/>
          <p:nvPr/>
        </p:nvSpPr>
        <p:spPr>
          <a:xfrm>
            <a:off x="3403786" y="3555391"/>
            <a:ext cx="120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Matriculas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5A4FA66-7A04-4CA7-A01A-943DBD8AE9ED}"/>
              </a:ext>
            </a:extLst>
          </p:cNvPr>
          <p:cNvSpPr txBox="1"/>
          <p:nvPr/>
        </p:nvSpPr>
        <p:spPr>
          <a:xfrm>
            <a:off x="5957257" y="3555390"/>
            <a:ext cx="120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Cursos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AFDA77A-8F71-4E31-898F-D1D3FB3A34F0}"/>
              </a:ext>
            </a:extLst>
          </p:cNvPr>
          <p:cNvSpPr/>
          <p:nvPr/>
        </p:nvSpPr>
        <p:spPr>
          <a:xfrm>
            <a:off x="8025705" y="3976071"/>
            <a:ext cx="172819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ADS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Logística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SI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DC65BFF-0A1B-4FE3-B95F-AECC0EB2405A}"/>
              </a:ext>
            </a:extLst>
          </p:cNvPr>
          <p:cNvSpPr/>
          <p:nvPr/>
        </p:nvSpPr>
        <p:spPr>
          <a:xfrm>
            <a:off x="5550399" y="4128208"/>
            <a:ext cx="1728192" cy="273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1 </a:t>
            </a:r>
            <a:r>
              <a:rPr lang="pt-BR" sz="1400" dirty="0" err="1">
                <a:solidFill>
                  <a:srgbClr val="FF0000"/>
                </a:solidFill>
              </a:rPr>
              <a:t>TurmaA</a:t>
            </a:r>
            <a:endParaRPr lang="pt-BR" sz="1400" dirty="0">
              <a:solidFill>
                <a:srgbClr val="FF0000"/>
              </a:solidFill>
            </a:endParaRP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2 Turma B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3 Turma C</a:t>
            </a:r>
          </a:p>
          <a:p>
            <a:pPr algn="ctr"/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FA18AC7-48C0-4DBD-966E-C513582F8771}"/>
              </a:ext>
            </a:extLst>
          </p:cNvPr>
          <p:cNvSpPr txBox="1"/>
          <p:nvPr/>
        </p:nvSpPr>
        <p:spPr>
          <a:xfrm>
            <a:off x="7774162" y="3555390"/>
            <a:ext cx="120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Turma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FB36D1D0-EFA2-4B53-9C57-10FAECDDFE0F}"/>
              </a:ext>
            </a:extLst>
          </p:cNvPr>
          <p:cNvCxnSpPr>
            <a:cxnSpLocks/>
          </p:cNvCxnSpPr>
          <p:nvPr/>
        </p:nvCxnSpPr>
        <p:spPr>
          <a:xfrm>
            <a:off x="1315554" y="5092968"/>
            <a:ext cx="1584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23F604D-CBAA-46F1-99D0-E8C0001CD326}"/>
              </a:ext>
            </a:extLst>
          </p:cNvPr>
          <p:cNvCxnSpPr>
            <a:cxnSpLocks/>
          </p:cNvCxnSpPr>
          <p:nvPr/>
        </p:nvCxnSpPr>
        <p:spPr>
          <a:xfrm>
            <a:off x="1315554" y="5092968"/>
            <a:ext cx="1584176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F95AB5CD-A18F-42F8-A9BF-5788CB139880}"/>
              </a:ext>
            </a:extLst>
          </p:cNvPr>
          <p:cNvCxnSpPr>
            <a:cxnSpLocks/>
          </p:cNvCxnSpPr>
          <p:nvPr/>
        </p:nvCxnSpPr>
        <p:spPr>
          <a:xfrm>
            <a:off x="1365907" y="5381000"/>
            <a:ext cx="1533823" cy="196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8FB170CB-BAF1-4507-A6C8-C74E20219257}"/>
              </a:ext>
            </a:extLst>
          </p:cNvPr>
          <p:cNvCxnSpPr>
            <a:cxnSpLocks/>
          </p:cNvCxnSpPr>
          <p:nvPr/>
        </p:nvCxnSpPr>
        <p:spPr>
          <a:xfrm>
            <a:off x="1218318" y="5577279"/>
            <a:ext cx="1681412" cy="196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2072DD6-C946-42CC-9E3E-83F0A346914E}"/>
              </a:ext>
            </a:extLst>
          </p:cNvPr>
          <p:cNvCxnSpPr>
            <a:cxnSpLocks/>
          </p:cNvCxnSpPr>
          <p:nvPr/>
        </p:nvCxnSpPr>
        <p:spPr>
          <a:xfrm>
            <a:off x="1365907" y="5807434"/>
            <a:ext cx="1533823" cy="213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13EF11-BFAB-463E-A8B2-63296794AB86}"/>
              </a:ext>
            </a:extLst>
          </p:cNvPr>
          <p:cNvCxnSpPr>
            <a:cxnSpLocks/>
          </p:cNvCxnSpPr>
          <p:nvPr/>
        </p:nvCxnSpPr>
        <p:spPr>
          <a:xfrm>
            <a:off x="4555914" y="5164976"/>
            <a:ext cx="1341118" cy="72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F5713725-F4BA-458D-8885-7B76766A56B0}"/>
              </a:ext>
            </a:extLst>
          </p:cNvPr>
          <p:cNvCxnSpPr>
            <a:cxnSpLocks/>
          </p:cNvCxnSpPr>
          <p:nvPr/>
        </p:nvCxnSpPr>
        <p:spPr>
          <a:xfrm>
            <a:off x="4555914" y="5381000"/>
            <a:ext cx="13052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C4C8A5FC-5265-4F0A-A064-58200CE11134}"/>
              </a:ext>
            </a:extLst>
          </p:cNvPr>
          <p:cNvCxnSpPr>
            <a:cxnSpLocks/>
          </p:cNvCxnSpPr>
          <p:nvPr/>
        </p:nvCxnSpPr>
        <p:spPr>
          <a:xfrm>
            <a:off x="4613522" y="5577279"/>
            <a:ext cx="12567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ACF8A8-8F0B-4521-B0C8-D9F131F57012}"/>
              </a:ext>
            </a:extLst>
          </p:cNvPr>
          <p:cNvCxnSpPr>
            <a:cxnSpLocks/>
          </p:cNvCxnSpPr>
          <p:nvPr/>
        </p:nvCxnSpPr>
        <p:spPr>
          <a:xfrm flipV="1">
            <a:off x="4613522" y="5675418"/>
            <a:ext cx="1211502" cy="132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C20D3CE-B44B-4B97-BB8E-33300785327E}"/>
              </a:ext>
            </a:extLst>
          </p:cNvPr>
          <p:cNvCxnSpPr>
            <a:cxnSpLocks/>
          </p:cNvCxnSpPr>
          <p:nvPr/>
        </p:nvCxnSpPr>
        <p:spPr>
          <a:xfrm flipV="1">
            <a:off x="6860170" y="5115959"/>
            <a:ext cx="1678962" cy="49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B5AB26-A930-4F60-810F-F777F79D5AFE}"/>
              </a:ext>
            </a:extLst>
          </p:cNvPr>
          <p:cNvCxnSpPr>
            <a:cxnSpLocks/>
          </p:cNvCxnSpPr>
          <p:nvPr/>
        </p:nvCxnSpPr>
        <p:spPr>
          <a:xfrm flipV="1">
            <a:off x="6890177" y="5344996"/>
            <a:ext cx="1488853" cy="17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57A0280-4DD1-4585-8585-9EA4F215DA88}"/>
              </a:ext>
            </a:extLst>
          </p:cNvPr>
          <p:cNvCxnSpPr>
            <a:cxnSpLocks/>
          </p:cNvCxnSpPr>
          <p:nvPr/>
        </p:nvCxnSpPr>
        <p:spPr>
          <a:xfrm>
            <a:off x="6860170" y="5577279"/>
            <a:ext cx="17442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175E9947-EB29-4060-9C6B-6815EBBD0AEC}"/>
              </a:ext>
            </a:extLst>
          </p:cNvPr>
          <p:cNvCxnSpPr>
            <a:cxnSpLocks/>
          </p:cNvCxnSpPr>
          <p:nvPr/>
        </p:nvCxnSpPr>
        <p:spPr>
          <a:xfrm flipV="1">
            <a:off x="4611287" y="5675418"/>
            <a:ext cx="1285745" cy="345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ADF929B-D51A-45AE-9489-6EF9F9667037}"/>
              </a:ext>
            </a:extLst>
          </p:cNvPr>
          <p:cNvCxnSpPr>
            <a:cxnSpLocks/>
          </p:cNvCxnSpPr>
          <p:nvPr/>
        </p:nvCxnSpPr>
        <p:spPr>
          <a:xfrm flipV="1">
            <a:off x="6890177" y="5164976"/>
            <a:ext cx="1714271" cy="188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05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 as informações </a:t>
            </a:r>
            <a:r>
              <a:rPr lang="pt-BR" i="1" dirty="0"/>
              <a:t>número do CREA, especialidade, tipo e idiomas forem representadas </a:t>
            </a:r>
            <a:r>
              <a:rPr lang="pt-BR" dirty="0"/>
              <a:t>diretamente no </a:t>
            </a:r>
            <a:r>
              <a:rPr lang="pt-BR" b="1" dirty="0"/>
              <a:t>tipo entidade empregado, estaremos representando informações de um </a:t>
            </a:r>
            <a:r>
              <a:rPr lang="pt-BR" dirty="0"/>
              <a:t>conjunto limitado de entidades </a:t>
            </a:r>
            <a:r>
              <a:rPr lang="pt-BR" i="1" dirty="0"/>
              <a:t>empregado para todos os funcionários da empresa. </a:t>
            </a:r>
          </a:p>
          <a:p>
            <a:r>
              <a:rPr lang="pt-BR" i="1" dirty="0"/>
              <a:t>Neste caso, </a:t>
            </a:r>
            <a:r>
              <a:rPr lang="pt-BR" dirty="0"/>
              <a:t>pode-se criar duas subclasses do </a:t>
            </a:r>
            <a:r>
              <a:rPr lang="pt-BR" b="1" dirty="0"/>
              <a:t>tipo entidade empregado: </a:t>
            </a:r>
            <a:r>
              <a:rPr lang="pt-BR" b="1" i="1" dirty="0"/>
              <a:t>engenheiro e secretária, as quais </a:t>
            </a:r>
            <a:r>
              <a:rPr lang="pt-BR" dirty="0"/>
              <a:t>irão conter as informações acima citadas. </a:t>
            </a:r>
          </a:p>
          <a:p>
            <a:r>
              <a:rPr lang="pt-BR" dirty="0"/>
              <a:t>Além disto, </a:t>
            </a:r>
            <a:r>
              <a:rPr lang="pt-BR" b="1" i="1" dirty="0"/>
              <a:t>engenheiro e secretária podem ter </a:t>
            </a:r>
            <a:r>
              <a:rPr lang="pt-BR" dirty="0"/>
              <a:t>relacionamentos específicos.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Subclasses e Superclasses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entidade não pode existir meramente como componente de uma subclasse. </a:t>
            </a:r>
          </a:p>
          <a:p>
            <a:r>
              <a:rPr lang="pt-BR" dirty="0"/>
              <a:t>Antes de ser componente de uma subclasse, uma entidade deve ser componente de uma superclasse. </a:t>
            </a:r>
          </a:p>
          <a:p>
            <a:pPr lvl="1"/>
            <a:r>
              <a:rPr lang="pt-BR" dirty="0"/>
              <a:t>Isto leva ao conceito de </a:t>
            </a:r>
            <a:r>
              <a:rPr lang="pt-BR" b="1" dirty="0"/>
              <a:t>herança de atributos; </a:t>
            </a:r>
            <a:r>
              <a:rPr lang="pt-BR" dirty="0"/>
              <a:t>ou seja, a subclasse herda todos os atributos da superclasse. </a:t>
            </a:r>
          </a:p>
          <a:p>
            <a:pPr lvl="1"/>
            <a:r>
              <a:rPr lang="pt-BR" dirty="0"/>
              <a:t>Isto porque a entidade de subclasse representa as mesmas características de uma mesma entidade da superclasse. </a:t>
            </a:r>
          </a:p>
          <a:p>
            <a:pPr lvl="1"/>
            <a:r>
              <a:rPr lang="pt-BR" dirty="0"/>
              <a:t>Uma subclasse pode herdar atributos de superclasses diferentes.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Subclasses e Superclasses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Representação de Superclasse / Subclasse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29" y="1485918"/>
            <a:ext cx="77628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processo de definição de um conjunto de classes de um tipo entidade;</a:t>
            </a:r>
          </a:p>
          <a:p>
            <a:r>
              <a:rPr lang="pt-BR" dirty="0"/>
              <a:t>Este tipo entidade é chamado de superclasse da especialização. </a:t>
            </a:r>
          </a:p>
          <a:p>
            <a:r>
              <a:rPr lang="pt-BR" dirty="0"/>
              <a:t>O conjunto de subclasses é formado baseado em alguma característica que distingue as entidades entre si.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 (exemplo)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881981"/>
            <a:ext cx="72390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</a:t>
            </a:r>
            <a:r>
              <a:rPr lang="pt-BR" i="1" dirty="0"/>
              <a:t>especialização nos permite:</a:t>
            </a:r>
          </a:p>
          <a:p>
            <a:pPr lvl="1"/>
            <a:r>
              <a:rPr lang="pt-BR" dirty="0"/>
              <a:t>definir um conjunto de subclasses de um tipo entidade;</a:t>
            </a:r>
          </a:p>
          <a:p>
            <a:pPr lvl="1"/>
            <a:r>
              <a:rPr lang="pt-BR" dirty="0"/>
              <a:t>associar atributos específicos adicionais para cada subclasse;</a:t>
            </a:r>
          </a:p>
          <a:p>
            <a:pPr lvl="1"/>
            <a:r>
              <a:rPr lang="pt-BR" dirty="0"/>
              <a:t>estabelecer tipos relacionamentos específicos entre subclasses e outros tipos entidades.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Relacionamento com subclasses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9290"/>
            <a:ext cx="8229600" cy="354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ângulo 4"/>
          <p:cNvSpPr/>
          <p:nvPr/>
        </p:nvSpPr>
        <p:spPr>
          <a:xfrm>
            <a:off x="4143372" y="55721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Como visto anteriormente, uma subclasse pode ter relacionamentos específicos com</a:t>
            </a:r>
          </a:p>
          <a:p>
            <a:r>
              <a:rPr lang="pt-BR" dirty="0"/>
              <a:t>outras entidades ou com a própria entidade que é a sua superclasse.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i="1" dirty="0"/>
              <a:t>generalização pode ser pensada como um processo de abstração reverso ao da especialização, no qual são suprimidas as diferenças entre diversos tipos entidades, </a:t>
            </a:r>
            <a:r>
              <a:rPr lang="pt-BR" dirty="0"/>
              <a:t>identificando suas características comuns e generalizando estas entidades em uma superclasse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importante destacar que existe diferença semântica entre a </a:t>
            </a:r>
            <a:r>
              <a:rPr lang="pt-BR" i="1" dirty="0"/>
              <a:t>especialização e a generalização. </a:t>
            </a:r>
          </a:p>
          <a:p>
            <a:pPr lvl="1"/>
            <a:r>
              <a:rPr lang="pt-BR" i="1" dirty="0"/>
              <a:t>Especialização: as ligações entre a superclasse e as </a:t>
            </a:r>
            <a:r>
              <a:rPr lang="pt-BR" dirty="0"/>
              <a:t>subclasses são feitas através de um traço simples, indicando </a:t>
            </a:r>
            <a:r>
              <a:rPr lang="pt-BR" b="1" dirty="0"/>
              <a:t>participação parcial.</a:t>
            </a:r>
          </a:p>
          <a:p>
            <a:pPr lvl="2"/>
            <a:r>
              <a:rPr lang="pt-BR" sz="2200" dirty="0"/>
              <a:t>um empregado </a:t>
            </a:r>
            <a:r>
              <a:rPr lang="pt-BR" sz="2200" b="1" dirty="0"/>
              <a:t>não é </a:t>
            </a:r>
            <a:r>
              <a:rPr lang="pt-BR" sz="2200" dirty="0"/>
              <a:t>obrigado a ser um </a:t>
            </a:r>
            <a:r>
              <a:rPr lang="pt-BR" sz="2200" i="1" dirty="0"/>
              <a:t>engenheiro ou uma secretária.</a:t>
            </a:r>
          </a:p>
          <a:p>
            <a:pPr lvl="1"/>
            <a:r>
              <a:rPr lang="pt-BR" sz="2400" dirty="0"/>
              <a:t>Generalização: as ligações entre a superclasse e as subclasses são feitas através de um traço duplo, indicando </a:t>
            </a:r>
            <a:r>
              <a:rPr lang="pt-BR" sz="2400" b="1" dirty="0"/>
              <a:t>participação total.</a:t>
            </a:r>
          </a:p>
          <a:p>
            <a:pPr lvl="2"/>
            <a:r>
              <a:rPr lang="pt-BR" sz="2200" dirty="0"/>
              <a:t>um empregado é obrigado a ser um </a:t>
            </a:r>
            <a:r>
              <a:rPr lang="pt-BR" sz="2200" i="1" dirty="0"/>
              <a:t>engenheiro ou uma secretária.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</a:t>
            </a:r>
            <a:r>
              <a:rPr lang="pt-BR" dirty="0" err="1"/>
              <a:t>Semanaticas</a:t>
            </a:r>
            <a:endParaRPr lang="pt-BR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Generalização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Especialização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202944"/>
            <a:ext cx="4040188" cy="24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240168"/>
            <a:ext cx="4041775" cy="235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1F16A5B5-F245-4BC3-82B5-D24AF382A7F0}"/>
              </a:ext>
            </a:extLst>
          </p:cNvPr>
          <p:cNvSpPr/>
          <p:nvPr/>
        </p:nvSpPr>
        <p:spPr>
          <a:xfrm>
            <a:off x="2892505" y="4101496"/>
            <a:ext cx="976385" cy="5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7434F3-D7BC-4CF8-892D-0F46DB5CD47F}"/>
              </a:ext>
            </a:extLst>
          </p:cNvPr>
          <p:cNvSpPr/>
          <p:nvPr/>
        </p:nvSpPr>
        <p:spPr>
          <a:xfrm>
            <a:off x="575556" y="47667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3CFF9C-453F-4BC4-AC0C-594883DE579E}"/>
              </a:ext>
            </a:extLst>
          </p:cNvPr>
          <p:cNvSpPr/>
          <p:nvPr/>
        </p:nvSpPr>
        <p:spPr>
          <a:xfrm>
            <a:off x="6552220" y="476672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Produtos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E609545-49FC-44EF-85AE-DB7B2D9DA9A5}"/>
              </a:ext>
            </a:extLst>
          </p:cNvPr>
          <p:cNvSpPr/>
          <p:nvPr/>
        </p:nvSpPr>
        <p:spPr>
          <a:xfrm>
            <a:off x="3383868" y="476672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compra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B598665-B08D-4571-A980-80E955C6E29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35796" y="944724"/>
            <a:ext cx="64807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C2FCE0-20DA-4BBE-8C2A-8E3F5C9AA73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60132" y="936772"/>
            <a:ext cx="792088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0447B23D-E2D4-4CD8-96A5-C60539311970}"/>
              </a:ext>
            </a:extLst>
          </p:cNvPr>
          <p:cNvSpPr/>
          <p:nvPr/>
        </p:nvSpPr>
        <p:spPr>
          <a:xfrm>
            <a:off x="680398" y="3275620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93B17E-9924-4051-8257-D17F9F96C376}"/>
              </a:ext>
            </a:extLst>
          </p:cNvPr>
          <p:cNvSpPr/>
          <p:nvPr/>
        </p:nvSpPr>
        <p:spPr>
          <a:xfrm>
            <a:off x="6559186" y="3275620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Produtos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8C84A598-E080-4DA7-BABB-764BE722A741}"/>
              </a:ext>
            </a:extLst>
          </p:cNvPr>
          <p:cNvSpPr/>
          <p:nvPr/>
        </p:nvSpPr>
        <p:spPr>
          <a:xfrm>
            <a:off x="572386" y="4725144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Faz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CE28C6F-DABA-4E8E-943E-E7EFB851C27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760518" y="4211724"/>
            <a:ext cx="0" cy="5134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CB83CED-E898-4942-8502-3BF2F744FE1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48650" y="5185244"/>
            <a:ext cx="792088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7B63EE0-6D09-42DA-8E5B-0220745DE7C7}"/>
              </a:ext>
            </a:extLst>
          </p:cNvPr>
          <p:cNvSpPr/>
          <p:nvPr/>
        </p:nvSpPr>
        <p:spPr>
          <a:xfrm>
            <a:off x="3750874" y="4725144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Compra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EC78FCBC-6E71-4434-86E4-F5D2A1412688}"/>
              </a:ext>
            </a:extLst>
          </p:cNvPr>
          <p:cNvSpPr/>
          <p:nvPr/>
        </p:nvSpPr>
        <p:spPr>
          <a:xfrm>
            <a:off x="6451174" y="4717192"/>
            <a:ext cx="237626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Possui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312C15-8AFC-401D-8A0C-B28BF437438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11114" y="5185244"/>
            <a:ext cx="540060" cy="79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79C3DB3-7A43-4E41-9285-374026BCF1F1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7639306" y="4211724"/>
            <a:ext cx="0" cy="5054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BE6D9C-9E4E-414B-958F-B7E4E0994B09}"/>
              </a:ext>
            </a:extLst>
          </p:cNvPr>
          <p:cNvSpPr txBox="1"/>
          <p:nvPr/>
        </p:nvSpPr>
        <p:spPr>
          <a:xfrm>
            <a:off x="5648950" y="518080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1A248E-CFFD-4138-84D3-83783742942E}"/>
              </a:ext>
            </a:extLst>
          </p:cNvPr>
          <p:cNvSpPr txBox="1"/>
          <p:nvPr/>
        </p:nvSpPr>
        <p:spPr>
          <a:xfrm>
            <a:off x="2692827" y="531592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11AD0E-4EFA-46ED-A0DD-7BEE2378F7F3}"/>
              </a:ext>
            </a:extLst>
          </p:cNvPr>
          <p:cNvSpPr txBox="1"/>
          <p:nvPr/>
        </p:nvSpPr>
        <p:spPr>
          <a:xfrm>
            <a:off x="1760518" y="4279792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AB37D6-97A0-478B-9C21-FC2E359E694B}"/>
              </a:ext>
            </a:extLst>
          </p:cNvPr>
          <p:cNvSpPr txBox="1"/>
          <p:nvPr/>
        </p:nvSpPr>
        <p:spPr>
          <a:xfrm>
            <a:off x="3044983" y="4772111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643CA89-191D-4349-92E2-A99BE20D7E94}"/>
              </a:ext>
            </a:extLst>
          </p:cNvPr>
          <p:cNvSpPr txBox="1"/>
          <p:nvPr/>
        </p:nvSpPr>
        <p:spPr>
          <a:xfrm>
            <a:off x="5911114" y="4772111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D4A500A-E567-415C-845A-8028C3898FB6}"/>
              </a:ext>
            </a:extLst>
          </p:cNvPr>
          <p:cNvSpPr txBox="1"/>
          <p:nvPr/>
        </p:nvSpPr>
        <p:spPr>
          <a:xfrm>
            <a:off x="7092280" y="4263087"/>
            <a:ext cx="8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6BC5B1-2235-4E85-AC43-C1370C60B11B}"/>
              </a:ext>
            </a:extLst>
          </p:cNvPr>
          <p:cNvSpPr txBox="1"/>
          <p:nvPr/>
        </p:nvSpPr>
        <p:spPr>
          <a:xfrm>
            <a:off x="521550" y="1416186"/>
            <a:ext cx="22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/>
              <a:t>Codigo</a:t>
            </a:r>
            <a:endParaRPr lang="pt-BR" u="sng" dirty="0"/>
          </a:p>
          <a:p>
            <a:r>
              <a:rPr lang="pt-BR" dirty="0"/>
              <a:t>Nome</a:t>
            </a:r>
          </a:p>
          <a:p>
            <a:r>
              <a:rPr lang="pt-BR" dirty="0" err="1"/>
              <a:t>Endereco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C0BCAE9-5559-42BD-AC7C-F479072E87A3}"/>
              </a:ext>
            </a:extLst>
          </p:cNvPr>
          <p:cNvSpPr txBox="1"/>
          <p:nvPr/>
        </p:nvSpPr>
        <p:spPr>
          <a:xfrm>
            <a:off x="6498214" y="1445963"/>
            <a:ext cx="22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/>
              <a:t>Codigo</a:t>
            </a:r>
            <a:endParaRPr lang="pt-BR" u="sng" dirty="0"/>
          </a:p>
          <a:p>
            <a:r>
              <a:rPr lang="pt-BR" dirty="0"/>
              <a:t>Nome</a:t>
            </a:r>
          </a:p>
          <a:p>
            <a:r>
              <a:rPr lang="pt-BR" dirty="0" err="1"/>
              <a:t>QtdeEstoque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2990B1-3646-42BB-BC80-CE90ED73EF41}"/>
              </a:ext>
            </a:extLst>
          </p:cNvPr>
          <p:cNvSpPr txBox="1"/>
          <p:nvPr/>
        </p:nvSpPr>
        <p:spPr>
          <a:xfrm>
            <a:off x="3934360" y="1473422"/>
            <a:ext cx="22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Nfiscal</a:t>
            </a:r>
            <a:endParaRPr lang="pt-BR" dirty="0"/>
          </a:p>
          <a:p>
            <a:r>
              <a:rPr lang="pt-BR" dirty="0"/>
              <a:t>Data</a:t>
            </a:r>
          </a:p>
          <a:p>
            <a:r>
              <a:rPr lang="pt-BR" dirty="0" err="1"/>
              <a:t>FormaPgto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A79FE60-520E-43DA-A2F8-B990BEA8CA18}"/>
              </a:ext>
            </a:extLst>
          </p:cNvPr>
          <p:cNvSpPr txBox="1"/>
          <p:nvPr/>
        </p:nvSpPr>
        <p:spPr>
          <a:xfrm>
            <a:off x="2957762" y="3033279"/>
            <a:ext cx="226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/>
              <a:t>Codigo</a:t>
            </a:r>
            <a:endParaRPr lang="pt-BR" u="sng" dirty="0"/>
          </a:p>
          <a:p>
            <a:r>
              <a:rPr lang="pt-BR" dirty="0"/>
              <a:t>Nome</a:t>
            </a:r>
          </a:p>
          <a:p>
            <a:r>
              <a:rPr lang="pt-BR" dirty="0" err="1"/>
              <a:t>Endereco</a:t>
            </a:r>
            <a:endParaRPr lang="pt-BR" dirty="0"/>
          </a:p>
          <a:p>
            <a:endParaRPr lang="pt-BR" dirty="0"/>
          </a:p>
          <a:p>
            <a:r>
              <a:rPr lang="pt-BR" dirty="0"/>
              <a:t>Fones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F15C3F-E8D6-4B32-9928-DB99BC5C3E0C}"/>
              </a:ext>
            </a:extLst>
          </p:cNvPr>
          <p:cNvSpPr txBox="1"/>
          <p:nvPr/>
        </p:nvSpPr>
        <p:spPr>
          <a:xfrm>
            <a:off x="5169238" y="3268521"/>
            <a:ext cx="22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/>
              <a:t>Codigo</a:t>
            </a:r>
            <a:endParaRPr lang="pt-BR" u="sng" dirty="0"/>
          </a:p>
          <a:p>
            <a:r>
              <a:rPr lang="pt-BR" dirty="0"/>
              <a:t>Nome</a:t>
            </a:r>
          </a:p>
          <a:p>
            <a:r>
              <a:rPr lang="pt-BR" dirty="0" err="1"/>
              <a:t>QtdeEstoque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3BD70C6-D3C6-46F5-83B7-8C6A7E525391}"/>
              </a:ext>
            </a:extLst>
          </p:cNvPr>
          <p:cNvSpPr txBox="1"/>
          <p:nvPr/>
        </p:nvSpPr>
        <p:spPr>
          <a:xfrm>
            <a:off x="4043974" y="5732876"/>
            <a:ext cx="22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/>
              <a:t>Nfiscal</a:t>
            </a:r>
            <a:endParaRPr lang="pt-BR" u="sng" dirty="0"/>
          </a:p>
          <a:p>
            <a:r>
              <a:rPr lang="pt-BR" dirty="0"/>
              <a:t>Data</a:t>
            </a:r>
          </a:p>
          <a:p>
            <a:r>
              <a:rPr lang="pt-BR" dirty="0" err="1"/>
              <a:t>FormaPgto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DE5AD14-E79A-4F40-96A2-EC6409FB746C}"/>
              </a:ext>
            </a:extLst>
          </p:cNvPr>
          <p:cNvSpPr txBox="1"/>
          <p:nvPr/>
        </p:nvSpPr>
        <p:spPr>
          <a:xfrm>
            <a:off x="7639305" y="5636293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Qtde</a:t>
            </a:r>
            <a:endParaRPr lang="pt-BR" dirty="0"/>
          </a:p>
          <a:p>
            <a:r>
              <a:rPr lang="pt-BR" dirty="0"/>
              <a:t>Preço</a:t>
            </a:r>
          </a:p>
        </p:txBody>
      </p:sp>
    </p:spTree>
    <p:extLst>
      <p:ext uri="{BB962C8B-B14F-4D97-AF65-F5344CB8AC3E}">
        <p14:creationId xmlns:p14="http://schemas.microsoft.com/office/powerpoint/2010/main" val="1690726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letra </a:t>
            </a:r>
            <a:r>
              <a:rPr lang="pt-BR" b="1" dirty="0"/>
              <a:t>d </a:t>
            </a:r>
            <a:r>
              <a:rPr lang="pt-BR" dirty="0"/>
              <a:t>dentro do círculo que especifica uma especialização ou uma generalização significa disjunção. </a:t>
            </a:r>
          </a:p>
          <a:p>
            <a:pPr lvl="1"/>
            <a:r>
              <a:rPr lang="pt-BR" dirty="0"/>
              <a:t>Uma disjunção em uma especialização ou generalização indica que uma entidade do tipo entidade que representa a superclasse pode assumir apenas um papel dentro da mesma.</a:t>
            </a:r>
          </a:p>
          <a:p>
            <a:r>
              <a:rPr lang="pt-BR" dirty="0"/>
              <a:t>Além da </a:t>
            </a:r>
            <a:r>
              <a:rPr lang="pt-BR" i="1" dirty="0"/>
              <a:t>disjunção é </a:t>
            </a:r>
            <a:r>
              <a:rPr lang="pt-BR" i="1" dirty="0" err="1"/>
              <a:t>possivel</a:t>
            </a:r>
            <a:r>
              <a:rPr lang="pt-BR" i="1" dirty="0"/>
              <a:t> ter um “</a:t>
            </a:r>
            <a:r>
              <a:rPr lang="pt-BR" b="1" i="1" dirty="0" err="1"/>
              <a:t>overlap</a:t>
            </a:r>
            <a:r>
              <a:rPr lang="pt-BR" b="1" i="1" dirty="0"/>
              <a:t>”, </a:t>
            </a:r>
            <a:r>
              <a:rPr lang="pt-BR" i="1" dirty="0"/>
              <a:t>representado pela letra </a:t>
            </a:r>
            <a:r>
              <a:rPr lang="pt-BR" b="1" i="1" dirty="0"/>
              <a:t>o</a:t>
            </a:r>
            <a:r>
              <a:rPr lang="pt-BR" i="1" dirty="0"/>
              <a:t>. </a:t>
            </a:r>
          </a:p>
          <a:p>
            <a:pPr lvl="1"/>
            <a:r>
              <a:rPr lang="pt-BR" i="1" dirty="0"/>
              <a:t>No caso do </a:t>
            </a:r>
            <a:r>
              <a:rPr lang="pt-BR" dirty="0"/>
              <a:t>“</a:t>
            </a:r>
            <a:r>
              <a:rPr lang="pt-BR" dirty="0" err="1"/>
              <a:t>overlap</a:t>
            </a:r>
            <a:r>
              <a:rPr lang="pt-BR" dirty="0"/>
              <a:t>”, uma entidade de uma superclasse pode ser membro de mais que uma subclasse em uma especialização ou generalização. 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 do diagrama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82325" y="1524794"/>
            <a:ext cx="75342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“</a:t>
            </a:r>
            <a:r>
              <a:rPr lang="pt-BR" dirty="0" err="1"/>
              <a:t>Overlap</a:t>
            </a:r>
            <a:r>
              <a:rPr lang="pt-BR" dirty="0"/>
              <a:t>”</a:t>
            </a:r>
          </a:p>
        </p:txBody>
      </p:sp>
      <p:sp>
        <p:nvSpPr>
          <p:cNvPr id="6" name="Rectângulo 5"/>
          <p:cNvSpPr/>
          <p:nvPr/>
        </p:nvSpPr>
        <p:spPr>
          <a:xfrm>
            <a:off x="71406" y="287161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Suponha que uma peça fabricada em uma tornearia pode ser </a:t>
            </a:r>
            <a:r>
              <a:rPr lang="pt-BR" i="1" dirty="0"/>
              <a:t>manufaturada ou torneada ou </a:t>
            </a:r>
            <a:r>
              <a:rPr lang="pt-BR" dirty="0"/>
              <a:t>ainda, pode ter sido </a:t>
            </a:r>
            <a:r>
              <a:rPr lang="pt-BR" i="1" dirty="0"/>
              <a:t>manufaturada e torneada.</a:t>
            </a:r>
            <a:endParaRPr lang="pt-B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/>
              <a:t>Uma limitação do modelo E-R é que não é possível expressar relacionamentos entre relacionamentos.</a:t>
            </a:r>
          </a:p>
          <a:p>
            <a:r>
              <a:rPr lang="pt-BR" sz="3600"/>
              <a:t>Agregação é uma abstração através da qual relacionamentos são tratados como entidades de nível superior.</a:t>
            </a:r>
          </a:p>
          <a:p>
            <a:pPr>
              <a:buFontTx/>
              <a:buNone/>
            </a:pPr>
            <a:endParaRPr lang="pt-B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Abstração de Agregação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/>
              <a:t>Exemplo de Abstração de Agregação</a:t>
            </a:r>
          </a:p>
        </p:txBody>
      </p:sp>
      <p:pic>
        <p:nvPicPr>
          <p:cNvPr id="389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971675"/>
            <a:ext cx="73723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/>
              <a:t>Exemplo de Abstração de Agregação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989138"/>
            <a:ext cx="78105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buFontTx/>
              <a:buNone/>
            </a:pPr>
            <a:r>
              <a:rPr lang="pt-BR" sz="2800" b="1" dirty="0"/>
              <a:t>Exercícios:</a:t>
            </a:r>
          </a:p>
          <a:p>
            <a:pPr>
              <a:buFontTx/>
              <a:buNone/>
            </a:pPr>
            <a:r>
              <a:rPr lang="pt-BR" sz="2800" dirty="0"/>
              <a:t>1. Construa um diagrama E-R para um hospital com um conjunto de pacientes e um conjunto de médicos. Registros de diversas consultas realizadas são associadas a cada paciente.</a:t>
            </a:r>
          </a:p>
          <a:p>
            <a:pPr>
              <a:buFontTx/>
              <a:buNone/>
            </a:pPr>
            <a:r>
              <a:rPr lang="pt-BR" sz="2800" dirty="0"/>
              <a:t>2. Construa um diagrama E-R para uma companhia de seguros de automóveis com um conjunto de clientes, onde cada um possui um certo número de carros. Cada carro tem um número de acidentes associados a ele.</a:t>
            </a:r>
          </a:p>
          <a:p>
            <a:pPr>
              <a:buFontTx/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MER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Modelo Entidade-Relacionamento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800" dirty="0"/>
              <a:t>Apresentado por Peter Chen em 1976. </a:t>
            </a:r>
          </a:p>
          <a:p>
            <a:pPr marL="257175" indent="-255588"/>
            <a:r>
              <a:rPr lang="pt-BR" sz="2800" dirty="0"/>
              <a:t>É um modelo de dados conceitual de alto nível, cujos conceitos foram projetados para estar o mais próximo possível da visão que o usuário tem dos dados, não se preocupando em representar como estes dados estarão realmente armazenados. </a:t>
            </a:r>
          </a:p>
          <a:p>
            <a:pPr marL="257175" indent="-255588"/>
            <a:r>
              <a:rPr lang="pt-BR" sz="2800" dirty="0"/>
              <a:t>O modelo ER é utilizado principalmente durante o processo de projeto de banco de dados.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 dirty="0"/>
              <a:t>Modelo Entidade-Relacionamento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lnSpc>
                <a:spcPct val="80000"/>
              </a:lnSpc>
              <a:defRPr/>
            </a:pPr>
            <a:r>
              <a:rPr lang="pt-BR" sz="2800" dirty="0"/>
              <a:t>Baseia-se em representar os dados do “mundo real” através da definição de </a:t>
            </a:r>
            <a:r>
              <a:rPr lang="pt-BR" sz="2800" i="1" dirty="0"/>
              <a:t>conjuntos de entidades </a:t>
            </a:r>
            <a:r>
              <a:rPr lang="pt-BR" sz="2800" dirty="0"/>
              <a:t>e o </a:t>
            </a:r>
            <a:r>
              <a:rPr lang="pt-BR" sz="2800" i="1" dirty="0"/>
              <a:t>relacionamento </a:t>
            </a:r>
            <a:r>
              <a:rPr lang="pt-BR" sz="2800" dirty="0"/>
              <a:t>entre esses </a:t>
            </a:r>
            <a:r>
              <a:rPr lang="pt-BR" sz="2800" i="1" dirty="0"/>
              <a:t>conjuntos de entidades</a:t>
            </a:r>
            <a:r>
              <a:rPr lang="pt-BR" sz="2800" dirty="0"/>
              <a:t>.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sz="2800" dirty="0"/>
              <a:t>Um </a:t>
            </a:r>
            <a:r>
              <a:rPr lang="pt-BR" sz="2800" i="1" dirty="0"/>
              <a:t>conjunto de entidades </a:t>
            </a:r>
            <a:r>
              <a:rPr lang="pt-BR" sz="2800" dirty="0"/>
              <a:t>representa um conjunto de elementos do mundo real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000" dirty="0"/>
              <a:t>um conjunto Pessoa representando inúmeras pessoas,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000" dirty="0"/>
              <a:t>um conjunto Casa representando inúmeras casas, </a:t>
            </a:r>
          </a:p>
          <a:p>
            <a:pPr marL="530352" lvl="1" indent="-274320">
              <a:lnSpc>
                <a:spcPct val="80000"/>
              </a:lnSpc>
              <a:defRPr/>
            </a:pPr>
            <a:r>
              <a:rPr lang="pt-BR" sz="2000" dirty="0"/>
              <a:t>um conjunto Empresa representando inúmeras empresas, etc.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Entidade-Relacionamento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80215C-D8AF-4627-A90E-55B2673BA03F}"/>
</file>

<file path=customXml/itemProps2.xml><?xml version="1.0" encoding="utf-8"?>
<ds:datastoreItem xmlns:ds="http://schemas.openxmlformats.org/officeDocument/2006/customXml" ds:itemID="{AA2BC53A-BEEB-4D89-B4AE-26F8B4E2E091}"/>
</file>

<file path=customXml/itemProps3.xml><?xml version="1.0" encoding="utf-8"?>
<ds:datastoreItem xmlns:ds="http://schemas.openxmlformats.org/officeDocument/2006/customXml" ds:itemID="{DE1EAA8A-8FBE-4052-A55D-15EA94B12580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1134</TotalTime>
  <Words>3355</Words>
  <Application>Microsoft Office PowerPoint</Application>
  <PresentationFormat>Apresentação na tela (4:3)</PresentationFormat>
  <Paragraphs>379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1" baseType="lpstr">
      <vt:lpstr>Arial</vt:lpstr>
      <vt:lpstr>Lucida Sans Unicode</vt:lpstr>
      <vt:lpstr>Verdana</vt:lpstr>
      <vt:lpstr>Wingdings 2</vt:lpstr>
      <vt:lpstr>Wingdings 3</vt:lpstr>
      <vt:lpstr>Concurso</vt:lpstr>
      <vt:lpstr>Fundamentos de 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</vt:lpstr>
      <vt:lpstr>Modelo Entidade-Relacionamento</vt:lpstr>
      <vt:lpstr>Modelo Entidade-Relacionamento</vt:lpstr>
      <vt:lpstr>Fases de um projeto de BD</vt:lpstr>
      <vt:lpstr>Entidades</vt:lpstr>
      <vt:lpstr>Representação das Entidades</vt:lpstr>
      <vt:lpstr>Instanciação das Entidades</vt:lpstr>
      <vt:lpstr>Tipos de Atributos</vt:lpstr>
      <vt:lpstr>Tipos de Atributos</vt:lpstr>
      <vt:lpstr>Atributo Chave</vt:lpstr>
      <vt:lpstr>Atributo Chave</vt:lpstr>
      <vt:lpstr>Relacionamentos</vt:lpstr>
      <vt:lpstr>Relacionamentos</vt:lpstr>
      <vt:lpstr>Relacionamentos</vt:lpstr>
      <vt:lpstr>Grau de Relacionamento</vt:lpstr>
      <vt:lpstr>Exemplos de Grau dos Relacionamentos</vt:lpstr>
      <vt:lpstr>Cardinalidade nos Relacionamentos</vt:lpstr>
      <vt:lpstr>Cardinalidade nos Relacionamentos</vt:lpstr>
      <vt:lpstr>Relacionamentos com Atributos</vt:lpstr>
      <vt:lpstr>Restrições em Relacionamentos</vt:lpstr>
      <vt:lpstr>Restrições de Participação</vt:lpstr>
      <vt:lpstr>Restrições de Participação</vt:lpstr>
      <vt:lpstr>Restrições de Participação</vt:lpstr>
      <vt:lpstr>Notação das Restrições de Participação</vt:lpstr>
      <vt:lpstr>Entidades Fracas</vt:lpstr>
      <vt:lpstr>Entidades Fracas</vt:lpstr>
      <vt:lpstr>Entidades Fracas</vt:lpstr>
      <vt:lpstr>Entidades Fracas</vt:lpstr>
      <vt:lpstr>Entidades Fracas</vt:lpstr>
      <vt:lpstr>Papel das Entidades nos Relacionamentos</vt:lpstr>
      <vt:lpstr>Descrição do Papel das Entidades no Relacionamento</vt:lpstr>
      <vt:lpstr>Diagrama de Entidade e Relacionamentos</vt:lpstr>
      <vt:lpstr>Objetos que compõem o DER</vt:lpstr>
      <vt:lpstr>Objetos que compõem o DER</vt:lpstr>
      <vt:lpstr>Dicas para a Elaboração do DER</vt:lpstr>
      <vt:lpstr>Exercício 1</vt:lpstr>
      <vt:lpstr>Apresentação do PowerPoint</vt:lpstr>
      <vt:lpstr>Exercício 2</vt:lpstr>
      <vt:lpstr>MER-E</vt:lpstr>
      <vt:lpstr>Considerações sobre MER</vt:lpstr>
      <vt:lpstr>Multiplicidade</vt:lpstr>
      <vt:lpstr>Subclasses e Superclasses</vt:lpstr>
      <vt:lpstr>Subclasses e Superclasses</vt:lpstr>
      <vt:lpstr>Subclasses e Superclasses</vt:lpstr>
      <vt:lpstr>Subclasses e Superclasses</vt:lpstr>
      <vt:lpstr>Representação de Superclasse / Subclasse</vt:lpstr>
      <vt:lpstr>Especialização</vt:lpstr>
      <vt:lpstr>Especialização (exemplo)</vt:lpstr>
      <vt:lpstr>Especialização</vt:lpstr>
      <vt:lpstr>Relacionamento com subclasses</vt:lpstr>
      <vt:lpstr>Generalização</vt:lpstr>
      <vt:lpstr>Generalização</vt:lpstr>
      <vt:lpstr>Diferenças Semanaticas</vt:lpstr>
      <vt:lpstr>Semântica do diagrama</vt:lpstr>
      <vt:lpstr>Exemplo de “Overlap”</vt:lpstr>
      <vt:lpstr>Abstração de Agregação</vt:lpstr>
      <vt:lpstr>Exemplo de Abstração de Agregação</vt:lpstr>
      <vt:lpstr>Exemplo de Abstração de Agregação</vt:lpstr>
      <vt:lpstr>Apresentação do PowerPoint</vt:lpstr>
    </vt:vector>
  </TitlesOfParts>
  <Company>Pazin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Eduardo Bergamo</dc:creator>
  <cp:lastModifiedBy>LUIZ SILVA</cp:lastModifiedBy>
  <cp:revision>129</cp:revision>
  <dcterms:created xsi:type="dcterms:W3CDTF">2006-12-14T11:45:01Z</dcterms:created>
  <dcterms:modified xsi:type="dcterms:W3CDTF">2021-08-17T23:43:40Z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