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57" r:id="rId3"/>
    <p:sldId id="265" r:id="rId4"/>
    <p:sldId id="280" r:id="rId5"/>
    <p:sldId id="266" r:id="rId6"/>
    <p:sldId id="276" r:id="rId7"/>
    <p:sldId id="267" r:id="rId8"/>
    <p:sldId id="277" r:id="rId9"/>
    <p:sldId id="281" r:id="rId10"/>
    <p:sldId id="282" r:id="rId11"/>
    <p:sldId id="268" r:id="rId12"/>
    <p:sldId id="283" r:id="rId13"/>
    <p:sldId id="270" r:id="rId14"/>
    <p:sldId id="271" r:id="rId15"/>
    <p:sldId id="272" r:id="rId16"/>
    <p:sldId id="284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E7E7F9-2501-4D37-8CF1-1DA3F146A2F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4E987-60B4-437E-B010-9BE405E461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B6165D-AA62-4BB0-A425-6F32B5941B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E8AAD4-3E38-4066-9B0D-8DCD629BE8B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D25A9-779D-468C-A524-A4828DFEB90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7A577-AB12-4C64-9D73-84E8EDD53A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D4B4A-6B93-483E-94BF-DB6CF9817D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9429C-DFB3-4D70-9988-3083E304FE0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DE290D-4959-4992-A0E8-B83097FB0C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518BD-BB80-46AD-8D4E-0CB807FF9A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AC46BA-4438-4953-ADF0-293FC3701A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6EF0517-10F5-46F9-92B8-5ACF3625C6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Fundamentos de Banco </a:t>
            </a:r>
            <a:r>
              <a:rPr lang="pt-BR" dirty="0"/>
              <a:t>de Dados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886200"/>
            <a:ext cx="8208962" cy="911225"/>
          </a:xfrm>
        </p:spPr>
        <p:txBody>
          <a:bodyPr/>
          <a:lstStyle/>
          <a:p>
            <a:r>
              <a:rPr lang="pt-BR" dirty="0" smtClean="0"/>
              <a:t>Prof. M.Sc. Anderson Pazin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 smtClean="0"/>
              <a:t>O atributo que garante a diferença entre as </a:t>
            </a:r>
            <a:r>
              <a:rPr lang="pt-BR" sz="2800" dirty="0" err="1" smtClean="0"/>
              <a:t>tuplas</a:t>
            </a:r>
            <a:r>
              <a:rPr lang="pt-BR" sz="2800" dirty="0" smtClean="0"/>
              <a:t> é chamado de chave</a:t>
            </a:r>
          </a:p>
          <a:p>
            <a:pPr>
              <a:lnSpc>
                <a:spcPct val="80000"/>
              </a:lnSpc>
            </a:pPr>
            <a:r>
              <a:rPr lang="pt-BR" sz="2800" dirty="0" smtClean="0"/>
              <a:t>Chave</a:t>
            </a:r>
            <a:r>
              <a:rPr lang="pt-BR" sz="2800" smtClean="0"/>
              <a:t>: subconjunto </a:t>
            </a:r>
            <a:r>
              <a:rPr lang="pt-BR" sz="2800" dirty="0" smtClean="0"/>
              <a:t>de atributos com a propriedade de que , em qualquer estado da relação, não tenham as mesmas combinações de valores para esses atributos.</a:t>
            </a:r>
          </a:p>
          <a:p>
            <a:pPr>
              <a:lnSpc>
                <a:spcPct val="80000"/>
              </a:lnSpc>
            </a:pPr>
            <a:r>
              <a:rPr lang="pt-BR" sz="2800" dirty="0" smtClean="0"/>
              <a:t>Em geral, um esquema de relação possui mais de uma chave. Neste caso cada uma das chaves é chamada de chave candidata.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Chaves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Chave </a:t>
            </a:r>
            <a:r>
              <a:rPr lang="pt-BR" sz="2000" dirty="0"/>
              <a:t>Primária: Atributo que define um registro (</a:t>
            </a:r>
            <a:r>
              <a:rPr lang="pt-BR" sz="2000" dirty="0" err="1"/>
              <a:t>tupla</a:t>
            </a:r>
            <a:r>
              <a:rPr lang="pt-BR" sz="2000" dirty="0"/>
              <a:t>), dentre uma coleção de registros. </a:t>
            </a:r>
          </a:p>
          <a:p>
            <a:pPr>
              <a:lnSpc>
                <a:spcPct val="80000"/>
              </a:lnSpc>
            </a:pPr>
            <a:r>
              <a:rPr lang="pt-BR" sz="2000" dirty="0"/>
              <a:t>Chave </a:t>
            </a:r>
            <a:r>
              <a:rPr lang="pt-BR" sz="2000" dirty="0" smtClean="0"/>
              <a:t>Composta:  </a:t>
            </a:r>
            <a:r>
              <a:rPr lang="pt-BR" sz="2000" dirty="0"/>
              <a:t>aquela chave que contém mais de um atributo 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Por exemplo um cadastro ordenado </a:t>
            </a:r>
            <a:r>
              <a:rPr lang="pt-BR" sz="1800" dirty="0" err="1"/>
              <a:t>alfabéticamente</a:t>
            </a:r>
            <a:r>
              <a:rPr lang="pt-BR" sz="1800" dirty="0"/>
              <a:t> por Estado, Cidade e Nome do Cliente, necessitaria de uma chave composta que contivesse estes três atributos</a:t>
            </a:r>
            <a:r>
              <a:rPr lang="pt-BR" sz="1800" dirty="0" smtClean="0"/>
              <a:t>).</a:t>
            </a:r>
            <a:endParaRPr lang="pt-BR" sz="1800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das Chaves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408349"/>
            <a:ext cx="7715304" cy="31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 smtClean="0"/>
              <a:t>Chave Estrangeira: aquela chave que permitir a ligação lógica entre uma tabela (onde ela se encontra) com outra na qual ele é chave primária.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das Chaves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928934"/>
            <a:ext cx="61055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Um banco de dados relacional usualmente contém muitas relações, com tuplas nas relações que estão relacionadas de várias formas.</a:t>
            </a:r>
          </a:p>
          <a:p>
            <a:pPr>
              <a:lnSpc>
                <a:spcPct val="90000"/>
              </a:lnSpc>
            </a:pPr>
            <a:r>
              <a:rPr lang="pt-BR" sz="2400"/>
              <a:t>Restrições de integridade são regras com respeito aos valores que podem ser armazenados nas relações e que devem ser sempre satisfeitas, em quaisquer das relações do banco de dados.</a:t>
            </a:r>
          </a:p>
          <a:p>
            <a:pPr>
              <a:lnSpc>
                <a:spcPct val="90000"/>
              </a:lnSpc>
            </a:pPr>
            <a:r>
              <a:rPr lang="pt-BR" sz="2400"/>
              <a:t>Existem três restrições consideradas necessárias para um banco de dados relacional: </a:t>
            </a:r>
          </a:p>
          <a:p>
            <a:pPr lvl="1">
              <a:lnSpc>
                <a:spcPct val="90000"/>
              </a:lnSpc>
            </a:pPr>
            <a:r>
              <a:rPr lang="pt-BR" sz="2000" i="1"/>
              <a:t>Restrição de Unicidade de Chave</a:t>
            </a:r>
            <a:r>
              <a:rPr lang="pt-BR" sz="2000"/>
              <a:t>, </a:t>
            </a:r>
          </a:p>
          <a:p>
            <a:pPr lvl="1">
              <a:lnSpc>
                <a:spcPct val="90000"/>
              </a:lnSpc>
            </a:pPr>
            <a:r>
              <a:rPr lang="pt-BR" sz="2000" i="1"/>
              <a:t>Restrição de Integridade da Entidade </a:t>
            </a:r>
            <a:r>
              <a:rPr lang="pt-BR" sz="2000"/>
              <a:t>e </a:t>
            </a:r>
          </a:p>
          <a:p>
            <a:pPr lvl="1">
              <a:lnSpc>
                <a:spcPct val="90000"/>
              </a:lnSpc>
            </a:pPr>
            <a:r>
              <a:rPr lang="pt-BR" sz="2000" i="1"/>
              <a:t>Restrição de Integridade Referencial</a:t>
            </a:r>
            <a:r>
              <a:rPr lang="pt-BR" sz="2000"/>
              <a:t>.</a:t>
            </a:r>
          </a:p>
          <a:p>
            <a:pPr>
              <a:lnSpc>
                <a:spcPct val="90000"/>
              </a:lnSpc>
            </a:pPr>
            <a:endParaRPr lang="pt-BR" sz="2400"/>
          </a:p>
          <a:p>
            <a:pPr>
              <a:lnSpc>
                <a:spcPct val="90000"/>
              </a:lnSpc>
            </a:pPr>
            <a:endParaRPr lang="pt-BR" sz="240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Restrições de Integridade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400" b="1"/>
              <a:t>Restrição de Unicidade de Chave:</a:t>
            </a:r>
          </a:p>
          <a:p>
            <a:pPr>
              <a:lnSpc>
                <a:spcPct val="90000"/>
              </a:lnSpc>
            </a:pPr>
            <a:r>
              <a:rPr lang="pt-BR" sz="2400"/>
              <a:t>Uma chave primária não pode ter o mesmo valor em duas tuplas distintas da mesma relação.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b="1"/>
              <a:t>Restrição de Integridade da Entidade</a:t>
            </a:r>
          </a:p>
          <a:p>
            <a:pPr>
              <a:lnSpc>
                <a:spcPct val="90000"/>
              </a:lnSpc>
            </a:pPr>
            <a:r>
              <a:rPr lang="pt-BR" sz="2400"/>
              <a:t>A chave primária de qualquer relação não pode ter valor nulo em nenhuma tupla da relação.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b="1"/>
              <a:t>Restrição de Integridade Referencial</a:t>
            </a:r>
          </a:p>
          <a:p>
            <a:pPr>
              <a:lnSpc>
                <a:spcPct val="90000"/>
              </a:lnSpc>
            </a:pPr>
            <a:r>
              <a:rPr lang="pt-BR" sz="2400"/>
              <a:t>É usada para manter a consistência entre tuplas de duas relações. Especifica que uma tupla em uma relação que refere-se a uma outra relação deve se referir a uma tupla existente naquela relação. Essa referência é realizada através da chave estrangeira.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/>
              <a:t>Restrições para o Modelo Relacional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800" dirty="0"/>
              <a:t>Restrições de integridade referencial tipicamente aparecem a partir de relacionamentos entre entidades. 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Uma chave estrangeira pode se referir à sua própria relação. 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Em um sistema relacional, é desejável que a linguagem de definição de dados (DDL) inclua provisões para especificar os vários tipos de restrições de forma que o SGBD possa automaticamente garanti-las. </a:t>
            </a:r>
          </a:p>
          <a:p>
            <a:pPr>
              <a:lnSpc>
                <a:spcPct val="80000"/>
              </a:lnSpc>
            </a:pPr>
            <a:endParaRPr lang="pt-BR" sz="2800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Considerações sobre Restrições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800" dirty="0" smtClean="0"/>
              <a:t>Existe uma outra classe de restrições gerais, algumas vezes chamadas de </a:t>
            </a:r>
            <a:r>
              <a:rPr lang="pt-BR" sz="2800" b="1" dirty="0" smtClean="0"/>
              <a:t>restrições de integridade semântica</a:t>
            </a:r>
            <a:r>
              <a:rPr lang="pt-BR" sz="2800" dirty="0" smtClean="0"/>
              <a:t>, que devem ser especificadas e garantidas em um banco de dados relacional. </a:t>
            </a:r>
          </a:p>
          <a:p>
            <a:pPr lvl="1">
              <a:lnSpc>
                <a:spcPct val="80000"/>
              </a:lnSpc>
            </a:pPr>
            <a:r>
              <a:rPr lang="pt-BR" sz="2400" dirty="0" smtClean="0"/>
              <a:t>Exemplos de tais restrições são “o salário de um empregado não deve exceder o salário de seu supervisor” e “o número máximo de horas que um empregado pode trabalhar em todos os projetos, por semana, é 56”.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/>
              <a:t>Considerações sobre Restrições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Uma </a:t>
            </a:r>
            <a:r>
              <a:rPr lang="pt-BR" sz="2400" i="1" dirty="0"/>
              <a:t>linguagem de consulta </a:t>
            </a:r>
            <a:r>
              <a:rPr lang="pt-BR" sz="2400" dirty="0"/>
              <a:t>é uma linguagem na qual um usuário requisita informações do banco de dados.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Essas linguagens são tipicamente de mais alto nível do que as linguagens de programação comuns.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Linguagens de consulta podem ser classificadas como </a:t>
            </a:r>
            <a:r>
              <a:rPr lang="pt-BR" sz="2400" i="1" dirty="0" err="1"/>
              <a:t>procedurais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i="1" dirty="0" err="1"/>
              <a:t>nãoprocedurais</a:t>
            </a:r>
            <a:r>
              <a:rPr lang="pt-BR" sz="2400" dirty="0"/>
              <a:t>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Numa linguagem </a:t>
            </a:r>
            <a:r>
              <a:rPr lang="pt-BR" sz="2400" dirty="0" err="1"/>
              <a:t>procedural</a:t>
            </a:r>
            <a:r>
              <a:rPr lang="pt-BR" sz="2400" dirty="0"/>
              <a:t>, o usuário instrui o sistema a executar uma seqüência de operações no banco de dados a fim de computar o resultado desejado.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Numa linguagem </a:t>
            </a:r>
            <a:r>
              <a:rPr lang="pt-BR" sz="2400" dirty="0" smtClean="0"/>
              <a:t>não </a:t>
            </a:r>
            <a:r>
              <a:rPr lang="pt-BR" sz="2400" dirty="0" err="1" smtClean="0"/>
              <a:t>procedural</a:t>
            </a:r>
            <a:r>
              <a:rPr lang="pt-BR" sz="2400" dirty="0"/>
              <a:t>, o usuário descreve a informação desejada sem fornecer um procedimento específico para obter tal informação.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400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Álgebra Relacional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800"/>
              <a:t>A maioria dos sistemas de banco de dados relacionais comerciais oferecem uma linguagem de consulta que inclui elementos de abordagens tanto procedurais como não-procedurais. </a:t>
            </a:r>
          </a:p>
          <a:p>
            <a:pPr>
              <a:lnSpc>
                <a:spcPct val="90000"/>
              </a:lnSpc>
            </a:pPr>
            <a:r>
              <a:rPr lang="pt-BR" sz="2800"/>
              <a:t>A álgebra relacional é uma linguagem procedural, que possui uma coleção de operações que são utilizadas para manipular relações inteiras. </a:t>
            </a:r>
          </a:p>
          <a:p>
            <a:pPr>
              <a:lnSpc>
                <a:spcPct val="90000"/>
              </a:lnSpc>
            </a:pPr>
            <a:r>
              <a:rPr lang="pt-BR" sz="2800"/>
              <a:t>O resultado de cada operação é uma nova relação, que pode ser manipulada posteriormente.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80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Álgebra Relacional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Cooperações da Teoria de Conjuntos da matemática: </a:t>
            </a:r>
            <a:r>
              <a:rPr lang="pt-BR" i="1"/>
              <a:t>união</a:t>
            </a:r>
            <a:r>
              <a:rPr lang="pt-BR"/>
              <a:t>, </a:t>
            </a:r>
            <a:r>
              <a:rPr lang="pt-BR" i="1"/>
              <a:t>interseção</a:t>
            </a:r>
            <a:r>
              <a:rPr lang="pt-BR"/>
              <a:t>, </a:t>
            </a:r>
            <a:r>
              <a:rPr lang="pt-BR" i="1"/>
              <a:t>diferença</a:t>
            </a:r>
            <a:r>
              <a:rPr lang="pt-BR"/>
              <a:t>, e </a:t>
            </a:r>
            <a:r>
              <a:rPr lang="pt-BR" i="1"/>
              <a:t>produto cartesiano</a:t>
            </a:r>
            <a:r>
              <a:rPr lang="pt-BR"/>
              <a:t>.</a:t>
            </a:r>
          </a:p>
          <a:p>
            <a:r>
              <a:rPr lang="pt-BR"/>
              <a:t>Cooperações desenvolvidas especificamente para bancos de dados relacionais, que inclui </a:t>
            </a:r>
            <a:r>
              <a:rPr lang="pt-BR" i="1"/>
              <a:t>seleção, projeção </a:t>
            </a:r>
            <a:r>
              <a:rPr lang="pt-BR"/>
              <a:t>e </a:t>
            </a:r>
            <a:r>
              <a:rPr lang="pt-BR" i="1"/>
              <a:t>junção, </a:t>
            </a:r>
            <a:r>
              <a:rPr lang="pt-BR"/>
              <a:t>entre outras. 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Grupo de Operações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Modelo Relacional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Foi criado por </a:t>
            </a:r>
            <a:r>
              <a:rPr lang="pt-BR" sz="2400" dirty="0" err="1" smtClean="0"/>
              <a:t>Codd</a:t>
            </a:r>
            <a:r>
              <a:rPr lang="pt-BR" sz="2400" dirty="0" smtClean="0"/>
              <a:t> em 1970;</a:t>
            </a:r>
          </a:p>
          <a:p>
            <a:r>
              <a:rPr lang="pt-BR" sz="2400" dirty="0" smtClean="0"/>
              <a:t>Tem por finalidade representar os dados como uma coleção de relações, onde cada relação é representada por uma tabela.</a:t>
            </a:r>
          </a:p>
          <a:p>
            <a:r>
              <a:rPr lang="pt-BR" sz="2400" dirty="0" smtClean="0"/>
              <a:t>Em uma tabela, cada linha representa uma coleção de dados relacionados. </a:t>
            </a:r>
          </a:p>
          <a:p>
            <a:pPr lvl="1"/>
            <a:r>
              <a:rPr lang="pt-BR" sz="2000" dirty="0" smtClean="0"/>
              <a:t>Estes valores podem ser interpretados como fatos descrevendo uma instância de uma entidade ou de um relacionamento. 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Conceitos do Modelo Relacional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Os nomes da tabela e das colunas desta tabela são utilizados para facilitar a interpretação dos valores armazenados em cada linha da tabela. </a:t>
            </a:r>
          </a:p>
          <a:p>
            <a:pPr lvl="1"/>
            <a:r>
              <a:rPr lang="pt-BR" sz="2000" dirty="0" smtClean="0"/>
              <a:t>Todos os valores em uma coluna são necessariamente do mesmo tipo.</a:t>
            </a:r>
          </a:p>
          <a:p>
            <a:r>
              <a:rPr lang="pt-BR" sz="2400" dirty="0" smtClean="0"/>
              <a:t>Na terminologia do modelo relacional:</a:t>
            </a:r>
          </a:p>
          <a:p>
            <a:pPr lvl="1"/>
            <a:r>
              <a:rPr lang="pt-BR" sz="2000" dirty="0" smtClean="0"/>
              <a:t> cada tabela é chamada de </a:t>
            </a:r>
            <a:r>
              <a:rPr lang="pt-BR" sz="2000" b="1" dirty="0" smtClean="0"/>
              <a:t>relação</a:t>
            </a:r>
            <a:r>
              <a:rPr lang="pt-BR" sz="2000" dirty="0" smtClean="0"/>
              <a:t>; </a:t>
            </a:r>
          </a:p>
          <a:p>
            <a:pPr lvl="1"/>
            <a:r>
              <a:rPr lang="pt-BR" sz="2000" dirty="0" smtClean="0"/>
              <a:t>uma linha de uma tabela é chamada de </a:t>
            </a:r>
            <a:r>
              <a:rPr lang="pt-BR" sz="2000" b="1" dirty="0" err="1" smtClean="0"/>
              <a:t>tupla</a:t>
            </a:r>
            <a:r>
              <a:rPr lang="pt-BR" sz="2000" dirty="0" smtClean="0"/>
              <a:t>; </a:t>
            </a:r>
          </a:p>
          <a:p>
            <a:pPr lvl="1"/>
            <a:r>
              <a:rPr lang="pt-BR" sz="2000" dirty="0" smtClean="0"/>
              <a:t>o nome de cada coluna é chamado de </a:t>
            </a:r>
            <a:r>
              <a:rPr lang="pt-BR" sz="2000" b="1" dirty="0" smtClean="0"/>
              <a:t>atributo</a:t>
            </a:r>
            <a:r>
              <a:rPr lang="pt-BR" sz="2000" dirty="0" smtClean="0"/>
              <a:t>; </a:t>
            </a:r>
          </a:p>
          <a:p>
            <a:pPr lvl="1"/>
            <a:r>
              <a:rPr lang="pt-BR" sz="2000" dirty="0" smtClean="0"/>
              <a:t>o tipo de dado que descreve cada coluna é chamado de </a:t>
            </a:r>
            <a:r>
              <a:rPr lang="pt-BR" sz="2000" b="1" dirty="0" smtClean="0"/>
              <a:t>domínio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Conceitos do Modelo Relacional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O </a:t>
            </a:r>
            <a:r>
              <a:rPr lang="pt-BR" sz="2400" dirty="0"/>
              <a:t>domínio consiste de um grupo de valores </a:t>
            </a:r>
            <a:r>
              <a:rPr lang="pt-BR" sz="2400" dirty="0" smtClean="0"/>
              <a:t>atômicos,</a:t>
            </a:r>
            <a:r>
              <a:rPr lang="pt-BR" sz="2400" b="1" dirty="0" smtClean="0"/>
              <a:t> </a:t>
            </a:r>
            <a:r>
              <a:rPr lang="pt-BR" sz="2400" dirty="0" smtClean="0"/>
              <a:t>sendo que por atômico, podemos compreender que cada valor do domínio é indivisível, </a:t>
            </a:r>
            <a:r>
              <a:rPr lang="pt-BR" sz="2400" dirty="0"/>
              <a:t>a partir dos quais um ou mais atributos retiram seus valores reais. </a:t>
            </a:r>
          </a:p>
          <a:p>
            <a:r>
              <a:rPr lang="pt-BR" sz="2400" dirty="0" smtClean="0"/>
              <a:t>Durante a especificação do domínio é importante destacar o tipo, o tamanho e a faixa do atributo que está sendo especificado.</a:t>
            </a:r>
            <a:endParaRPr lang="pt-BR" sz="2400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572008"/>
            <a:ext cx="6669680" cy="154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 descr="cap050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000240"/>
            <a:ext cx="8229600" cy="2393765"/>
          </a:xfrm>
          <a:noFill/>
          <a:ln/>
        </p:spPr>
      </p:pic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Os atributos e as </a:t>
            </a:r>
            <a:r>
              <a:rPr lang="pt-BR" sz="2800" b="1" dirty="0" err="1">
                <a:solidFill>
                  <a:schemeClr val="tx1"/>
                </a:solidFill>
              </a:rPr>
              <a:t>tuplas</a:t>
            </a:r>
            <a:r>
              <a:rPr lang="pt-BR" sz="2800" b="1" dirty="0">
                <a:solidFill>
                  <a:schemeClr val="tx1"/>
                </a:solidFill>
              </a:rPr>
              <a:t> de uma relação </a:t>
            </a:r>
            <a:r>
              <a:rPr lang="pt-BR" sz="2800" dirty="0">
                <a:solidFill>
                  <a:schemeClr val="tx1"/>
                </a:solidFill>
              </a:rPr>
              <a:t>ALUNO</a:t>
            </a:r>
            <a:r>
              <a:rPr lang="pt-BR" sz="2800" b="1" dirty="0" smtClean="0">
                <a:solidFill>
                  <a:schemeClr val="tx1"/>
                </a:solidFill>
              </a:rPr>
              <a:t>.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Esquemas de relações: indicam o nome da relação com seus os campos (colunas). </a:t>
            </a:r>
          </a:p>
          <a:p>
            <a:pPr>
              <a:lnSpc>
                <a:spcPct val="90000"/>
              </a:lnSpc>
            </a:pPr>
            <a:r>
              <a:rPr lang="pt-BR" sz="2400"/>
              <a:t>Instâncias: consistem no conjunto de valores que cada atributo assume em um determinado instante.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 Portanto, os dados armazenados no Banco de Dados, são formados pelas instâncias das relações.</a:t>
            </a:r>
          </a:p>
          <a:p>
            <a:pPr>
              <a:lnSpc>
                <a:spcPct val="90000"/>
              </a:lnSpc>
            </a:pPr>
            <a:r>
              <a:rPr lang="pt-BR" sz="2400"/>
              <a:t>A ordem de entrada de dados no Banco de Dados não deverá ter qualquer importância para as relações, no que concerne ao seu tratamento. </a:t>
            </a:r>
          </a:p>
          <a:p>
            <a:pPr>
              <a:lnSpc>
                <a:spcPct val="90000"/>
              </a:lnSpc>
            </a:pPr>
            <a:r>
              <a:rPr lang="pt-BR" sz="2400"/>
              <a:t>Os atributos deverão ser atômicos, isto é, não são passíveis de novas divisões. 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13787" cy="1143000"/>
          </a:xfrm>
        </p:spPr>
        <p:txBody>
          <a:bodyPr>
            <a:normAutofit fontScale="90000"/>
          </a:bodyPr>
          <a:lstStyle/>
          <a:p>
            <a:r>
              <a:rPr lang="pt-BR" sz="4000"/>
              <a:t>Esquemas e Instancias de Relações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4" descr="cap05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56" y="1481138"/>
            <a:ext cx="7635688" cy="4525962"/>
          </a:xfrm>
          <a:noFill/>
          <a:ln/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Diagrama para o esquema do banco de dados relacional </a:t>
            </a:r>
            <a:r>
              <a:rPr lang="pt-BR" sz="2800" dirty="0">
                <a:solidFill>
                  <a:schemeClr val="tx1"/>
                </a:solidFill>
              </a:rPr>
              <a:t>EMPRESA</a:t>
            </a:r>
            <a:r>
              <a:rPr lang="pt-BR" sz="2800" b="1" dirty="0" smtClean="0">
                <a:solidFill>
                  <a:schemeClr val="tx1"/>
                </a:solidFill>
              </a:rPr>
              <a:t>.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relação pode ser definida como um conjunto de </a:t>
            </a:r>
            <a:r>
              <a:rPr lang="pt-BR" dirty="0" err="1" smtClean="0"/>
              <a:t>tuplas</a:t>
            </a:r>
            <a:r>
              <a:rPr lang="pt-BR" dirty="0" smtClean="0"/>
              <a:t> distintas. </a:t>
            </a:r>
          </a:p>
          <a:p>
            <a:pPr lvl="1"/>
            <a:r>
              <a:rPr lang="pt-BR" dirty="0" smtClean="0"/>
              <a:t>Isto implica que a combinação dos valores dos atributos em uma </a:t>
            </a:r>
            <a:r>
              <a:rPr lang="pt-BR" dirty="0" err="1" smtClean="0"/>
              <a:t>tupla</a:t>
            </a:r>
            <a:r>
              <a:rPr lang="pt-BR" dirty="0" smtClean="0"/>
              <a:t> não pode se repetir na mesma tabela.</a:t>
            </a:r>
          </a:p>
          <a:p>
            <a:r>
              <a:rPr lang="pt-BR" dirty="0" smtClean="0"/>
              <a:t>Existirá sempre um subconjunto de atributos em uma tabela que garantem que não haverá valores repetidos para as diversas </a:t>
            </a:r>
            <a:r>
              <a:rPr lang="pt-BR" dirty="0" err="1" smtClean="0"/>
              <a:t>tuplas</a:t>
            </a:r>
            <a:r>
              <a:rPr lang="pt-BR" dirty="0" smtClean="0"/>
              <a:t> da mesma.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Chaves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F424C7E1389446B9AA2A69443A94A2" ma:contentTypeVersion="0" ma:contentTypeDescription="Crie um novo documento." ma:contentTypeScope="" ma:versionID="4eb6e215c2225e30ce2d7c51163fb7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56314A-7F7E-45A7-ABF1-0F7C737F7E5E}"/>
</file>

<file path=customXml/itemProps2.xml><?xml version="1.0" encoding="utf-8"?>
<ds:datastoreItem xmlns:ds="http://schemas.openxmlformats.org/officeDocument/2006/customXml" ds:itemID="{33EAA8F6-51BC-4DC8-A645-7018E6511F59}"/>
</file>

<file path=customXml/itemProps3.xml><?xml version="1.0" encoding="utf-8"?>
<ds:datastoreItem xmlns:ds="http://schemas.openxmlformats.org/officeDocument/2006/customXml" ds:itemID="{853F74AA-A035-484F-9897-28EB75311D5F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401</TotalTime>
  <Words>1079</Words>
  <Application>Microsoft Office PowerPoint</Application>
  <PresentationFormat>Apresentação na tela (4:3)</PresentationFormat>
  <Paragraphs>75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Concurso</vt:lpstr>
      <vt:lpstr>Fundamentos de Banco de Dados</vt:lpstr>
      <vt:lpstr>Modelo Relacional</vt:lpstr>
      <vt:lpstr>Conceitos do Modelo Relacional</vt:lpstr>
      <vt:lpstr>Conceitos do Modelo Relacional</vt:lpstr>
      <vt:lpstr>Domínio</vt:lpstr>
      <vt:lpstr>Os atributos e as tuplas de uma relação ALUNO.</vt:lpstr>
      <vt:lpstr>Esquemas e Instancias de Relações</vt:lpstr>
      <vt:lpstr>Diagrama para o esquema do banco de dados relacional EMPRESA.</vt:lpstr>
      <vt:lpstr>Definição de Chaves</vt:lpstr>
      <vt:lpstr>Definição de Chaves</vt:lpstr>
      <vt:lpstr>Definição das Chaves</vt:lpstr>
      <vt:lpstr>Definição das Chaves</vt:lpstr>
      <vt:lpstr>Restrições de Integridade</vt:lpstr>
      <vt:lpstr>Restrições para o Modelo Relacional</vt:lpstr>
      <vt:lpstr>Considerações sobre Restrições</vt:lpstr>
      <vt:lpstr>Considerações sobre Restrições</vt:lpstr>
      <vt:lpstr>Álgebra Relacional</vt:lpstr>
      <vt:lpstr>Álgebra Relacional</vt:lpstr>
      <vt:lpstr>Grupo de Operações </vt:lpstr>
    </vt:vector>
  </TitlesOfParts>
  <Company>Pazin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Anderson Pazin</dc:creator>
  <cp:lastModifiedBy>Anderson Pazin</cp:lastModifiedBy>
  <cp:revision>57</cp:revision>
  <dcterms:created xsi:type="dcterms:W3CDTF">2006-12-14T11:45:01Z</dcterms:created>
  <dcterms:modified xsi:type="dcterms:W3CDTF">2010-03-08T23:30:17Z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0x010100A1F424C7E1389446B9AA2A69443A94A2</vt:lpwstr>
  </property>
</Properties>
</file>