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90" r:id="rId2"/>
    <p:sldId id="257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9" r:id="rId18"/>
    <p:sldId id="280" r:id="rId19"/>
    <p:sldId id="281" r:id="rId20"/>
    <p:sldId id="282" r:id="rId21"/>
    <p:sldId id="283" r:id="rId22"/>
    <p:sldId id="284" r:id="rId23"/>
    <p:sldId id="285" r:id="rId24"/>
    <p:sldId id="288" r:id="rId25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427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riângulo retângulo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BR"/>
              <a:t>Clique para editar o estilo do subtítulo mestre</a:t>
            </a:r>
            <a:endParaRPr kumimoji="0" lang="en-US"/>
          </a:p>
        </p:txBody>
      </p:sp>
      <p:grpSp>
        <p:nvGrpSpPr>
          <p:cNvPr id="2" name="Grupo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orma livre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orma livre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orma livre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Conector reto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19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ACE2B2F-EE94-41C3-ADB7-C4F8C37A258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D98C1-5EAE-4B53-8B88-7F35AFCD1B3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52100-0C4B-4552-8BEC-D2C458E0EB7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84F0D-AE0B-408B-A61D-28EA3FBF3BBB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4D4F0-FCB3-44C3-88C4-DC9E0B1017E8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7" name="Divisa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Divisa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AC54C-66F7-4BE7-9C6A-428062F2014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A3357-287F-4D99-9098-76B94B2F143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07EFF-098E-41E9-B564-DEB82CB03B47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75A1F-C642-40F1-86D5-76539BD12B6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046E4-B9AD-4328-BABD-722158B37E6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pt-BR"/>
              <a:t>Clique no ícone para adicionar uma imagem</a:t>
            </a:r>
            <a:endParaRPr kumimoji="0" lang="en-US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79AF021-8A84-440F-95F0-14DCDC535D89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orma livre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Triângulo retângulo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Conector reto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Divisa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Divisa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rma livre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orma livre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Triângulo retângulo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Conector reto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Espaço Reservado para Título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0" name="Espaço Reservado para Texto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/>
              <a:t>Clique para editar os estilos do texto mestre</a:t>
            </a:r>
          </a:p>
          <a:p>
            <a:pPr lvl="1" eaLnBrk="1" latinLnBrk="0" hangingPunct="1"/>
            <a:r>
              <a:rPr kumimoji="0" lang="pt-BR"/>
              <a:t>Segundo nível</a:t>
            </a:r>
          </a:p>
          <a:p>
            <a:pPr lvl="2" eaLnBrk="1" latinLnBrk="0" hangingPunct="1"/>
            <a:r>
              <a:rPr kumimoji="0" lang="pt-BR"/>
              <a:t>Terceiro nível</a:t>
            </a:r>
          </a:p>
          <a:p>
            <a:pPr lvl="3" eaLnBrk="1" latinLnBrk="0" hangingPunct="1"/>
            <a:r>
              <a:rPr kumimoji="0" lang="pt-BR"/>
              <a:t>Quarto nível</a:t>
            </a:r>
          </a:p>
          <a:p>
            <a:pPr lvl="4" eaLnBrk="1" latinLnBrk="0" hangingPunct="1"/>
            <a:r>
              <a:rPr kumimoji="0" lang="pt-BR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F3560C2-B0C7-4538-8909-65F8A68085E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pt-BR" dirty="0"/>
              <a:t>Fundamentos de Banco de Dados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11188" y="3886200"/>
            <a:ext cx="8208962" cy="911225"/>
          </a:xfrm>
        </p:spPr>
        <p:txBody>
          <a:bodyPr/>
          <a:lstStyle/>
          <a:p>
            <a:r>
              <a:rPr lang="pt-BR" dirty="0"/>
              <a:t>Prof. M.Sc. Anderson Pazin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dirty="0"/>
              <a:t>Para cada relacionamento regular com cardinalidade 1:N entre entidades </a:t>
            </a:r>
            <a:r>
              <a:rPr lang="pt-BR" sz="2800" b="1" dirty="0"/>
              <a:t>E1 e E2 </a:t>
            </a:r>
            <a:r>
              <a:rPr lang="pt-BR" sz="2800" dirty="0"/>
              <a:t>respectivamente e que geraram as tabelas </a:t>
            </a:r>
            <a:r>
              <a:rPr lang="pt-BR" sz="2800" b="1" dirty="0"/>
              <a:t>T1 e T2</a:t>
            </a:r>
            <a:r>
              <a:rPr lang="pt-BR" sz="2800" dirty="0"/>
              <a:t> respectivamente, deve-se inserir a chave primária de </a:t>
            </a:r>
            <a:r>
              <a:rPr lang="pt-BR" sz="2800" b="1" dirty="0"/>
              <a:t>T1 </a:t>
            </a:r>
            <a:r>
              <a:rPr lang="pt-BR" sz="2800" dirty="0"/>
              <a:t>como chave estrangeira em</a:t>
            </a:r>
            <a:r>
              <a:rPr lang="pt-BR" sz="2800" b="1" dirty="0"/>
              <a:t> T2;</a:t>
            </a:r>
            <a:endParaRPr lang="pt-BR" sz="2800" dirty="0"/>
          </a:p>
        </p:txBody>
      </p:sp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Passo 4 do Mapeamento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Exemplo Passo 4</a:t>
            </a:r>
          </a:p>
        </p:txBody>
      </p:sp>
      <p:sp>
        <p:nvSpPr>
          <p:cNvPr id="36" name="Retângulo 35"/>
          <p:cNvSpPr/>
          <p:nvPr/>
        </p:nvSpPr>
        <p:spPr>
          <a:xfrm>
            <a:off x="1071538" y="1603294"/>
            <a:ext cx="1571636" cy="57150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37" name="Retângulo 36"/>
          <p:cNvSpPr/>
          <p:nvPr/>
        </p:nvSpPr>
        <p:spPr>
          <a:xfrm>
            <a:off x="6858016" y="1624620"/>
            <a:ext cx="1571636" cy="57150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38" name="Losango 37"/>
          <p:cNvSpPr/>
          <p:nvPr/>
        </p:nvSpPr>
        <p:spPr>
          <a:xfrm>
            <a:off x="4000496" y="1500174"/>
            <a:ext cx="1571636" cy="785818"/>
          </a:xfrm>
          <a:prstGeom prst="diamon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R1</a:t>
            </a:r>
          </a:p>
        </p:txBody>
      </p:sp>
      <p:cxnSp>
        <p:nvCxnSpPr>
          <p:cNvPr id="39" name="Conector reto 38"/>
          <p:cNvCxnSpPr>
            <a:stCxn id="36" idx="3"/>
            <a:endCxn id="38" idx="1"/>
          </p:cNvCxnSpPr>
          <p:nvPr/>
        </p:nvCxnSpPr>
        <p:spPr>
          <a:xfrm>
            <a:off x="2643174" y="1889046"/>
            <a:ext cx="1357322" cy="40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to 39"/>
          <p:cNvCxnSpPr>
            <a:stCxn id="38" idx="3"/>
            <a:endCxn id="37" idx="1"/>
          </p:cNvCxnSpPr>
          <p:nvPr/>
        </p:nvCxnSpPr>
        <p:spPr>
          <a:xfrm>
            <a:off x="5572132" y="1893083"/>
            <a:ext cx="1285884" cy="172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Elipse 40"/>
          <p:cNvSpPr/>
          <p:nvPr/>
        </p:nvSpPr>
        <p:spPr>
          <a:xfrm>
            <a:off x="928662" y="2500306"/>
            <a:ext cx="785818" cy="3571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u="sng" dirty="0">
                <a:solidFill>
                  <a:schemeClr val="bg1"/>
                </a:solidFill>
              </a:rPr>
              <a:t>A1</a:t>
            </a:r>
          </a:p>
        </p:txBody>
      </p:sp>
      <p:sp>
        <p:nvSpPr>
          <p:cNvPr id="42" name="Elipse 41"/>
          <p:cNvSpPr/>
          <p:nvPr/>
        </p:nvSpPr>
        <p:spPr>
          <a:xfrm>
            <a:off x="2143108" y="2500306"/>
            <a:ext cx="785818" cy="3571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A2</a:t>
            </a:r>
          </a:p>
        </p:txBody>
      </p:sp>
      <p:sp>
        <p:nvSpPr>
          <p:cNvPr id="43" name="Elipse 42"/>
          <p:cNvSpPr/>
          <p:nvPr/>
        </p:nvSpPr>
        <p:spPr>
          <a:xfrm>
            <a:off x="7858148" y="2571744"/>
            <a:ext cx="785818" cy="3571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B2</a:t>
            </a:r>
          </a:p>
        </p:txBody>
      </p:sp>
      <p:sp>
        <p:nvSpPr>
          <p:cNvPr id="44" name="Elipse 43"/>
          <p:cNvSpPr/>
          <p:nvPr/>
        </p:nvSpPr>
        <p:spPr>
          <a:xfrm>
            <a:off x="6643702" y="2571744"/>
            <a:ext cx="785818" cy="3571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u="sng" dirty="0">
                <a:solidFill>
                  <a:schemeClr val="bg1"/>
                </a:solidFill>
              </a:rPr>
              <a:t>B1</a:t>
            </a:r>
          </a:p>
        </p:txBody>
      </p:sp>
      <p:cxnSp>
        <p:nvCxnSpPr>
          <p:cNvPr id="46" name="Conector reto 45"/>
          <p:cNvCxnSpPr>
            <a:stCxn id="41" idx="0"/>
          </p:cNvCxnSpPr>
          <p:nvPr/>
        </p:nvCxnSpPr>
        <p:spPr>
          <a:xfrm rot="5400000" flipH="1" flipV="1">
            <a:off x="1196554" y="2268133"/>
            <a:ext cx="357190" cy="1071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to 46"/>
          <p:cNvCxnSpPr>
            <a:stCxn id="42" idx="1"/>
          </p:cNvCxnSpPr>
          <p:nvPr/>
        </p:nvCxnSpPr>
        <p:spPr>
          <a:xfrm rot="16200000" flipV="1">
            <a:off x="2031618" y="2326045"/>
            <a:ext cx="338061" cy="115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to 48"/>
          <p:cNvCxnSpPr>
            <a:stCxn id="44" idx="0"/>
          </p:cNvCxnSpPr>
          <p:nvPr/>
        </p:nvCxnSpPr>
        <p:spPr>
          <a:xfrm rot="5400000" flipH="1" flipV="1">
            <a:off x="6947313" y="2303852"/>
            <a:ext cx="357190" cy="1785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to 49"/>
          <p:cNvCxnSpPr>
            <a:stCxn id="43" idx="0"/>
          </p:cNvCxnSpPr>
          <p:nvPr/>
        </p:nvCxnSpPr>
        <p:spPr>
          <a:xfrm rot="16200000" flipV="1">
            <a:off x="7983165" y="2303851"/>
            <a:ext cx="357190" cy="1785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tângulo 52"/>
          <p:cNvSpPr/>
          <p:nvPr/>
        </p:nvSpPr>
        <p:spPr>
          <a:xfrm>
            <a:off x="6138458" y="4572008"/>
            <a:ext cx="571504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u="sng" dirty="0">
                <a:solidFill>
                  <a:schemeClr val="bg1"/>
                </a:solidFill>
              </a:rPr>
              <a:t>B1</a:t>
            </a:r>
          </a:p>
        </p:txBody>
      </p:sp>
      <p:sp>
        <p:nvSpPr>
          <p:cNvPr id="54" name="Retângulo 53"/>
          <p:cNvSpPr/>
          <p:nvPr/>
        </p:nvSpPr>
        <p:spPr>
          <a:xfrm>
            <a:off x="6709962" y="4572008"/>
            <a:ext cx="571504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B2</a:t>
            </a:r>
          </a:p>
        </p:txBody>
      </p:sp>
      <p:sp>
        <p:nvSpPr>
          <p:cNvPr id="56" name="Seta para baixo 55"/>
          <p:cNvSpPr/>
          <p:nvPr/>
        </p:nvSpPr>
        <p:spPr>
          <a:xfrm rot="19466609">
            <a:off x="5298712" y="3136574"/>
            <a:ext cx="428628" cy="14083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8" name="CaixaDeTexto 57"/>
          <p:cNvSpPr txBox="1"/>
          <p:nvPr/>
        </p:nvSpPr>
        <p:spPr>
          <a:xfrm>
            <a:off x="6138458" y="4143380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B</a:t>
            </a:r>
          </a:p>
        </p:txBody>
      </p:sp>
      <p:sp>
        <p:nvSpPr>
          <p:cNvPr id="62" name="Retângulo 61"/>
          <p:cNvSpPr/>
          <p:nvPr/>
        </p:nvSpPr>
        <p:spPr>
          <a:xfrm>
            <a:off x="7308304" y="4585118"/>
            <a:ext cx="571504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A1</a:t>
            </a:r>
          </a:p>
        </p:txBody>
      </p:sp>
      <p:sp>
        <p:nvSpPr>
          <p:cNvPr id="64" name="CaixaDeTexto 63"/>
          <p:cNvSpPr txBox="1"/>
          <p:nvPr/>
        </p:nvSpPr>
        <p:spPr>
          <a:xfrm>
            <a:off x="3044648" y="1416594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(1,1)</a:t>
            </a:r>
          </a:p>
        </p:txBody>
      </p:sp>
      <p:sp>
        <p:nvSpPr>
          <p:cNvPr id="65" name="CaixaDeTexto 64"/>
          <p:cNvSpPr txBox="1"/>
          <p:nvPr/>
        </p:nvSpPr>
        <p:spPr>
          <a:xfrm>
            <a:off x="6000760" y="142873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(0,N)</a:t>
            </a: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2B9F496D-6CFD-42FD-B244-CA5FC92E0584}"/>
              </a:ext>
            </a:extLst>
          </p:cNvPr>
          <p:cNvSpPr/>
          <p:nvPr/>
        </p:nvSpPr>
        <p:spPr>
          <a:xfrm>
            <a:off x="1142976" y="4582599"/>
            <a:ext cx="571504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u="sng" dirty="0">
                <a:solidFill>
                  <a:schemeClr val="bg1"/>
                </a:solidFill>
              </a:rPr>
              <a:t>A1</a:t>
            </a: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679E728F-257D-47CF-A945-4422374FBAB8}"/>
              </a:ext>
            </a:extLst>
          </p:cNvPr>
          <p:cNvSpPr/>
          <p:nvPr/>
        </p:nvSpPr>
        <p:spPr>
          <a:xfrm>
            <a:off x="1714480" y="4582599"/>
            <a:ext cx="571504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A2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03374721-C907-45CE-A069-9D34990874EC}"/>
              </a:ext>
            </a:extLst>
          </p:cNvPr>
          <p:cNvSpPr txBox="1"/>
          <p:nvPr/>
        </p:nvSpPr>
        <p:spPr>
          <a:xfrm>
            <a:off x="1142976" y="4153971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4" grpId="0" animBg="1"/>
      <p:bldP spid="56" grpId="0" animBg="1"/>
      <p:bldP spid="58" grpId="0"/>
      <p:bldP spid="62" grpId="0" animBg="1"/>
      <p:bldP spid="26" grpId="0" animBg="1"/>
      <p:bldP spid="27" grpId="0" animBg="1"/>
      <p:bldP spid="2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Para cada relacionamento regular com cardinalidade N:N entre entidades </a:t>
            </a:r>
            <a:r>
              <a:rPr lang="pt-BR" sz="2400" b="1" dirty="0"/>
              <a:t>E1 </a:t>
            </a:r>
            <a:r>
              <a:rPr lang="pt-BR" sz="2400" dirty="0"/>
              <a:t>e</a:t>
            </a:r>
            <a:r>
              <a:rPr lang="pt-BR" sz="2400" b="1" dirty="0"/>
              <a:t> E2</a:t>
            </a:r>
            <a:r>
              <a:rPr lang="pt-BR" sz="2400" dirty="0"/>
              <a:t>, cria-se uma nova tabela</a:t>
            </a:r>
            <a:r>
              <a:rPr lang="pt-BR" sz="2400" b="1" dirty="0"/>
              <a:t> T1</a:t>
            </a:r>
            <a:r>
              <a:rPr lang="pt-BR" sz="2400" dirty="0"/>
              <a:t>, contendo todos os atributos do relacionamento mais o atributo chave de </a:t>
            </a:r>
            <a:r>
              <a:rPr lang="pt-BR" sz="2400" b="1" dirty="0"/>
              <a:t>E1</a:t>
            </a:r>
            <a:r>
              <a:rPr lang="pt-BR" sz="2400" dirty="0"/>
              <a:t> e o atributo chave de </a:t>
            </a:r>
            <a:r>
              <a:rPr lang="pt-BR" sz="2400" b="1" dirty="0"/>
              <a:t>E2; </a:t>
            </a:r>
            <a:r>
              <a:rPr lang="pt-BR" sz="2400" dirty="0"/>
              <a:t>a chave primária de </a:t>
            </a:r>
            <a:r>
              <a:rPr lang="pt-BR" sz="2400" b="1" dirty="0"/>
              <a:t>T1 </a:t>
            </a:r>
            <a:r>
              <a:rPr lang="pt-BR" sz="2400" dirty="0"/>
              <a:t>será composta pelos atributos chave de</a:t>
            </a:r>
            <a:r>
              <a:rPr lang="pt-BR" sz="2400" b="1" dirty="0"/>
              <a:t> E1 e E2;</a:t>
            </a:r>
            <a:endParaRPr lang="pt-BR" sz="2400" dirty="0"/>
          </a:p>
        </p:txBody>
      </p:sp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Passo 5 do Mapeamento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Exemplo Passo 5</a:t>
            </a:r>
          </a:p>
        </p:txBody>
      </p:sp>
      <p:sp>
        <p:nvSpPr>
          <p:cNvPr id="6" name="Retângulo 5"/>
          <p:cNvSpPr/>
          <p:nvPr/>
        </p:nvSpPr>
        <p:spPr>
          <a:xfrm>
            <a:off x="1071538" y="1603294"/>
            <a:ext cx="1571636" cy="57150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7" name="Retângulo 6"/>
          <p:cNvSpPr/>
          <p:nvPr/>
        </p:nvSpPr>
        <p:spPr>
          <a:xfrm>
            <a:off x="6858016" y="1624620"/>
            <a:ext cx="1571636" cy="57150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8" name="Losango 7"/>
          <p:cNvSpPr/>
          <p:nvPr/>
        </p:nvSpPr>
        <p:spPr>
          <a:xfrm>
            <a:off x="4000496" y="1500174"/>
            <a:ext cx="1571636" cy="785818"/>
          </a:xfrm>
          <a:prstGeom prst="diamon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R1</a:t>
            </a:r>
          </a:p>
        </p:txBody>
      </p:sp>
      <p:cxnSp>
        <p:nvCxnSpPr>
          <p:cNvPr id="9" name="Conector reto 8"/>
          <p:cNvCxnSpPr>
            <a:stCxn id="6" idx="3"/>
            <a:endCxn id="8" idx="1"/>
          </p:cNvCxnSpPr>
          <p:nvPr/>
        </p:nvCxnSpPr>
        <p:spPr>
          <a:xfrm>
            <a:off x="2643174" y="1889046"/>
            <a:ext cx="1357322" cy="40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/>
          <p:cNvCxnSpPr>
            <a:stCxn id="8" idx="3"/>
            <a:endCxn id="7" idx="1"/>
          </p:cNvCxnSpPr>
          <p:nvPr/>
        </p:nvCxnSpPr>
        <p:spPr>
          <a:xfrm>
            <a:off x="5572132" y="1893083"/>
            <a:ext cx="1285884" cy="172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lipse 10"/>
          <p:cNvSpPr/>
          <p:nvPr/>
        </p:nvSpPr>
        <p:spPr>
          <a:xfrm>
            <a:off x="928662" y="2500306"/>
            <a:ext cx="785818" cy="3571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u="sng" dirty="0">
                <a:solidFill>
                  <a:schemeClr val="bg1"/>
                </a:solidFill>
              </a:rPr>
              <a:t>A1</a:t>
            </a:r>
          </a:p>
        </p:txBody>
      </p:sp>
      <p:sp>
        <p:nvSpPr>
          <p:cNvPr id="12" name="Elipse 11"/>
          <p:cNvSpPr/>
          <p:nvPr/>
        </p:nvSpPr>
        <p:spPr>
          <a:xfrm>
            <a:off x="2143108" y="2500306"/>
            <a:ext cx="785818" cy="3571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A2</a:t>
            </a:r>
          </a:p>
        </p:txBody>
      </p:sp>
      <p:sp>
        <p:nvSpPr>
          <p:cNvPr id="13" name="Elipse 12"/>
          <p:cNvSpPr/>
          <p:nvPr/>
        </p:nvSpPr>
        <p:spPr>
          <a:xfrm>
            <a:off x="7858148" y="2571744"/>
            <a:ext cx="785818" cy="3571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B2</a:t>
            </a:r>
          </a:p>
        </p:txBody>
      </p:sp>
      <p:sp>
        <p:nvSpPr>
          <p:cNvPr id="14" name="Elipse 13"/>
          <p:cNvSpPr/>
          <p:nvPr/>
        </p:nvSpPr>
        <p:spPr>
          <a:xfrm>
            <a:off x="6643702" y="2571744"/>
            <a:ext cx="785818" cy="3571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u="sng" dirty="0">
                <a:solidFill>
                  <a:schemeClr val="bg1"/>
                </a:solidFill>
              </a:rPr>
              <a:t>B1</a:t>
            </a:r>
          </a:p>
        </p:txBody>
      </p:sp>
      <p:sp>
        <p:nvSpPr>
          <p:cNvPr id="15" name="Elipse 14"/>
          <p:cNvSpPr/>
          <p:nvPr/>
        </p:nvSpPr>
        <p:spPr>
          <a:xfrm>
            <a:off x="4214810" y="2500306"/>
            <a:ext cx="785818" cy="3571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R1</a:t>
            </a:r>
          </a:p>
        </p:txBody>
      </p:sp>
      <p:cxnSp>
        <p:nvCxnSpPr>
          <p:cNvPr id="16" name="Conector reto 15"/>
          <p:cNvCxnSpPr>
            <a:stCxn id="11" idx="0"/>
          </p:cNvCxnSpPr>
          <p:nvPr/>
        </p:nvCxnSpPr>
        <p:spPr>
          <a:xfrm rot="5400000" flipH="1" flipV="1">
            <a:off x="1196554" y="2268133"/>
            <a:ext cx="357190" cy="1071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/>
          <p:cNvCxnSpPr>
            <a:stCxn id="12" idx="1"/>
          </p:cNvCxnSpPr>
          <p:nvPr/>
        </p:nvCxnSpPr>
        <p:spPr>
          <a:xfrm rot="16200000" flipV="1">
            <a:off x="2031618" y="2326045"/>
            <a:ext cx="338061" cy="115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/>
          <p:cNvCxnSpPr>
            <a:stCxn id="15" idx="0"/>
          </p:cNvCxnSpPr>
          <p:nvPr/>
        </p:nvCxnSpPr>
        <p:spPr>
          <a:xfrm rot="5400000" flipH="1" flipV="1">
            <a:off x="4482702" y="2339571"/>
            <a:ext cx="285752" cy="357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/>
          <p:cNvCxnSpPr>
            <a:stCxn id="14" idx="0"/>
          </p:cNvCxnSpPr>
          <p:nvPr/>
        </p:nvCxnSpPr>
        <p:spPr>
          <a:xfrm rot="5400000" flipH="1" flipV="1">
            <a:off x="6947313" y="2303852"/>
            <a:ext cx="357190" cy="1785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/>
          <p:cNvCxnSpPr>
            <a:stCxn id="13" idx="0"/>
          </p:cNvCxnSpPr>
          <p:nvPr/>
        </p:nvCxnSpPr>
        <p:spPr>
          <a:xfrm rot="16200000" flipV="1">
            <a:off x="7983165" y="2303851"/>
            <a:ext cx="357190" cy="1785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tângulo 20"/>
          <p:cNvSpPr/>
          <p:nvPr/>
        </p:nvSpPr>
        <p:spPr>
          <a:xfrm>
            <a:off x="3929058" y="5143512"/>
            <a:ext cx="571504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u="sng" dirty="0">
                <a:solidFill>
                  <a:schemeClr val="bg1"/>
                </a:solidFill>
              </a:rPr>
              <a:t>A1</a:t>
            </a:r>
          </a:p>
        </p:txBody>
      </p:sp>
      <p:sp>
        <p:nvSpPr>
          <p:cNvPr id="22" name="Retângulo 21"/>
          <p:cNvSpPr/>
          <p:nvPr/>
        </p:nvSpPr>
        <p:spPr>
          <a:xfrm>
            <a:off x="4500562" y="5143512"/>
            <a:ext cx="571504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u="sng" dirty="0">
                <a:solidFill>
                  <a:schemeClr val="bg1"/>
                </a:solidFill>
              </a:rPr>
              <a:t>B1</a:t>
            </a:r>
          </a:p>
        </p:txBody>
      </p:sp>
      <p:sp>
        <p:nvSpPr>
          <p:cNvPr id="23" name="Seta para baixo 22"/>
          <p:cNvSpPr/>
          <p:nvPr/>
        </p:nvSpPr>
        <p:spPr>
          <a:xfrm>
            <a:off x="4429124" y="3136574"/>
            <a:ext cx="428628" cy="14083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CaixaDeTexto 23"/>
          <p:cNvSpPr txBox="1"/>
          <p:nvPr/>
        </p:nvSpPr>
        <p:spPr>
          <a:xfrm>
            <a:off x="3929058" y="4714884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R1</a:t>
            </a:r>
          </a:p>
        </p:txBody>
      </p:sp>
      <p:sp>
        <p:nvSpPr>
          <p:cNvPr id="25" name="Retângulo 24"/>
          <p:cNvSpPr/>
          <p:nvPr/>
        </p:nvSpPr>
        <p:spPr>
          <a:xfrm>
            <a:off x="5082422" y="5143512"/>
            <a:ext cx="571504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R1</a:t>
            </a:r>
          </a:p>
        </p:txBody>
      </p:sp>
      <p:sp>
        <p:nvSpPr>
          <p:cNvPr id="27" name="CaixaDeTexto 26"/>
          <p:cNvSpPr txBox="1"/>
          <p:nvPr/>
        </p:nvSpPr>
        <p:spPr>
          <a:xfrm>
            <a:off x="3044648" y="1416594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(1,N)</a:t>
            </a:r>
          </a:p>
        </p:txBody>
      </p:sp>
      <p:sp>
        <p:nvSpPr>
          <p:cNvPr id="28" name="CaixaDeTexto 27"/>
          <p:cNvSpPr txBox="1"/>
          <p:nvPr/>
        </p:nvSpPr>
        <p:spPr>
          <a:xfrm>
            <a:off x="6000760" y="142873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(0,N)</a:t>
            </a: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85247943-30A0-4D28-A1A7-3B28B2891A93}"/>
              </a:ext>
            </a:extLst>
          </p:cNvPr>
          <p:cNvSpPr/>
          <p:nvPr/>
        </p:nvSpPr>
        <p:spPr>
          <a:xfrm>
            <a:off x="7286644" y="4582599"/>
            <a:ext cx="571504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u="sng" dirty="0">
                <a:solidFill>
                  <a:schemeClr val="bg1"/>
                </a:solidFill>
              </a:rPr>
              <a:t>B1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0F985AAA-0016-471D-B8B5-4737640C373B}"/>
              </a:ext>
            </a:extLst>
          </p:cNvPr>
          <p:cNvSpPr/>
          <p:nvPr/>
        </p:nvSpPr>
        <p:spPr>
          <a:xfrm>
            <a:off x="7858148" y="4582599"/>
            <a:ext cx="571504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B2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CCCDCAC9-A350-45A2-A8A3-3DE095B6FD52}"/>
              </a:ext>
            </a:extLst>
          </p:cNvPr>
          <p:cNvSpPr txBox="1"/>
          <p:nvPr/>
        </p:nvSpPr>
        <p:spPr>
          <a:xfrm>
            <a:off x="7286644" y="4153971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B</a:t>
            </a:r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D4927C67-6002-46A9-B371-7587D3AF4A83}"/>
              </a:ext>
            </a:extLst>
          </p:cNvPr>
          <p:cNvSpPr/>
          <p:nvPr/>
        </p:nvSpPr>
        <p:spPr>
          <a:xfrm>
            <a:off x="1142976" y="4582599"/>
            <a:ext cx="571504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u="sng" dirty="0">
                <a:solidFill>
                  <a:schemeClr val="bg1"/>
                </a:solidFill>
              </a:rPr>
              <a:t>A1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686E8907-2316-437C-A981-6B1D9332974C}"/>
              </a:ext>
            </a:extLst>
          </p:cNvPr>
          <p:cNvSpPr/>
          <p:nvPr/>
        </p:nvSpPr>
        <p:spPr>
          <a:xfrm>
            <a:off x="1714480" y="4582599"/>
            <a:ext cx="571504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A2</a:t>
            </a: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2508C9CB-A720-4F50-9BD9-2F162D273708}"/>
              </a:ext>
            </a:extLst>
          </p:cNvPr>
          <p:cNvSpPr txBox="1"/>
          <p:nvPr/>
        </p:nvSpPr>
        <p:spPr>
          <a:xfrm>
            <a:off x="1142976" y="4153971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  <p:bldP spid="24" grpId="0"/>
      <p:bldP spid="25" grpId="0" animBg="1"/>
      <p:bldP spid="26" grpId="0" animBg="1"/>
      <p:bldP spid="29" grpId="0" animBg="1"/>
      <p:bldP spid="30" grpId="0"/>
      <p:bldP spid="32" grpId="0" animBg="1"/>
      <p:bldP spid="33" grpId="0" animBg="1"/>
      <p:bldP spid="3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BR" sz="2800" dirty="0"/>
              <a:t>Para cada atributo multivalorado </a:t>
            </a:r>
            <a:r>
              <a:rPr lang="pt-BR" sz="2800" b="1" dirty="0"/>
              <a:t>A1, </a:t>
            </a:r>
            <a:r>
              <a:rPr lang="pt-BR" sz="2800" dirty="0"/>
              <a:t>cria-se uma tabela </a:t>
            </a:r>
            <a:r>
              <a:rPr lang="pt-BR" sz="2800" b="1" dirty="0"/>
              <a:t>T1</a:t>
            </a:r>
            <a:r>
              <a:rPr lang="pt-BR" sz="2800" dirty="0"/>
              <a:t>, contendo o atributo multivalorado </a:t>
            </a:r>
            <a:r>
              <a:rPr lang="pt-BR" sz="2800" b="1" dirty="0"/>
              <a:t>A1</a:t>
            </a:r>
            <a:r>
              <a:rPr lang="pt-BR" sz="2800" dirty="0"/>
              <a:t>, mais o atributo chave </a:t>
            </a:r>
            <a:r>
              <a:rPr lang="pt-BR" sz="2800" b="1" dirty="0"/>
              <a:t>C </a:t>
            </a:r>
            <a:r>
              <a:rPr lang="pt-BR" sz="2800" dirty="0"/>
              <a:t>da tabela que representa  a entidade ou relacionamento que contém </a:t>
            </a:r>
            <a:r>
              <a:rPr lang="pt-BR" sz="2800" b="1" dirty="0"/>
              <a:t>A1; </a:t>
            </a:r>
          </a:p>
          <a:p>
            <a:r>
              <a:rPr lang="pt-BR" sz="2800" dirty="0"/>
              <a:t>A chave primária de</a:t>
            </a:r>
            <a:r>
              <a:rPr lang="pt-BR" sz="2800" b="1" dirty="0"/>
              <a:t> T1 </a:t>
            </a:r>
            <a:r>
              <a:rPr lang="pt-BR" sz="2800" dirty="0"/>
              <a:t>será composta por </a:t>
            </a:r>
            <a:r>
              <a:rPr lang="pt-BR" sz="2800" b="1" dirty="0"/>
              <a:t>A1</a:t>
            </a:r>
            <a:r>
              <a:rPr lang="pt-BR" sz="2800" dirty="0"/>
              <a:t> mais</a:t>
            </a:r>
            <a:r>
              <a:rPr lang="pt-BR" sz="2800" b="1" dirty="0"/>
              <a:t> C; </a:t>
            </a:r>
            <a:r>
              <a:rPr lang="pt-BR" sz="2800" dirty="0"/>
              <a:t>se</a:t>
            </a:r>
            <a:r>
              <a:rPr lang="pt-BR" sz="2800" b="1" dirty="0"/>
              <a:t> A1 </a:t>
            </a:r>
            <a:r>
              <a:rPr lang="pt-BR" sz="2800" dirty="0"/>
              <a:t>for composto, então a tabela</a:t>
            </a:r>
            <a:r>
              <a:rPr lang="pt-BR" sz="2800" b="1" dirty="0"/>
              <a:t> T1</a:t>
            </a:r>
            <a:r>
              <a:rPr lang="pt-BR" sz="2800" dirty="0"/>
              <a:t> deverá conter todos os atributos de </a:t>
            </a:r>
            <a:r>
              <a:rPr lang="pt-BR" sz="2800" b="1" dirty="0"/>
              <a:t>A1;</a:t>
            </a:r>
            <a:endParaRPr lang="pt-BR" sz="2800" dirty="0"/>
          </a:p>
        </p:txBody>
      </p:sp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Passo 6 do Mapeamento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lipse 13"/>
          <p:cNvSpPr/>
          <p:nvPr/>
        </p:nvSpPr>
        <p:spPr>
          <a:xfrm>
            <a:off x="3003260" y="1967940"/>
            <a:ext cx="1000132" cy="5191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A3</a:t>
            </a:r>
          </a:p>
        </p:txBody>
      </p:sp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Exemplo Passo 6</a:t>
            </a:r>
          </a:p>
        </p:txBody>
      </p:sp>
      <p:sp>
        <p:nvSpPr>
          <p:cNvPr id="6" name="Retângulo 5"/>
          <p:cNvSpPr/>
          <p:nvPr/>
        </p:nvSpPr>
        <p:spPr>
          <a:xfrm>
            <a:off x="1071538" y="1603294"/>
            <a:ext cx="1571636" cy="57150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7" name="Elipse 6"/>
          <p:cNvSpPr/>
          <p:nvPr/>
        </p:nvSpPr>
        <p:spPr>
          <a:xfrm>
            <a:off x="928662" y="2500306"/>
            <a:ext cx="785818" cy="3571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u="sng" dirty="0">
                <a:solidFill>
                  <a:schemeClr val="bg1"/>
                </a:solidFill>
              </a:rPr>
              <a:t>A1</a:t>
            </a:r>
          </a:p>
        </p:txBody>
      </p:sp>
      <p:sp>
        <p:nvSpPr>
          <p:cNvPr id="8" name="Elipse 7"/>
          <p:cNvSpPr/>
          <p:nvPr/>
        </p:nvSpPr>
        <p:spPr>
          <a:xfrm>
            <a:off x="2143108" y="2500306"/>
            <a:ext cx="785818" cy="3571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A2</a:t>
            </a:r>
          </a:p>
        </p:txBody>
      </p:sp>
      <p:cxnSp>
        <p:nvCxnSpPr>
          <p:cNvPr id="9" name="Conector reto 8"/>
          <p:cNvCxnSpPr>
            <a:stCxn id="7" idx="0"/>
          </p:cNvCxnSpPr>
          <p:nvPr/>
        </p:nvCxnSpPr>
        <p:spPr>
          <a:xfrm rot="5400000" flipH="1" flipV="1">
            <a:off x="1196554" y="2268133"/>
            <a:ext cx="357190" cy="1071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/>
          <p:cNvCxnSpPr>
            <a:stCxn id="8" idx="1"/>
          </p:cNvCxnSpPr>
          <p:nvPr/>
        </p:nvCxnSpPr>
        <p:spPr>
          <a:xfrm rot="16200000" flipV="1">
            <a:off x="2031618" y="2326045"/>
            <a:ext cx="338061" cy="115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lipse 10"/>
          <p:cNvSpPr/>
          <p:nvPr/>
        </p:nvSpPr>
        <p:spPr>
          <a:xfrm>
            <a:off x="3119632" y="2052630"/>
            <a:ext cx="785818" cy="3571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A3</a:t>
            </a:r>
          </a:p>
        </p:txBody>
      </p:sp>
      <p:cxnSp>
        <p:nvCxnSpPr>
          <p:cNvPr id="12" name="Conector reto 11"/>
          <p:cNvCxnSpPr>
            <a:stCxn id="14" idx="1"/>
          </p:cNvCxnSpPr>
          <p:nvPr/>
        </p:nvCxnSpPr>
        <p:spPr>
          <a:xfrm rot="16200000" flipV="1">
            <a:off x="2803151" y="1697387"/>
            <a:ext cx="186598" cy="5065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tângulo 15"/>
          <p:cNvSpPr/>
          <p:nvPr/>
        </p:nvSpPr>
        <p:spPr>
          <a:xfrm>
            <a:off x="4071934" y="4357694"/>
            <a:ext cx="571504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u="sng" dirty="0">
                <a:solidFill>
                  <a:schemeClr val="bg1"/>
                </a:solidFill>
              </a:rPr>
              <a:t>A1</a:t>
            </a:r>
          </a:p>
        </p:txBody>
      </p:sp>
      <p:sp>
        <p:nvSpPr>
          <p:cNvPr id="17" name="Retângulo 16"/>
          <p:cNvSpPr/>
          <p:nvPr/>
        </p:nvSpPr>
        <p:spPr>
          <a:xfrm>
            <a:off x="4643438" y="4357694"/>
            <a:ext cx="571504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u="sng" dirty="0">
                <a:solidFill>
                  <a:schemeClr val="bg1"/>
                </a:solidFill>
              </a:rPr>
              <a:t>A3</a:t>
            </a:r>
          </a:p>
        </p:txBody>
      </p:sp>
      <p:sp>
        <p:nvSpPr>
          <p:cNvPr id="18" name="CaixaDeTexto 17"/>
          <p:cNvSpPr txBox="1"/>
          <p:nvPr/>
        </p:nvSpPr>
        <p:spPr>
          <a:xfrm>
            <a:off x="4071934" y="3929066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A1</a:t>
            </a:r>
          </a:p>
        </p:txBody>
      </p:sp>
      <p:sp>
        <p:nvSpPr>
          <p:cNvPr id="20" name="Retângulo 19"/>
          <p:cNvSpPr/>
          <p:nvPr/>
        </p:nvSpPr>
        <p:spPr>
          <a:xfrm>
            <a:off x="928662" y="4429132"/>
            <a:ext cx="571504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u="sng" dirty="0">
                <a:solidFill>
                  <a:schemeClr val="bg1"/>
                </a:solidFill>
              </a:rPr>
              <a:t>A1</a:t>
            </a:r>
          </a:p>
        </p:txBody>
      </p:sp>
      <p:sp>
        <p:nvSpPr>
          <p:cNvPr id="21" name="Retângulo 20"/>
          <p:cNvSpPr/>
          <p:nvPr/>
        </p:nvSpPr>
        <p:spPr>
          <a:xfrm>
            <a:off x="1500166" y="4429132"/>
            <a:ext cx="571504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A2</a:t>
            </a:r>
          </a:p>
        </p:txBody>
      </p:sp>
      <p:sp>
        <p:nvSpPr>
          <p:cNvPr id="22" name="CaixaDeTexto 21"/>
          <p:cNvSpPr txBox="1"/>
          <p:nvPr/>
        </p:nvSpPr>
        <p:spPr>
          <a:xfrm>
            <a:off x="928662" y="4000504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A</a:t>
            </a:r>
          </a:p>
        </p:txBody>
      </p:sp>
      <p:sp>
        <p:nvSpPr>
          <p:cNvPr id="24" name="Seta para baixo 23"/>
          <p:cNvSpPr/>
          <p:nvPr/>
        </p:nvSpPr>
        <p:spPr>
          <a:xfrm>
            <a:off x="1643042" y="3071810"/>
            <a:ext cx="500066" cy="10001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Seta para baixo 24"/>
          <p:cNvSpPr/>
          <p:nvPr/>
        </p:nvSpPr>
        <p:spPr>
          <a:xfrm rot="20329834">
            <a:off x="3698021" y="2575420"/>
            <a:ext cx="642942" cy="12144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/>
      <p:bldP spid="20" grpId="0" animBg="1"/>
      <p:bldP spid="21" grpId="0" animBg="1"/>
      <p:bldP spid="22" grpId="0"/>
      <p:bldP spid="24" grpId="0" animBg="1"/>
      <p:bldP spid="2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dirty="0"/>
              <a:t>Para cada relacionamento </a:t>
            </a:r>
            <a:r>
              <a:rPr lang="pt-BR" sz="2800" dirty="0" err="1"/>
              <a:t>n-ário</a:t>
            </a:r>
            <a:r>
              <a:rPr lang="pt-BR" sz="2800" dirty="0"/>
              <a:t>, n &gt; 2, cria-se uma tabela </a:t>
            </a:r>
            <a:r>
              <a:rPr lang="pt-BR" sz="2800" b="1" dirty="0"/>
              <a:t>T1, </a:t>
            </a:r>
            <a:r>
              <a:rPr lang="pt-BR" sz="2800" dirty="0"/>
              <a:t>contendo todos os atributos do relacionamento;</a:t>
            </a:r>
          </a:p>
          <a:p>
            <a:r>
              <a:rPr lang="pt-BR" sz="2800" dirty="0"/>
              <a:t>A chave primária de </a:t>
            </a:r>
            <a:r>
              <a:rPr lang="pt-BR" sz="2800" b="1" dirty="0"/>
              <a:t>T1 </a:t>
            </a:r>
            <a:r>
              <a:rPr lang="pt-BR" sz="2800" dirty="0"/>
              <a:t>será composta pelos atributos chaves das entidades participantes do relacionamento;</a:t>
            </a:r>
          </a:p>
        </p:txBody>
      </p:sp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Passo 7 do Mapeamento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Exemplo Passo 7</a:t>
            </a:r>
          </a:p>
        </p:txBody>
      </p:sp>
      <p:sp>
        <p:nvSpPr>
          <p:cNvPr id="4" name="Retângulo 3"/>
          <p:cNvSpPr/>
          <p:nvPr/>
        </p:nvSpPr>
        <p:spPr>
          <a:xfrm>
            <a:off x="1071538" y="1603294"/>
            <a:ext cx="1571636" cy="57150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5" name="Retângulo 4"/>
          <p:cNvSpPr/>
          <p:nvPr/>
        </p:nvSpPr>
        <p:spPr>
          <a:xfrm>
            <a:off x="6858016" y="1624620"/>
            <a:ext cx="1571636" cy="57150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6" name="Losango 5"/>
          <p:cNvSpPr/>
          <p:nvPr/>
        </p:nvSpPr>
        <p:spPr>
          <a:xfrm>
            <a:off x="4000496" y="1500174"/>
            <a:ext cx="1571636" cy="785818"/>
          </a:xfrm>
          <a:prstGeom prst="diamon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R1</a:t>
            </a:r>
          </a:p>
        </p:txBody>
      </p:sp>
      <p:cxnSp>
        <p:nvCxnSpPr>
          <p:cNvPr id="7" name="Conector reto 6"/>
          <p:cNvCxnSpPr>
            <a:stCxn id="4" idx="3"/>
            <a:endCxn id="6" idx="1"/>
          </p:cNvCxnSpPr>
          <p:nvPr/>
        </p:nvCxnSpPr>
        <p:spPr>
          <a:xfrm>
            <a:off x="2643174" y="1889046"/>
            <a:ext cx="1357322" cy="40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/>
          <p:cNvCxnSpPr>
            <a:stCxn id="6" idx="3"/>
            <a:endCxn id="5" idx="1"/>
          </p:cNvCxnSpPr>
          <p:nvPr/>
        </p:nvCxnSpPr>
        <p:spPr>
          <a:xfrm>
            <a:off x="5572132" y="1893083"/>
            <a:ext cx="1285884" cy="172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lipse 8"/>
          <p:cNvSpPr/>
          <p:nvPr/>
        </p:nvSpPr>
        <p:spPr>
          <a:xfrm>
            <a:off x="928662" y="2500306"/>
            <a:ext cx="785818" cy="3571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u="sng" dirty="0">
                <a:solidFill>
                  <a:schemeClr val="bg1"/>
                </a:solidFill>
              </a:rPr>
              <a:t>A1</a:t>
            </a:r>
          </a:p>
        </p:txBody>
      </p:sp>
      <p:sp>
        <p:nvSpPr>
          <p:cNvPr id="10" name="Elipse 9"/>
          <p:cNvSpPr/>
          <p:nvPr/>
        </p:nvSpPr>
        <p:spPr>
          <a:xfrm>
            <a:off x="2143108" y="2500306"/>
            <a:ext cx="785818" cy="3571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A2</a:t>
            </a:r>
          </a:p>
        </p:txBody>
      </p:sp>
      <p:sp>
        <p:nvSpPr>
          <p:cNvPr id="11" name="Elipse 10"/>
          <p:cNvSpPr/>
          <p:nvPr/>
        </p:nvSpPr>
        <p:spPr>
          <a:xfrm>
            <a:off x="7858148" y="2571744"/>
            <a:ext cx="785818" cy="3571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B2</a:t>
            </a:r>
          </a:p>
        </p:txBody>
      </p:sp>
      <p:sp>
        <p:nvSpPr>
          <p:cNvPr id="12" name="Elipse 11"/>
          <p:cNvSpPr/>
          <p:nvPr/>
        </p:nvSpPr>
        <p:spPr>
          <a:xfrm>
            <a:off x="6643702" y="2571744"/>
            <a:ext cx="785818" cy="3571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u="sng" dirty="0">
                <a:solidFill>
                  <a:schemeClr val="bg1"/>
                </a:solidFill>
              </a:rPr>
              <a:t>B1</a:t>
            </a:r>
          </a:p>
        </p:txBody>
      </p:sp>
      <p:sp>
        <p:nvSpPr>
          <p:cNvPr id="13" name="Elipse 12"/>
          <p:cNvSpPr/>
          <p:nvPr/>
        </p:nvSpPr>
        <p:spPr>
          <a:xfrm>
            <a:off x="5214942" y="1142984"/>
            <a:ext cx="785818" cy="3571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R1</a:t>
            </a:r>
          </a:p>
        </p:txBody>
      </p:sp>
      <p:cxnSp>
        <p:nvCxnSpPr>
          <p:cNvPr id="14" name="Conector reto 13"/>
          <p:cNvCxnSpPr>
            <a:stCxn id="9" idx="0"/>
          </p:cNvCxnSpPr>
          <p:nvPr/>
        </p:nvCxnSpPr>
        <p:spPr>
          <a:xfrm rot="5400000" flipH="1" flipV="1">
            <a:off x="1196554" y="2268133"/>
            <a:ext cx="357190" cy="1071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/>
          <p:cNvCxnSpPr>
            <a:stCxn id="10" idx="1"/>
          </p:cNvCxnSpPr>
          <p:nvPr/>
        </p:nvCxnSpPr>
        <p:spPr>
          <a:xfrm rot="16200000" flipV="1">
            <a:off x="2031618" y="2326045"/>
            <a:ext cx="338061" cy="115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/>
          <p:cNvCxnSpPr>
            <a:stCxn id="13" idx="4"/>
          </p:cNvCxnSpPr>
          <p:nvPr/>
        </p:nvCxnSpPr>
        <p:spPr>
          <a:xfrm rot="5400000">
            <a:off x="5268522" y="1375159"/>
            <a:ext cx="214314" cy="464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/>
          <p:cNvCxnSpPr>
            <a:stCxn id="12" idx="0"/>
          </p:cNvCxnSpPr>
          <p:nvPr/>
        </p:nvCxnSpPr>
        <p:spPr>
          <a:xfrm rot="5400000" flipH="1" flipV="1">
            <a:off x="6947313" y="2303852"/>
            <a:ext cx="357190" cy="1785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/>
          <p:cNvCxnSpPr>
            <a:stCxn id="11" idx="0"/>
          </p:cNvCxnSpPr>
          <p:nvPr/>
        </p:nvCxnSpPr>
        <p:spPr>
          <a:xfrm rot="16200000" flipV="1">
            <a:off x="7983165" y="2303851"/>
            <a:ext cx="357190" cy="1785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tângulo 18"/>
          <p:cNvSpPr/>
          <p:nvPr/>
        </p:nvSpPr>
        <p:spPr>
          <a:xfrm>
            <a:off x="5612650" y="4807104"/>
            <a:ext cx="571504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u="sng" dirty="0">
                <a:solidFill>
                  <a:schemeClr val="bg1"/>
                </a:solidFill>
              </a:rPr>
              <a:t>A1</a:t>
            </a:r>
          </a:p>
        </p:txBody>
      </p:sp>
      <p:sp>
        <p:nvSpPr>
          <p:cNvPr id="20" name="Retângulo 19"/>
          <p:cNvSpPr/>
          <p:nvPr/>
        </p:nvSpPr>
        <p:spPr>
          <a:xfrm>
            <a:off x="6184154" y="4807104"/>
            <a:ext cx="571504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u="sng" dirty="0">
                <a:solidFill>
                  <a:schemeClr val="bg1"/>
                </a:solidFill>
              </a:rPr>
              <a:t>B1</a:t>
            </a:r>
          </a:p>
        </p:txBody>
      </p:sp>
      <p:sp>
        <p:nvSpPr>
          <p:cNvPr id="21" name="Seta para baixo 20"/>
          <p:cNvSpPr/>
          <p:nvPr/>
        </p:nvSpPr>
        <p:spPr>
          <a:xfrm rot="20275682">
            <a:off x="5888670" y="1958033"/>
            <a:ext cx="428628" cy="27713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CaixaDeTexto 21"/>
          <p:cNvSpPr txBox="1"/>
          <p:nvPr/>
        </p:nvSpPr>
        <p:spPr>
          <a:xfrm>
            <a:off x="5612650" y="4378476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R1</a:t>
            </a:r>
          </a:p>
        </p:txBody>
      </p:sp>
      <p:sp>
        <p:nvSpPr>
          <p:cNvPr id="23" name="Retângulo 22"/>
          <p:cNvSpPr/>
          <p:nvPr/>
        </p:nvSpPr>
        <p:spPr>
          <a:xfrm>
            <a:off x="7327162" y="4807104"/>
            <a:ext cx="571504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R1</a:t>
            </a:r>
          </a:p>
        </p:txBody>
      </p:sp>
      <p:sp>
        <p:nvSpPr>
          <p:cNvPr id="24" name="CaixaDeTexto 23"/>
          <p:cNvSpPr txBox="1"/>
          <p:nvPr/>
        </p:nvSpPr>
        <p:spPr>
          <a:xfrm>
            <a:off x="3044648" y="1416594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N</a:t>
            </a:r>
          </a:p>
        </p:txBody>
      </p:sp>
      <p:sp>
        <p:nvSpPr>
          <p:cNvPr id="25" name="CaixaDeTexto 24"/>
          <p:cNvSpPr txBox="1"/>
          <p:nvPr/>
        </p:nvSpPr>
        <p:spPr>
          <a:xfrm>
            <a:off x="6000760" y="1428736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N</a:t>
            </a:r>
          </a:p>
        </p:txBody>
      </p:sp>
      <p:sp>
        <p:nvSpPr>
          <p:cNvPr id="28" name="Retângulo 27"/>
          <p:cNvSpPr/>
          <p:nvPr/>
        </p:nvSpPr>
        <p:spPr>
          <a:xfrm>
            <a:off x="4000496" y="3000372"/>
            <a:ext cx="1571636" cy="57150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29" name="Elipse 28"/>
          <p:cNvSpPr/>
          <p:nvPr/>
        </p:nvSpPr>
        <p:spPr>
          <a:xfrm>
            <a:off x="4929190" y="3929066"/>
            <a:ext cx="785818" cy="3571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C2</a:t>
            </a:r>
          </a:p>
        </p:txBody>
      </p:sp>
      <p:sp>
        <p:nvSpPr>
          <p:cNvPr id="30" name="Elipse 29"/>
          <p:cNvSpPr/>
          <p:nvPr/>
        </p:nvSpPr>
        <p:spPr>
          <a:xfrm>
            <a:off x="3714744" y="3929066"/>
            <a:ext cx="785818" cy="3571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u="sng" dirty="0">
                <a:solidFill>
                  <a:schemeClr val="bg1"/>
                </a:solidFill>
              </a:rPr>
              <a:t>C1</a:t>
            </a:r>
          </a:p>
        </p:txBody>
      </p:sp>
      <p:cxnSp>
        <p:nvCxnSpPr>
          <p:cNvPr id="31" name="Conector reto 30"/>
          <p:cNvCxnSpPr>
            <a:stCxn id="30" idx="0"/>
          </p:cNvCxnSpPr>
          <p:nvPr/>
        </p:nvCxnSpPr>
        <p:spPr>
          <a:xfrm rot="5400000" flipH="1" flipV="1">
            <a:off x="4018355" y="3661174"/>
            <a:ext cx="357190" cy="1785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to 31"/>
          <p:cNvCxnSpPr>
            <a:stCxn id="29" idx="0"/>
          </p:cNvCxnSpPr>
          <p:nvPr/>
        </p:nvCxnSpPr>
        <p:spPr>
          <a:xfrm rot="16200000" flipV="1">
            <a:off x="5054207" y="3661173"/>
            <a:ext cx="357190" cy="1785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to 32"/>
          <p:cNvCxnSpPr>
            <a:stCxn id="6" idx="2"/>
            <a:endCxn id="28" idx="0"/>
          </p:cNvCxnSpPr>
          <p:nvPr/>
        </p:nvCxnSpPr>
        <p:spPr>
          <a:xfrm rot="5400000">
            <a:off x="4429124" y="2643182"/>
            <a:ext cx="71438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aixaDeTexto 36"/>
          <p:cNvSpPr txBox="1"/>
          <p:nvPr/>
        </p:nvSpPr>
        <p:spPr>
          <a:xfrm>
            <a:off x="4929190" y="2559602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N</a:t>
            </a:r>
          </a:p>
        </p:txBody>
      </p:sp>
      <p:sp>
        <p:nvSpPr>
          <p:cNvPr id="38" name="Retângulo 37"/>
          <p:cNvSpPr/>
          <p:nvPr/>
        </p:nvSpPr>
        <p:spPr>
          <a:xfrm>
            <a:off x="6755658" y="4807104"/>
            <a:ext cx="571504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u="sng" dirty="0">
                <a:solidFill>
                  <a:schemeClr val="bg1"/>
                </a:solidFill>
              </a:rPr>
              <a:t>C1</a:t>
            </a:r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id="{49C3DD70-FBE4-4FDA-A1A2-3C7BCB2EEF35}"/>
              </a:ext>
            </a:extLst>
          </p:cNvPr>
          <p:cNvSpPr/>
          <p:nvPr/>
        </p:nvSpPr>
        <p:spPr>
          <a:xfrm>
            <a:off x="7451860" y="3786190"/>
            <a:ext cx="571504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u="sng" dirty="0">
                <a:solidFill>
                  <a:schemeClr val="bg1"/>
                </a:solidFill>
              </a:rPr>
              <a:t>B1</a:t>
            </a:r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C1224B19-7C5B-4CCD-B6FC-84B52D95823C}"/>
              </a:ext>
            </a:extLst>
          </p:cNvPr>
          <p:cNvSpPr/>
          <p:nvPr/>
        </p:nvSpPr>
        <p:spPr>
          <a:xfrm>
            <a:off x="8023364" y="3786190"/>
            <a:ext cx="571504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B2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CED53F19-54D2-4517-AF51-FE1A6C799950}"/>
              </a:ext>
            </a:extLst>
          </p:cNvPr>
          <p:cNvSpPr txBox="1"/>
          <p:nvPr/>
        </p:nvSpPr>
        <p:spPr>
          <a:xfrm>
            <a:off x="7451860" y="3357562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B</a:t>
            </a:r>
          </a:p>
        </p:txBody>
      </p:sp>
      <p:sp>
        <p:nvSpPr>
          <p:cNvPr id="45" name="Retângulo 44">
            <a:extLst>
              <a:ext uri="{FF2B5EF4-FFF2-40B4-BE49-F238E27FC236}">
                <a16:creationId xmlns:a16="http://schemas.microsoft.com/office/drawing/2014/main" id="{B9CD9EC8-9DF4-4BDF-BF23-FB3050E092A1}"/>
              </a:ext>
            </a:extLst>
          </p:cNvPr>
          <p:cNvSpPr/>
          <p:nvPr/>
        </p:nvSpPr>
        <p:spPr>
          <a:xfrm>
            <a:off x="857224" y="4683203"/>
            <a:ext cx="571504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u="sng" dirty="0">
                <a:solidFill>
                  <a:schemeClr val="bg1"/>
                </a:solidFill>
              </a:rPr>
              <a:t>A1</a:t>
            </a:r>
          </a:p>
        </p:txBody>
      </p:sp>
      <p:sp>
        <p:nvSpPr>
          <p:cNvPr id="46" name="Retângulo 45">
            <a:extLst>
              <a:ext uri="{FF2B5EF4-FFF2-40B4-BE49-F238E27FC236}">
                <a16:creationId xmlns:a16="http://schemas.microsoft.com/office/drawing/2014/main" id="{C85470B8-8C61-4ADD-9E62-1FA132331862}"/>
              </a:ext>
            </a:extLst>
          </p:cNvPr>
          <p:cNvSpPr/>
          <p:nvPr/>
        </p:nvSpPr>
        <p:spPr>
          <a:xfrm>
            <a:off x="1428728" y="4683203"/>
            <a:ext cx="571504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A2</a:t>
            </a:r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0C4558F7-0988-4F45-A94F-62290A37591D}"/>
              </a:ext>
            </a:extLst>
          </p:cNvPr>
          <p:cNvSpPr txBox="1"/>
          <p:nvPr/>
        </p:nvSpPr>
        <p:spPr>
          <a:xfrm>
            <a:off x="857224" y="4254575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A</a:t>
            </a:r>
          </a:p>
        </p:txBody>
      </p:sp>
      <p:sp>
        <p:nvSpPr>
          <p:cNvPr id="48" name="Retângulo 47">
            <a:extLst>
              <a:ext uri="{FF2B5EF4-FFF2-40B4-BE49-F238E27FC236}">
                <a16:creationId xmlns:a16="http://schemas.microsoft.com/office/drawing/2014/main" id="{5D30C13F-053C-4907-B3EF-A88D09446907}"/>
              </a:ext>
            </a:extLst>
          </p:cNvPr>
          <p:cNvSpPr/>
          <p:nvPr/>
        </p:nvSpPr>
        <p:spPr>
          <a:xfrm>
            <a:off x="3520689" y="5307170"/>
            <a:ext cx="571504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u="sng" dirty="0">
                <a:solidFill>
                  <a:schemeClr val="bg1"/>
                </a:solidFill>
              </a:rPr>
              <a:t>C1</a:t>
            </a:r>
          </a:p>
        </p:txBody>
      </p:sp>
      <p:sp>
        <p:nvSpPr>
          <p:cNvPr id="49" name="Retângulo 48">
            <a:extLst>
              <a:ext uri="{FF2B5EF4-FFF2-40B4-BE49-F238E27FC236}">
                <a16:creationId xmlns:a16="http://schemas.microsoft.com/office/drawing/2014/main" id="{168DCA04-D69C-4A8E-8485-092B789EF7CE}"/>
              </a:ext>
            </a:extLst>
          </p:cNvPr>
          <p:cNvSpPr/>
          <p:nvPr/>
        </p:nvSpPr>
        <p:spPr>
          <a:xfrm>
            <a:off x="4092193" y="5307170"/>
            <a:ext cx="571504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C2</a:t>
            </a:r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634B40BF-31AA-44DE-8EA2-48E6DCE2FA17}"/>
              </a:ext>
            </a:extLst>
          </p:cNvPr>
          <p:cNvSpPr txBox="1"/>
          <p:nvPr/>
        </p:nvSpPr>
        <p:spPr>
          <a:xfrm>
            <a:off x="3520689" y="4878542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C</a:t>
            </a:r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111A32E6-9EC4-41E3-87AE-5315326B8B58}"/>
              </a:ext>
            </a:extLst>
          </p:cNvPr>
          <p:cNvCxnSpPr/>
          <p:nvPr/>
        </p:nvCxnSpPr>
        <p:spPr>
          <a:xfrm>
            <a:off x="5707513" y="5202220"/>
            <a:ext cx="392909" cy="0"/>
          </a:xfrm>
          <a:prstGeom prst="line">
            <a:avLst/>
          </a:prstGeom>
          <a:ln w="1905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to 50">
            <a:extLst>
              <a:ext uri="{FF2B5EF4-FFF2-40B4-BE49-F238E27FC236}">
                <a16:creationId xmlns:a16="http://schemas.microsoft.com/office/drawing/2014/main" id="{AD033010-71AB-47FD-ACBB-4E06CB075128}"/>
              </a:ext>
            </a:extLst>
          </p:cNvPr>
          <p:cNvCxnSpPr/>
          <p:nvPr/>
        </p:nvCxnSpPr>
        <p:spPr>
          <a:xfrm>
            <a:off x="6250793" y="5202220"/>
            <a:ext cx="392909" cy="0"/>
          </a:xfrm>
          <a:prstGeom prst="line">
            <a:avLst/>
          </a:prstGeom>
          <a:ln w="1905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to 51">
            <a:extLst>
              <a:ext uri="{FF2B5EF4-FFF2-40B4-BE49-F238E27FC236}">
                <a16:creationId xmlns:a16="http://schemas.microsoft.com/office/drawing/2014/main" id="{53F7D144-0CE8-436B-ACEB-55258824A628}"/>
              </a:ext>
            </a:extLst>
          </p:cNvPr>
          <p:cNvCxnSpPr/>
          <p:nvPr/>
        </p:nvCxnSpPr>
        <p:spPr>
          <a:xfrm>
            <a:off x="6840155" y="5202220"/>
            <a:ext cx="392909" cy="0"/>
          </a:xfrm>
          <a:prstGeom prst="line">
            <a:avLst/>
          </a:prstGeom>
          <a:ln w="1905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2" grpId="0"/>
      <p:bldP spid="23" grpId="0" animBg="1"/>
      <p:bldP spid="38" grpId="0" animBg="1"/>
      <p:bldP spid="42" grpId="0" animBg="1"/>
      <p:bldP spid="43" grpId="0" animBg="1"/>
      <p:bldP spid="44" grpId="0"/>
      <p:bldP spid="45" grpId="0" animBg="1"/>
      <p:bldP spid="46" grpId="0" animBg="1"/>
      <p:bldP spid="47" grpId="0"/>
      <p:bldP spid="48" grpId="0" animBg="1"/>
      <p:bldP spid="49" grpId="0" animBg="1"/>
      <p:bldP spid="5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18488" cy="49244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pt-BR" sz="2800" dirty="0"/>
              <a:t>Converter cada especialização com </a:t>
            </a:r>
            <a:r>
              <a:rPr lang="pt-BR" sz="2800" b="1" i="1" dirty="0"/>
              <a:t>m </a:t>
            </a:r>
            <a:r>
              <a:rPr lang="pt-BR" sz="2800" dirty="0"/>
              <a:t>subclasses </a:t>
            </a:r>
            <a:r>
              <a:rPr lang="pt-BR" sz="2800" b="1" i="1" dirty="0"/>
              <a:t>{S , S , ..., S } </a:t>
            </a:r>
            <a:r>
              <a:rPr lang="pt-BR" sz="2800" dirty="0"/>
              <a:t>e superclasse </a:t>
            </a:r>
            <a:r>
              <a:rPr lang="pt-BR" sz="2800" b="1" i="1" dirty="0"/>
              <a:t>C </a:t>
            </a:r>
            <a:r>
              <a:rPr lang="pt-BR" sz="2800" dirty="0"/>
              <a:t>(generalizada), onde os atributos de </a:t>
            </a:r>
            <a:r>
              <a:rPr lang="pt-BR" sz="2800" b="1" i="1" dirty="0"/>
              <a:t>C </a:t>
            </a:r>
            <a:r>
              <a:rPr lang="pt-BR" sz="2800" dirty="0"/>
              <a:t>são </a:t>
            </a:r>
            <a:r>
              <a:rPr lang="pt-BR" sz="2800" b="1" i="1" dirty="0"/>
              <a:t>{k, a1, ...., </a:t>
            </a:r>
            <a:r>
              <a:rPr lang="pt-BR" sz="2800" b="1" i="1" dirty="0" err="1"/>
              <a:t>an</a:t>
            </a:r>
            <a:r>
              <a:rPr lang="pt-BR" sz="2800" b="1" i="1" dirty="0"/>
              <a:t>) </a:t>
            </a:r>
            <a:r>
              <a:rPr lang="pt-BR" sz="2800" dirty="0"/>
              <a:t>e </a:t>
            </a:r>
            <a:r>
              <a:rPr lang="pt-BR" sz="2800" b="1" i="1" dirty="0"/>
              <a:t>k </a:t>
            </a:r>
            <a:r>
              <a:rPr lang="pt-BR" sz="2800" dirty="0"/>
              <a:t>é a chave primária, em esquema  de relações usando uma das quatro opções seguintes:</a:t>
            </a:r>
          </a:p>
          <a:p>
            <a:pPr>
              <a:lnSpc>
                <a:spcPct val="90000"/>
              </a:lnSpc>
            </a:pPr>
            <a:r>
              <a:rPr lang="pt-BR" sz="2800" b="1" dirty="0"/>
              <a:t>Opção 8A: </a:t>
            </a:r>
            <a:r>
              <a:rPr lang="pt-BR" sz="2800" dirty="0"/>
              <a:t>criar uma relação </a:t>
            </a:r>
            <a:r>
              <a:rPr lang="pt-BR" sz="2800" b="1" i="1" dirty="0"/>
              <a:t>L </a:t>
            </a:r>
            <a:r>
              <a:rPr lang="pt-BR" sz="2800" dirty="0"/>
              <a:t>para </a:t>
            </a:r>
            <a:r>
              <a:rPr lang="pt-BR" sz="2800" b="1" i="1" dirty="0"/>
              <a:t>C </a:t>
            </a:r>
            <a:r>
              <a:rPr lang="pt-BR" sz="2800" dirty="0"/>
              <a:t>com atributos </a:t>
            </a:r>
            <a:r>
              <a:rPr lang="pt-BR" sz="2800" b="1" i="1" dirty="0" err="1"/>
              <a:t>Atr</a:t>
            </a:r>
            <a:r>
              <a:rPr lang="pt-BR" sz="2800" b="1" i="1" dirty="0"/>
              <a:t>(L) = {k, a1, ...., </a:t>
            </a:r>
            <a:r>
              <a:rPr lang="pt-BR" sz="2800" b="1" i="1" dirty="0" err="1"/>
              <a:t>an</a:t>
            </a:r>
            <a:r>
              <a:rPr lang="pt-BR" sz="2800" b="1" i="1" dirty="0"/>
              <a:t>) </a:t>
            </a:r>
            <a:r>
              <a:rPr lang="pt-BR" sz="2800" dirty="0"/>
              <a:t>e </a:t>
            </a:r>
            <a:r>
              <a:rPr lang="pt-BR" sz="2800" b="1" i="1" dirty="0"/>
              <a:t>PK(L) = k. </a:t>
            </a:r>
          </a:p>
          <a:p>
            <a:pPr>
              <a:lnSpc>
                <a:spcPct val="90000"/>
              </a:lnSpc>
            </a:pPr>
            <a:r>
              <a:rPr lang="pt-BR" sz="2800" dirty="0"/>
              <a:t>Criar uma relação </a:t>
            </a:r>
            <a:r>
              <a:rPr lang="pt-BR" sz="2800" b="1" i="1" dirty="0"/>
              <a:t>Li </a:t>
            </a:r>
            <a:r>
              <a:rPr lang="pt-BR" sz="2800" dirty="0"/>
              <a:t>para cada subclasse </a:t>
            </a:r>
            <a:r>
              <a:rPr lang="pt-BR" sz="2800" b="1" i="1" dirty="0"/>
              <a:t>Si</a:t>
            </a:r>
            <a:r>
              <a:rPr lang="pt-BR" sz="2800" dirty="0"/>
              <a:t>, </a:t>
            </a:r>
            <a:r>
              <a:rPr lang="pt-BR" sz="2800" b="1" i="1" dirty="0"/>
              <a:t>1&lt;= i &lt;=m</a:t>
            </a:r>
            <a:r>
              <a:rPr lang="pt-BR" sz="2800" dirty="0"/>
              <a:t>, com os atributos </a:t>
            </a:r>
            <a:r>
              <a:rPr lang="pt-BR" sz="2800" b="1" i="1" dirty="0" err="1"/>
              <a:t>Atr</a:t>
            </a:r>
            <a:r>
              <a:rPr lang="pt-BR" sz="2800" b="1" i="1" dirty="0"/>
              <a:t>(Li ) = {k} U</a:t>
            </a:r>
            <a:r>
              <a:rPr lang="pt-BR" sz="2800" dirty="0"/>
              <a:t> </a:t>
            </a:r>
            <a:r>
              <a:rPr lang="pt-BR" sz="2800" b="1" i="1" dirty="0"/>
              <a:t>{atributos de Si} </a:t>
            </a:r>
            <a:r>
              <a:rPr lang="pt-BR" sz="2800" dirty="0"/>
              <a:t>e </a:t>
            </a:r>
            <a:r>
              <a:rPr lang="pt-BR" sz="2800" b="1" i="1" dirty="0"/>
              <a:t>PK(Li) = k.</a:t>
            </a:r>
            <a:endParaRPr lang="pt-BR" sz="2800" dirty="0"/>
          </a:p>
          <a:p>
            <a:pPr>
              <a:lnSpc>
                <a:spcPct val="90000"/>
              </a:lnSpc>
            </a:pPr>
            <a:endParaRPr lang="pt-BR" sz="2800" dirty="0"/>
          </a:p>
        </p:txBody>
      </p:sp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Passo 8 do Mapeamento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Exemplo opção 8A</a:t>
            </a:r>
          </a:p>
        </p:txBody>
      </p:sp>
      <p:sp>
        <p:nvSpPr>
          <p:cNvPr id="4" name="Retângulo 3"/>
          <p:cNvSpPr/>
          <p:nvPr/>
        </p:nvSpPr>
        <p:spPr>
          <a:xfrm>
            <a:off x="2571736" y="3571876"/>
            <a:ext cx="1571636" cy="57150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5" name="Retângulo 4"/>
          <p:cNvSpPr/>
          <p:nvPr/>
        </p:nvSpPr>
        <p:spPr>
          <a:xfrm>
            <a:off x="5786446" y="3500438"/>
            <a:ext cx="1571636" cy="57150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B</a:t>
            </a:r>
          </a:p>
        </p:txBody>
      </p:sp>
      <p:cxnSp>
        <p:nvCxnSpPr>
          <p:cNvPr id="7" name="Conector reto 6"/>
          <p:cNvCxnSpPr>
            <a:stCxn id="4" idx="0"/>
            <a:endCxn id="53" idx="3"/>
          </p:cNvCxnSpPr>
          <p:nvPr/>
        </p:nvCxnSpPr>
        <p:spPr>
          <a:xfrm rot="5400000" flipH="1" flipV="1">
            <a:off x="3786182" y="2651850"/>
            <a:ext cx="491399" cy="13486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/>
          <p:cNvCxnSpPr>
            <a:stCxn id="53" idx="5"/>
            <a:endCxn id="5" idx="0"/>
          </p:cNvCxnSpPr>
          <p:nvPr/>
        </p:nvCxnSpPr>
        <p:spPr>
          <a:xfrm rot="16200000" flipH="1">
            <a:off x="5580799" y="2508972"/>
            <a:ext cx="419961" cy="15629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lipse 8"/>
          <p:cNvSpPr/>
          <p:nvPr/>
        </p:nvSpPr>
        <p:spPr>
          <a:xfrm>
            <a:off x="2428860" y="4468888"/>
            <a:ext cx="785818" cy="3571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u="sng" dirty="0">
                <a:solidFill>
                  <a:schemeClr val="bg1"/>
                </a:solidFill>
              </a:rPr>
              <a:t>A1</a:t>
            </a:r>
          </a:p>
        </p:txBody>
      </p:sp>
      <p:sp>
        <p:nvSpPr>
          <p:cNvPr id="10" name="Elipse 9"/>
          <p:cNvSpPr/>
          <p:nvPr/>
        </p:nvSpPr>
        <p:spPr>
          <a:xfrm>
            <a:off x="3643306" y="4468888"/>
            <a:ext cx="785818" cy="3571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A2</a:t>
            </a:r>
          </a:p>
        </p:txBody>
      </p:sp>
      <p:sp>
        <p:nvSpPr>
          <p:cNvPr id="11" name="Elipse 10"/>
          <p:cNvSpPr/>
          <p:nvPr/>
        </p:nvSpPr>
        <p:spPr>
          <a:xfrm>
            <a:off x="6786578" y="4447562"/>
            <a:ext cx="785818" cy="3571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B2</a:t>
            </a:r>
          </a:p>
        </p:txBody>
      </p:sp>
      <p:sp>
        <p:nvSpPr>
          <p:cNvPr id="12" name="Elipse 11"/>
          <p:cNvSpPr/>
          <p:nvPr/>
        </p:nvSpPr>
        <p:spPr>
          <a:xfrm>
            <a:off x="5572132" y="4447562"/>
            <a:ext cx="785818" cy="3571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u="sng" dirty="0">
                <a:solidFill>
                  <a:schemeClr val="bg1"/>
                </a:solidFill>
              </a:rPr>
              <a:t>B1</a:t>
            </a:r>
          </a:p>
        </p:txBody>
      </p:sp>
      <p:cxnSp>
        <p:nvCxnSpPr>
          <p:cNvPr id="14" name="Conector reto 13"/>
          <p:cNvCxnSpPr>
            <a:stCxn id="9" idx="0"/>
          </p:cNvCxnSpPr>
          <p:nvPr/>
        </p:nvCxnSpPr>
        <p:spPr>
          <a:xfrm rot="5400000" flipH="1" flipV="1">
            <a:off x="2696752" y="4236715"/>
            <a:ext cx="357190" cy="1071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/>
          <p:cNvCxnSpPr>
            <a:stCxn id="10" idx="1"/>
          </p:cNvCxnSpPr>
          <p:nvPr/>
        </p:nvCxnSpPr>
        <p:spPr>
          <a:xfrm rot="16200000" flipV="1">
            <a:off x="3531816" y="4294627"/>
            <a:ext cx="338061" cy="115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/>
          <p:cNvCxnSpPr>
            <a:stCxn id="12" idx="0"/>
          </p:cNvCxnSpPr>
          <p:nvPr/>
        </p:nvCxnSpPr>
        <p:spPr>
          <a:xfrm rot="5400000" flipH="1" flipV="1">
            <a:off x="5875743" y="4179670"/>
            <a:ext cx="357190" cy="1785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/>
          <p:cNvCxnSpPr>
            <a:stCxn id="11" idx="0"/>
          </p:cNvCxnSpPr>
          <p:nvPr/>
        </p:nvCxnSpPr>
        <p:spPr>
          <a:xfrm rot="16200000" flipV="1">
            <a:off x="6911595" y="4179669"/>
            <a:ext cx="357190" cy="1785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tângulo 18"/>
          <p:cNvSpPr/>
          <p:nvPr/>
        </p:nvSpPr>
        <p:spPr>
          <a:xfrm>
            <a:off x="1928794" y="2357430"/>
            <a:ext cx="571504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u="sng" dirty="0">
                <a:solidFill>
                  <a:schemeClr val="bg1"/>
                </a:solidFill>
              </a:rPr>
              <a:t>C1</a:t>
            </a:r>
          </a:p>
        </p:txBody>
      </p:sp>
      <p:sp>
        <p:nvSpPr>
          <p:cNvPr id="22" name="CaixaDeTexto 21"/>
          <p:cNvSpPr txBox="1"/>
          <p:nvPr/>
        </p:nvSpPr>
        <p:spPr>
          <a:xfrm>
            <a:off x="1928794" y="1928802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C</a:t>
            </a:r>
          </a:p>
        </p:txBody>
      </p:sp>
      <p:sp>
        <p:nvSpPr>
          <p:cNvPr id="26" name="Retângulo 25"/>
          <p:cNvSpPr/>
          <p:nvPr/>
        </p:nvSpPr>
        <p:spPr>
          <a:xfrm>
            <a:off x="4071934" y="1714488"/>
            <a:ext cx="1571636" cy="57150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27" name="Elipse 26"/>
          <p:cNvSpPr/>
          <p:nvPr/>
        </p:nvSpPr>
        <p:spPr>
          <a:xfrm>
            <a:off x="5143504" y="1142984"/>
            <a:ext cx="785818" cy="3571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C2</a:t>
            </a:r>
          </a:p>
        </p:txBody>
      </p:sp>
      <p:sp>
        <p:nvSpPr>
          <p:cNvPr id="28" name="Elipse 27"/>
          <p:cNvSpPr/>
          <p:nvPr/>
        </p:nvSpPr>
        <p:spPr>
          <a:xfrm>
            <a:off x="3857620" y="1142984"/>
            <a:ext cx="785818" cy="3571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u="sng" dirty="0">
                <a:solidFill>
                  <a:schemeClr val="bg1"/>
                </a:solidFill>
              </a:rPr>
              <a:t>C1</a:t>
            </a:r>
          </a:p>
        </p:txBody>
      </p:sp>
      <p:cxnSp>
        <p:nvCxnSpPr>
          <p:cNvPr id="29" name="Conector reto 28"/>
          <p:cNvCxnSpPr>
            <a:stCxn id="28" idx="5"/>
            <a:endCxn id="26" idx="0"/>
          </p:cNvCxnSpPr>
          <p:nvPr/>
        </p:nvCxnSpPr>
        <p:spPr>
          <a:xfrm rot="16200000" flipH="1">
            <a:off x="4559744" y="1416479"/>
            <a:ext cx="266623" cy="3293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to 29"/>
          <p:cNvCxnSpPr>
            <a:stCxn id="27" idx="3"/>
            <a:endCxn id="26" idx="0"/>
          </p:cNvCxnSpPr>
          <p:nvPr/>
        </p:nvCxnSpPr>
        <p:spPr>
          <a:xfrm rot="5400000">
            <a:off x="4924857" y="1380760"/>
            <a:ext cx="266623" cy="4008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tângulo 32"/>
          <p:cNvSpPr/>
          <p:nvPr/>
        </p:nvSpPr>
        <p:spPr>
          <a:xfrm>
            <a:off x="2500298" y="2357430"/>
            <a:ext cx="571504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C2</a:t>
            </a:r>
          </a:p>
        </p:txBody>
      </p:sp>
      <p:sp>
        <p:nvSpPr>
          <p:cNvPr id="53" name="Elipse 52"/>
          <p:cNvSpPr/>
          <p:nvPr/>
        </p:nvSpPr>
        <p:spPr>
          <a:xfrm>
            <a:off x="4643438" y="2714620"/>
            <a:ext cx="428628" cy="428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d</a:t>
            </a:r>
          </a:p>
        </p:txBody>
      </p:sp>
      <p:cxnSp>
        <p:nvCxnSpPr>
          <p:cNvPr id="55" name="Conector reto 54"/>
          <p:cNvCxnSpPr>
            <a:stCxn id="26" idx="2"/>
            <a:endCxn id="53" idx="0"/>
          </p:cNvCxnSpPr>
          <p:nvPr/>
        </p:nvCxnSpPr>
        <p:spPr>
          <a:xfrm rot="5400000">
            <a:off x="4643438" y="2500306"/>
            <a:ext cx="42862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tângulo 63"/>
          <p:cNvSpPr/>
          <p:nvPr/>
        </p:nvSpPr>
        <p:spPr>
          <a:xfrm>
            <a:off x="5786446" y="5857892"/>
            <a:ext cx="571504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u="sng" dirty="0">
                <a:solidFill>
                  <a:schemeClr val="bg1"/>
                </a:solidFill>
              </a:rPr>
              <a:t>B1</a:t>
            </a:r>
          </a:p>
        </p:txBody>
      </p:sp>
      <p:sp>
        <p:nvSpPr>
          <p:cNvPr id="65" name="Retângulo 64"/>
          <p:cNvSpPr/>
          <p:nvPr/>
        </p:nvSpPr>
        <p:spPr>
          <a:xfrm>
            <a:off x="6357950" y="5857892"/>
            <a:ext cx="571504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B2</a:t>
            </a:r>
          </a:p>
        </p:txBody>
      </p:sp>
      <p:sp>
        <p:nvSpPr>
          <p:cNvPr id="66" name="CaixaDeTexto 65"/>
          <p:cNvSpPr txBox="1"/>
          <p:nvPr/>
        </p:nvSpPr>
        <p:spPr>
          <a:xfrm>
            <a:off x="5786446" y="5429264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B</a:t>
            </a:r>
          </a:p>
        </p:txBody>
      </p:sp>
      <p:sp>
        <p:nvSpPr>
          <p:cNvPr id="68" name="Retângulo 67"/>
          <p:cNvSpPr/>
          <p:nvPr/>
        </p:nvSpPr>
        <p:spPr>
          <a:xfrm>
            <a:off x="6929454" y="5857892"/>
            <a:ext cx="571504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u="sng" dirty="0">
                <a:solidFill>
                  <a:schemeClr val="bg1"/>
                </a:solidFill>
              </a:rPr>
              <a:t>C1</a:t>
            </a:r>
          </a:p>
        </p:txBody>
      </p:sp>
      <p:sp>
        <p:nvSpPr>
          <p:cNvPr id="69" name="Retângulo 68"/>
          <p:cNvSpPr/>
          <p:nvPr/>
        </p:nvSpPr>
        <p:spPr>
          <a:xfrm>
            <a:off x="2214546" y="5857892"/>
            <a:ext cx="571504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u="sng" dirty="0">
                <a:solidFill>
                  <a:schemeClr val="bg1"/>
                </a:solidFill>
              </a:rPr>
              <a:t>A1</a:t>
            </a:r>
          </a:p>
        </p:txBody>
      </p:sp>
      <p:sp>
        <p:nvSpPr>
          <p:cNvPr id="70" name="Retângulo 69"/>
          <p:cNvSpPr/>
          <p:nvPr/>
        </p:nvSpPr>
        <p:spPr>
          <a:xfrm>
            <a:off x="2786050" y="5857892"/>
            <a:ext cx="571504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A2</a:t>
            </a:r>
          </a:p>
        </p:txBody>
      </p:sp>
      <p:sp>
        <p:nvSpPr>
          <p:cNvPr id="71" name="CaixaDeTexto 70"/>
          <p:cNvSpPr txBox="1"/>
          <p:nvPr/>
        </p:nvSpPr>
        <p:spPr>
          <a:xfrm>
            <a:off x="2214546" y="5429264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A</a:t>
            </a:r>
          </a:p>
        </p:txBody>
      </p:sp>
      <p:sp>
        <p:nvSpPr>
          <p:cNvPr id="73" name="Retângulo 72"/>
          <p:cNvSpPr/>
          <p:nvPr/>
        </p:nvSpPr>
        <p:spPr>
          <a:xfrm>
            <a:off x="3357554" y="5857892"/>
            <a:ext cx="571504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u="sng" dirty="0">
                <a:solidFill>
                  <a:schemeClr val="bg1"/>
                </a:solidFill>
              </a:rPr>
              <a:t>C1</a:t>
            </a:r>
          </a:p>
        </p:txBody>
      </p:sp>
      <p:cxnSp>
        <p:nvCxnSpPr>
          <p:cNvPr id="75" name="Conector de seta reta 74"/>
          <p:cNvCxnSpPr/>
          <p:nvPr/>
        </p:nvCxnSpPr>
        <p:spPr>
          <a:xfrm rot="10800000" flipV="1">
            <a:off x="3286116" y="2000240"/>
            <a:ext cx="571504" cy="35719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 de seta reta 75"/>
          <p:cNvCxnSpPr/>
          <p:nvPr/>
        </p:nvCxnSpPr>
        <p:spPr>
          <a:xfrm rot="5400000">
            <a:off x="2714613" y="4857759"/>
            <a:ext cx="1214446" cy="357192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ector de seta reta 78"/>
          <p:cNvCxnSpPr/>
          <p:nvPr/>
        </p:nvCxnSpPr>
        <p:spPr>
          <a:xfrm rot="16200000" flipH="1">
            <a:off x="6072198" y="5072074"/>
            <a:ext cx="1143008" cy="142876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64" grpId="0" animBg="1"/>
      <p:bldP spid="65" grpId="0" animBg="1"/>
      <p:bldP spid="66" grpId="0"/>
      <p:bldP spid="68" grpId="0" animBg="1"/>
      <p:bldP spid="69" grpId="0" animBg="1"/>
      <p:bldP spid="70" grpId="0" animBg="1"/>
      <p:bldP spid="71" grpId="0"/>
      <p:bldP spid="7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Mapeamento entre os Modelos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/>
              <a:t>Modelo Entidade Relacionamento - Modelo Relacional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BR"/>
              <a:t>Criar uma relação </a:t>
            </a:r>
            <a:r>
              <a:rPr lang="pt-BR" b="1" i="1"/>
              <a:t>Li </a:t>
            </a:r>
            <a:r>
              <a:rPr lang="pt-BR"/>
              <a:t>para cada subclasse </a:t>
            </a:r>
            <a:r>
              <a:rPr lang="pt-BR" b="1" i="1"/>
              <a:t>Si</a:t>
            </a:r>
            <a:r>
              <a:rPr lang="pt-BR"/>
              <a:t>, </a:t>
            </a:r>
            <a:r>
              <a:rPr lang="pt-BR" b="1" i="1"/>
              <a:t>1&lt;= i &lt;=m</a:t>
            </a:r>
            <a:r>
              <a:rPr lang="pt-BR"/>
              <a:t>, com os atributos </a:t>
            </a:r>
            <a:r>
              <a:rPr lang="pt-BR" b="1" i="1"/>
              <a:t>Atr(Li ) = {k, a1, ...., an) U</a:t>
            </a:r>
            <a:r>
              <a:rPr lang="pt-BR"/>
              <a:t> </a:t>
            </a:r>
            <a:r>
              <a:rPr lang="pt-BR" b="1" i="1"/>
              <a:t>{atributos de Si} </a:t>
            </a:r>
            <a:r>
              <a:rPr lang="pt-BR"/>
              <a:t>e </a:t>
            </a:r>
            <a:r>
              <a:rPr lang="pt-BR" b="1" i="1"/>
              <a:t>PK(Li) = k.</a:t>
            </a:r>
            <a:endParaRPr lang="pt-BR"/>
          </a:p>
          <a:p>
            <a:r>
              <a:rPr lang="pt-BR"/>
              <a:t>Opção utilizada para especializações cujas subclasses são totais (toda entidade em uma superclasse deve pertencer a uma subclasse).</a:t>
            </a:r>
          </a:p>
          <a:p>
            <a:endParaRPr lang="pt-BR"/>
          </a:p>
        </p:txBody>
      </p:sp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Passo 8 – Opção 8B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6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Exemplo opção 8B </a:t>
            </a:r>
          </a:p>
        </p:txBody>
      </p:sp>
      <p:sp>
        <p:nvSpPr>
          <p:cNvPr id="4" name="Retângulo 3"/>
          <p:cNvSpPr/>
          <p:nvPr/>
        </p:nvSpPr>
        <p:spPr>
          <a:xfrm>
            <a:off x="2571736" y="3571876"/>
            <a:ext cx="1571636" cy="57150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5" name="Retângulo 4"/>
          <p:cNvSpPr/>
          <p:nvPr/>
        </p:nvSpPr>
        <p:spPr>
          <a:xfrm>
            <a:off x="5786446" y="3500438"/>
            <a:ext cx="1571636" cy="57150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B</a:t>
            </a:r>
          </a:p>
        </p:txBody>
      </p:sp>
      <p:cxnSp>
        <p:nvCxnSpPr>
          <p:cNvPr id="6" name="Conector reto 5"/>
          <p:cNvCxnSpPr>
            <a:stCxn id="4" idx="0"/>
            <a:endCxn id="24" idx="3"/>
          </p:cNvCxnSpPr>
          <p:nvPr/>
        </p:nvCxnSpPr>
        <p:spPr>
          <a:xfrm rot="5400000" flipH="1" flipV="1">
            <a:off x="3786182" y="2651850"/>
            <a:ext cx="491399" cy="13486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to 6"/>
          <p:cNvCxnSpPr>
            <a:stCxn id="24" idx="5"/>
            <a:endCxn id="5" idx="0"/>
          </p:cNvCxnSpPr>
          <p:nvPr/>
        </p:nvCxnSpPr>
        <p:spPr>
          <a:xfrm rot="16200000" flipH="1">
            <a:off x="5580799" y="2508972"/>
            <a:ext cx="419961" cy="15629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lipse 7"/>
          <p:cNvSpPr/>
          <p:nvPr/>
        </p:nvSpPr>
        <p:spPr>
          <a:xfrm>
            <a:off x="2428860" y="4468888"/>
            <a:ext cx="785818" cy="3571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u="sng" dirty="0">
                <a:solidFill>
                  <a:schemeClr val="bg1"/>
                </a:solidFill>
              </a:rPr>
              <a:t>A1</a:t>
            </a:r>
          </a:p>
        </p:txBody>
      </p:sp>
      <p:sp>
        <p:nvSpPr>
          <p:cNvPr id="9" name="Elipse 8"/>
          <p:cNvSpPr/>
          <p:nvPr/>
        </p:nvSpPr>
        <p:spPr>
          <a:xfrm>
            <a:off x="3643306" y="4468888"/>
            <a:ext cx="785818" cy="3571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A2</a:t>
            </a:r>
          </a:p>
        </p:txBody>
      </p:sp>
      <p:sp>
        <p:nvSpPr>
          <p:cNvPr id="10" name="Elipse 9"/>
          <p:cNvSpPr/>
          <p:nvPr/>
        </p:nvSpPr>
        <p:spPr>
          <a:xfrm>
            <a:off x="6786578" y="4447562"/>
            <a:ext cx="785818" cy="3571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B2</a:t>
            </a:r>
          </a:p>
        </p:txBody>
      </p:sp>
      <p:sp>
        <p:nvSpPr>
          <p:cNvPr id="11" name="Elipse 10"/>
          <p:cNvSpPr/>
          <p:nvPr/>
        </p:nvSpPr>
        <p:spPr>
          <a:xfrm>
            <a:off x="5572132" y="4447562"/>
            <a:ext cx="785818" cy="3571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u="sng" dirty="0">
                <a:solidFill>
                  <a:schemeClr val="bg1"/>
                </a:solidFill>
              </a:rPr>
              <a:t>B1</a:t>
            </a:r>
          </a:p>
        </p:txBody>
      </p:sp>
      <p:cxnSp>
        <p:nvCxnSpPr>
          <p:cNvPr id="12" name="Conector reto 11"/>
          <p:cNvCxnSpPr>
            <a:stCxn id="8" idx="0"/>
          </p:cNvCxnSpPr>
          <p:nvPr/>
        </p:nvCxnSpPr>
        <p:spPr>
          <a:xfrm rot="5400000" flipH="1" flipV="1">
            <a:off x="2696752" y="4236715"/>
            <a:ext cx="357190" cy="1071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/>
          <p:cNvCxnSpPr>
            <a:stCxn id="9" idx="1"/>
          </p:cNvCxnSpPr>
          <p:nvPr/>
        </p:nvCxnSpPr>
        <p:spPr>
          <a:xfrm rot="16200000" flipV="1">
            <a:off x="3531816" y="4294627"/>
            <a:ext cx="338061" cy="115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/>
          <p:cNvCxnSpPr>
            <a:stCxn id="11" idx="0"/>
          </p:cNvCxnSpPr>
          <p:nvPr/>
        </p:nvCxnSpPr>
        <p:spPr>
          <a:xfrm rot="5400000" flipH="1" flipV="1">
            <a:off x="5875743" y="4179670"/>
            <a:ext cx="357190" cy="1785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/>
          <p:cNvCxnSpPr>
            <a:stCxn id="10" idx="0"/>
          </p:cNvCxnSpPr>
          <p:nvPr/>
        </p:nvCxnSpPr>
        <p:spPr>
          <a:xfrm rot="16200000" flipV="1">
            <a:off x="6911595" y="4179669"/>
            <a:ext cx="357190" cy="1785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tângulo 17"/>
          <p:cNvSpPr/>
          <p:nvPr/>
        </p:nvSpPr>
        <p:spPr>
          <a:xfrm>
            <a:off x="4071934" y="1714488"/>
            <a:ext cx="1571636" cy="57150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19" name="Elipse 18"/>
          <p:cNvSpPr/>
          <p:nvPr/>
        </p:nvSpPr>
        <p:spPr>
          <a:xfrm>
            <a:off x="5143504" y="1142984"/>
            <a:ext cx="785818" cy="3571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C2</a:t>
            </a:r>
          </a:p>
        </p:txBody>
      </p:sp>
      <p:sp>
        <p:nvSpPr>
          <p:cNvPr id="20" name="Elipse 19"/>
          <p:cNvSpPr/>
          <p:nvPr/>
        </p:nvSpPr>
        <p:spPr>
          <a:xfrm>
            <a:off x="3857620" y="1142984"/>
            <a:ext cx="785818" cy="3571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u="sng" dirty="0">
                <a:solidFill>
                  <a:schemeClr val="bg1"/>
                </a:solidFill>
              </a:rPr>
              <a:t>C1</a:t>
            </a:r>
          </a:p>
        </p:txBody>
      </p:sp>
      <p:cxnSp>
        <p:nvCxnSpPr>
          <p:cNvPr id="21" name="Conector reto 20"/>
          <p:cNvCxnSpPr>
            <a:stCxn id="20" idx="5"/>
            <a:endCxn id="18" idx="0"/>
          </p:cNvCxnSpPr>
          <p:nvPr/>
        </p:nvCxnSpPr>
        <p:spPr>
          <a:xfrm rot="16200000" flipH="1">
            <a:off x="4559744" y="1416479"/>
            <a:ext cx="266623" cy="3293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/>
          <p:cNvCxnSpPr>
            <a:stCxn id="19" idx="3"/>
            <a:endCxn id="18" idx="0"/>
          </p:cNvCxnSpPr>
          <p:nvPr/>
        </p:nvCxnSpPr>
        <p:spPr>
          <a:xfrm rot="5400000">
            <a:off x="4924857" y="1380760"/>
            <a:ext cx="266623" cy="4008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tângulo 22"/>
          <p:cNvSpPr/>
          <p:nvPr/>
        </p:nvSpPr>
        <p:spPr>
          <a:xfrm>
            <a:off x="7500958" y="5857892"/>
            <a:ext cx="571504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C2</a:t>
            </a:r>
          </a:p>
        </p:txBody>
      </p:sp>
      <p:sp>
        <p:nvSpPr>
          <p:cNvPr id="24" name="Elipse 23"/>
          <p:cNvSpPr/>
          <p:nvPr/>
        </p:nvSpPr>
        <p:spPr>
          <a:xfrm>
            <a:off x="4643438" y="2714620"/>
            <a:ext cx="428628" cy="428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d</a:t>
            </a:r>
          </a:p>
        </p:txBody>
      </p:sp>
      <p:cxnSp>
        <p:nvCxnSpPr>
          <p:cNvPr id="25" name="Conector reto 24"/>
          <p:cNvCxnSpPr>
            <a:stCxn id="18" idx="2"/>
            <a:endCxn id="24" idx="0"/>
          </p:cNvCxnSpPr>
          <p:nvPr/>
        </p:nvCxnSpPr>
        <p:spPr>
          <a:xfrm rot="5400000">
            <a:off x="4643438" y="2500306"/>
            <a:ext cx="42862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tângulo 25"/>
          <p:cNvSpPr/>
          <p:nvPr/>
        </p:nvSpPr>
        <p:spPr>
          <a:xfrm>
            <a:off x="5786446" y="5857892"/>
            <a:ext cx="571504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u="sng" dirty="0">
                <a:solidFill>
                  <a:schemeClr val="bg1"/>
                </a:solidFill>
              </a:rPr>
              <a:t>B1</a:t>
            </a:r>
          </a:p>
        </p:txBody>
      </p:sp>
      <p:sp>
        <p:nvSpPr>
          <p:cNvPr id="27" name="Retângulo 26"/>
          <p:cNvSpPr/>
          <p:nvPr/>
        </p:nvSpPr>
        <p:spPr>
          <a:xfrm>
            <a:off x="6357950" y="5857892"/>
            <a:ext cx="571504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B2</a:t>
            </a:r>
          </a:p>
        </p:txBody>
      </p:sp>
      <p:sp>
        <p:nvSpPr>
          <p:cNvPr id="28" name="CaixaDeTexto 27"/>
          <p:cNvSpPr txBox="1"/>
          <p:nvPr/>
        </p:nvSpPr>
        <p:spPr>
          <a:xfrm>
            <a:off x="5786446" y="5429264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B</a:t>
            </a:r>
          </a:p>
        </p:txBody>
      </p:sp>
      <p:sp>
        <p:nvSpPr>
          <p:cNvPr id="29" name="Retângulo 28"/>
          <p:cNvSpPr/>
          <p:nvPr/>
        </p:nvSpPr>
        <p:spPr>
          <a:xfrm>
            <a:off x="6929454" y="5857892"/>
            <a:ext cx="571504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u="sng" dirty="0">
                <a:solidFill>
                  <a:schemeClr val="bg1"/>
                </a:solidFill>
              </a:rPr>
              <a:t>C1</a:t>
            </a:r>
          </a:p>
        </p:txBody>
      </p:sp>
      <p:sp>
        <p:nvSpPr>
          <p:cNvPr id="30" name="Retângulo 29"/>
          <p:cNvSpPr/>
          <p:nvPr/>
        </p:nvSpPr>
        <p:spPr>
          <a:xfrm>
            <a:off x="2214546" y="5857892"/>
            <a:ext cx="571504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u="sng" dirty="0">
                <a:solidFill>
                  <a:schemeClr val="bg1"/>
                </a:solidFill>
              </a:rPr>
              <a:t>A1</a:t>
            </a:r>
          </a:p>
        </p:txBody>
      </p:sp>
      <p:sp>
        <p:nvSpPr>
          <p:cNvPr id="31" name="Retângulo 30"/>
          <p:cNvSpPr/>
          <p:nvPr/>
        </p:nvSpPr>
        <p:spPr>
          <a:xfrm>
            <a:off x="2786050" y="5857892"/>
            <a:ext cx="571504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A2</a:t>
            </a:r>
          </a:p>
        </p:txBody>
      </p:sp>
      <p:sp>
        <p:nvSpPr>
          <p:cNvPr id="32" name="CaixaDeTexto 31"/>
          <p:cNvSpPr txBox="1"/>
          <p:nvPr/>
        </p:nvSpPr>
        <p:spPr>
          <a:xfrm>
            <a:off x="2214546" y="5429264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A</a:t>
            </a:r>
          </a:p>
        </p:txBody>
      </p:sp>
      <p:sp>
        <p:nvSpPr>
          <p:cNvPr id="33" name="Retângulo 32"/>
          <p:cNvSpPr/>
          <p:nvPr/>
        </p:nvSpPr>
        <p:spPr>
          <a:xfrm>
            <a:off x="3357554" y="5857892"/>
            <a:ext cx="571504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u="sng" dirty="0">
                <a:solidFill>
                  <a:schemeClr val="bg1"/>
                </a:solidFill>
              </a:rPr>
              <a:t>C1</a:t>
            </a:r>
          </a:p>
        </p:txBody>
      </p:sp>
      <p:cxnSp>
        <p:nvCxnSpPr>
          <p:cNvPr id="35" name="Conector de seta reta 34"/>
          <p:cNvCxnSpPr/>
          <p:nvPr/>
        </p:nvCxnSpPr>
        <p:spPr>
          <a:xfrm rot="5400000">
            <a:off x="2714613" y="4857759"/>
            <a:ext cx="1214446" cy="357192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de seta reta 35"/>
          <p:cNvCxnSpPr/>
          <p:nvPr/>
        </p:nvCxnSpPr>
        <p:spPr>
          <a:xfrm rot="16200000" flipH="1">
            <a:off x="6072198" y="5072074"/>
            <a:ext cx="1143008" cy="142876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tângulo 37"/>
          <p:cNvSpPr/>
          <p:nvPr/>
        </p:nvSpPr>
        <p:spPr>
          <a:xfrm>
            <a:off x="3929058" y="5857892"/>
            <a:ext cx="571504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C2</a:t>
            </a:r>
          </a:p>
        </p:txBody>
      </p:sp>
      <p:cxnSp>
        <p:nvCxnSpPr>
          <p:cNvPr id="39" name="Conector de seta reta 38"/>
          <p:cNvCxnSpPr/>
          <p:nvPr/>
        </p:nvCxnSpPr>
        <p:spPr>
          <a:xfrm rot="5400000">
            <a:off x="3428993" y="4143379"/>
            <a:ext cx="2286016" cy="714382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de seta reta 40"/>
          <p:cNvCxnSpPr>
            <a:endCxn id="28" idx="1"/>
          </p:cNvCxnSpPr>
          <p:nvPr/>
        </p:nvCxnSpPr>
        <p:spPr>
          <a:xfrm rot="16200000" flipH="1">
            <a:off x="4336791" y="4164275"/>
            <a:ext cx="2184930" cy="71438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6" grpId="0" animBg="1"/>
      <p:bldP spid="27" grpId="0" animBg="1"/>
      <p:bldP spid="28" grpId="0"/>
      <p:bldP spid="29" grpId="0" animBg="1"/>
      <p:bldP spid="30" grpId="0" animBg="1"/>
      <p:bldP spid="31" grpId="0" animBg="1"/>
      <p:bldP spid="32" grpId="0"/>
      <p:bldP spid="33" grpId="0" animBg="1"/>
      <p:bldP spid="3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pt-BR" sz="2800"/>
              <a:t>criar uma relação única </a:t>
            </a:r>
            <a:r>
              <a:rPr lang="pt-BR" sz="2800" b="1" i="1"/>
              <a:t>L </a:t>
            </a:r>
            <a:r>
              <a:rPr lang="pt-BR" sz="2800"/>
              <a:t>com atributos </a:t>
            </a:r>
            <a:r>
              <a:rPr lang="pt-BR" sz="2800" b="1" i="1"/>
              <a:t>Atr(L) = {k, a1, ...., an) U</a:t>
            </a:r>
            <a:r>
              <a:rPr lang="pt-BR" sz="2800"/>
              <a:t> </a:t>
            </a:r>
            <a:r>
              <a:rPr lang="pt-BR" sz="2800" b="1" i="1"/>
              <a:t>{atributos de Si} {t} </a:t>
            </a:r>
            <a:r>
              <a:rPr lang="pt-BR" sz="2800"/>
              <a:t>e </a:t>
            </a:r>
            <a:r>
              <a:rPr lang="pt-BR" sz="2800" b="1" i="1"/>
              <a:t>PK(L) = k. </a:t>
            </a:r>
          </a:p>
          <a:p>
            <a:pPr>
              <a:lnSpc>
                <a:spcPct val="90000"/>
              </a:lnSpc>
            </a:pPr>
            <a:r>
              <a:rPr lang="pt-BR" sz="2800"/>
              <a:t>Esta opção é para uma especialização cujas subclasses são disjuntas (cada entidade pode pertencer a no máximo uma subclasse), e </a:t>
            </a:r>
            <a:r>
              <a:rPr lang="pt-BR" sz="2800" b="1" i="1"/>
              <a:t>t </a:t>
            </a:r>
            <a:r>
              <a:rPr lang="pt-BR" sz="2800"/>
              <a:t>é um tipo de atributo que indica a subclasse para a qual cada tupla pertence, se existir. </a:t>
            </a:r>
          </a:p>
          <a:p>
            <a:pPr>
              <a:lnSpc>
                <a:spcPct val="90000"/>
              </a:lnSpc>
            </a:pPr>
            <a:r>
              <a:rPr lang="pt-BR" sz="2800"/>
              <a:t>Esta opção pode gerar um grande número de valores </a:t>
            </a:r>
            <a:r>
              <a:rPr lang="pt-BR" sz="2800" b="1"/>
              <a:t>nulos.</a:t>
            </a:r>
            <a:endParaRPr lang="pt-BR" sz="2800"/>
          </a:p>
        </p:txBody>
      </p:sp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Passo 8 – Opção 8C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Exemplo opção 8C</a:t>
            </a:r>
          </a:p>
        </p:txBody>
      </p:sp>
      <p:sp>
        <p:nvSpPr>
          <p:cNvPr id="4" name="Retângulo 3"/>
          <p:cNvSpPr/>
          <p:nvPr/>
        </p:nvSpPr>
        <p:spPr>
          <a:xfrm>
            <a:off x="2571736" y="3571876"/>
            <a:ext cx="1571636" cy="57150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5" name="Retângulo 4"/>
          <p:cNvSpPr/>
          <p:nvPr/>
        </p:nvSpPr>
        <p:spPr>
          <a:xfrm>
            <a:off x="5786446" y="3500438"/>
            <a:ext cx="1571636" cy="57150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B</a:t>
            </a:r>
          </a:p>
        </p:txBody>
      </p:sp>
      <p:cxnSp>
        <p:nvCxnSpPr>
          <p:cNvPr id="6" name="Conector reto 5"/>
          <p:cNvCxnSpPr>
            <a:stCxn id="4" idx="0"/>
            <a:endCxn id="24" idx="3"/>
          </p:cNvCxnSpPr>
          <p:nvPr/>
        </p:nvCxnSpPr>
        <p:spPr>
          <a:xfrm rot="5400000" flipH="1" flipV="1">
            <a:off x="3786182" y="2651850"/>
            <a:ext cx="491399" cy="13486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to 6"/>
          <p:cNvCxnSpPr>
            <a:stCxn id="24" idx="5"/>
            <a:endCxn id="5" idx="0"/>
          </p:cNvCxnSpPr>
          <p:nvPr/>
        </p:nvCxnSpPr>
        <p:spPr>
          <a:xfrm rot="16200000" flipH="1">
            <a:off x="5580799" y="2508972"/>
            <a:ext cx="419961" cy="15629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lipse 7"/>
          <p:cNvSpPr/>
          <p:nvPr/>
        </p:nvSpPr>
        <p:spPr>
          <a:xfrm>
            <a:off x="2428860" y="4468888"/>
            <a:ext cx="785818" cy="3571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u="sng" dirty="0">
                <a:solidFill>
                  <a:schemeClr val="bg1"/>
                </a:solidFill>
              </a:rPr>
              <a:t>A1</a:t>
            </a:r>
          </a:p>
        </p:txBody>
      </p:sp>
      <p:sp>
        <p:nvSpPr>
          <p:cNvPr id="9" name="Elipse 8"/>
          <p:cNvSpPr/>
          <p:nvPr/>
        </p:nvSpPr>
        <p:spPr>
          <a:xfrm>
            <a:off x="3643306" y="4468888"/>
            <a:ext cx="785818" cy="3571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A2</a:t>
            </a:r>
          </a:p>
        </p:txBody>
      </p:sp>
      <p:sp>
        <p:nvSpPr>
          <p:cNvPr id="10" name="Elipse 9"/>
          <p:cNvSpPr/>
          <p:nvPr/>
        </p:nvSpPr>
        <p:spPr>
          <a:xfrm>
            <a:off x="6786578" y="4447562"/>
            <a:ext cx="785818" cy="3571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B2</a:t>
            </a:r>
          </a:p>
        </p:txBody>
      </p:sp>
      <p:sp>
        <p:nvSpPr>
          <p:cNvPr id="11" name="Elipse 10"/>
          <p:cNvSpPr/>
          <p:nvPr/>
        </p:nvSpPr>
        <p:spPr>
          <a:xfrm>
            <a:off x="5572132" y="4447562"/>
            <a:ext cx="785818" cy="3571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u="sng" dirty="0">
                <a:solidFill>
                  <a:schemeClr val="bg1"/>
                </a:solidFill>
              </a:rPr>
              <a:t>B1</a:t>
            </a:r>
          </a:p>
        </p:txBody>
      </p:sp>
      <p:cxnSp>
        <p:nvCxnSpPr>
          <p:cNvPr id="12" name="Conector reto 11"/>
          <p:cNvCxnSpPr>
            <a:stCxn id="8" idx="0"/>
          </p:cNvCxnSpPr>
          <p:nvPr/>
        </p:nvCxnSpPr>
        <p:spPr>
          <a:xfrm rot="5400000" flipH="1" flipV="1">
            <a:off x="2696752" y="4236715"/>
            <a:ext cx="357190" cy="1071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/>
          <p:cNvCxnSpPr>
            <a:stCxn id="9" idx="1"/>
          </p:cNvCxnSpPr>
          <p:nvPr/>
        </p:nvCxnSpPr>
        <p:spPr>
          <a:xfrm rot="16200000" flipV="1">
            <a:off x="3531816" y="4294627"/>
            <a:ext cx="338061" cy="115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/>
          <p:cNvCxnSpPr>
            <a:stCxn id="11" idx="0"/>
          </p:cNvCxnSpPr>
          <p:nvPr/>
        </p:nvCxnSpPr>
        <p:spPr>
          <a:xfrm rot="5400000" flipH="1" flipV="1">
            <a:off x="5875743" y="4179670"/>
            <a:ext cx="357190" cy="1785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/>
          <p:cNvCxnSpPr>
            <a:stCxn id="10" idx="0"/>
          </p:cNvCxnSpPr>
          <p:nvPr/>
        </p:nvCxnSpPr>
        <p:spPr>
          <a:xfrm rot="16200000" flipV="1">
            <a:off x="6911595" y="4179669"/>
            <a:ext cx="357190" cy="1785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tângulo 17"/>
          <p:cNvSpPr/>
          <p:nvPr/>
        </p:nvSpPr>
        <p:spPr>
          <a:xfrm>
            <a:off x="4071934" y="1714488"/>
            <a:ext cx="1571636" cy="57150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19" name="Elipse 18"/>
          <p:cNvSpPr/>
          <p:nvPr/>
        </p:nvSpPr>
        <p:spPr>
          <a:xfrm>
            <a:off x="5143504" y="1142984"/>
            <a:ext cx="785818" cy="3571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C2</a:t>
            </a:r>
          </a:p>
        </p:txBody>
      </p:sp>
      <p:sp>
        <p:nvSpPr>
          <p:cNvPr id="20" name="Elipse 19"/>
          <p:cNvSpPr/>
          <p:nvPr/>
        </p:nvSpPr>
        <p:spPr>
          <a:xfrm>
            <a:off x="3857620" y="1142984"/>
            <a:ext cx="785818" cy="3571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u="sng" dirty="0">
                <a:solidFill>
                  <a:schemeClr val="bg1"/>
                </a:solidFill>
              </a:rPr>
              <a:t>C1</a:t>
            </a:r>
          </a:p>
        </p:txBody>
      </p:sp>
      <p:cxnSp>
        <p:nvCxnSpPr>
          <p:cNvPr id="21" name="Conector reto 20"/>
          <p:cNvCxnSpPr>
            <a:stCxn id="20" idx="5"/>
            <a:endCxn id="18" idx="0"/>
          </p:cNvCxnSpPr>
          <p:nvPr/>
        </p:nvCxnSpPr>
        <p:spPr>
          <a:xfrm rot="16200000" flipH="1">
            <a:off x="4559744" y="1416479"/>
            <a:ext cx="266623" cy="3293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/>
          <p:cNvCxnSpPr>
            <a:stCxn id="19" idx="3"/>
            <a:endCxn id="18" idx="0"/>
          </p:cNvCxnSpPr>
          <p:nvPr/>
        </p:nvCxnSpPr>
        <p:spPr>
          <a:xfrm rot="5400000">
            <a:off x="4924857" y="1380760"/>
            <a:ext cx="266623" cy="4008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tângulo 22"/>
          <p:cNvSpPr/>
          <p:nvPr/>
        </p:nvSpPr>
        <p:spPr>
          <a:xfrm>
            <a:off x="4857752" y="5857892"/>
            <a:ext cx="571504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C2</a:t>
            </a:r>
          </a:p>
        </p:txBody>
      </p:sp>
      <p:sp>
        <p:nvSpPr>
          <p:cNvPr id="24" name="Elipse 23"/>
          <p:cNvSpPr/>
          <p:nvPr/>
        </p:nvSpPr>
        <p:spPr>
          <a:xfrm>
            <a:off x="4643438" y="2714620"/>
            <a:ext cx="428628" cy="428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d</a:t>
            </a:r>
          </a:p>
        </p:txBody>
      </p:sp>
      <p:cxnSp>
        <p:nvCxnSpPr>
          <p:cNvPr id="25" name="Conector reto 24"/>
          <p:cNvCxnSpPr>
            <a:stCxn id="18" idx="2"/>
            <a:endCxn id="24" idx="0"/>
          </p:cNvCxnSpPr>
          <p:nvPr/>
        </p:nvCxnSpPr>
        <p:spPr>
          <a:xfrm rot="5400000">
            <a:off x="4643438" y="2500306"/>
            <a:ext cx="42862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tângulo 25"/>
          <p:cNvSpPr/>
          <p:nvPr/>
        </p:nvSpPr>
        <p:spPr>
          <a:xfrm>
            <a:off x="5429256" y="5857892"/>
            <a:ext cx="571504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u="sng" dirty="0">
                <a:solidFill>
                  <a:schemeClr val="bg1"/>
                </a:solidFill>
              </a:rPr>
              <a:t>B1</a:t>
            </a:r>
          </a:p>
        </p:txBody>
      </p:sp>
      <p:sp>
        <p:nvSpPr>
          <p:cNvPr id="27" name="Retângulo 26"/>
          <p:cNvSpPr/>
          <p:nvPr/>
        </p:nvSpPr>
        <p:spPr>
          <a:xfrm>
            <a:off x="6000760" y="5857892"/>
            <a:ext cx="571504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B2</a:t>
            </a:r>
          </a:p>
        </p:txBody>
      </p:sp>
      <p:sp>
        <p:nvSpPr>
          <p:cNvPr id="30" name="Retângulo 29"/>
          <p:cNvSpPr/>
          <p:nvPr/>
        </p:nvSpPr>
        <p:spPr>
          <a:xfrm>
            <a:off x="3143240" y="5857892"/>
            <a:ext cx="571504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u="sng" dirty="0">
                <a:solidFill>
                  <a:schemeClr val="bg1"/>
                </a:solidFill>
              </a:rPr>
              <a:t>A1</a:t>
            </a:r>
          </a:p>
        </p:txBody>
      </p:sp>
      <p:sp>
        <p:nvSpPr>
          <p:cNvPr id="31" name="Retângulo 30"/>
          <p:cNvSpPr/>
          <p:nvPr/>
        </p:nvSpPr>
        <p:spPr>
          <a:xfrm>
            <a:off x="3714744" y="5857892"/>
            <a:ext cx="571504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A2</a:t>
            </a:r>
          </a:p>
        </p:txBody>
      </p:sp>
      <p:sp>
        <p:nvSpPr>
          <p:cNvPr id="32" name="CaixaDeTexto 31"/>
          <p:cNvSpPr txBox="1"/>
          <p:nvPr/>
        </p:nvSpPr>
        <p:spPr>
          <a:xfrm>
            <a:off x="3720556" y="5429264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A</a:t>
            </a:r>
          </a:p>
        </p:txBody>
      </p:sp>
      <p:sp>
        <p:nvSpPr>
          <p:cNvPr id="33" name="Retângulo 32"/>
          <p:cNvSpPr/>
          <p:nvPr/>
        </p:nvSpPr>
        <p:spPr>
          <a:xfrm>
            <a:off x="4286248" y="5857892"/>
            <a:ext cx="571504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u="sng" dirty="0">
                <a:solidFill>
                  <a:schemeClr val="bg1"/>
                </a:solidFill>
              </a:rPr>
              <a:t>C1</a:t>
            </a:r>
          </a:p>
        </p:txBody>
      </p:sp>
      <p:cxnSp>
        <p:nvCxnSpPr>
          <p:cNvPr id="34" name="Conector de seta reta 33"/>
          <p:cNvCxnSpPr/>
          <p:nvPr/>
        </p:nvCxnSpPr>
        <p:spPr>
          <a:xfrm rot="16200000" flipH="1">
            <a:off x="3821901" y="4464851"/>
            <a:ext cx="2143140" cy="71438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de seta reta 34"/>
          <p:cNvCxnSpPr/>
          <p:nvPr/>
        </p:nvCxnSpPr>
        <p:spPr>
          <a:xfrm rot="16200000" flipH="1">
            <a:off x="2750331" y="4964917"/>
            <a:ext cx="1285884" cy="71438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de seta reta 35"/>
          <p:cNvCxnSpPr/>
          <p:nvPr/>
        </p:nvCxnSpPr>
        <p:spPr>
          <a:xfrm rot="5400000">
            <a:off x="5750727" y="4893479"/>
            <a:ext cx="1143008" cy="500066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6" grpId="0" animBg="1"/>
      <p:bldP spid="27" grpId="0" animBg="1"/>
      <p:bldP spid="30" grpId="0" animBg="1"/>
      <p:bldP spid="31" grpId="0" animBg="1"/>
      <p:bldP spid="32" grpId="0"/>
      <p:bldP spid="3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pt-BR" sz="2400"/>
              <a:t>O resultado do mapeamento é um esquema relacional. </a:t>
            </a:r>
          </a:p>
          <a:p>
            <a:pPr>
              <a:lnSpc>
                <a:spcPct val="90000"/>
              </a:lnSpc>
            </a:pPr>
            <a:r>
              <a:rPr lang="pt-BR" sz="2400"/>
              <a:t>Seguindo corretamente as regras de mapeamento, o esquema resultante pode ser “implementado” utilizando-se um SGBD Relacional.</a:t>
            </a:r>
          </a:p>
          <a:p>
            <a:pPr>
              <a:lnSpc>
                <a:spcPct val="90000"/>
              </a:lnSpc>
            </a:pPr>
            <a:r>
              <a:rPr lang="pt-BR" sz="2400"/>
              <a:t>Entretanto, algumas características podem comprometer o esquema, tais como, complexidades que geram redundâncias. </a:t>
            </a:r>
          </a:p>
          <a:p>
            <a:pPr>
              <a:lnSpc>
                <a:spcPct val="90000"/>
              </a:lnSpc>
            </a:pPr>
            <a:r>
              <a:rPr lang="pt-BR" sz="2400"/>
              <a:t>Para isso a Teoria da Normalização de Relações, deve ser aplicada para gerar um esquema que possa ser utilizado sem problemas.</a:t>
            </a:r>
          </a:p>
          <a:p>
            <a:pPr>
              <a:lnSpc>
                <a:spcPct val="90000"/>
              </a:lnSpc>
            </a:pPr>
            <a:endParaRPr lang="pt-BR" sz="2400"/>
          </a:p>
          <a:p>
            <a:pPr>
              <a:lnSpc>
                <a:spcPct val="90000"/>
              </a:lnSpc>
            </a:pPr>
            <a:endParaRPr lang="pt-BR" sz="2400"/>
          </a:p>
        </p:txBody>
      </p:sp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4000"/>
              <a:t>Considerações Sobre o Mapeamento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pt-BR" sz="2400"/>
              <a:t>O ME-R é o mais usado para a modelagem de esquemas de bancos de dados. </a:t>
            </a:r>
          </a:p>
          <a:p>
            <a:pPr>
              <a:lnSpc>
                <a:spcPct val="80000"/>
              </a:lnSpc>
            </a:pPr>
            <a:r>
              <a:rPr lang="pt-BR" sz="2400"/>
              <a:t>Isso ocorre pelo fato do modelo ser simples, possuir alto grau de capacidade de representação semântica e apresentar os dados em nível lógico. </a:t>
            </a:r>
          </a:p>
          <a:p>
            <a:pPr>
              <a:lnSpc>
                <a:spcPct val="80000"/>
              </a:lnSpc>
            </a:pPr>
            <a:r>
              <a:rPr lang="pt-BR" sz="2400"/>
              <a:t>Após a modelagem ser idealizada através do ME-R, ela é “traduzida” para a representação do Modelo Relacional. </a:t>
            </a:r>
          </a:p>
          <a:p>
            <a:pPr>
              <a:lnSpc>
                <a:spcPct val="80000"/>
              </a:lnSpc>
            </a:pPr>
            <a:r>
              <a:rPr lang="pt-BR" sz="2400"/>
              <a:t>Esse procedimento é adotado porque os gerenciadores no mercado são em sua maioria relacionais.</a:t>
            </a:r>
          </a:p>
          <a:p>
            <a:pPr>
              <a:lnSpc>
                <a:spcPct val="80000"/>
              </a:lnSpc>
            </a:pPr>
            <a:r>
              <a:rPr lang="pt-BR" sz="2400"/>
              <a:t>O mapeamento pode facilmente ser dividido em passos “algoritmicos”, o que possibilita uma tradução direta e normalizada dos dados.</a:t>
            </a:r>
          </a:p>
          <a:p>
            <a:pPr>
              <a:lnSpc>
                <a:spcPct val="80000"/>
              </a:lnSpc>
            </a:pPr>
            <a:endParaRPr lang="pt-BR" sz="2400"/>
          </a:p>
        </p:txBody>
      </p:sp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Como Fazer o Mapeamento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BR" sz="2800" dirty="0"/>
              <a:t>Para cada entidade </a:t>
            </a:r>
            <a:r>
              <a:rPr lang="pt-BR" sz="2800" b="1" dirty="0"/>
              <a:t>E </a:t>
            </a:r>
            <a:r>
              <a:rPr lang="pt-BR" sz="2800" dirty="0"/>
              <a:t>no modelo ER é criada uma tabela</a:t>
            </a:r>
            <a:r>
              <a:rPr lang="pt-BR" sz="2800" b="1" dirty="0"/>
              <a:t> T1 </a:t>
            </a:r>
            <a:r>
              <a:rPr lang="pt-BR" sz="2800" dirty="0"/>
              <a:t>no Modelo Relacional que inclua todos os atributos simples de </a:t>
            </a:r>
            <a:r>
              <a:rPr lang="pt-BR" sz="2800" b="1" dirty="0"/>
              <a:t>E; </a:t>
            </a:r>
          </a:p>
          <a:p>
            <a:r>
              <a:rPr lang="pt-BR" sz="2800" dirty="0"/>
              <a:t>Para cada atributo composto, são inseridos apenas os componentes simples de cada um; </a:t>
            </a:r>
          </a:p>
          <a:p>
            <a:r>
              <a:rPr lang="pt-BR" sz="2800" dirty="0"/>
              <a:t>Um dos atributos chaves de </a:t>
            </a:r>
            <a:r>
              <a:rPr lang="pt-BR" sz="2800" b="1" dirty="0"/>
              <a:t>E </a:t>
            </a:r>
            <a:r>
              <a:rPr lang="pt-BR" sz="2800" dirty="0"/>
              <a:t>deve ser escolhida como a chave primária de</a:t>
            </a:r>
            <a:r>
              <a:rPr lang="pt-BR" sz="2800" b="1" dirty="0"/>
              <a:t> T1;</a:t>
            </a:r>
            <a:endParaRPr lang="pt-BR" sz="2800" dirty="0"/>
          </a:p>
        </p:txBody>
      </p:sp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Passo 1 do Mapeamento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Exemplo Passo 1</a:t>
            </a:r>
          </a:p>
        </p:txBody>
      </p:sp>
      <p:sp>
        <p:nvSpPr>
          <p:cNvPr id="6" name="Retângulo 5"/>
          <p:cNvSpPr/>
          <p:nvPr/>
        </p:nvSpPr>
        <p:spPr>
          <a:xfrm>
            <a:off x="1071538" y="1603294"/>
            <a:ext cx="1571636" cy="57150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7" name="Retângulo 6"/>
          <p:cNvSpPr/>
          <p:nvPr/>
        </p:nvSpPr>
        <p:spPr>
          <a:xfrm>
            <a:off x="6858016" y="1624620"/>
            <a:ext cx="1571636" cy="57150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8" name="Losango 7"/>
          <p:cNvSpPr/>
          <p:nvPr/>
        </p:nvSpPr>
        <p:spPr>
          <a:xfrm>
            <a:off x="4000496" y="1500174"/>
            <a:ext cx="1571636" cy="785818"/>
          </a:xfrm>
          <a:prstGeom prst="diamon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R1</a:t>
            </a:r>
          </a:p>
        </p:txBody>
      </p:sp>
      <p:cxnSp>
        <p:nvCxnSpPr>
          <p:cNvPr id="10" name="Conector reto 9"/>
          <p:cNvCxnSpPr>
            <a:stCxn id="6" idx="3"/>
            <a:endCxn id="8" idx="1"/>
          </p:cNvCxnSpPr>
          <p:nvPr/>
        </p:nvCxnSpPr>
        <p:spPr>
          <a:xfrm>
            <a:off x="2643174" y="1889046"/>
            <a:ext cx="1357322" cy="40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/>
          <p:cNvCxnSpPr>
            <a:stCxn id="8" idx="3"/>
            <a:endCxn id="7" idx="1"/>
          </p:cNvCxnSpPr>
          <p:nvPr/>
        </p:nvCxnSpPr>
        <p:spPr>
          <a:xfrm>
            <a:off x="5572132" y="1893083"/>
            <a:ext cx="1285884" cy="172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lipse 13"/>
          <p:cNvSpPr/>
          <p:nvPr/>
        </p:nvSpPr>
        <p:spPr>
          <a:xfrm>
            <a:off x="928662" y="2500306"/>
            <a:ext cx="785818" cy="3571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u="sng" dirty="0">
                <a:solidFill>
                  <a:schemeClr val="bg1"/>
                </a:solidFill>
              </a:rPr>
              <a:t>A1</a:t>
            </a:r>
          </a:p>
        </p:txBody>
      </p:sp>
      <p:sp>
        <p:nvSpPr>
          <p:cNvPr id="15" name="Elipse 14"/>
          <p:cNvSpPr/>
          <p:nvPr/>
        </p:nvSpPr>
        <p:spPr>
          <a:xfrm>
            <a:off x="2143108" y="2500306"/>
            <a:ext cx="785818" cy="3571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A2</a:t>
            </a:r>
          </a:p>
        </p:txBody>
      </p:sp>
      <p:sp>
        <p:nvSpPr>
          <p:cNvPr id="16" name="Elipse 15"/>
          <p:cNvSpPr/>
          <p:nvPr/>
        </p:nvSpPr>
        <p:spPr>
          <a:xfrm>
            <a:off x="7858148" y="2571744"/>
            <a:ext cx="785818" cy="3571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B2</a:t>
            </a:r>
          </a:p>
        </p:txBody>
      </p:sp>
      <p:sp>
        <p:nvSpPr>
          <p:cNvPr id="17" name="Elipse 16"/>
          <p:cNvSpPr/>
          <p:nvPr/>
        </p:nvSpPr>
        <p:spPr>
          <a:xfrm>
            <a:off x="6643702" y="2571744"/>
            <a:ext cx="785818" cy="3571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u="sng" dirty="0">
                <a:solidFill>
                  <a:schemeClr val="bg1"/>
                </a:solidFill>
              </a:rPr>
              <a:t>B1</a:t>
            </a:r>
          </a:p>
        </p:txBody>
      </p:sp>
      <p:sp>
        <p:nvSpPr>
          <p:cNvPr id="18" name="Elipse 17"/>
          <p:cNvSpPr/>
          <p:nvPr/>
        </p:nvSpPr>
        <p:spPr>
          <a:xfrm>
            <a:off x="4214810" y="2500306"/>
            <a:ext cx="785818" cy="3571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R1</a:t>
            </a:r>
          </a:p>
        </p:txBody>
      </p:sp>
      <p:cxnSp>
        <p:nvCxnSpPr>
          <p:cNvPr id="20" name="Conector reto 19"/>
          <p:cNvCxnSpPr>
            <a:stCxn id="14" idx="0"/>
          </p:cNvCxnSpPr>
          <p:nvPr/>
        </p:nvCxnSpPr>
        <p:spPr>
          <a:xfrm rot="5400000" flipH="1" flipV="1">
            <a:off x="1196554" y="2268133"/>
            <a:ext cx="357190" cy="1071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/>
          <p:cNvCxnSpPr>
            <a:stCxn id="15" idx="1"/>
          </p:cNvCxnSpPr>
          <p:nvPr/>
        </p:nvCxnSpPr>
        <p:spPr>
          <a:xfrm rot="16200000" flipV="1">
            <a:off x="2031618" y="2326045"/>
            <a:ext cx="338061" cy="115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to 23"/>
          <p:cNvCxnSpPr>
            <a:stCxn id="18" idx="0"/>
          </p:cNvCxnSpPr>
          <p:nvPr/>
        </p:nvCxnSpPr>
        <p:spPr>
          <a:xfrm rot="5400000" flipH="1" flipV="1">
            <a:off x="4482702" y="2339571"/>
            <a:ext cx="285752" cy="357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to 25"/>
          <p:cNvCxnSpPr>
            <a:stCxn id="17" idx="0"/>
          </p:cNvCxnSpPr>
          <p:nvPr/>
        </p:nvCxnSpPr>
        <p:spPr>
          <a:xfrm rot="5400000" flipH="1" flipV="1">
            <a:off x="6947313" y="2303852"/>
            <a:ext cx="357190" cy="1785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to 28"/>
          <p:cNvCxnSpPr>
            <a:stCxn id="16" idx="0"/>
          </p:cNvCxnSpPr>
          <p:nvPr/>
        </p:nvCxnSpPr>
        <p:spPr>
          <a:xfrm rot="16200000" flipV="1">
            <a:off x="7983165" y="2303851"/>
            <a:ext cx="357190" cy="1785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tângulo 29"/>
          <p:cNvSpPr/>
          <p:nvPr/>
        </p:nvSpPr>
        <p:spPr>
          <a:xfrm>
            <a:off x="1071538" y="4714884"/>
            <a:ext cx="571504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u="sng" dirty="0">
                <a:solidFill>
                  <a:schemeClr val="bg1"/>
                </a:solidFill>
              </a:rPr>
              <a:t>A1</a:t>
            </a:r>
          </a:p>
        </p:txBody>
      </p:sp>
      <p:sp>
        <p:nvSpPr>
          <p:cNvPr id="31" name="Retângulo 30"/>
          <p:cNvSpPr/>
          <p:nvPr/>
        </p:nvSpPr>
        <p:spPr>
          <a:xfrm>
            <a:off x="1643042" y="4714884"/>
            <a:ext cx="571504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A2</a:t>
            </a:r>
          </a:p>
        </p:txBody>
      </p:sp>
      <p:sp>
        <p:nvSpPr>
          <p:cNvPr id="32" name="Retângulo 31"/>
          <p:cNvSpPr/>
          <p:nvPr/>
        </p:nvSpPr>
        <p:spPr>
          <a:xfrm>
            <a:off x="7072330" y="4572008"/>
            <a:ext cx="571504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u="sng" dirty="0">
                <a:solidFill>
                  <a:schemeClr val="bg1"/>
                </a:solidFill>
              </a:rPr>
              <a:t>B1</a:t>
            </a:r>
          </a:p>
        </p:txBody>
      </p:sp>
      <p:sp>
        <p:nvSpPr>
          <p:cNvPr id="33" name="Retângulo 32"/>
          <p:cNvSpPr/>
          <p:nvPr/>
        </p:nvSpPr>
        <p:spPr>
          <a:xfrm>
            <a:off x="7643834" y="4572008"/>
            <a:ext cx="571504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B2</a:t>
            </a:r>
          </a:p>
        </p:txBody>
      </p:sp>
      <p:sp>
        <p:nvSpPr>
          <p:cNvPr id="34" name="Seta para baixo 33"/>
          <p:cNvSpPr/>
          <p:nvPr/>
        </p:nvSpPr>
        <p:spPr>
          <a:xfrm>
            <a:off x="1643042" y="3286124"/>
            <a:ext cx="428628" cy="8572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Seta para baixo 34"/>
          <p:cNvSpPr/>
          <p:nvPr/>
        </p:nvSpPr>
        <p:spPr>
          <a:xfrm>
            <a:off x="7500958" y="3286124"/>
            <a:ext cx="428628" cy="8572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CaixaDeTexto 36"/>
          <p:cNvSpPr txBox="1"/>
          <p:nvPr/>
        </p:nvSpPr>
        <p:spPr>
          <a:xfrm>
            <a:off x="1000100" y="4286256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A</a:t>
            </a:r>
          </a:p>
        </p:txBody>
      </p:sp>
      <p:sp>
        <p:nvSpPr>
          <p:cNvPr id="38" name="CaixaDeTexto 37"/>
          <p:cNvSpPr txBox="1"/>
          <p:nvPr/>
        </p:nvSpPr>
        <p:spPr>
          <a:xfrm>
            <a:off x="7072330" y="4143380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B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7" grpId="0"/>
      <p:bldP spid="3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sz="2800" dirty="0"/>
              <a:t>Para cada entidade fraca </a:t>
            </a:r>
            <a:r>
              <a:rPr lang="pt-BR" sz="2800" b="1" dirty="0"/>
              <a:t>EF </a:t>
            </a:r>
            <a:r>
              <a:rPr lang="pt-BR" sz="2800" dirty="0"/>
              <a:t>com entidade proprietária</a:t>
            </a:r>
            <a:r>
              <a:rPr lang="pt-BR" sz="2800" b="1" dirty="0"/>
              <a:t> E </a:t>
            </a:r>
            <a:r>
              <a:rPr lang="pt-BR" sz="2800" dirty="0"/>
              <a:t>no modelo ER, é criada uma tabela </a:t>
            </a:r>
            <a:r>
              <a:rPr lang="pt-BR" sz="2800" b="1" dirty="0"/>
              <a:t>T1 </a:t>
            </a:r>
            <a:r>
              <a:rPr lang="pt-BR" sz="2800" dirty="0"/>
              <a:t>no Modelo Relacional incluindo todos os atributos simples de </a:t>
            </a:r>
            <a:r>
              <a:rPr lang="pt-BR" sz="2800" b="1" dirty="0"/>
              <a:t>EF; </a:t>
            </a:r>
          </a:p>
          <a:p>
            <a:r>
              <a:rPr lang="pt-BR" sz="2800" dirty="0"/>
              <a:t>Para cada atributo composto , são inseridos apenas os componentes simples de cada um; </a:t>
            </a:r>
          </a:p>
          <a:p>
            <a:r>
              <a:rPr lang="pt-BR" sz="2800" dirty="0"/>
              <a:t>a chave primária desta relação </a:t>
            </a:r>
            <a:r>
              <a:rPr lang="pt-BR" sz="2800" b="1" dirty="0"/>
              <a:t>T1 </a:t>
            </a:r>
            <a:r>
              <a:rPr lang="pt-BR" sz="2800" dirty="0"/>
              <a:t>será composta pela chave parcial da entidade fraca </a:t>
            </a:r>
            <a:r>
              <a:rPr lang="pt-BR" sz="2800" b="1" dirty="0"/>
              <a:t>EF </a:t>
            </a:r>
            <a:r>
              <a:rPr lang="pt-BR" sz="2800" dirty="0"/>
              <a:t>mais a chave primária da entidade proprietária </a:t>
            </a:r>
            <a:r>
              <a:rPr lang="pt-BR" sz="2800" b="1" dirty="0"/>
              <a:t>E;</a:t>
            </a:r>
            <a:endParaRPr lang="pt-BR" sz="2800" dirty="0"/>
          </a:p>
        </p:txBody>
      </p:sp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Passo 2 do Mapeamento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Exemplo Passo 2</a:t>
            </a:r>
          </a:p>
        </p:txBody>
      </p:sp>
      <p:sp>
        <p:nvSpPr>
          <p:cNvPr id="6" name="Retângulo 5"/>
          <p:cNvSpPr/>
          <p:nvPr/>
        </p:nvSpPr>
        <p:spPr>
          <a:xfrm>
            <a:off x="1071538" y="1603294"/>
            <a:ext cx="1571636" cy="571504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b="1" dirty="0">
                <a:ln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7" name="Retângulo 6"/>
          <p:cNvSpPr/>
          <p:nvPr/>
        </p:nvSpPr>
        <p:spPr>
          <a:xfrm>
            <a:off x="6858016" y="1624620"/>
            <a:ext cx="1571636" cy="57150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8" name="Losango 7"/>
          <p:cNvSpPr/>
          <p:nvPr/>
        </p:nvSpPr>
        <p:spPr>
          <a:xfrm>
            <a:off x="4000496" y="1500174"/>
            <a:ext cx="1571636" cy="785818"/>
          </a:xfrm>
          <a:prstGeom prst="diamond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b="1" dirty="0">
                <a:ln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</a:rPr>
              <a:t>R1</a:t>
            </a:r>
          </a:p>
        </p:txBody>
      </p:sp>
      <p:cxnSp>
        <p:nvCxnSpPr>
          <p:cNvPr id="9" name="Conector reto 8"/>
          <p:cNvCxnSpPr>
            <a:stCxn id="6" idx="3"/>
            <a:endCxn id="8" idx="1"/>
          </p:cNvCxnSpPr>
          <p:nvPr/>
        </p:nvCxnSpPr>
        <p:spPr>
          <a:xfrm>
            <a:off x="2643174" y="1889046"/>
            <a:ext cx="1357322" cy="40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/>
          <p:cNvCxnSpPr>
            <a:stCxn id="8" idx="3"/>
            <a:endCxn id="7" idx="1"/>
          </p:cNvCxnSpPr>
          <p:nvPr/>
        </p:nvCxnSpPr>
        <p:spPr>
          <a:xfrm>
            <a:off x="5572132" y="1893083"/>
            <a:ext cx="1285884" cy="172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lipse 10"/>
          <p:cNvSpPr/>
          <p:nvPr/>
        </p:nvSpPr>
        <p:spPr>
          <a:xfrm>
            <a:off x="928662" y="2500306"/>
            <a:ext cx="785818" cy="3571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u="sng" dirty="0">
                <a:solidFill>
                  <a:schemeClr val="bg1"/>
                </a:solidFill>
              </a:rPr>
              <a:t>A1</a:t>
            </a:r>
          </a:p>
        </p:txBody>
      </p:sp>
      <p:sp>
        <p:nvSpPr>
          <p:cNvPr id="12" name="Elipse 11"/>
          <p:cNvSpPr/>
          <p:nvPr/>
        </p:nvSpPr>
        <p:spPr>
          <a:xfrm>
            <a:off x="2143108" y="2500306"/>
            <a:ext cx="785818" cy="3571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A2</a:t>
            </a:r>
          </a:p>
        </p:txBody>
      </p:sp>
      <p:sp>
        <p:nvSpPr>
          <p:cNvPr id="13" name="Elipse 12"/>
          <p:cNvSpPr/>
          <p:nvPr/>
        </p:nvSpPr>
        <p:spPr>
          <a:xfrm>
            <a:off x="7858148" y="2571744"/>
            <a:ext cx="785818" cy="3571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B2</a:t>
            </a:r>
          </a:p>
        </p:txBody>
      </p:sp>
      <p:sp>
        <p:nvSpPr>
          <p:cNvPr id="14" name="Elipse 13"/>
          <p:cNvSpPr/>
          <p:nvPr/>
        </p:nvSpPr>
        <p:spPr>
          <a:xfrm>
            <a:off x="6643702" y="2571744"/>
            <a:ext cx="785818" cy="3571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u="sng" dirty="0">
                <a:solidFill>
                  <a:schemeClr val="bg1"/>
                </a:solidFill>
              </a:rPr>
              <a:t>B1</a:t>
            </a:r>
          </a:p>
        </p:txBody>
      </p:sp>
      <p:cxnSp>
        <p:nvCxnSpPr>
          <p:cNvPr id="16" name="Conector reto 15"/>
          <p:cNvCxnSpPr>
            <a:stCxn id="11" idx="0"/>
          </p:cNvCxnSpPr>
          <p:nvPr/>
        </p:nvCxnSpPr>
        <p:spPr>
          <a:xfrm rot="5400000" flipH="1" flipV="1">
            <a:off x="1196554" y="2268133"/>
            <a:ext cx="357190" cy="1071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/>
          <p:cNvCxnSpPr>
            <a:stCxn id="12" idx="1"/>
          </p:cNvCxnSpPr>
          <p:nvPr/>
        </p:nvCxnSpPr>
        <p:spPr>
          <a:xfrm rot="16200000" flipV="1">
            <a:off x="2031618" y="2326045"/>
            <a:ext cx="338061" cy="115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/>
          <p:cNvCxnSpPr>
            <a:stCxn id="14" idx="0"/>
          </p:cNvCxnSpPr>
          <p:nvPr/>
        </p:nvCxnSpPr>
        <p:spPr>
          <a:xfrm rot="5400000" flipH="1" flipV="1">
            <a:off x="6947313" y="2303852"/>
            <a:ext cx="357190" cy="1785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/>
          <p:cNvCxnSpPr>
            <a:stCxn id="13" idx="0"/>
          </p:cNvCxnSpPr>
          <p:nvPr/>
        </p:nvCxnSpPr>
        <p:spPr>
          <a:xfrm rot="16200000" flipV="1">
            <a:off x="7983165" y="2303851"/>
            <a:ext cx="357190" cy="1785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tângulo 20"/>
          <p:cNvSpPr/>
          <p:nvPr/>
        </p:nvSpPr>
        <p:spPr>
          <a:xfrm>
            <a:off x="8215338" y="4572008"/>
            <a:ext cx="571504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u="sng" dirty="0">
                <a:solidFill>
                  <a:schemeClr val="bg1"/>
                </a:solidFill>
              </a:rPr>
              <a:t>A1</a:t>
            </a:r>
          </a:p>
        </p:txBody>
      </p:sp>
      <p:sp>
        <p:nvSpPr>
          <p:cNvPr id="23" name="Retângulo 22"/>
          <p:cNvSpPr/>
          <p:nvPr/>
        </p:nvSpPr>
        <p:spPr>
          <a:xfrm>
            <a:off x="7036610" y="4557889"/>
            <a:ext cx="571504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u="sng" dirty="0">
                <a:solidFill>
                  <a:schemeClr val="bg1"/>
                </a:solidFill>
              </a:rPr>
              <a:t>B1</a:t>
            </a:r>
          </a:p>
        </p:txBody>
      </p:sp>
      <p:sp>
        <p:nvSpPr>
          <p:cNvPr id="24" name="Retângulo 23"/>
          <p:cNvSpPr/>
          <p:nvPr/>
        </p:nvSpPr>
        <p:spPr>
          <a:xfrm>
            <a:off x="7643834" y="4572008"/>
            <a:ext cx="571504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B2</a:t>
            </a:r>
          </a:p>
        </p:txBody>
      </p:sp>
      <p:sp>
        <p:nvSpPr>
          <p:cNvPr id="26" name="Seta para baixo 25"/>
          <p:cNvSpPr/>
          <p:nvPr/>
        </p:nvSpPr>
        <p:spPr>
          <a:xfrm>
            <a:off x="7500958" y="3286124"/>
            <a:ext cx="428628" cy="8572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CaixaDeTexto 26"/>
          <p:cNvSpPr txBox="1"/>
          <p:nvPr/>
        </p:nvSpPr>
        <p:spPr>
          <a:xfrm>
            <a:off x="7072330" y="4143380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B</a:t>
            </a:r>
          </a:p>
        </p:txBody>
      </p:sp>
      <p:sp>
        <p:nvSpPr>
          <p:cNvPr id="30" name="Retângulo 29"/>
          <p:cNvSpPr/>
          <p:nvPr/>
        </p:nvSpPr>
        <p:spPr>
          <a:xfrm>
            <a:off x="6929454" y="1701236"/>
            <a:ext cx="1428760" cy="45140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54141C4B-0D69-445C-A4CB-106FB0386500}"/>
              </a:ext>
            </a:extLst>
          </p:cNvPr>
          <p:cNvSpPr/>
          <p:nvPr/>
        </p:nvSpPr>
        <p:spPr>
          <a:xfrm>
            <a:off x="1071538" y="4714884"/>
            <a:ext cx="571504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u="sng" dirty="0">
                <a:solidFill>
                  <a:schemeClr val="bg1"/>
                </a:solidFill>
              </a:rPr>
              <a:t>A1</a:t>
            </a: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4A062FB4-FC05-47CA-BAE6-EC73A924DF57}"/>
              </a:ext>
            </a:extLst>
          </p:cNvPr>
          <p:cNvSpPr/>
          <p:nvPr/>
        </p:nvSpPr>
        <p:spPr>
          <a:xfrm>
            <a:off x="1643042" y="4714884"/>
            <a:ext cx="571504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A2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9AB2FC32-CB9B-4F2C-A541-41A81CA18262}"/>
              </a:ext>
            </a:extLst>
          </p:cNvPr>
          <p:cNvSpPr txBox="1"/>
          <p:nvPr/>
        </p:nvSpPr>
        <p:spPr>
          <a:xfrm>
            <a:off x="1000100" y="4286256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A</a:t>
            </a:r>
          </a:p>
        </p:txBody>
      </p:sp>
      <p:sp>
        <p:nvSpPr>
          <p:cNvPr id="29" name="Seta para baixo 25">
            <a:extLst>
              <a:ext uri="{FF2B5EF4-FFF2-40B4-BE49-F238E27FC236}">
                <a16:creationId xmlns:a16="http://schemas.microsoft.com/office/drawing/2014/main" id="{C86A9AA7-15CB-4169-A523-E94A5CF00E2F}"/>
              </a:ext>
            </a:extLst>
          </p:cNvPr>
          <p:cNvSpPr/>
          <p:nvPr/>
        </p:nvSpPr>
        <p:spPr>
          <a:xfrm>
            <a:off x="1637668" y="3375347"/>
            <a:ext cx="428628" cy="8572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" name="Conector: Curvo 2">
            <a:extLst>
              <a:ext uri="{FF2B5EF4-FFF2-40B4-BE49-F238E27FC236}">
                <a16:creationId xmlns:a16="http://schemas.microsoft.com/office/drawing/2014/main" id="{7320426F-ACAC-4F59-99CB-FA464B48FD29}"/>
              </a:ext>
            </a:extLst>
          </p:cNvPr>
          <p:cNvCxnSpPr>
            <a:cxnSpLocks/>
            <a:stCxn id="22" idx="2"/>
            <a:endCxn id="21" idx="2"/>
          </p:cNvCxnSpPr>
          <p:nvPr/>
        </p:nvCxnSpPr>
        <p:spPr>
          <a:xfrm rot="5400000" flipH="1" flipV="1">
            <a:off x="4857752" y="1571612"/>
            <a:ext cx="142876" cy="7143800"/>
          </a:xfrm>
          <a:prstGeom prst="curvedConnector3">
            <a:avLst>
              <a:gd name="adj1" fmla="val -636440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3" grpId="0" animBg="1"/>
      <p:bldP spid="24" grpId="0" animBg="1"/>
      <p:bldP spid="26" grpId="0" animBg="1"/>
      <p:bldP spid="27" grpId="0"/>
      <p:bldP spid="22" grpId="0" animBg="1"/>
      <p:bldP spid="25" grpId="0" animBg="1"/>
      <p:bldP spid="28" grpId="0"/>
      <p:bldP spid="2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BR" sz="2800" dirty="0"/>
              <a:t>Para cada relacionamento regular com cardinalidade 1:1 entre entidades </a:t>
            </a:r>
            <a:r>
              <a:rPr lang="pt-BR" sz="2800" b="1" dirty="0"/>
              <a:t>E1 </a:t>
            </a:r>
            <a:r>
              <a:rPr lang="pt-BR" sz="2800" dirty="0"/>
              <a:t>e</a:t>
            </a:r>
            <a:r>
              <a:rPr lang="pt-BR" sz="2800" b="1" dirty="0"/>
              <a:t> E2 </a:t>
            </a:r>
            <a:r>
              <a:rPr lang="pt-BR" sz="2800" dirty="0"/>
              <a:t>que geraram as tabelas</a:t>
            </a:r>
            <a:r>
              <a:rPr lang="pt-BR" sz="2800" b="1" dirty="0"/>
              <a:t> T1 </a:t>
            </a:r>
            <a:r>
              <a:rPr lang="pt-BR" sz="2800" dirty="0"/>
              <a:t>e</a:t>
            </a:r>
            <a:r>
              <a:rPr lang="pt-BR" sz="2800" b="1" dirty="0"/>
              <a:t> T2</a:t>
            </a:r>
            <a:r>
              <a:rPr lang="pt-BR" sz="2800" dirty="0"/>
              <a:t> respectivamente, devemos escolher a chave primária de uma das relações (</a:t>
            </a:r>
            <a:r>
              <a:rPr lang="pt-BR" sz="2800" b="1" dirty="0"/>
              <a:t>T1, T2) </a:t>
            </a:r>
            <a:r>
              <a:rPr lang="pt-BR" sz="2800" dirty="0"/>
              <a:t>e inseri-la como chave estrangeira na outra relação; </a:t>
            </a:r>
          </a:p>
          <a:p>
            <a:r>
              <a:rPr lang="pt-BR" sz="2800" dirty="0"/>
              <a:t>Se um dos lados do relacionamento tiver participação total e outro parcial, então é interessante que a chave do lado com participação </a:t>
            </a:r>
            <a:r>
              <a:rPr lang="pt-BR" sz="2800" b="1" dirty="0"/>
              <a:t>parcial </a:t>
            </a:r>
            <a:r>
              <a:rPr lang="pt-BR" sz="2800" dirty="0"/>
              <a:t>seja inserido como chave estrangeira no lado que tem participação </a:t>
            </a:r>
            <a:r>
              <a:rPr lang="pt-BR" sz="2800" b="1" dirty="0"/>
              <a:t>total;</a:t>
            </a:r>
            <a:endParaRPr lang="pt-BR" sz="2800" dirty="0"/>
          </a:p>
        </p:txBody>
      </p:sp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Passo 3 do Mapeamento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Exemplo Passo 3</a:t>
            </a:r>
          </a:p>
        </p:txBody>
      </p:sp>
      <p:sp>
        <p:nvSpPr>
          <p:cNvPr id="6" name="Retângulo 5"/>
          <p:cNvSpPr/>
          <p:nvPr/>
        </p:nvSpPr>
        <p:spPr>
          <a:xfrm>
            <a:off x="1071538" y="1603294"/>
            <a:ext cx="1571636" cy="57150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7" name="Retângulo 6"/>
          <p:cNvSpPr/>
          <p:nvPr/>
        </p:nvSpPr>
        <p:spPr>
          <a:xfrm>
            <a:off x="6858016" y="1624620"/>
            <a:ext cx="1571636" cy="57150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8" name="Losango 7"/>
          <p:cNvSpPr/>
          <p:nvPr/>
        </p:nvSpPr>
        <p:spPr>
          <a:xfrm>
            <a:off x="4000496" y="1500174"/>
            <a:ext cx="1571636" cy="785818"/>
          </a:xfrm>
          <a:prstGeom prst="diamon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R1</a:t>
            </a:r>
          </a:p>
        </p:txBody>
      </p:sp>
      <p:cxnSp>
        <p:nvCxnSpPr>
          <p:cNvPr id="9" name="Conector reto 8"/>
          <p:cNvCxnSpPr>
            <a:stCxn id="6" idx="3"/>
            <a:endCxn id="8" idx="1"/>
          </p:cNvCxnSpPr>
          <p:nvPr/>
        </p:nvCxnSpPr>
        <p:spPr>
          <a:xfrm>
            <a:off x="2643174" y="1889046"/>
            <a:ext cx="1357322" cy="40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/>
          <p:cNvCxnSpPr>
            <a:stCxn id="8" idx="3"/>
            <a:endCxn id="7" idx="1"/>
          </p:cNvCxnSpPr>
          <p:nvPr/>
        </p:nvCxnSpPr>
        <p:spPr>
          <a:xfrm>
            <a:off x="5572132" y="1893083"/>
            <a:ext cx="1285884" cy="172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lipse 10"/>
          <p:cNvSpPr/>
          <p:nvPr/>
        </p:nvSpPr>
        <p:spPr>
          <a:xfrm>
            <a:off x="928662" y="2500306"/>
            <a:ext cx="785818" cy="3571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u="sng" dirty="0">
                <a:solidFill>
                  <a:schemeClr val="bg1"/>
                </a:solidFill>
              </a:rPr>
              <a:t>A1</a:t>
            </a:r>
          </a:p>
        </p:txBody>
      </p:sp>
      <p:sp>
        <p:nvSpPr>
          <p:cNvPr id="12" name="Elipse 11"/>
          <p:cNvSpPr/>
          <p:nvPr/>
        </p:nvSpPr>
        <p:spPr>
          <a:xfrm>
            <a:off x="2143108" y="2500306"/>
            <a:ext cx="785818" cy="3571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A2</a:t>
            </a:r>
          </a:p>
        </p:txBody>
      </p:sp>
      <p:sp>
        <p:nvSpPr>
          <p:cNvPr id="13" name="Elipse 12"/>
          <p:cNvSpPr/>
          <p:nvPr/>
        </p:nvSpPr>
        <p:spPr>
          <a:xfrm>
            <a:off x="7858148" y="2571744"/>
            <a:ext cx="785818" cy="3571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B2</a:t>
            </a:r>
          </a:p>
        </p:txBody>
      </p:sp>
      <p:sp>
        <p:nvSpPr>
          <p:cNvPr id="14" name="Elipse 13"/>
          <p:cNvSpPr/>
          <p:nvPr/>
        </p:nvSpPr>
        <p:spPr>
          <a:xfrm>
            <a:off x="6643702" y="2571744"/>
            <a:ext cx="785818" cy="3571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u="sng" dirty="0">
                <a:solidFill>
                  <a:schemeClr val="bg1"/>
                </a:solidFill>
              </a:rPr>
              <a:t>B1</a:t>
            </a:r>
          </a:p>
        </p:txBody>
      </p:sp>
      <p:sp>
        <p:nvSpPr>
          <p:cNvPr id="15" name="Elipse 14"/>
          <p:cNvSpPr/>
          <p:nvPr/>
        </p:nvSpPr>
        <p:spPr>
          <a:xfrm>
            <a:off x="4214810" y="2500306"/>
            <a:ext cx="785818" cy="3571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R1</a:t>
            </a:r>
          </a:p>
        </p:txBody>
      </p:sp>
      <p:cxnSp>
        <p:nvCxnSpPr>
          <p:cNvPr id="16" name="Conector reto 15"/>
          <p:cNvCxnSpPr>
            <a:stCxn id="11" idx="0"/>
          </p:cNvCxnSpPr>
          <p:nvPr/>
        </p:nvCxnSpPr>
        <p:spPr>
          <a:xfrm rot="5400000" flipH="1" flipV="1">
            <a:off x="1196554" y="2268133"/>
            <a:ext cx="357190" cy="1071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/>
          <p:cNvCxnSpPr>
            <a:stCxn id="12" idx="1"/>
          </p:cNvCxnSpPr>
          <p:nvPr/>
        </p:nvCxnSpPr>
        <p:spPr>
          <a:xfrm rot="16200000" flipV="1">
            <a:off x="2031618" y="2326045"/>
            <a:ext cx="338061" cy="115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/>
          <p:cNvCxnSpPr>
            <a:stCxn id="15" idx="0"/>
          </p:cNvCxnSpPr>
          <p:nvPr/>
        </p:nvCxnSpPr>
        <p:spPr>
          <a:xfrm rot="5400000" flipH="1" flipV="1">
            <a:off x="4482702" y="2339571"/>
            <a:ext cx="285752" cy="357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/>
          <p:cNvCxnSpPr>
            <a:stCxn id="14" idx="0"/>
          </p:cNvCxnSpPr>
          <p:nvPr/>
        </p:nvCxnSpPr>
        <p:spPr>
          <a:xfrm rot="5400000" flipH="1" flipV="1">
            <a:off x="6947313" y="2303852"/>
            <a:ext cx="357190" cy="1785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/>
          <p:cNvCxnSpPr>
            <a:stCxn id="13" idx="0"/>
          </p:cNvCxnSpPr>
          <p:nvPr/>
        </p:nvCxnSpPr>
        <p:spPr>
          <a:xfrm rot="16200000" flipV="1">
            <a:off x="7983165" y="2303851"/>
            <a:ext cx="357190" cy="1785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tângulo 20"/>
          <p:cNvSpPr/>
          <p:nvPr/>
        </p:nvSpPr>
        <p:spPr>
          <a:xfrm>
            <a:off x="1071538" y="4714884"/>
            <a:ext cx="571504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u="sng" dirty="0">
                <a:solidFill>
                  <a:schemeClr val="bg1"/>
                </a:solidFill>
              </a:rPr>
              <a:t>A1</a:t>
            </a:r>
          </a:p>
        </p:txBody>
      </p:sp>
      <p:sp>
        <p:nvSpPr>
          <p:cNvPr id="22" name="Retângulo 21"/>
          <p:cNvSpPr/>
          <p:nvPr/>
        </p:nvSpPr>
        <p:spPr>
          <a:xfrm>
            <a:off x="1643042" y="4714884"/>
            <a:ext cx="571504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A2</a:t>
            </a:r>
          </a:p>
        </p:txBody>
      </p:sp>
      <p:sp>
        <p:nvSpPr>
          <p:cNvPr id="23" name="Retângulo 22"/>
          <p:cNvSpPr/>
          <p:nvPr/>
        </p:nvSpPr>
        <p:spPr>
          <a:xfrm>
            <a:off x="6138458" y="4572008"/>
            <a:ext cx="571504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u="sng" dirty="0">
                <a:solidFill>
                  <a:schemeClr val="bg1"/>
                </a:solidFill>
              </a:rPr>
              <a:t>B1</a:t>
            </a:r>
          </a:p>
        </p:txBody>
      </p:sp>
      <p:sp>
        <p:nvSpPr>
          <p:cNvPr id="24" name="Retângulo 23"/>
          <p:cNvSpPr/>
          <p:nvPr/>
        </p:nvSpPr>
        <p:spPr>
          <a:xfrm>
            <a:off x="6709962" y="4572008"/>
            <a:ext cx="571504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B2</a:t>
            </a:r>
          </a:p>
        </p:txBody>
      </p:sp>
      <p:sp>
        <p:nvSpPr>
          <p:cNvPr id="25" name="Seta para baixo 24"/>
          <p:cNvSpPr/>
          <p:nvPr/>
        </p:nvSpPr>
        <p:spPr>
          <a:xfrm rot="1957242">
            <a:off x="3680575" y="3162879"/>
            <a:ext cx="428628" cy="15141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Seta para baixo 25"/>
          <p:cNvSpPr/>
          <p:nvPr/>
        </p:nvSpPr>
        <p:spPr>
          <a:xfrm rot="19466609">
            <a:off x="5298712" y="3136574"/>
            <a:ext cx="428628" cy="14083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CaixaDeTexto 26"/>
          <p:cNvSpPr txBox="1"/>
          <p:nvPr/>
        </p:nvSpPr>
        <p:spPr>
          <a:xfrm>
            <a:off x="1000100" y="4286256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A</a:t>
            </a:r>
          </a:p>
        </p:txBody>
      </p:sp>
      <p:sp>
        <p:nvSpPr>
          <p:cNvPr id="28" name="CaixaDeTexto 27"/>
          <p:cNvSpPr txBox="1"/>
          <p:nvPr/>
        </p:nvSpPr>
        <p:spPr>
          <a:xfrm>
            <a:off x="6138458" y="4143380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B</a:t>
            </a:r>
          </a:p>
        </p:txBody>
      </p:sp>
      <p:sp>
        <p:nvSpPr>
          <p:cNvPr id="29" name="Retângulo 28"/>
          <p:cNvSpPr/>
          <p:nvPr/>
        </p:nvSpPr>
        <p:spPr>
          <a:xfrm>
            <a:off x="2246228" y="4714884"/>
            <a:ext cx="571504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R1</a:t>
            </a:r>
          </a:p>
        </p:txBody>
      </p:sp>
      <p:sp>
        <p:nvSpPr>
          <p:cNvPr id="30" name="Retângulo 29"/>
          <p:cNvSpPr/>
          <p:nvPr/>
        </p:nvSpPr>
        <p:spPr>
          <a:xfrm>
            <a:off x="2812554" y="4714884"/>
            <a:ext cx="571504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B1</a:t>
            </a:r>
          </a:p>
        </p:txBody>
      </p:sp>
      <p:sp>
        <p:nvSpPr>
          <p:cNvPr id="34" name="CaixaDeTexto 33"/>
          <p:cNvSpPr txBox="1"/>
          <p:nvPr/>
        </p:nvSpPr>
        <p:spPr>
          <a:xfrm>
            <a:off x="3044648" y="1416594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(1,1)</a:t>
            </a:r>
          </a:p>
        </p:txBody>
      </p:sp>
      <p:sp>
        <p:nvSpPr>
          <p:cNvPr id="35" name="CaixaDeTexto 34"/>
          <p:cNvSpPr txBox="1"/>
          <p:nvPr/>
        </p:nvSpPr>
        <p:spPr>
          <a:xfrm>
            <a:off x="6000760" y="1428736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>
                <a:solidFill>
                  <a:schemeClr val="bg1"/>
                </a:solidFill>
              </a:rPr>
              <a:t>(1,1)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B9AD1D11-2E18-495E-B23D-F5707EDA4633}"/>
              </a:ext>
            </a:extLst>
          </p:cNvPr>
          <p:cNvSpPr/>
          <p:nvPr/>
        </p:nvSpPr>
        <p:spPr>
          <a:xfrm>
            <a:off x="1142976" y="5949280"/>
            <a:ext cx="571504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u="sng" dirty="0">
                <a:solidFill>
                  <a:schemeClr val="bg1"/>
                </a:solidFill>
              </a:rPr>
              <a:t>A1</a:t>
            </a:r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EF0AFE0D-8AC5-4AA6-99A6-B9054C1C6E72}"/>
              </a:ext>
            </a:extLst>
          </p:cNvPr>
          <p:cNvSpPr/>
          <p:nvPr/>
        </p:nvSpPr>
        <p:spPr>
          <a:xfrm>
            <a:off x="1714480" y="5949280"/>
            <a:ext cx="571504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A2</a:t>
            </a:r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43830154-C320-4F23-90F7-74F2D55FB605}"/>
              </a:ext>
            </a:extLst>
          </p:cNvPr>
          <p:cNvSpPr/>
          <p:nvPr/>
        </p:nvSpPr>
        <p:spPr>
          <a:xfrm>
            <a:off x="6204084" y="5883873"/>
            <a:ext cx="571504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u="sng" dirty="0">
                <a:solidFill>
                  <a:schemeClr val="bg1"/>
                </a:solidFill>
              </a:rPr>
              <a:t>B1</a:t>
            </a:r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24988F3E-239C-4818-8FAA-28FFB2C16519}"/>
              </a:ext>
            </a:extLst>
          </p:cNvPr>
          <p:cNvSpPr/>
          <p:nvPr/>
        </p:nvSpPr>
        <p:spPr>
          <a:xfrm>
            <a:off x="6775588" y="5883873"/>
            <a:ext cx="571504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B2</a:t>
            </a: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2EFAF2DE-0623-4AE7-AB37-A1ED13A316EF}"/>
              </a:ext>
            </a:extLst>
          </p:cNvPr>
          <p:cNvSpPr txBox="1"/>
          <p:nvPr/>
        </p:nvSpPr>
        <p:spPr>
          <a:xfrm>
            <a:off x="6115129" y="5454187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B</a:t>
            </a:r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37D6F8D8-7A08-4600-93FB-93C8D23FBB0E}"/>
              </a:ext>
            </a:extLst>
          </p:cNvPr>
          <p:cNvSpPr/>
          <p:nvPr/>
        </p:nvSpPr>
        <p:spPr>
          <a:xfrm>
            <a:off x="7357448" y="5883873"/>
            <a:ext cx="571504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R1</a:t>
            </a:r>
          </a:p>
        </p:txBody>
      </p:sp>
      <p:sp>
        <p:nvSpPr>
          <p:cNvPr id="44" name="Retângulo 43">
            <a:extLst>
              <a:ext uri="{FF2B5EF4-FFF2-40B4-BE49-F238E27FC236}">
                <a16:creationId xmlns:a16="http://schemas.microsoft.com/office/drawing/2014/main" id="{89ADF411-D26A-4CBD-B147-B9AFB1877DC4}"/>
              </a:ext>
            </a:extLst>
          </p:cNvPr>
          <p:cNvSpPr/>
          <p:nvPr/>
        </p:nvSpPr>
        <p:spPr>
          <a:xfrm>
            <a:off x="7923774" y="5883873"/>
            <a:ext cx="571504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A1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F68C9F13-C4AB-4FA6-AE7E-CF44E7A3D608}"/>
              </a:ext>
            </a:extLst>
          </p:cNvPr>
          <p:cNvSpPr txBox="1"/>
          <p:nvPr/>
        </p:nvSpPr>
        <p:spPr>
          <a:xfrm>
            <a:off x="1084410" y="5489396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A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2EE539F6-BABC-4F80-9E45-D1CC651C373E}"/>
              </a:ext>
            </a:extLst>
          </p:cNvPr>
          <p:cNvSpPr/>
          <p:nvPr/>
        </p:nvSpPr>
        <p:spPr>
          <a:xfrm>
            <a:off x="755576" y="4161810"/>
            <a:ext cx="7931224" cy="11666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Retângulo 40">
            <a:extLst>
              <a:ext uri="{FF2B5EF4-FFF2-40B4-BE49-F238E27FC236}">
                <a16:creationId xmlns:a16="http://schemas.microsoft.com/office/drawing/2014/main" id="{AEC73104-69CB-4911-925E-0646045FB4DA}"/>
              </a:ext>
            </a:extLst>
          </p:cNvPr>
          <p:cNvSpPr/>
          <p:nvPr/>
        </p:nvSpPr>
        <p:spPr>
          <a:xfrm>
            <a:off x="755576" y="5441687"/>
            <a:ext cx="7931224" cy="1166616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CaixaDeTexto 32"/>
          <p:cNvSpPr txBox="1"/>
          <p:nvPr/>
        </p:nvSpPr>
        <p:spPr>
          <a:xfrm>
            <a:off x="4439025" y="5182406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OU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/>
      <p:bldP spid="28" grpId="0"/>
      <p:bldP spid="29" grpId="0" animBg="1"/>
      <p:bldP spid="30" grpId="0" animBg="1"/>
      <p:bldP spid="36" grpId="0" animBg="1"/>
      <p:bldP spid="37" grpId="0" animBg="1"/>
      <p:bldP spid="38" grpId="0" animBg="1"/>
      <p:bldP spid="39" grpId="0" animBg="1"/>
      <p:bldP spid="40" grpId="0"/>
      <p:bldP spid="43" grpId="0" animBg="1"/>
      <p:bldP spid="44" grpId="0" animBg="1"/>
      <p:bldP spid="45" grpId="0"/>
      <p:bldP spid="33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so">
  <a:themeElements>
    <a:clrScheme name="Escala de Cinza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oncurso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urso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A1F424C7E1389446B9AA2A69443A94A2" ma:contentTypeVersion="0" ma:contentTypeDescription="Crie um novo documento." ma:contentTypeScope="" ma:versionID="4eb6e215c2225e30ce2d7c51163fb7ab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8d2d35cd79d80d3b38601b74d693a05d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BD3CFCA-8FB0-4576-A5CE-9AC23C6F54E8}"/>
</file>

<file path=customXml/itemProps2.xml><?xml version="1.0" encoding="utf-8"?>
<ds:datastoreItem xmlns:ds="http://schemas.openxmlformats.org/officeDocument/2006/customXml" ds:itemID="{8F8B520C-1A71-4925-B57B-94A4F804224C}"/>
</file>

<file path=customXml/itemProps3.xml><?xml version="1.0" encoding="utf-8"?>
<ds:datastoreItem xmlns:ds="http://schemas.openxmlformats.org/officeDocument/2006/customXml" ds:itemID="{8CE0D024-D3F0-4B5D-890A-B79B5BF8687A}"/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726</TotalTime>
  <Words>1153</Words>
  <Application>Microsoft Office PowerPoint</Application>
  <PresentationFormat>Apresentação na tela (4:3)</PresentationFormat>
  <Paragraphs>246</Paragraphs>
  <Slides>24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24</vt:i4>
      </vt:variant>
    </vt:vector>
  </HeadingPairs>
  <TitlesOfParts>
    <vt:vector size="30" baseType="lpstr">
      <vt:lpstr>Arial</vt:lpstr>
      <vt:lpstr>Lucida Sans Unicode</vt:lpstr>
      <vt:lpstr>Verdana</vt:lpstr>
      <vt:lpstr>Wingdings 2</vt:lpstr>
      <vt:lpstr>Wingdings 3</vt:lpstr>
      <vt:lpstr>Concurso</vt:lpstr>
      <vt:lpstr>Fundamentos de Banco de Dados</vt:lpstr>
      <vt:lpstr>Mapeamento entre os Modelos</vt:lpstr>
      <vt:lpstr>Como Fazer o Mapeamento</vt:lpstr>
      <vt:lpstr>Passo 1 do Mapeamento</vt:lpstr>
      <vt:lpstr>Exemplo Passo 1</vt:lpstr>
      <vt:lpstr>Passo 2 do Mapeamento</vt:lpstr>
      <vt:lpstr>Exemplo Passo 2</vt:lpstr>
      <vt:lpstr>Passo 3 do Mapeamento</vt:lpstr>
      <vt:lpstr>Exemplo Passo 3</vt:lpstr>
      <vt:lpstr>Passo 4 do Mapeamento</vt:lpstr>
      <vt:lpstr>Exemplo Passo 4</vt:lpstr>
      <vt:lpstr>Passo 5 do Mapeamento</vt:lpstr>
      <vt:lpstr>Exemplo Passo 5</vt:lpstr>
      <vt:lpstr>Passo 6 do Mapeamento</vt:lpstr>
      <vt:lpstr>Exemplo Passo 6</vt:lpstr>
      <vt:lpstr>Passo 7 do Mapeamento</vt:lpstr>
      <vt:lpstr>Exemplo Passo 7</vt:lpstr>
      <vt:lpstr>Passo 8 do Mapeamento</vt:lpstr>
      <vt:lpstr>Exemplo opção 8A</vt:lpstr>
      <vt:lpstr>Passo 8 – Opção 8B</vt:lpstr>
      <vt:lpstr>Exemplo opção 8B </vt:lpstr>
      <vt:lpstr>Passo 8 – Opção 8C</vt:lpstr>
      <vt:lpstr>Exemplo opção 8C</vt:lpstr>
      <vt:lpstr>Considerações Sobre o Mapeamento</vt:lpstr>
    </vt:vector>
  </TitlesOfParts>
  <Company>Pazin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Banco de Dados</dc:title>
  <dc:creator>Anderson Pazin</dc:creator>
  <cp:lastModifiedBy>LUIZ SILVA</cp:lastModifiedBy>
  <cp:revision>112</cp:revision>
  <dcterms:created xsi:type="dcterms:W3CDTF">2006-12-14T11:45:01Z</dcterms:created>
  <dcterms:modified xsi:type="dcterms:W3CDTF">2021-09-11T00:52:39Z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0x010100A1F424C7E1389446B9AA2A69443A94A2</vt:lpwstr>
  </property>
</Properties>
</file>