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64" r:id="rId4"/>
    <p:sldId id="288" r:id="rId5"/>
    <p:sldId id="265" r:id="rId6"/>
    <p:sldId id="28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8BBE0C-601A-433C-A47E-0BCC0CEB5D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D3B4F5-58CD-40ED-A63B-1F03555203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15CCC-8E46-4B6E-80AF-2034F6D99C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EA439-F5A5-44F1-BFBC-F75AA6325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24CC73-C073-4029-BC59-F4985B926D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4E2DF-6E26-4DAE-84CF-8CDFCB07B64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E988A-E56A-43CA-AC19-00A5D1208C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C967D-B790-4B94-9945-03113E878EB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723AC-837C-4E7B-A715-A1C25AC92B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FF1F3-ADD8-4A74-9119-ACBE48F09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C7B5DD-9EE2-489D-B93D-F7BB5F98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90FBDB-EAF3-4707-8515-769D698DCB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Fundamentos de Banco </a:t>
            </a:r>
            <a:r>
              <a:rPr lang="pt-BR" dirty="0"/>
              <a:t>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 smtClean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Exemplo 1: 1FN - Multivalorado</a:t>
            </a: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1768475"/>
            <a:ext cx="8043863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pt-BR"/>
              <a:t>Caso haja atributos multivalorados na relação:</a:t>
            </a:r>
          </a:p>
          <a:p>
            <a:pPr marL="914400" lvl="1" indent="-457200">
              <a:buFontTx/>
              <a:buAutoNum type="arabicPeriod" startAt="2"/>
            </a:pPr>
            <a:r>
              <a:rPr lang="pt-BR"/>
              <a:t>Quando a quantidade de valores é muito grande, variável ou desconhecida: </a:t>
            </a:r>
            <a:r>
              <a:rPr lang="pt-BR" i="1"/>
              <a:t>Retira-se da relação o atributo multivalorado, e cria-se uma nova relação que tem o mesmo conjunto de atributos chave, mais o atributo multivalorado como chave, porém tomado como monovalorado.</a:t>
            </a:r>
            <a:endParaRPr lang="pt-BR" b="1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Primeira Forma Normal (1FN)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Exemplo 2: 1FN - Multivalorado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787525"/>
            <a:ext cx="822325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/>
              <a:t>Uma relação está na 2ª forma normal quando:</a:t>
            </a:r>
          </a:p>
          <a:p>
            <a:pPr lvl="1">
              <a:lnSpc>
                <a:spcPct val="90000"/>
              </a:lnSpc>
            </a:pPr>
            <a:r>
              <a:rPr lang="pt-BR" i="1" dirty="0"/>
              <a:t>está na 1ª </a:t>
            </a:r>
            <a:r>
              <a:rPr lang="pt-BR" i="1" dirty="0" err="1"/>
              <a:t>F.N.</a:t>
            </a:r>
            <a:r>
              <a:rPr lang="pt-BR" i="1" dirty="0"/>
              <a:t> e;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i="1" dirty="0"/>
              <a:t>todos os seus atributos que não são primos, são dependentes totalmente todas as chaves candidatas da relação.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Segunda Forma Normal (2FN)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3643314"/>
            <a:ext cx="86407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algn="ctr"/>
            <a:r>
              <a:rPr lang="pt-BR" sz="2400" i="1" dirty="0">
                <a:solidFill>
                  <a:srgbClr val="FF0000"/>
                </a:solidFill>
              </a:rPr>
              <a:t>Todo atributo que pertence a uma chave candidata é denominado primo.</a:t>
            </a:r>
          </a:p>
        </p:txBody>
      </p:sp>
      <p:pic>
        <p:nvPicPr>
          <p:cNvPr id="117138" name="Picture 4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662505"/>
            <a:ext cx="7561263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139" name="Rectangle 403"/>
          <p:cNvSpPr>
            <a:spLocks noChangeArrowheads="1"/>
          </p:cNvSpPr>
          <p:nvPr/>
        </p:nvSpPr>
        <p:spPr bwMode="auto">
          <a:xfrm>
            <a:off x="942975" y="4632343"/>
            <a:ext cx="1079500" cy="288925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7140" name="Rectangle 404"/>
          <p:cNvSpPr>
            <a:spLocks noChangeArrowheads="1"/>
          </p:cNvSpPr>
          <p:nvPr/>
        </p:nvSpPr>
        <p:spPr bwMode="auto">
          <a:xfrm>
            <a:off x="3997325" y="4632343"/>
            <a:ext cx="3527425" cy="288925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7141" name="Rectangle 405"/>
          <p:cNvSpPr>
            <a:spLocks noChangeArrowheads="1"/>
          </p:cNvSpPr>
          <p:nvPr/>
        </p:nvSpPr>
        <p:spPr bwMode="auto">
          <a:xfrm>
            <a:off x="971550" y="4921268"/>
            <a:ext cx="3024188" cy="503237"/>
          </a:xfrm>
          <a:prstGeom prst="rect">
            <a:avLst/>
          </a:prstGeom>
          <a:solidFill>
            <a:srgbClr val="FFFF99">
              <a:alpha val="27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39" grpId="0" animBg="1"/>
      <p:bldP spid="117140" grpId="0" animBg="1"/>
      <p:bldP spid="117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r>
              <a:rPr lang="pt-BR"/>
              <a:t>Verifica-se todos os grupos de atributos dependem da mesma parte da chave.</a:t>
            </a:r>
          </a:p>
          <a:p>
            <a:pPr>
              <a:buFontTx/>
              <a:buNone/>
            </a:pPr>
            <a:endParaRPr lang="pt-BR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2FN - Passo 1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541713"/>
            <a:ext cx="83169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3" name="AutoShape 5"/>
          <p:cNvSpPr>
            <a:spLocks noChangeArrowheads="1"/>
          </p:cNvSpPr>
          <p:nvPr/>
        </p:nvSpPr>
        <p:spPr bwMode="auto">
          <a:xfrm rot="10800000">
            <a:off x="971550" y="4868863"/>
            <a:ext cx="1727200" cy="5762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600200" y="5537200"/>
            <a:ext cx="692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Nome depende exclusivamente do RA e de nenhuma outra chave </a:t>
            </a:r>
          </a:p>
          <a:p>
            <a:r>
              <a:rPr lang="pt-BR">
                <a:solidFill>
                  <a:srgbClr val="FF0000"/>
                </a:solidFill>
              </a:rPr>
              <a:t>candidata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  <p:bldP spid="1198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r>
              <a:rPr lang="pt-BR"/>
              <a:t>Retirar da relação todos os atributos de um desses grupos.</a:t>
            </a:r>
          </a:p>
          <a:p>
            <a:pPr>
              <a:buFontTx/>
              <a:buNone/>
            </a:pPr>
            <a:endParaRPr lang="pt-B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2FN - Passo 2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852738"/>
            <a:ext cx="83169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619250" y="2852738"/>
            <a:ext cx="2232025" cy="1439862"/>
          </a:xfrm>
          <a:prstGeom prst="rect">
            <a:avLst/>
          </a:prstGeom>
          <a:solidFill>
            <a:srgbClr val="FF000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r>
              <a:rPr lang="pt-BR"/>
              <a:t>Cria-se uma nova relação, que tem esse grupo como atributos não chave, e os atributos que determinam esse grupo como chave.</a:t>
            </a:r>
          </a:p>
          <a:p>
            <a:pPr>
              <a:buFontTx/>
              <a:buNone/>
            </a:pPr>
            <a:endParaRPr lang="pt-B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2FN - Passo 3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3598863"/>
            <a:ext cx="558165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90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" y="5589588"/>
            <a:ext cx="3059113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901" name="Picture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5297488"/>
            <a:ext cx="529272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902" name="AutoShape 46"/>
          <p:cNvSpPr>
            <a:spLocks noChangeArrowheads="1"/>
          </p:cNvSpPr>
          <p:nvPr/>
        </p:nvSpPr>
        <p:spPr bwMode="auto">
          <a:xfrm rot="8153991">
            <a:off x="2011363" y="4868863"/>
            <a:ext cx="874712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2033" name="AutoShape 177"/>
          <p:cNvSpPr>
            <a:spLocks noChangeArrowheads="1"/>
          </p:cNvSpPr>
          <p:nvPr/>
        </p:nvSpPr>
        <p:spPr bwMode="auto">
          <a:xfrm rot="2855821">
            <a:off x="4810125" y="4699001"/>
            <a:ext cx="720725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2034" name="Rectangle 178"/>
          <p:cNvSpPr>
            <a:spLocks noChangeArrowheads="1"/>
          </p:cNvSpPr>
          <p:nvPr/>
        </p:nvSpPr>
        <p:spPr bwMode="auto">
          <a:xfrm>
            <a:off x="1835150" y="3573463"/>
            <a:ext cx="2305050" cy="1008062"/>
          </a:xfrm>
          <a:prstGeom prst="rect">
            <a:avLst/>
          </a:prstGeom>
          <a:solidFill>
            <a:srgbClr val="FFFF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2035" name="Rectangle 179"/>
          <p:cNvSpPr>
            <a:spLocks noChangeArrowheads="1"/>
          </p:cNvSpPr>
          <p:nvPr/>
        </p:nvSpPr>
        <p:spPr bwMode="auto">
          <a:xfrm>
            <a:off x="1835150" y="3573463"/>
            <a:ext cx="792163" cy="1008062"/>
          </a:xfrm>
          <a:prstGeom prst="rect">
            <a:avLst/>
          </a:prstGeom>
          <a:solidFill>
            <a:srgbClr val="FF0000">
              <a:alpha val="3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2036" name="Rectangle 180"/>
          <p:cNvSpPr>
            <a:spLocks noChangeArrowheads="1"/>
          </p:cNvSpPr>
          <p:nvPr/>
        </p:nvSpPr>
        <p:spPr bwMode="auto">
          <a:xfrm>
            <a:off x="4067175" y="3573463"/>
            <a:ext cx="3384550" cy="1008062"/>
          </a:xfrm>
          <a:prstGeom prst="rect">
            <a:avLst/>
          </a:prstGeom>
          <a:solidFill>
            <a:srgbClr val="FF0000">
              <a:alpha val="3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02" grpId="0" animBg="1"/>
      <p:bldP spid="122033" grpId="0" animBg="1"/>
      <p:bldP spid="122034" grpId="0" animBg="1"/>
      <p:bldP spid="122035" grpId="0" animBg="1"/>
      <p:bldP spid="1220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Repete-se a operação toda para cada grupo, até que a relação somente contenha atributos que dependam da chave toda.</a:t>
            </a:r>
          </a:p>
          <a:p>
            <a:endParaRPr lang="pt-B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2FN - Passo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/>
              <a:t>Uma relação está na 3ª forma normal quando:</a:t>
            </a:r>
          </a:p>
          <a:p>
            <a:pPr lvl="1">
              <a:lnSpc>
                <a:spcPct val="90000"/>
              </a:lnSpc>
            </a:pPr>
            <a:r>
              <a:rPr lang="pt-BR" i="1" dirty="0"/>
              <a:t>está na 1ª </a:t>
            </a:r>
            <a:r>
              <a:rPr lang="pt-BR" i="1" dirty="0" smtClean="0"/>
              <a:t>e </a:t>
            </a:r>
            <a:r>
              <a:rPr lang="pt-BR" i="1" dirty="0" smtClean="0"/>
              <a:t>2ª </a:t>
            </a:r>
            <a:r>
              <a:rPr lang="pt-BR" i="1" dirty="0" err="1" smtClean="0"/>
              <a:t>F.N</a:t>
            </a:r>
            <a:r>
              <a:rPr lang="pt-BR" i="1" dirty="0" err="1"/>
              <a:t>.</a:t>
            </a:r>
            <a:r>
              <a:rPr lang="pt-BR" i="1" dirty="0"/>
              <a:t> e;</a:t>
            </a:r>
          </a:p>
          <a:p>
            <a:pPr lvl="1">
              <a:lnSpc>
                <a:spcPct val="90000"/>
              </a:lnSpc>
            </a:pPr>
            <a:r>
              <a:rPr lang="pt-BR" i="1" dirty="0"/>
              <a:t>todos os seus atributos não primos são dependentes não transitivos de uma chave candidata.</a:t>
            </a:r>
            <a:endParaRPr lang="pt-BR" dirty="0"/>
          </a:p>
          <a:p>
            <a:pPr lvl="1">
              <a:lnSpc>
                <a:spcPct val="90000"/>
              </a:lnSpc>
            </a:pPr>
            <a:endParaRPr lang="pt-BR" i="1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Terceira Forma Normal (3FN)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79388" y="3500438"/>
            <a:ext cx="864076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pt-BR" sz="2300" i="1" dirty="0">
                <a:solidFill>
                  <a:srgbClr val="FF0000"/>
                </a:solidFill>
              </a:rPr>
              <a:t>O atributo Prédio (não primo) depende do atributo sala (também não primo) estabelecendo uma dependência transitiva.</a:t>
            </a:r>
          </a:p>
        </p:txBody>
      </p:sp>
      <p:pic>
        <p:nvPicPr>
          <p:cNvPr id="12596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4722833"/>
            <a:ext cx="65151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39" name="Picture 1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3716338"/>
            <a:ext cx="560387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Verifica-se um grupo de atributos que não depende diretamente da chave.</a:t>
            </a:r>
          </a:p>
          <a:p>
            <a:endParaRPr lang="pt-BR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3FN – Passo 1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4932363" y="3716338"/>
            <a:ext cx="2808287" cy="2449512"/>
          </a:xfrm>
          <a:prstGeom prst="rect">
            <a:avLst/>
          </a:prstGeom>
          <a:solidFill>
            <a:srgbClr val="FFFF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Teoria da Normalização</a:t>
            </a:r>
            <a:endParaRPr lang="pt-B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63" name="Picture 1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357563"/>
            <a:ext cx="560387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Retira-se da relação esse grupo de atributos.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3FN – Passo 2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140200" y="3357563"/>
            <a:ext cx="2808288" cy="2447925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3201158"/>
            <a:ext cx="34559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Cria-se uma nova relação, que tem esse grupo como atributos, e inclui-se nela como chave, os atributos dos quais esse grupo depende diretamente.</a:t>
            </a:r>
          </a:p>
          <a:p>
            <a:pPr>
              <a:lnSpc>
                <a:spcPct val="90000"/>
              </a:lnSpc>
            </a:pPr>
            <a:endParaRPr lang="pt-BR" sz="280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3FN – Passo 3</a:t>
            </a:r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 rot="1935735">
            <a:off x="5713413" y="4856920"/>
            <a:ext cx="874712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 rot="7900583">
            <a:off x="2627312" y="4831521"/>
            <a:ext cx="720725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4716463" y="3201158"/>
            <a:ext cx="1800225" cy="1512887"/>
          </a:xfrm>
          <a:prstGeom prst="rect">
            <a:avLst/>
          </a:prstGeom>
          <a:solidFill>
            <a:srgbClr val="FFFF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2987675" y="3201158"/>
            <a:ext cx="2592388" cy="1512887"/>
          </a:xfrm>
          <a:prstGeom prst="rect">
            <a:avLst/>
          </a:prstGeom>
          <a:solidFill>
            <a:srgbClr val="FF0000">
              <a:alpha val="3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2903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5433183"/>
            <a:ext cx="2305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3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5355395"/>
            <a:ext cx="17272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6227763" y="5290308"/>
            <a:ext cx="936625" cy="576262"/>
          </a:xfrm>
          <a:prstGeom prst="ellipse">
            <a:avLst/>
          </a:prstGeom>
          <a:solidFill>
            <a:srgbClr val="FF9900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2051050" y="5290308"/>
            <a:ext cx="936625" cy="576262"/>
          </a:xfrm>
          <a:prstGeom prst="ellipse">
            <a:avLst/>
          </a:prstGeom>
          <a:solidFill>
            <a:srgbClr val="FF9900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2987675" y="5577645"/>
            <a:ext cx="3240088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2" grpId="0" animBg="1"/>
      <p:bldP spid="129033" grpId="0" animBg="1"/>
      <p:bldP spid="129035" grpId="0" animBg="1"/>
      <p:bldP spid="129039" grpId="0" animBg="1"/>
      <p:bldP spid="129040" grpId="0" animBg="1"/>
      <p:bldP spid="1290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Repetem-se esses passos até que todos os atributos restantes na relação original dependam diretamente de toda a sua chave.</a:t>
            </a:r>
          </a:p>
          <a:p>
            <a:endParaRPr lang="pt-BR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aplicar a 3FN – Passo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76500"/>
          </a:xfrm>
        </p:spPr>
        <p:txBody>
          <a:bodyPr/>
          <a:lstStyle/>
          <a:p>
            <a:r>
              <a:rPr lang="pt-BR"/>
              <a:t>Evita:</a:t>
            </a:r>
          </a:p>
          <a:p>
            <a:pPr lvl="1"/>
            <a:r>
              <a:rPr lang="pt-BR"/>
              <a:t>Perda de dados em operações de remoções /alteração na relação</a:t>
            </a:r>
          </a:p>
          <a:p>
            <a:pPr lvl="1"/>
            <a:r>
              <a:rPr lang="pt-BR"/>
              <a:t>Inconsistências devido à duplicidade de informações</a:t>
            </a:r>
          </a:p>
          <a:p>
            <a:endParaRPr lang="pt-B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que serve a 3FN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4076700"/>
            <a:ext cx="560387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427538" y="5013325"/>
            <a:ext cx="2736850" cy="360363"/>
          </a:xfrm>
          <a:prstGeom prst="rect">
            <a:avLst/>
          </a:prstGeom>
          <a:solidFill>
            <a:srgbClr val="FF0000">
              <a:alpha val="3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4427538" y="5805488"/>
            <a:ext cx="2808287" cy="360362"/>
          </a:xfrm>
          <a:prstGeom prst="rect">
            <a:avLst/>
          </a:prstGeom>
          <a:solidFill>
            <a:srgbClr val="FF0000">
              <a:alpha val="3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/>
              <a:t>Normalizar evita introduzir inconsistências quando se alteram relações; porém obriga a execução de custosas operações de junção para a consulta de informações.</a:t>
            </a:r>
          </a:p>
          <a:p>
            <a:pPr>
              <a:lnSpc>
                <a:spcPct val="90000"/>
              </a:lnSpc>
            </a:pPr>
            <a:r>
              <a:rPr lang="pt-BR" b="1" i="1">
                <a:solidFill>
                  <a:srgbClr val="FF0000"/>
                </a:solidFill>
              </a:rPr>
              <a:t>NORMALIZAR ou NÃO?</a:t>
            </a:r>
          </a:p>
          <a:p>
            <a:pPr>
              <a:lnSpc>
                <a:spcPct val="90000"/>
              </a:lnSpc>
            </a:pPr>
            <a:r>
              <a:rPr lang="pt-BR" i="1"/>
              <a:t>A decisão deve ser tomada considerando-se o compromisso entre se garantir a eliminação de inconsistências na base, e eficiência de acesso.</a:t>
            </a:r>
            <a:endParaRPr lang="pt-BR"/>
          </a:p>
          <a:p>
            <a:pPr>
              <a:lnSpc>
                <a:spcPct val="90000"/>
              </a:lnSpc>
            </a:pPr>
            <a:endParaRPr lang="pt-BR"/>
          </a:p>
          <a:p>
            <a:pPr>
              <a:lnSpc>
                <a:spcPct val="90000"/>
              </a:lnSpc>
            </a:pPr>
            <a:endParaRPr lang="pt-BR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Considerações sobre Normalização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Considere os seguintes atributos existente em uma nota fiscal de compra:</a:t>
            </a:r>
          </a:p>
          <a:p>
            <a:pPr lvl="1"/>
            <a:r>
              <a:rPr lang="pt-BR" sz="2400" u="sng"/>
              <a:t>Num. NF</a:t>
            </a:r>
            <a:r>
              <a:rPr lang="pt-BR" sz="2400"/>
              <a:t>, Série, Data emissão, Cod. do Cliente, Nome do cliente, Endereço do cliente, CNPJ/CPF do cliente, relação das mercadorias vendidas (onde para cada mercadoria temos: Código da Mercadoria, Descrição da Mercadoria, Quantidade vendida, Preço de venda e Total da venda desta mercadoria) e Total Geral da Nota</a:t>
            </a:r>
          </a:p>
          <a:p>
            <a:r>
              <a:rPr lang="pt-BR" sz="2800"/>
              <a:t>Normalize essa estrutura de armazenamentos de dados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/>
              <a:t>Notas Fiscais (</a:t>
            </a:r>
            <a:r>
              <a:rPr lang="pt-BR" sz="2800" u="sng"/>
              <a:t>Num. NF</a:t>
            </a:r>
            <a:r>
              <a:rPr lang="pt-BR" sz="2800"/>
              <a:t>, Série, Data emissão, Código do Cliente e Total Geral da Nota)</a:t>
            </a:r>
          </a:p>
          <a:p>
            <a:r>
              <a:rPr lang="pt-BR" sz="2800"/>
              <a:t>Vendas (</a:t>
            </a:r>
            <a:r>
              <a:rPr lang="pt-BR" sz="2800" u="sng"/>
              <a:t>Num. NF, Código da Mercadoria</a:t>
            </a:r>
            <a:r>
              <a:rPr lang="pt-BR" sz="2800"/>
              <a:t>, Quantidade vendida e Total da venda desta mercadoria)</a:t>
            </a:r>
          </a:p>
          <a:p>
            <a:r>
              <a:rPr lang="pt-BR" sz="2800"/>
              <a:t>Mercadorias (</a:t>
            </a:r>
            <a:r>
              <a:rPr lang="pt-BR" sz="2800" u="sng"/>
              <a:t>Código da Mercadoria</a:t>
            </a:r>
            <a:r>
              <a:rPr lang="pt-BR" sz="2800"/>
              <a:t>, Descrição da Mercadoria, Preço de venda)</a:t>
            </a:r>
          </a:p>
          <a:p>
            <a:r>
              <a:rPr lang="pt-BR" sz="2800"/>
              <a:t>Clientes (</a:t>
            </a:r>
            <a:r>
              <a:rPr lang="pt-BR" sz="2800" u="sng"/>
              <a:t>Código do Cliente</a:t>
            </a:r>
            <a:r>
              <a:rPr lang="pt-BR" sz="2800"/>
              <a:t>, Nome do cliente, Endereço do cliente e CNPJ / CPF do cliente)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Resposta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Um dos objetivos principais do gerenciamento de Bancos de Dados é manter a consistência dos dados nele armazenados, e para esse fim, algumas regras precisam ser consideradas.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Algumas dessas regras são garantidas pelo próprio gerenciador, tais como </a:t>
            </a:r>
            <a:r>
              <a:rPr lang="pt-BR" sz="2800" i="1" dirty="0"/>
              <a:t>unicidade da chave, </a:t>
            </a:r>
            <a:r>
              <a:rPr lang="pt-BR" sz="2800" dirty="0"/>
              <a:t>ligação entre relações através da </a:t>
            </a:r>
            <a:r>
              <a:rPr lang="pt-BR" sz="2800" i="1" dirty="0"/>
              <a:t>chave estrangeira, </a:t>
            </a:r>
            <a:r>
              <a:rPr lang="pt-BR" sz="2800" dirty="0"/>
              <a:t>etc. 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Outras regras são definidas nos programas de aplicação que ficam responsáveis por mantê-las. 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Para que essa manutenção seja válida, é necessário que as relações sejam bem fundamentadas, no sentido de evitar redundâncias que possam gerar, entre outros problemas, inconsistência de dados.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Para procurar garantir esse aspecto, foi desenvolvida uma técnica chamada </a:t>
            </a:r>
            <a:r>
              <a:rPr lang="pt-BR" sz="2800" i="1"/>
              <a:t>Normalização.</a:t>
            </a:r>
            <a:endParaRPr lang="pt-BR" sz="2800"/>
          </a:p>
          <a:p>
            <a:pPr>
              <a:lnSpc>
                <a:spcPct val="90000"/>
              </a:lnSpc>
            </a:pPr>
            <a:r>
              <a:rPr lang="pt-BR" sz="2800"/>
              <a:t>Para o desenvolvimento da </a:t>
            </a:r>
            <a:r>
              <a:rPr lang="pt-BR" sz="2800" i="1"/>
              <a:t>Teoria Formal de Normalização</a:t>
            </a:r>
            <a:r>
              <a:rPr lang="pt-BR" sz="2800"/>
              <a:t>, foram estabelecidas </a:t>
            </a:r>
            <a:r>
              <a:rPr lang="pt-BR" sz="2800" i="1"/>
              <a:t>dependências funcionais </a:t>
            </a:r>
            <a:r>
              <a:rPr lang="pt-BR" sz="2800"/>
              <a:t>(DF)1, sobre as quais está fundamentada a teoria. </a:t>
            </a:r>
          </a:p>
          <a:p>
            <a:pPr>
              <a:lnSpc>
                <a:spcPct val="90000"/>
              </a:lnSpc>
            </a:pPr>
            <a:r>
              <a:rPr lang="pt-BR" sz="2800"/>
              <a:t>Uma DF, é uma "formulação" de uma restrição sobre a semântica dos atributos que compõem uma relação.</a:t>
            </a:r>
          </a:p>
          <a:p>
            <a:pPr>
              <a:lnSpc>
                <a:spcPct val="90000"/>
              </a:lnSpc>
            </a:pPr>
            <a:endParaRPr lang="pt-BR" sz="28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Normalização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Pode ser visto como o processo no qual são eliminados esquemas de relações (tabelas) não satisfatórios, decompondo-os, através da separação de seus atributos em esquemas de relações menos complexas mas que satisfaçam as propriedades desejadas.</a:t>
            </a:r>
          </a:p>
          <a:p>
            <a:r>
              <a:rPr lang="pt-BR" dirty="0" smtClean="0"/>
              <a:t>Foi proposto inicialmente por </a:t>
            </a:r>
            <a:r>
              <a:rPr lang="pt-BR" dirty="0" err="1" smtClean="0"/>
              <a:t>Codd</a:t>
            </a:r>
            <a:r>
              <a:rPr lang="pt-BR" dirty="0" smtClean="0"/>
              <a:t> .</a:t>
            </a:r>
          </a:p>
          <a:p>
            <a:r>
              <a:rPr lang="pt-BR" dirty="0" smtClean="0"/>
              <a:t>Conduz um esquema de relação através de um bateria de testes para certificar se o mesmo está na 1ª, 2ª e 3ª Forma Normal. </a:t>
            </a:r>
          </a:p>
          <a:p>
            <a:r>
              <a:rPr lang="pt-BR" dirty="0" smtClean="0"/>
              <a:t>Estas três Formas Normais são baseadas em dependências funcionais dos atributos do esquema de relação.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Formas Normais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73263"/>
          </a:xfrm>
        </p:spPr>
        <p:txBody>
          <a:bodyPr/>
          <a:lstStyle/>
          <a:p>
            <a:r>
              <a:rPr lang="pt-BR" i="1"/>
              <a:t>Uma relação está na </a:t>
            </a:r>
            <a:r>
              <a:rPr lang="pt-BR" b="1" i="1">
                <a:solidFill>
                  <a:srgbClr val="FF0000"/>
                </a:solidFill>
              </a:rPr>
              <a:t>1ª Forma Normal</a:t>
            </a:r>
            <a:r>
              <a:rPr lang="pt-BR" i="1"/>
              <a:t> quando todos os seus atributos são atômicos e monovalorados.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Primeira Forma Normal (1FN)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928934"/>
            <a:ext cx="3903663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0" y="2928934"/>
            <a:ext cx="5003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371600" lvl="2" indent="-457200">
              <a:buAutoNum type="alphaUcParenBoth"/>
            </a:pPr>
            <a:r>
              <a:rPr lang="pt-BR" sz="2400" dirty="0" smtClean="0">
                <a:solidFill>
                  <a:srgbClr val="FF0000"/>
                </a:solidFill>
              </a:rPr>
              <a:t>Um </a:t>
            </a:r>
            <a:r>
              <a:rPr lang="pt-BR" sz="2400" dirty="0">
                <a:solidFill>
                  <a:srgbClr val="FF0000"/>
                </a:solidFill>
              </a:rPr>
              <a:t>valor é não atômico se a aplicação lida com somente uma parte do valor.</a:t>
            </a:r>
          </a:p>
          <a:p>
            <a:pPr marL="1371600" lvl="2" indent="-457200">
              <a:buAutoNum type="alphaUcParenBoth"/>
            </a:pPr>
            <a:r>
              <a:rPr lang="pt-BR" sz="2400" dirty="0" smtClean="0">
                <a:solidFill>
                  <a:srgbClr val="FF0000"/>
                </a:solidFill>
              </a:rPr>
              <a:t>Um </a:t>
            </a:r>
            <a:r>
              <a:rPr lang="pt-BR" sz="2400" dirty="0">
                <a:solidFill>
                  <a:srgbClr val="FF0000"/>
                </a:solidFill>
              </a:rPr>
              <a:t>valor que é atômico em uma aplicação, pode ser não atômico em outra aplicação.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pt-BR"/>
              <a:t>Caso haja atributos multivalorados na relação:</a:t>
            </a:r>
          </a:p>
          <a:p>
            <a:pPr marL="990600" lvl="1" indent="-533400">
              <a:buFontTx/>
              <a:buAutoNum type="arabicPeriod"/>
            </a:pPr>
            <a:r>
              <a:rPr lang="pt-BR"/>
              <a:t>Quando a quantidade de valores é pequena e conhecida à priori: </a:t>
            </a:r>
            <a:r>
              <a:rPr lang="pt-BR" i="1"/>
              <a:t>Substitui-se o atributo multivalorado por um conjunto de atributos de mesmo domínio, cada um representando a ocorrência de um valor.</a:t>
            </a:r>
            <a:endParaRPr lang="pt-BR"/>
          </a:p>
          <a:p>
            <a:pPr marL="609600" indent="-609600"/>
            <a:endParaRPr lang="pt-B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Primeira Forma Normal (1FN)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75F65-00B6-4C9F-BC0D-C2905EC85780}"/>
</file>

<file path=customXml/itemProps2.xml><?xml version="1.0" encoding="utf-8"?>
<ds:datastoreItem xmlns:ds="http://schemas.openxmlformats.org/officeDocument/2006/customXml" ds:itemID="{C680E624-BA93-4FC5-B445-714420226CF8}"/>
</file>

<file path=customXml/itemProps3.xml><?xml version="1.0" encoding="utf-8"?>
<ds:datastoreItem xmlns:ds="http://schemas.openxmlformats.org/officeDocument/2006/customXml" ds:itemID="{38E70218-9DEB-4E16-829D-8EADB6226E54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609</TotalTime>
  <Words>995</Words>
  <Application>Microsoft Office PowerPoint</Application>
  <PresentationFormat>Apresentação na tela (4:3)</PresentationFormat>
  <Paragraphs>76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Concurso</vt:lpstr>
      <vt:lpstr>Fundamentos de Banco de Dados</vt:lpstr>
      <vt:lpstr>Teoria da Normalização</vt:lpstr>
      <vt:lpstr>Introdução</vt:lpstr>
      <vt:lpstr>Introdução</vt:lpstr>
      <vt:lpstr>Normalização</vt:lpstr>
      <vt:lpstr>Normalização</vt:lpstr>
      <vt:lpstr>Formas Normais</vt:lpstr>
      <vt:lpstr>Primeira Forma Normal (1FN)</vt:lpstr>
      <vt:lpstr>Primeira Forma Normal (1FN)</vt:lpstr>
      <vt:lpstr>Exemplo 1: 1FN - Multivalorado</vt:lpstr>
      <vt:lpstr>Primeira Forma Normal (1FN)</vt:lpstr>
      <vt:lpstr>Exemplo 2: 1FN - Multivalorado</vt:lpstr>
      <vt:lpstr>Segunda Forma Normal (2FN)</vt:lpstr>
      <vt:lpstr>Como aplicar a 2FN - Passo 1</vt:lpstr>
      <vt:lpstr>Como aplicar a 2FN - Passo 2</vt:lpstr>
      <vt:lpstr>Como aplicar a 2FN - Passo 3</vt:lpstr>
      <vt:lpstr>Como aplicar a 2FN - Passo 4</vt:lpstr>
      <vt:lpstr>Terceira Forma Normal (3FN)</vt:lpstr>
      <vt:lpstr>Como aplicar a 3FN – Passo 1</vt:lpstr>
      <vt:lpstr>Como aplicar a 3FN – Passo 2</vt:lpstr>
      <vt:lpstr>Como aplicar a 3FN – Passo 3</vt:lpstr>
      <vt:lpstr>Como aplicar a 3FN – Passo 4</vt:lpstr>
      <vt:lpstr>Para que serve a 3FN</vt:lpstr>
      <vt:lpstr>Considerações sobre Normalização</vt:lpstr>
      <vt:lpstr>Exercício</vt:lpstr>
      <vt:lpstr>Resposta</vt:lpstr>
    </vt:vector>
  </TitlesOfParts>
  <Company>Pazin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Anderson Pazin</dc:creator>
  <cp:lastModifiedBy>Anderson Pazin</cp:lastModifiedBy>
  <cp:revision>97</cp:revision>
  <dcterms:created xsi:type="dcterms:W3CDTF">2006-12-14T11:45:01Z</dcterms:created>
  <dcterms:modified xsi:type="dcterms:W3CDTF">2010-03-12T13:13:09Z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