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6" r:id="rId2"/>
    <p:sldId id="289" r:id="rId3"/>
    <p:sldId id="290" r:id="rId4"/>
    <p:sldId id="292" r:id="rId5"/>
    <p:sldId id="293" r:id="rId6"/>
    <p:sldId id="340" r:id="rId7"/>
    <p:sldId id="294" r:id="rId8"/>
    <p:sldId id="295" r:id="rId9"/>
    <p:sldId id="331" r:id="rId10"/>
    <p:sldId id="297" r:id="rId11"/>
    <p:sldId id="332" r:id="rId12"/>
    <p:sldId id="299" r:id="rId13"/>
    <p:sldId id="300" r:id="rId14"/>
    <p:sldId id="301" r:id="rId15"/>
    <p:sldId id="302" r:id="rId16"/>
    <p:sldId id="303" r:id="rId17"/>
    <p:sldId id="333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  <p:sldId id="334" r:id="rId36"/>
    <p:sldId id="335" r:id="rId37"/>
    <p:sldId id="336" r:id="rId38"/>
    <p:sldId id="337" r:id="rId39"/>
    <p:sldId id="338" r:id="rId40"/>
    <p:sldId id="339" r:id="rId41"/>
    <p:sldId id="326" r:id="rId42"/>
    <p:sldId id="327" r:id="rId43"/>
    <p:sldId id="328" r:id="rId44"/>
    <p:sldId id="329" r:id="rId45"/>
    <p:sldId id="330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50E2-4250-42DC-BAC1-68ACF910F3A1}" type="datetimeFigureOut">
              <a:rPr lang="pt-BR" smtClean="0"/>
              <a:pPr/>
              <a:t>29/10/2021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1FC3-0A3D-4BE1-9A51-946D94CE66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8BBE0C-601A-433C-A47E-0BCC0CEB5D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B4F5-58CD-40ED-A63B-1F03555203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5CCC-8E46-4B6E-80AF-2034F6D99C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278878-5A4A-4577-BD98-9401FBFF6E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439-F5A5-44F1-BFBC-F75AA6325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CC73-C073-4029-BC59-F4985B926D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E2DF-6E26-4DAE-84CF-8CDFCB07B64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988A-E56A-43CA-AC19-00A5D1208C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67D-B790-4B94-9945-03113E878EB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3AC-837C-4E7B-A715-A1C25AC92B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1F3-ADD8-4A74-9119-ACBE48F09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7B5DD-9EE2-489D-B93D-F7BB5F98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90FBDB-EAF3-4707-8515-769D698DCB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Fundamentos de Banco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Os tipos de dados são uma forma de limitar os dados que podem ser armazenados na tabela. </a:t>
            </a:r>
          </a:p>
          <a:p>
            <a:r>
              <a:rPr lang="pt-BR" sz="2800" dirty="0"/>
              <a:t>As restrições permitem o nível de controle sobre os dados da tabela que for desejado.</a:t>
            </a:r>
          </a:p>
          <a:p>
            <a:r>
              <a:rPr lang="pt-BR" sz="2800" dirty="0"/>
              <a:t>Se o usuário tentar armazenar dados em uma coluna da tabela violando a restrição, ocasiona erro. </a:t>
            </a:r>
          </a:p>
          <a:p>
            <a:r>
              <a:rPr lang="pt-BR" sz="2800" dirty="0"/>
              <a:t>Isto se aplica até quando o erro é originado pela definição do valor padrão.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Restrições de Verificação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Permite apenas sexo F ou 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BR" dirty="0"/>
              <a:t>É o tipo mais genérico de restrição. </a:t>
            </a:r>
          </a:p>
          <a:p>
            <a:r>
              <a:rPr lang="pt-BR" dirty="0"/>
              <a:t>Permite especificar que os valores de uma determinada coluna devem estar de acordo com uma expressão booleana (valor-verdade). </a:t>
            </a:r>
          </a:p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t-BR" b="1" dirty="0"/>
              <a:t>CREATE TABLE PESSOA (</a:t>
            </a:r>
          </a:p>
          <a:p>
            <a:pPr>
              <a:buFontTx/>
              <a:buNone/>
            </a:pPr>
            <a:r>
              <a:rPr lang="pt-BR" b="1" dirty="0"/>
              <a:t>CODIGO NUMBER(3), </a:t>
            </a:r>
          </a:p>
          <a:p>
            <a:pPr>
              <a:buFontTx/>
              <a:buNone/>
            </a:pPr>
            <a:r>
              <a:rPr lang="pt-BR" b="1" dirty="0"/>
              <a:t>NOME VARCHAR2(30), </a:t>
            </a:r>
          </a:p>
          <a:p>
            <a:pPr>
              <a:buFontTx/>
              <a:buNone/>
            </a:pPr>
            <a:r>
              <a:rPr lang="pt-BR" b="1" dirty="0"/>
              <a:t>SEXO CHAR(1) CHECK(sexo in ('F','M')), </a:t>
            </a:r>
          </a:p>
          <a:p>
            <a:pPr>
              <a:buFontTx/>
              <a:buNone/>
            </a:pPr>
            <a:r>
              <a:rPr lang="pt-BR" b="1" dirty="0"/>
              <a:t>  DT_NASCIMENTO DATE </a:t>
            </a:r>
          </a:p>
          <a:p>
            <a:pPr>
              <a:buFontTx/>
              <a:buNone/>
            </a:pPr>
            <a:r>
              <a:rPr lang="pt-BR" b="1" dirty="0"/>
              <a:t>);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Verificação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Também pode ser atribuído um nome individual para a restrição. Isto torna mais clara a mensagem de erro.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Para especificar o nome da restrição deve ser utilizada a palavra chave CONSTRAINT, seguida por um identificador, seguido por sua vez pela definição da restrição.</a:t>
            </a: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071670" y="4398071"/>
            <a:ext cx="700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CREATE TABLE PESSOA 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  CODIGO NUMBER(3),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  NOME VARCHAR2(30),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  SEXO CHAR(1),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  DT_NASCIMENTO DATE,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  CONSTRAINT SEXO_CK CHECK(sexo in ('F','M'))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 dirty="0"/>
              <a:t>      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Verificação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Restrição de verificação também pode referenciar várias colunas.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Deseja-se garantir que o preço com desconto seja menor que o preço normal.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143248"/>
            <a:ext cx="90364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CREATE TABLE produtos (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codigo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(10),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nome varchar2(30),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preco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(10,2),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preco_com_desconto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ckpreco</a:t>
            </a:r>
            <a:r>
              <a:rPr lang="pt-BR" sz="2400" dirty="0"/>
              <a:t> CHECK (</a:t>
            </a:r>
            <a:r>
              <a:rPr lang="pt-BR" sz="2400" dirty="0" err="1"/>
              <a:t>preco</a:t>
            </a:r>
            <a:r>
              <a:rPr lang="pt-BR" sz="2400" dirty="0"/>
              <a:t> &gt; 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ckprecodesc</a:t>
            </a:r>
            <a:r>
              <a:rPr lang="pt-BR" sz="2400" dirty="0"/>
              <a:t> CHECK (</a:t>
            </a:r>
            <a:r>
              <a:rPr lang="pt-BR" sz="2400" dirty="0" err="1"/>
              <a:t>preco_com_desconto</a:t>
            </a:r>
            <a:r>
              <a:rPr lang="pt-BR" sz="2400" dirty="0"/>
              <a:t> &gt; 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 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ckprec_precdes</a:t>
            </a:r>
            <a:r>
              <a:rPr lang="pt-BR" sz="2400" dirty="0"/>
              <a:t> CHECK (</a:t>
            </a:r>
            <a:r>
              <a:rPr lang="pt-BR" sz="2400" dirty="0" err="1"/>
              <a:t>preco</a:t>
            </a:r>
            <a:r>
              <a:rPr lang="pt-BR" sz="2400" dirty="0"/>
              <a:t> &gt; </a:t>
            </a:r>
            <a:r>
              <a:rPr lang="pt-BR" sz="2400" dirty="0" err="1"/>
              <a:t>preco_com_desconto</a:t>
            </a:r>
            <a:r>
              <a:rPr lang="pt-BR" sz="2400" dirty="0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pt-BR" sz="2400" dirty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Não Nulo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Especifica que uma coluna não pode assumir o valor nulo.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CREATE TABLE PESSOA   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CODIGO NUMBER(3)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NOME VARCHAR2(30)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SEXO CHAR(1)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DT_NASCIMENTO DATE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CONSTRAINT PESSOA_PK PRIMARY KEY(CODIGO),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  CONSTRAINT SEXO_CK CHECK(sexo in ('F','M'))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dirty="0"/>
              <a:t>     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Não Nulo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Uma coluna pode possuir mais de uma restrição, bastando apenas escrever uma restrição em seguida da outra.</a:t>
            </a:r>
          </a:p>
          <a:p>
            <a:pPr>
              <a:buFontTx/>
              <a:buNone/>
            </a:pPr>
            <a:endParaRPr lang="pt-BR" sz="2800" dirty="0"/>
          </a:p>
          <a:p>
            <a:pPr>
              <a:buFontTx/>
              <a:buNone/>
            </a:pPr>
            <a:r>
              <a:rPr lang="en-US" sz="2400" b="1" dirty="0"/>
              <a:t>CREATE TABLE </a:t>
            </a:r>
            <a:r>
              <a:rPr lang="en-US" sz="2400" b="1" dirty="0" err="1"/>
              <a:t>produtos</a:t>
            </a:r>
            <a:r>
              <a:rPr lang="en-US" sz="2400" b="1" dirty="0"/>
              <a:t> (</a:t>
            </a:r>
          </a:p>
          <a:p>
            <a:pPr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codigo</a:t>
            </a:r>
            <a:r>
              <a:rPr lang="en-US" sz="2400" b="1" dirty="0"/>
              <a:t> number(3) NOT NULL,</a:t>
            </a:r>
          </a:p>
          <a:p>
            <a:pPr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nome</a:t>
            </a:r>
            <a:r>
              <a:rPr lang="en-US" sz="2400" b="1" dirty="0"/>
              <a:t> varchar2(30) NOT NULL,</a:t>
            </a:r>
          </a:p>
          <a:p>
            <a:pPr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preco</a:t>
            </a:r>
            <a:r>
              <a:rPr lang="en-US" sz="2400" b="1" dirty="0"/>
              <a:t> number(5,2) NOT NULL CHECK (</a:t>
            </a:r>
            <a:r>
              <a:rPr lang="en-US" sz="2400" b="1" dirty="0" err="1"/>
              <a:t>preco</a:t>
            </a:r>
            <a:r>
              <a:rPr lang="en-US" sz="2400" b="1" dirty="0"/>
              <a:t> &gt; 0)</a:t>
            </a:r>
          </a:p>
          <a:p>
            <a:pPr>
              <a:buFontTx/>
              <a:buNone/>
            </a:pPr>
            <a:r>
              <a:rPr lang="en-US" sz="2400" b="1" dirty="0"/>
              <a:t>);</a:t>
            </a:r>
            <a:endParaRPr lang="pt-BR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 de Não Nulo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A restrição NOT NULL possui uma inversa: a restrição NULL. </a:t>
            </a:r>
          </a:p>
          <a:p>
            <a:pPr>
              <a:lnSpc>
                <a:spcPct val="80000"/>
              </a:lnSpc>
            </a:pPr>
            <a:r>
              <a:rPr lang="pt-BR" sz="2800" dirty="0"/>
              <a:t>Isto não significa que a coluna deva ser nula. Em vez disto é simplesmente definido o comportamento padrão dizendo que a coluna pode ser nula.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CREATE TABLE </a:t>
            </a:r>
            <a:r>
              <a:rPr lang="en-US" sz="2400" b="1" dirty="0" err="1"/>
              <a:t>produtos</a:t>
            </a:r>
            <a:r>
              <a:rPr lang="en-US" sz="2400" b="1" dirty="0"/>
              <a:t>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codigo</a:t>
            </a:r>
            <a:r>
              <a:rPr lang="en-US" sz="2400" b="1" dirty="0"/>
              <a:t> number(3) NULL,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nome</a:t>
            </a:r>
            <a:r>
              <a:rPr lang="en-US" sz="2400" b="1" dirty="0"/>
              <a:t> varchar2(30) NULL,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preco</a:t>
            </a:r>
            <a:r>
              <a:rPr lang="en-US" sz="2400" b="1" dirty="0"/>
              <a:t> number(5,2) NULL CHECK (</a:t>
            </a:r>
            <a:r>
              <a:rPr lang="en-US" sz="2400" b="1" dirty="0" err="1"/>
              <a:t>preco</a:t>
            </a:r>
            <a:r>
              <a:rPr lang="en-US" sz="2400" b="1" dirty="0"/>
              <a:t>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);</a:t>
            </a:r>
            <a:endParaRPr lang="pt-BR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Garante que o dado contido na coluna, ou no grupo de colunas, é único em relação a todas as outras linhas da tabela.</a:t>
            </a:r>
            <a:r>
              <a:rPr lang="pt-BR" sz="2400" dirty="0"/>
              <a:t>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Restrições de Unicidade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8596" y="3143248"/>
            <a:ext cx="8001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CREATE TABLE </a:t>
            </a:r>
            <a:r>
              <a:rPr lang="en-US" sz="2000" b="1" dirty="0" err="1"/>
              <a:t>produtos</a:t>
            </a:r>
            <a:r>
              <a:rPr lang="en-US" sz="2000" b="1" dirty="0"/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codigo</a:t>
            </a:r>
            <a:r>
              <a:rPr lang="en-US" sz="2000" b="1" dirty="0"/>
              <a:t> number(3) unique, // </a:t>
            </a:r>
            <a:r>
              <a:rPr lang="en-US" sz="2000" b="1" dirty="0" err="1"/>
              <a:t>restrição</a:t>
            </a:r>
            <a:r>
              <a:rPr lang="en-US" sz="2000" b="1" dirty="0"/>
              <a:t> de </a:t>
            </a:r>
            <a:r>
              <a:rPr lang="en-US" sz="2000" b="1" dirty="0" err="1"/>
              <a:t>linha</a:t>
            </a:r>
            <a:endParaRPr lang="en-US" sz="2000" b="1" dirty="0"/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nome</a:t>
            </a:r>
            <a:r>
              <a:rPr lang="en-US" sz="2000" b="1" dirty="0"/>
              <a:t> varchar2(30),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preco</a:t>
            </a:r>
            <a:r>
              <a:rPr lang="en-US" sz="2000" b="1" dirty="0"/>
              <a:t> number(5,2) CHECK (</a:t>
            </a:r>
            <a:r>
              <a:rPr lang="en-US" sz="2000" b="1" dirty="0" err="1"/>
              <a:t>preco</a:t>
            </a:r>
            <a:r>
              <a:rPr lang="en-US" sz="2000" b="1" dirty="0"/>
              <a:t> &gt; 0)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);</a:t>
            </a:r>
            <a:endParaRPr lang="pt-BR" sz="2000" b="1" dirty="0"/>
          </a:p>
        </p:txBody>
      </p:sp>
      <p:sp>
        <p:nvSpPr>
          <p:cNvPr id="5" name="Retângulo 4"/>
          <p:cNvSpPr/>
          <p:nvPr/>
        </p:nvSpPr>
        <p:spPr>
          <a:xfrm>
            <a:off x="3214678" y="4760767"/>
            <a:ext cx="600079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CREATE TABLE </a:t>
            </a:r>
            <a:r>
              <a:rPr lang="en-US" sz="2000" b="1" dirty="0" err="1"/>
              <a:t>produtos</a:t>
            </a:r>
            <a:r>
              <a:rPr lang="en-US" sz="2000" b="1" dirty="0"/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codigo</a:t>
            </a:r>
            <a:r>
              <a:rPr lang="en-US" sz="2000" b="1" dirty="0"/>
              <a:t> number(3),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nome</a:t>
            </a:r>
            <a:r>
              <a:rPr lang="en-US" sz="2000" b="1" dirty="0"/>
              <a:t> varchar2(30),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preco</a:t>
            </a:r>
            <a:r>
              <a:rPr lang="en-US" sz="2000" b="1" dirty="0"/>
              <a:t> number(5,2) CHECK (</a:t>
            </a:r>
            <a:r>
              <a:rPr lang="en-US" sz="2000" b="1" dirty="0" err="1"/>
              <a:t>preco</a:t>
            </a:r>
            <a:r>
              <a:rPr lang="en-US" sz="2000" b="1" dirty="0"/>
              <a:t> &gt; 0),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	unique (</a:t>
            </a:r>
            <a:r>
              <a:rPr lang="en-US" sz="2000" b="1" dirty="0" err="1"/>
              <a:t>codigo</a:t>
            </a:r>
            <a:r>
              <a:rPr lang="en-US" sz="2000" b="1" dirty="0"/>
              <a:t>) </a:t>
            </a:r>
            <a:r>
              <a:rPr lang="pt-BR" sz="2000" b="1" dirty="0"/>
              <a:t>// restrição de tabela</a:t>
            </a:r>
            <a:endParaRPr lang="en-US" sz="2000" b="1" dirty="0"/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sz="2000" b="1" dirty="0"/>
              <a:t>);</a:t>
            </a:r>
            <a:endParaRPr lang="pt-BR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Unicidade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Uma restrição de unicidade pode fazer referência a um grupo de colunas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As colunas são listadas separadas por vírgula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Especifica que a combinação dos valores das colunas deve ser único para toda a tabela.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71670" y="3786190"/>
            <a:ext cx="671517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CREATE TABLE </a:t>
            </a:r>
            <a:r>
              <a:rPr lang="en-US" sz="2400" b="1" dirty="0" err="1"/>
              <a:t>produtos</a:t>
            </a:r>
            <a:r>
              <a:rPr lang="en-US" sz="2400" b="1" dirty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codigo</a:t>
            </a:r>
            <a:r>
              <a:rPr lang="en-US" sz="2400" b="1" dirty="0"/>
              <a:t> number(3),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nome</a:t>
            </a:r>
            <a:r>
              <a:rPr lang="en-US" sz="2400" b="1" dirty="0"/>
              <a:t> varchar2(30),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preco</a:t>
            </a:r>
            <a:r>
              <a:rPr lang="en-US" sz="2400" b="1" dirty="0"/>
              <a:t> number(5,2) CHECK (</a:t>
            </a:r>
            <a:r>
              <a:rPr lang="en-US" sz="2400" b="1" dirty="0" err="1"/>
              <a:t>preco</a:t>
            </a:r>
            <a:r>
              <a:rPr lang="en-US" sz="2400" b="1" dirty="0"/>
              <a:t> &gt; 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unique (</a:t>
            </a:r>
            <a:r>
              <a:rPr lang="en-US" sz="2400" b="1" dirty="0" err="1"/>
              <a:t>codigo</a:t>
            </a:r>
            <a:r>
              <a:rPr lang="en-US" sz="2400" b="1" dirty="0"/>
              <a:t>, </a:t>
            </a:r>
            <a:r>
              <a:rPr lang="en-US" sz="2400" b="1" dirty="0" err="1"/>
              <a:t>nome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);</a:t>
            </a:r>
            <a:endParaRPr lang="pt-BR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Unicidade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Uma restrição de unicidade pode ser criada com um nome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571472" y="3214686"/>
            <a:ext cx="792961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CREATE TABLE </a:t>
            </a:r>
            <a:r>
              <a:rPr lang="en-US" sz="2400" dirty="0" err="1"/>
              <a:t>produtos</a:t>
            </a:r>
            <a:r>
              <a:rPr lang="en-US" sz="2400" dirty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codigo</a:t>
            </a:r>
            <a:r>
              <a:rPr lang="en-US" sz="2400" dirty="0"/>
              <a:t> number(3),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nome</a:t>
            </a:r>
            <a:r>
              <a:rPr lang="en-US" sz="2400" dirty="0"/>
              <a:t> varchar2(30),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preco</a:t>
            </a:r>
            <a:r>
              <a:rPr lang="en-US" sz="2400" dirty="0"/>
              <a:t> number(5,2),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constraint </a:t>
            </a:r>
            <a:r>
              <a:rPr lang="en-US" sz="2400" dirty="0" err="1"/>
              <a:t>ckpreco</a:t>
            </a:r>
            <a:r>
              <a:rPr lang="en-US" sz="2400" dirty="0"/>
              <a:t> CHECK (</a:t>
            </a:r>
            <a:r>
              <a:rPr lang="en-US" sz="2400" dirty="0" err="1"/>
              <a:t>preco</a:t>
            </a:r>
            <a:r>
              <a:rPr lang="en-US" sz="2400" dirty="0"/>
              <a:t> &gt; 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constraint </a:t>
            </a:r>
            <a:r>
              <a:rPr lang="en-US" sz="2400" dirty="0" err="1"/>
              <a:t>codigo_i</a:t>
            </a:r>
            <a:r>
              <a:rPr lang="en-US" sz="2400" dirty="0"/>
              <a:t> unique (</a:t>
            </a:r>
            <a:r>
              <a:rPr lang="en-US" sz="2400" dirty="0" err="1"/>
              <a:t>codigo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);</a:t>
            </a:r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-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de Definição de Dados (DDL)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Primária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b="1" dirty="0"/>
              <a:t>É a combinação da restrição de unicidade com a restrição de não-nulo.</a:t>
            </a:r>
          </a:p>
          <a:p>
            <a:pPr>
              <a:lnSpc>
                <a:spcPct val="80000"/>
              </a:lnSpc>
            </a:pPr>
            <a:endParaRPr lang="pt-BR" sz="2400" b="1" dirty="0"/>
          </a:p>
        </p:txBody>
      </p:sp>
      <p:sp>
        <p:nvSpPr>
          <p:cNvPr id="4" name="Retângulo 3"/>
          <p:cNvSpPr/>
          <p:nvPr/>
        </p:nvSpPr>
        <p:spPr>
          <a:xfrm>
            <a:off x="357158" y="2607237"/>
            <a:ext cx="6500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CREATE TABLE </a:t>
            </a:r>
            <a:r>
              <a:rPr lang="en-US" sz="2400" dirty="0" err="1"/>
              <a:t>produtos</a:t>
            </a:r>
            <a:r>
              <a:rPr lang="en-US" sz="2400" dirty="0"/>
              <a:t>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codigo</a:t>
            </a:r>
            <a:r>
              <a:rPr lang="en-US" sz="2400" dirty="0"/>
              <a:t> number(3) unique not null,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nome</a:t>
            </a:r>
            <a:r>
              <a:rPr lang="en-US" sz="2400" dirty="0"/>
              <a:t> varchar2(30),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preco</a:t>
            </a:r>
            <a:r>
              <a:rPr lang="en-US" sz="2400" dirty="0"/>
              <a:t> number(5,2) CHECK (</a:t>
            </a:r>
            <a:r>
              <a:rPr lang="en-US" sz="2400" dirty="0" err="1"/>
              <a:t>preco</a:t>
            </a:r>
            <a:r>
              <a:rPr lang="en-US" sz="2400" dirty="0"/>
              <a:t>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);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428860" y="4278518"/>
            <a:ext cx="664370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CREATE TABLE </a:t>
            </a:r>
            <a:r>
              <a:rPr lang="en-US" sz="2400" dirty="0" err="1"/>
              <a:t>produtos</a:t>
            </a:r>
            <a:r>
              <a:rPr lang="en-US" sz="2400" dirty="0"/>
              <a:t>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codigo</a:t>
            </a:r>
            <a:r>
              <a:rPr lang="en-US" sz="2400" dirty="0"/>
              <a:t> number(3) primary key,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nome</a:t>
            </a:r>
            <a:r>
              <a:rPr lang="en-US" sz="2400" dirty="0"/>
              <a:t> varchar2(30),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preco</a:t>
            </a:r>
            <a:r>
              <a:rPr lang="en-US" sz="2400" dirty="0"/>
              <a:t> number(5,2) CHECK (</a:t>
            </a:r>
            <a:r>
              <a:rPr lang="en-US" sz="2400" dirty="0" err="1"/>
              <a:t>preco</a:t>
            </a:r>
            <a:r>
              <a:rPr lang="en-US" sz="2400" dirty="0"/>
              <a:t>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);</a:t>
            </a:r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Primária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Podem restringir mais de uma coluna;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CREATE TABLE </a:t>
            </a:r>
            <a:r>
              <a:rPr lang="en-US" dirty="0" err="1"/>
              <a:t>produtos</a:t>
            </a:r>
            <a:r>
              <a:rPr lang="en-US" dirty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codigo</a:t>
            </a:r>
            <a:r>
              <a:rPr lang="en-US" dirty="0"/>
              <a:t> number(3),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varchar2(30),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preco</a:t>
            </a:r>
            <a:r>
              <a:rPr lang="en-US" dirty="0"/>
              <a:t> number(5,2) CHECK  (</a:t>
            </a:r>
            <a:r>
              <a:rPr lang="en-US" dirty="0" err="1"/>
              <a:t>preco</a:t>
            </a:r>
            <a:r>
              <a:rPr lang="en-US" dirty="0"/>
              <a:t> &gt; 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primary key (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sz="4000"/>
              <a:t>Restrição de Chave Primária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dirty="0"/>
              <a:t>Normalmente deve ser criada com um nome</a:t>
            </a: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14282" y="2643182"/>
            <a:ext cx="864399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pt-B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CREATE TABLE PESSOAS     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CODIGO NUMBER(3),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NOME VARCHAR2(30)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SEXO CHAR(1)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DT_NASCIMENTO DATE NOT NULL,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CONSTRAINT PK_PESSOA PRIMARY KEY(CODIGO),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CONSTRAINT CK_SEXO CHECK(sexo in ('F','M'))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Primária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Indica que a coluna, ou grupo de colunas, pode ser utilizada como identificador único das linhas da tabela</a:t>
            </a:r>
          </a:p>
          <a:p>
            <a:pPr>
              <a:lnSpc>
                <a:spcPct val="90000"/>
              </a:lnSpc>
            </a:pPr>
            <a:r>
              <a:rPr lang="pt-BR" sz="2400"/>
              <a:t>A chave primária é útil tanto para fins de documentação quanto para os aplicativos cliente. </a:t>
            </a:r>
          </a:p>
          <a:p>
            <a:pPr>
              <a:lnSpc>
                <a:spcPct val="90000"/>
              </a:lnSpc>
            </a:pPr>
            <a:r>
              <a:rPr lang="pt-BR" sz="2400"/>
              <a:t>Uma tabela pode ter no máximo uma chave primária (embora possa ter muitas restrições de unicidade e de não-nulo).</a:t>
            </a:r>
          </a:p>
          <a:p>
            <a:pPr>
              <a:lnSpc>
                <a:spcPct val="90000"/>
              </a:lnSpc>
            </a:pPr>
            <a:r>
              <a:rPr lang="pt-BR" sz="2400"/>
              <a:t>A teoria de banco de dados relacional dita que toda tabela deve ter uma chave primária. </a:t>
            </a:r>
          </a:p>
          <a:p>
            <a:pPr>
              <a:lnSpc>
                <a:spcPct val="90000"/>
              </a:lnSpc>
            </a:pPr>
            <a:r>
              <a:rPr lang="pt-BR" sz="2400"/>
              <a:t>Esta regra não é imposta pelo Oracle, mas normalmente é melhor segui-la.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Estrangeira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Especifica que o valor da coluna (ou grupo de colunas) deve corresponder a algum valor existente em uma linha de outra tabela.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Mantém a </a:t>
            </a:r>
            <a:r>
              <a:rPr lang="pt-BR" sz="2400" i="1" dirty="0"/>
              <a:t>integridade referencial </a:t>
            </a:r>
            <a:r>
              <a:rPr lang="pt-BR" sz="2400" dirty="0"/>
              <a:t>entre duas tabelas relacionadas.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Supondo a existência da tabela de produtos </a:t>
            </a: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857356" y="3857628"/>
            <a:ext cx="664373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CREATE TABLE </a:t>
            </a:r>
            <a:r>
              <a:rPr lang="en-US" sz="2400" dirty="0" err="1"/>
              <a:t>produtos</a:t>
            </a:r>
            <a:r>
              <a:rPr lang="en-US" sz="2400" dirty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codigo</a:t>
            </a:r>
            <a:r>
              <a:rPr lang="en-US" sz="2400" dirty="0"/>
              <a:t> number(3),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nome</a:t>
            </a:r>
            <a:r>
              <a:rPr lang="en-US" sz="2400" dirty="0"/>
              <a:t> varchar2(30),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preco</a:t>
            </a:r>
            <a:r>
              <a:rPr lang="en-US" sz="2400" dirty="0"/>
              <a:t> number(5,2)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constraint </a:t>
            </a:r>
            <a:r>
              <a:rPr lang="en-US" sz="2400" dirty="0" err="1"/>
              <a:t>pk_produtos</a:t>
            </a:r>
            <a:r>
              <a:rPr lang="en-US" sz="2400" dirty="0"/>
              <a:t> primary key (</a:t>
            </a:r>
            <a:r>
              <a:rPr lang="en-US" sz="2400" dirty="0" err="1"/>
              <a:t>codigo</a:t>
            </a:r>
            <a:r>
              <a:rPr lang="en-US" sz="2400" dirty="0"/>
              <a:t>),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constraint </a:t>
            </a:r>
            <a:r>
              <a:rPr lang="en-US" sz="2400" dirty="0" err="1"/>
              <a:t>ck_preco</a:t>
            </a:r>
            <a:r>
              <a:rPr lang="en-US" sz="2400" dirty="0"/>
              <a:t> CHECK (</a:t>
            </a:r>
            <a:r>
              <a:rPr lang="en-US" sz="2400" dirty="0" err="1"/>
              <a:t>preco</a:t>
            </a:r>
            <a:r>
              <a:rPr lang="en-US" sz="2400" dirty="0"/>
              <a:t> &gt;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);</a:t>
            </a:r>
            <a:endParaRPr lang="pt-B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Estrangeira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/>
              <a:t>Supondo a existência de uma tabela armazenando os pedidos destes produtos.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É necessário garantir que a tabela de pedidos contenha somente pedidos de produtos que realmente existem.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Para isso é definida uma restrição de chave estrangeira na tabela de pedidos fazendo referência à tabela de produtos</a:t>
            </a:r>
          </a:p>
          <a:p>
            <a:pPr>
              <a:lnSpc>
                <a:spcPct val="80000"/>
              </a:lnSpc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051720" y="4071942"/>
            <a:ext cx="709228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CREATE TABLE pedidos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codpedido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(3),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codproduto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(3),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quantidade </a:t>
            </a:r>
            <a:r>
              <a:rPr lang="pt-BR" sz="2400" dirty="0" err="1"/>
              <a:t>number</a:t>
            </a:r>
            <a:r>
              <a:rPr lang="pt-BR" sz="2400" dirty="0"/>
              <a:t>(3),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pk_pedido</a:t>
            </a:r>
            <a:r>
              <a:rPr lang="pt-BR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            </a:t>
            </a:r>
            <a:r>
              <a:rPr lang="pt-BR" sz="2400" dirty="0" err="1"/>
              <a:t>primary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(</a:t>
            </a:r>
            <a:r>
              <a:rPr lang="pt-BR" sz="2400" dirty="0" err="1"/>
              <a:t>codpedido</a:t>
            </a:r>
            <a:r>
              <a:rPr lang="pt-BR" sz="2400" dirty="0"/>
              <a:t>, </a:t>
            </a:r>
            <a:r>
              <a:rPr lang="pt-BR" sz="2400" dirty="0" err="1"/>
              <a:t>codproduto</a:t>
            </a:r>
            <a:r>
              <a:rPr lang="pt-BR" sz="2400" dirty="0"/>
              <a:t>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fk_ped_prod</a:t>
            </a:r>
            <a:r>
              <a:rPr lang="pt-BR" sz="2400" dirty="0"/>
              <a:t> (</a:t>
            </a:r>
            <a:r>
              <a:rPr lang="pt-BR" sz="2400" dirty="0" err="1"/>
              <a:t>codproduto</a:t>
            </a:r>
            <a:r>
              <a:rPr lang="pt-BR" sz="2400" dirty="0"/>
              <a:t>) FOREIGN KEY  </a:t>
            </a:r>
            <a:r>
              <a:rPr lang="pt-BR" sz="2400" dirty="0" err="1"/>
              <a:t>references</a:t>
            </a:r>
            <a:r>
              <a:rPr lang="pt-BR" sz="2400" dirty="0"/>
              <a:t> produtos (</a:t>
            </a:r>
            <a:r>
              <a:rPr lang="pt-BR" sz="2400" dirty="0" err="1"/>
              <a:t>codigo</a:t>
            </a:r>
            <a:r>
              <a:rPr lang="pt-BR" sz="2400" dirty="0"/>
              <a:t>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Estrangeira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dirty="0"/>
              <a:t>Também pode restringir e referenciar um grupo de colunas. </a:t>
            </a:r>
          </a:p>
          <a:p>
            <a:pPr lvl="1">
              <a:lnSpc>
                <a:spcPct val="80000"/>
              </a:lnSpc>
            </a:pPr>
            <a:r>
              <a:rPr lang="pt-BR" sz="2000" i="1" dirty="0" err="1"/>
              <a:t>Obs</a:t>
            </a:r>
            <a:r>
              <a:rPr lang="pt-BR" sz="2000" i="1" dirty="0"/>
              <a:t>: o número e tipo das colunas na restrição devem corresponder ao número e tipo das colunas referenciadas.</a:t>
            </a:r>
          </a:p>
          <a:p>
            <a:pPr>
              <a:lnSpc>
                <a:spcPct val="80000"/>
              </a:lnSpc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85720" y="3000373"/>
            <a:ext cx="857256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CREATE TABLE pedidos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cod_pedido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(3) PRIMARY KEY,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codigo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(3),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nome_produto</a:t>
            </a:r>
            <a:r>
              <a:rPr lang="pt-BR" sz="2400" dirty="0"/>
              <a:t> varchar2(30),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quantidade </a:t>
            </a:r>
            <a:r>
              <a:rPr lang="pt-BR" sz="2400" dirty="0" err="1"/>
              <a:t>number</a:t>
            </a:r>
            <a:r>
              <a:rPr lang="pt-BR" sz="2400" dirty="0"/>
              <a:t>(3),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 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prod_fk</a:t>
            </a:r>
            <a:r>
              <a:rPr lang="pt-BR" sz="2400" dirty="0"/>
              <a:t> FOREIGN KEY (</a:t>
            </a:r>
            <a:r>
              <a:rPr lang="pt-BR" sz="2400" dirty="0" err="1"/>
              <a:t>codigo</a:t>
            </a:r>
            <a:r>
              <a:rPr lang="pt-BR" sz="2400" dirty="0"/>
              <a:t>, </a:t>
            </a:r>
            <a:r>
              <a:rPr lang="pt-BR" sz="2400" dirty="0" err="1"/>
              <a:t>nome_produto</a:t>
            </a:r>
            <a:r>
              <a:rPr lang="pt-BR" sz="2400" dirty="0"/>
              <a:t>) REFERENCES produtos (</a:t>
            </a:r>
            <a:r>
              <a:rPr lang="pt-BR" sz="2400" dirty="0" err="1"/>
              <a:t>codigo</a:t>
            </a:r>
            <a:r>
              <a:rPr lang="pt-BR" sz="2400" dirty="0"/>
              <a:t>, nome)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Estrangeira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tabela pode conter mais de uma restrição de chave estrangeira. </a:t>
            </a:r>
          </a:p>
          <a:p>
            <a:r>
              <a:rPr lang="pt-BR"/>
              <a:t>Supondo a existência das tabelas de produtos e de pedidos, e querendo permitir que um pedido possa conter vários produtos.</a:t>
            </a:r>
          </a:p>
          <a:p>
            <a:r>
              <a:rPr lang="pt-BR"/>
              <a:t>Para isso será necessário alterar a estrutura da tabela pedidos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sz="4000"/>
              <a:t>Restrição de Chave Estrangeira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CREATE TABLE pedidos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</a:t>
            </a:r>
            <a:r>
              <a:rPr lang="pt-BR" sz="2800" dirty="0" err="1"/>
              <a:t>codpedido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(3) PRIMARY KEY,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</a:t>
            </a:r>
            <a:r>
              <a:rPr lang="pt-BR" sz="2800" dirty="0" err="1"/>
              <a:t>enderecoentrega</a:t>
            </a:r>
            <a:r>
              <a:rPr lang="pt-BR" sz="2800" dirty="0"/>
              <a:t> varchar2 (50)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CREATE TABLE </a:t>
            </a:r>
            <a:r>
              <a:rPr lang="pt-BR" sz="2800" dirty="0" err="1"/>
              <a:t>itens_pedidos</a:t>
            </a:r>
            <a:r>
              <a:rPr lang="pt-BR" sz="2800" dirty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</a:t>
            </a:r>
            <a:r>
              <a:rPr lang="pt-BR" sz="2800" dirty="0" err="1"/>
              <a:t>codigo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(3) REFERENCES produtos,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</a:t>
            </a:r>
            <a:r>
              <a:rPr lang="pt-BR" sz="2800" dirty="0" err="1"/>
              <a:t>cod_pedido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(3) REFERENCES pedidos,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quantidade </a:t>
            </a:r>
            <a:r>
              <a:rPr lang="pt-BR" sz="2800" dirty="0" err="1"/>
              <a:t>number</a:t>
            </a:r>
            <a:r>
              <a:rPr lang="pt-BR" sz="2800" dirty="0"/>
              <a:t>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   PRIMARY KEY (</a:t>
            </a:r>
            <a:r>
              <a:rPr lang="pt-BR" sz="2800" dirty="0" err="1"/>
              <a:t>codigo</a:t>
            </a:r>
            <a:r>
              <a:rPr lang="pt-BR" sz="2800" dirty="0"/>
              <a:t>, </a:t>
            </a:r>
            <a:r>
              <a:rPr lang="pt-BR" sz="2800" dirty="0" err="1"/>
              <a:t>cod_pedido</a:t>
            </a:r>
            <a:r>
              <a:rPr lang="pt-BR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dirty="0"/>
              <a:t>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sobre FK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/>
              <a:t>A chave estrangeira não permite a criação de pedidos não relacionados com algum produto. </a:t>
            </a:r>
          </a:p>
          <a:p>
            <a:r>
              <a:rPr lang="pt-BR" sz="2800"/>
              <a:t>O que acontece se um produto for removido após a criação de um pedido fazendo referência a este produto?</a:t>
            </a:r>
          </a:p>
          <a:p>
            <a:r>
              <a:rPr lang="pt-BR" sz="2800"/>
              <a:t>A linguagem SQL permite tratar esta situação </a:t>
            </a:r>
          </a:p>
          <a:p>
            <a:pPr lvl="1"/>
            <a:r>
              <a:rPr lang="pt-BR" sz="2400"/>
              <a:t>Não permitir a exclusão de um produto referenciado</a:t>
            </a:r>
          </a:p>
          <a:p>
            <a:pPr lvl="1"/>
            <a:r>
              <a:rPr lang="pt-BR" sz="2400"/>
              <a:t>Excluir o pedido também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Criando as Estruturas de um Banco de Dados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CREATE TABLE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sobre FK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Suponhamos a seguinte situação</a:t>
            </a:r>
          </a:p>
          <a:p>
            <a:pPr lvl="1"/>
            <a:r>
              <a:rPr lang="pt-BR"/>
              <a:t>Quando se desejar remover um produto referenciado por um pedido (através de itens_pedidos), isto não será permitido.</a:t>
            </a:r>
          </a:p>
          <a:p>
            <a:pPr lvl="1"/>
            <a:r>
              <a:rPr lang="pt-BR"/>
              <a:t>Se um pedido for removido, os itens do pedido também serão removidos.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Restrição de Chave Estrangeira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CREATE TABLE </a:t>
            </a:r>
            <a:r>
              <a:rPr lang="pt-BR" dirty="0" err="1"/>
              <a:t>itens_pedidos</a:t>
            </a:r>
            <a:r>
              <a:rPr lang="pt-BR" dirty="0"/>
              <a:t> (</a:t>
            </a:r>
          </a:p>
          <a:p>
            <a:pPr>
              <a:buFontTx/>
              <a:buNone/>
            </a:pPr>
            <a:r>
              <a:rPr lang="pt-BR" dirty="0"/>
              <a:t>   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(3) REFERENCES produtos,</a:t>
            </a:r>
          </a:p>
          <a:p>
            <a:pPr>
              <a:buFontTx/>
              <a:buNone/>
            </a:pPr>
            <a:r>
              <a:rPr lang="pt-BR" dirty="0"/>
              <a:t>   </a:t>
            </a:r>
            <a:r>
              <a:rPr lang="pt-BR" dirty="0" err="1"/>
              <a:t>cod_pedido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(3) REFERENCES pedidos ON DELETE CASCADE,</a:t>
            </a:r>
          </a:p>
          <a:p>
            <a:pPr>
              <a:buFontTx/>
              <a:buNone/>
            </a:pPr>
            <a:r>
              <a:rPr lang="pt-BR" dirty="0"/>
              <a:t>   quantidade </a:t>
            </a:r>
            <a:r>
              <a:rPr lang="pt-BR" dirty="0" err="1"/>
              <a:t>number</a:t>
            </a:r>
            <a:r>
              <a:rPr lang="pt-BR" dirty="0"/>
              <a:t>(3),</a:t>
            </a:r>
          </a:p>
          <a:p>
            <a:pPr>
              <a:buFontTx/>
              <a:buNone/>
            </a:pPr>
            <a:r>
              <a:rPr lang="pt-BR" dirty="0"/>
              <a:t>   PRIMARY KEY (</a:t>
            </a:r>
            <a:r>
              <a:rPr lang="pt-BR" dirty="0" err="1"/>
              <a:t>codigo</a:t>
            </a:r>
            <a:r>
              <a:rPr lang="pt-BR" dirty="0"/>
              <a:t>, </a:t>
            </a:r>
            <a:r>
              <a:rPr lang="pt-BR" dirty="0" err="1"/>
              <a:t>cod_pedido</a:t>
            </a:r>
            <a:r>
              <a:rPr lang="pt-BR" dirty="0"/>
              <a:t>)</a:t>
            </a:r>
          </a:p>
          <a:p>
            <a:pPr>
              <a:buFontTx/>
              <a:buNone/>
            </a:pPr>
            <a:r>
              <a:rPr lang="pt-BR" dirty="0"/>
              <a:t>);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43042" y="5413733"/>
            <a:ext cx="7429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dirty="0"/>
              <a:t>ON DELETE CASCADE </a:t>
            </a:r>
          </a:p>
          <a:p>
            <a:pPr lvl="2"/>
            <a:r>
              <a:rPr lang="pt-BR" sz="2000" b="1" dirty="0"/>
              <a:t>excluir linha quando objeto da coluna referenciada for excluído.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Alterando as Estruturas de um Banco de Dados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ALTER TABLE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Alterando a Estrutura das Tabelas</a:t>
            </a:r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400"/>
              <a:t>Existem situações em somos obrigados a alterar a estrutura original das tabelas criadas (foi cometido um erro ou que os requisitos do aplicativo mudaram).</a:t>
            </a:r>
          </a:p>
          <a:p>
            <a:pPr>
              <a:lnSpc>
                <a:spcPct val="90000"/>
              </a:lnSpc>
            </a:pPr>
            <a:r>
              <a:rPr lang="pt-BR" sz="2400"/>
              <a:t>Quando estas estão “vazias” basta remover a tabela e criá-la novamente.</a:t>
            </a:r>
          </a:p>
          <a:p>
            <a:pPr>
              <a:lnSpc>
                <a:spcPct val="90000"/>
              </a:lnSpc>
            </a:pPr>
            <a:r>
              <a:rPr lang="pt-BR" sz="2400"/>
              <a:t>Esta opção não é conveniente quando existem dados na tabela, ou se a tabela é referenciada por outros objetos do banco de dados (por exemplo, uma restrição de chave estrangeira); </a:t>
            </a:r>
          </a:p>
          <a:p>
            <a:pPr>
              <a:lnSpc>
                <a:spcPct val="90000"/>
              </a:lnSpc>
            </a:pPr>
            <a:r>
              <a:rPr lang="pt-BR" sz="2400"/>
              <a:t>Por isso, o SQL disponibiliza um conjunto de comandos para realizar modificações em tabelas existentes.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Alterando a Estrutura das Tabelas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Com o comando ALTER TABLE é possível</a:t>
            </a:r>
          </a:p>
          <a:p>
            <a:pPr lvl="1"/>
            <a:r>
              <a:rPr lang="pt-BR" sz="2400" dirty="0"/>
              <a:t>Adicionar coluna;</a:t>
            </a:r>
          </a:p>
          <a:p>
            <a:pPr lvl="1"/>
            <a:r>
              <a:rPr lang="pt-BR" sz="2400" dirty="0"/>
              <a:t>Remover coluna;</a:t>
            </a:r>
          </a:p>
          <a:p>
            <a:pPr lvl="1"/>
            <a:r>
              <a:rPr lang="pt-BR" sz="2400" dirty="0"/>
              <a:t>Adicionar restrição;</a:t>
            </a:r>
          </a:p>
          <a:p>
            <a:pPr lvl="1"/>
            <a:r>
              <a:rPr lang="pt-BR" sz="2400" dirty="0"/>
              <a:t>Remover restrição;</a:t>
            </a:r>
          </a:p>
          <a:p>
            <a:pPr lvl="1"/>
            <a:r>
              <a:rPr lang="pt-BR" sz="2400" dirty="0"/>
              <a:t>Mudar valor padrão;</a:t>
            </a:r>
          </a:p>
          <a:p>
            <a:pPr lvl="1"/>
            <a:r>
              <a:rPr lang="pt-BR" sz="2400" dirty="0"/>
              <a:t>Mudar tipo de dado de coluna;</a:t>
            </a:r>
          </a:p>
          <a:p>
            <a:pPr lvl="1"/>
            <a:r>
              <a:rPr lang="pt-BR" sz="2400" dirty="0"/>
              <a:t>Mudar nome de coluna;</a:t>
            </a:r>
          </a:p>
          <a:p>
            <a:pPr lvl="1"/>
            <a:r>
              <a:rPr lang="pt-BR" sz="2400" dirty="0"/>
              <a:t>Mudar nome de tabela.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A nova coluna é preenchida com o valor padrão especificado, ou nulo se a cláusula DEFAULT não for especificada.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Podem ser definidas, ao mesmo tempo, restrições para a coluna utilizando a sintaxe habitual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Adicionando Colunas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0034" y="4857760"/>
            <a:ext cx="81439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ALTER TABLE produtos ADD (</a:t>
            </a:r>
            <a:r>
              <a:rPr lang="pt-BR" sz="2400" dirty="0" err="1"/>
              <a:t>descricao</a:t>
            </a:r>
            <a:r>
              <a:rPr lang="pt-BR" sz="2400" dirty="0"/>
              <a:t> varchar2(30), precodesconto2 </a:t>
            </a:r>
            <a:r>
              <a:rPr lang="pt-BR" sz="2400" dirty="0" err="1"/>
              <a:t>number</a:t>
            </a:r>
            <a:r>
              <a:rPr lang="pt-BR" sz="2400" dirty="0"/>
              <a:t>(7,2));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Todas as opções que podem ser aplicadas à descrição da coluna no comando CREATE TABLE podem ser utilizadas com o comando ALTER TABLE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Adicionando Colunas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4348" y="4714884"/>
            <a:ext cx="81439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ALTER TABLE produtos ADD (</a:t>
            </a:r>
            <a:r>
              <a:rPr lang="pt-BR" sz="2400" dirty="0" err="1"/>
              <a:t>descricao</a:t>
            </a:r>
            <a:r>
              <a:rPr lang="pt-BR" sz="2400" dirty="0"/>
              <a:t> varchar2(30) CHECK (</a:t>
            </a:r>
            <a:r>
              <a:rPr lang="pt-BR" sz="2400" dirty="0" err="1"/>
              <a:t>descricao</a:t>
            </a:r>
            <a:r>
              <a:rPr lang="pt-BR" sz="2400" dirty="0"/>
              <a:t> &lt;&gt; ''));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Os dados presentes na coluna desaparecem. As restrições de tabela que envolvem a coluna também são removidas.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Se a coluna for referenciada por uma restrição de chave estrangeira de outra tabela, o Oracle não irá remover esta restrição em silêncio.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Colunas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4348" y="4929198"/>
            <a:ext cx="77867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ALTER TABLE produtos DROP COLUMN </a:t>
            </a:r>
            <a:r>
              <a:rPr lang="pt-BR" sz="2400" dirty="0" err="1"/>
              <a:t>descricao</a:t>
            </a:r>
            <a:r>
              <a:rPr lang="pt-BR" sz="2400" dirty="0"/>
              <a:t>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Pode ser autorizada a remoção de tudo que depende da coluna adicionando CASCADE </a:t>
            </a:r>
            <a:r>
              <a:rPr lang="pt-BR" sz="2400" dirty="0" err="1"/>
              <a:t>constraints</a:t>
            </a:r>
            <a:r>
              <a:rPr lang="pt-BR" sz="2400" dirty="0"/>
              <a:t>: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Colunas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5786" y="3600564"/>
            <a:ext cx="764386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ALTER TABLE produtos DROP COLUMN </a:t>
            </a:r>
            <a:r>
              <a:rPr lang="pt-BR" sz="2400" dirty="0" err="1"/>
              <a:t>descricao</a:t>
            </a:r>
            <a:r>
              <a:rPr lang="pt-BR" sz="2400" dirty="0"/>
              <a:t> </a:t>
            </a:r>
            <a:r>
              <a:rPr lang="pt-BR" sz="2400" b="1" dirty="0"/>
              <a:t>CASCADE</a:t>
            </a:r>
            <a:r>
              <a:rPr lang="pt-BR" sz="2400" dirty="0"/>
              <a:t> </a:t>
            </a:r>
            <a:r>
              <a:rPr lang="pt-BR" sz="2400" b="1" dirty="0"/>
              <a:t>CONSTRAINTS;</a:t>
            </a:r>
            <a:endParaRPr lang="pt-BR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É utilizada a sintaxe de restrição de tabela para adicionar uma restrição.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Restrições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7158" y="2496436"/>
            <a:ext cx="828680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ALTER TABLE produtos ADD CHECK (nome &lt;&gt; '');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ALTER TABLE produtos ADD CONSTRAINT </a:t>
            </a:r>
            <a:r>
              <a:rPr lang="pt-BR" sz="2400" dirty="0" err="1"/>
              <a:t>unq_codigo</a:t>
            </a:r>
            <a:r>
              <a:rPr lang="pt-BR" sz="2400" dirty="0"/>
              <a:t> UNIQUE (</a:t>
            </a:r>
            <a:r>
              <a:rPr lang="pt-BR" sz="2400" dirty="0" err="1"/>
              <a:t>codigo</a:t>
            </a:r>
            <a:r>
              <a:rPr lang="pt-BR" sz="24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ALTER TABLE produtos ADD CONSTRAINT </a:t>
            </a:r>
            <a:r>
              <a:rPr lang="pt-BR" sz="2400" dirty="0" err="1"/>
              <a:t>grupo_fk</a:t>
            </a:r>
            <a:r>
              <a:rPr lang="pt-BR" sz="2400" dirty="0"/>
              <a:t> FOREIGN KEY (</a:t>
            </a:r>
            <a:r>
              <a:rPr lang="pt-BR" sz="2400" dirty="0" err="1"/>
              <a:t>cod_grupo</a:t>
            </a:r>
            <a:r>
              <a:rPr lang="pt-BR" sz="2400" dirty="0"/>
              <a:t>) REFERENCES grupos(código);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 de Tabelas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Composta por linhas (registros) e colunas (campos);</a:t>
            </a:r>
          </a:p>
          <a:p>
            <a:r>
              <a:rPr lang="pt-BR"/>
              <a:t>Cada coluna possui um tipo de dado; </a:t>
            </a:r>
          </a:p>
          <a:p>
            <a:r>
              <a:rPr lang="pt-BR"/>
              <a:t>Os tipos de dados restringem o conjunto de valores válidos para um determinado campo</a:t>
            </a:r>
          </a:p>
          <a:p>
            <a:pPr lvl="1"/>
            <a:r>
              <a:rPr lang="pt-BR"/>
              <a:t>Ex: tipo numérico não aceita texto.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Para adicionar a restrição de não nulo, que não pode ser escrita na forma de restrição de tabela, deve ser utilizada a sintaxe: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r>
              <a:rPr lang="pt-BR" sz="2800" dirty="0"/>
              <a:t>A restrição será verificada imediatamente, portanto os dados da tabela devem satisfazer a restrição para esta poder ser adicionada.</a:t>
            </a:r>
          </a:p>
          <a:p>
            <a:pPr>
              <a:lnSpc>
                <a:spcPct val="80000"/>
              </a:lnSpc>
            </a:pP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Restrições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4282" y="3105835"/>
            <a:ext cx="871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ALTER TABLE PRODUTOS MODIFY(</a:t>
            </a:r>
            <a:r>
              <a:rPr lang="pt-BR" sz="2400" dirty="0" err="1"/>
              <a:t>cod_grupo</a:t>
            </a:r>
            <a:r>
              <a:rPr lang="pt-BR" sz="2400" dirty="0"/>
              <a:t> NOT NULL)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Removendo Restrições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852988"/>
          </a:xfrm>
        </p:spPr>
        <p:txBody>
          <a:bodyPr/>
          <a:lstStyle/>
          <a:p>
            <a:r>
              <a:rPr lang="pt-BR" sz="2800" dirty="0"/>
              <a:t>Para remover uma restrição é necessário conhecer seu nome. </a:t>
            </a:r>
          </a:p>
          <a:p>
            <a:r>
              <a:rPr lang="pt-BR" sz="2800" dirty="0"/>
              <a:t>Se foi atribuído um nome à restrição é fácil, caso contrário o sistema atribui à restrição um nome gerado que precisa ser descoberto. </a:t>
            </a:r>
          </a:p>
          <a:p>
            <a:endParaRPr lang="pt-BR" sz="2800" dirty="0"/>
          </a:p>
          <a:p>
            <a:pPr>
              <a:buFontTx/>
              <a:buNone/>
            </a:pPr>
            <a:endParaRPr lang="pt-BR" sz="2800" dirty="0"/>
          </a:p>
          <a:p>
            <a:pPr>
              <a:buFontTx/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28596" y="4812581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dirty="0"/>
              <a:t>ALTER TABLE produtos DROP CONSTRAINT </a:t>
            </a:r>
            <a:r>
              <a:rPr lang="pt-BR" sz="2400" dirty="0" err="1"/>
              <a:t>nome_da_restrição</a:t>
            </a:r>
            <a:r>
              <a:rPr lang="pt-BR" sz="2400" dirty="0"/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Mudando Valor Padrão da Coluna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81550"/>
          </a:xfrm>
        </p:spPr>
        <p:txBody>
          <a:bodyPr/>
          <a:lstStyle/>
          <a:p>
            <a:pPr>
              <a:buFontTx/>
              <a:buNone/>
            </a:pPr>
            <a:r>
              <a:rPr lang="pt-BR" dirty="0"/>
              <a:t>ALTER TABLE produtos MODIFY (</a:t>
            </a:r>
            <a:r>
              <a:rPr lang="pt-BR" dirty="0" err="1"/>
              <a:t>preco</a:t>
            </a:r>
            <a:r>
              <a:rPr lang="pt-BR" dirty="0"/>
              <a:t> DEFAULT 7.77);</a:t>
            </a:r>
          </a:p>
          <a:p>
            <a:pPr>
              <a:buFontTx/>
              <a:buNone/>
            </a:pPr>
            <a:endParaRPr lang="pt-BR" dirty="0"/>
          </a:p>
          <a:p>
            <a:r>
              <a:rPr lang="pt-BR" dirty="0"/>
              <a:t>Este comando não afeta nenhuma coluna existente na tabela, apenas muda o valor padrão para os próximos comandos INSERT.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/>
              <a:t>Mudando Tipo de Dado da Coluna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comando somente será bem-sucedido se todas as entradas existentes na coluna puderem ser convertidas para o novo tipo através de uma conversão implícita.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3419485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dirty="0" err="1"/>
              <a:t>Create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 produtos (</a:t>
            </a:r>
          </a:p>
          <a:p>
            <a:pPr>
              <a:buFontTx/>
              <a:buNone/>
            </a:pPr>
            <a:r>
              <a:rPr lang="pt-BR" sz="2400" dirty="0" err="1"/>
              <a:t>Codigo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(7),</a:t>
            </a:r>
          </a:p>
          <a:p>
            <a:pPr>
              <a:buFontTx/>
              <a:buNone/>
            </a:pPr>
            <a:r>
              <a:rPr lang="pt-BR" sz="2400" dirty="0" err="1"/>
              <a:t>Preco</a:t>
            </a:r>
            <a:r>
              <a:rPr lang="pt-BR" sz="2400" dirty="0"/>
              <a:t> varchar2(10),</a:t>
            </a:r>
          </a:p>
          <a:p>
            <a:pPr>
              <a:buFontTx/>
              <a:buNone/>
            </a:pP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pkproduto</a:t>
            </a:r>
            <a:r>
              <a:rPr lang="pt-BR" sz="2400" dirty="0"/>
              <a:t> </a:t>
            </a:r>
            <a:r>
              <a:rPr lang="pt-BR" sz="2400" dirty="0" err="1"/>
              <a:t>primary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(código)</a:t>
            </a:r>
          </a:p>
          <a:p>
            <a:pPr>
              <a:buFontTx/>
              <a:buNone/>
            </a:pPr>
            <a:r>
              <a:rPr lang="pt-BR" sz="2400" dirty="0"/>
              <a:t>)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ALTER TABLE produtos MODIFY (</a:t>
            </a:r>
            <a:r>
              <a:rPr lang="pt-BR" sz="2400" dirty="0" err="1"/>
              <a:t>preco</a:t>
            </a:r>
            <a:r>
              <a:rPr lang="pt-BR" sz="2400" dirty="0"/>
              <a:t> </a:t>
            </a:r>
            <a:r>
              <a:rPr lang="pt-BR" sz="2400" dirty="0" err="1"/>
              <a:t>number</a:t>
            </a:r>
            <a:r>
              <a:rPr lang="pt-BR" sz="2400" dirty="0"/>
              <a:t>(10,2));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sz="4000"/>
              <a:t>Outros Comandos de Alteração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>
              <a:buFontTx/>
              <a:buNone/>
            </a:pPr>
            <a:r>
              <a:rPr lang="pt-BR" b="1" dirty="0"/>
              <a:t> Mudar nome de coluna</a:t>
            </a:r>
          </a:p>
          <a:p>
            <a:pPr>
              <a:buFontTx/>
              <a:buNone/>
            </a:pPr>
            <a:endParaRPr lang="pt-BR" b="1" dirty="0"/>
          </a:p>
          <a:p>
            <a:pPr>
              <a:buFontTx/>
              <a:buNone/>
            </a:pPr>
            <a:r>
              <a:rPr lang="pt-BR" b="1" dirty="0"/>
              <a:t>ALTER</a:t>
            </a:r>
            <a:r>
              <a:rPr lang="pt-BR" dirty="0"/>
              <a:t> </a:t>
            </a:r>
            <a:r>
              <a:rPr lang="pt-BR" b="1" dirty="0"/>
              <a:t>TABLE</a:t>
            </a:r>
            <a:r>
              <a:rPr lang="pt-BR" dirty="0"/>
              <a:t> produtos </a:t>
            </a:r>
            <a:r>
              <a:rPr lang="pt-BR" b="1" dirty="0"/>
              <a:t>RENAME</a:t>
            </a:r>
            <a:r>
              <a:rPr lang="pt-BR" dirty="0"/>
              <a:t> </a:t>
            </a:r>
            <a:r>
              <a:rPr lang="pt-BR" b="1" dirty="0"/>
              <a:t>COLUMN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b="1" dirty="0"/>
              <a:t>TO</a:t>
            </a:r>
            <a:r>
              <a:rPr lang="pt-BR" dirty="0"/>
              <a:t> </a:t>
            </a:r>
            <a:r>
              <a:rPr lang="pt-BR" dirty="0" err="1"/>
              <a:t>codproduto</a:t>
            </a:r>
            <a:r>
              <a:rPr lang="pt-BR" dirty="0"/>
              <a:t>;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b="1" dirty="0"/>
              <a:t>Mudar nome de tabela</a:t>
            </a:r>
          </a:p>
          <a:p>
            <a:pPr>
              <a:buFontTx/>
              <a:buNone/>
            </a:pPr>
            <a:r>
              <a:rPr lang="pt-BR" dirty="0"/>
              <a:t>ALTER TABLE produtos RENAME TO equipamentos;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sz="4000"/>
              <a:t>Outros Comandos de Alteração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b="1"/>
              <a:t> Desativando/Ativando restrições</a:t>
            </a:r>
          </a:p>
          <a:p>
            <a:pPr>
              <a:buFontTx/>
              <a:buNone/>
            </a:pPr>
            <a:endParaRPr lang="pt-BR" b="1"/>
          </a:p>
          <a:p>
            <a:pPr>
              <a:buFontTx/>
              <a:buNone/>
            </a:pPr>
            <a:r>
              <a:rPr lang="pt-BR" b="1"/>
              <a:t>ALTER</a:t>
            </a:r>
            <a:r>
              <a:rPr lang="pt-BR"/>
              <a:t> </a:t>
            </a:r>
            <a:r>
              <a:rPr lang="pt-BR" b="1"/>
              <a:t>TABLE</a:t>
            </a:r>
            <a:r>
              <a:rPr lang="pt-BR"/>
              <a:t> produtos DISABLE CONSTRAINT produtos_pk CASCADE;</a:t>
            </a:r>
          </a:p>
          <a:p>
            <a:pPr>
              <a:buFontTx/>
              <a:buNone/>
            </a:pPr>
            <a:endParaRPr lang="pt-BR"/>
          </a:p>
          <a:p>
            <a:pPr>
              <a:buFontTx/>
              <a:buNone/>
            </a:pPr>
            <a:r>
              <a:rPr lang="pt-BR" b="1"/>
              <a:t>ALTER</a:t>
            </a:r>
            <a:r>
              <a:rPr lang="pt-BR"/>
              <a:t> </a:t>
            </a:r>
            <a:r>
              <a:rPr lang="pt-BR" b="1"/>
              <a:t>TABLE</a:t>
            </a:r>
            <a:r>
              <a:rPr lang="pt-BR"/>
              <a:t> produtos ENABLE CONSTRAINT produtos_pk CASCADE;</a:t>
            </a:r>
          </a:p>
          <a:p>
            <a:pPr>
              <a:buFontTx/>
              <a:buNone/>
            </a:pPr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Dados (Oracle)</a:t>
            </a:r>
          </a:p>
        </p:txBody>
      </p:sp>
      <p:graphicFrame>
        <p:nvGraphicFramePr>
          <p:cNvPr id="141417" name="Group 10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40804"/>
              </p:ext>
            </p:extLst>
          </p:nvPr>
        </p:nvGraphicFramePr>
        <p:xfrm>
          <a:off x="395536" y="1600200"/>
          <a:ext cx="8497639" cy="2590800"/>
        </p:xfrm>
        <a:graphic>
          <a:graphicData uri="http://schemas.openxmlformats.org/drawingml/2006/table">
            <a:tbl>
              <a:tblPr/>
              <a:tblGrid>
                <a:gridCol w="237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varchar2 (</a:t>
                      </a:r>
                      <a:r>
                        <a:rPr kumimoji="0" lang="pt-BR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dados de comprimento variável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 (</a:t>
                      </a:r>
                      <a:r>
                        <a:rPr kumimoji="0" lang="pt-BR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dados de comprimento fixo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p,s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Dados numéricos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de data e hora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3656D44-21D8-4B3E-8001-A5B8B81FF9BE}"/>
              </a:ext>
            </a:extLst>
          </p:cNvPr>
          <p:cNvSpPr txBox="1"/>
          <p:nvPr/>
        </p:nvSpPr>
        <p:spPr>
          <a:xfrm>
            <a:off x="1403648" y="447616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9999,99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1C83D0-08D4-4B5C-AD4F-019EF45F5063}"/>
              </a:ext>
            </a:extLst>
          </p:cNvPr>
          <p:cNvSpPr txBox="1"/>
          <p:nvPr/>
        </p:nvSpPr>
        <p:spPr>
          <a:xfrm>
            <a:off x="539552" y="5469215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Salario </a:t>
            </a:r>
            <a:r>
              <a:rPr lang="pt-BR" sz="4000" dirty="0" err="1"/>
              <a:t>number</a:t>
            </a:r>
            <a:r>
              <a:rPr lang="pt-BR" sz="4000" dirty="0"/>
              <a:t>(4,2)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A958E93-4249-488A-84C5-F413FAB5FBC3}"/>
              </a:ext>
            </a:extLst>
          </p:cNvPr>
          <p:cNvCxnSpPr/>
          <p:nvPr/>
        </p:nvCxnSpPr>
        <p:spPr>
          <a:xfrm flipH="1">
            <a:off x="1691680" y="5301208"/>
            <a:ext cx="21602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259EB2D-E931-4FF7-9105-FD20898C6449}"/>
              </a:ext>
            </a:extLst>
          </p:cNvPr>
          <p:cNvCxnSpPr>
            <a:cxnSpLocks/>
          </p:cNvCxnSpPr>
          <p:nvPr/>
        </p:nvCxnSpPr>
        <p:spPr>
          <a:xfrm>
            <a:off x="1844080" y="5301208"/>
            <a:ext cx="1719808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FE9CDF-7D23-4016-A852-FB49D0D2EC95}"/>
              </a:ext>
            </a:extLst>
          </p:cNvPr>
          <p:cNvSpPr txBox="1"/>
          <p:nvPr/>
        </p:nvSpPr>
        <p:spPr>
          <a:xfrm>
            <a:off x="4355976" y="446760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Salario </a:t>
            </a:r>
            <a:r>
              <a:rPr lang="pt-BR" sz="4000" dirty="0" err="1"/>
              <a:t>number</a:t>
            </a:r>
            <a:r>
              <a:rPr lang="pt-BR" sz="4000" dirty="0"/>
              <a:t>(7,2)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BD6F35-A9E2-4C98-B42B-53E6E73B9F75}"/>
              </a:ext>
            </a:extLst>
          </p:cNvPr>
          <p:cNvSpPr txBox="1"/>
          <p:nvPr/>
        </p:nvSpPr>
        <p:spPr>
          <a:xfrm>
            <a:off x="5606003" y="518763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‘João Silva’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D8583E-A74C-47B1-99E8-35BB80A60CE7}"/>
              </a:ext>
            </a:extLst>
          </p:cNvPr>
          <p:cNvSpPr txBox="1"/>
          <p:nvPr/>
        </p:nvSpPr>
        <p:spPr>
          <a:xfrm>
            <a:off x="5580114" y="5895517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’01/04/2020’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CB5D16-9FFE-48AC-A741-1D202D4C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aluno (</a:t>
            </a:r>
          </a:p>
          <a:p>
            <a:pPr marL="393192" lvl="1" indent="0">
              <a:buNone/>
            </a:pP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(7),</a:t>
            </a:r>
          </a:p>
          <a:p>
            <a:pPr marL="393192" lvl="1" indent="0">
              <a:buNone/>
            </a:pPr>
            <a:r>
              <a:rPr lang="pt-BR" dirty="0"/>
              <a:t>Nome varchar2(100),</a:t>
            </a:r>
          </a:p>
          <a:p>
            <a:pPr marL="393192" lvl="1" indent="0">
              <a:buNone/>
            </a:pPr>
            <a:r>
              <a:rPr lang="pt-BR" dirty="0"/>
              <a:t>sexo char(1)</a:t>
            </a:r>
          </a:p>
          <a:p>
            <a:pPr marL="393192" lvl="1" indent="0">
              <a:buNone/>
            </a:pPr>
            <a:r>
              <a:rPr lang="pt-BR" dirty="0"/>
              <a:t>)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‘Joao’</a:t>
            </a:r>
          </a:p>
          <a:p>
            <a:pPr marL="393192" lvl="1" indent="0">
              <a:buNone/>
            </a:pPr>
            <a:r>
              <a:rPr lang="pt-BR" dirty="0"/>
              <a:t>‘Lins                                                        ’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F024E33-058B-49FB-8315-D047AED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5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pt-BR" sz="4000"/>
              <a:t>Criando Tabelas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Comando: CREATE TABLE. 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Neste comando são especificados, ao menos, o nome da nova tabela, os nomes das colunas, e o tipo de dado de cada coluna.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CREATE TABLE PESSOA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CODIGO NUMBER(3),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NOME VARCHAR2(30),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	      SEXO CHAR(1),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        DT_NASCIMENTO DATE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/>
              <a:t>);</a:t>
            </a:r>
            <a:r>
              <a:rPr lang="pt-BR" dirty="0"/>
              <a:t> </a:t>
            </a:r>
          </a:p>
          <a:p>
            <a:pPr>
              <a:lnSpc>
                <a:spcPct val="90000"/>
              </a:lnSpc>
            </a:pP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Excluindo a Tabela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  <a:p>
            <a:pPr algn="ctr">
              <a:buFontTx/>
              <a:buNone/>
            </a:pPr>
            <a:r>
              <a:rPr lang="pt-BR" dirty="0"/>
              <a:t>DROP TABLE PESSOA;</a:t>
            </a:r>
          </a:p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Quando é criada uma nova linha, e não é especificado nenhum valor para algumas de suas colunas, estas colunas são preenchidas com o valor padrão de cada uma delas.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Quando não declarado - o valor nulo será o valor padrão. 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Na definição da tabela, o valor padrão é posicionado após o tipo de dado da coluna. Por exemplo: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6124"/>
            <a:ext cx="8229600" cy="1143000"/>
          </a:xfrm>
        </p:spPr>
        <p:txBody>
          <a:bodyPr/>
          <a:lstStyle/>
          <a:p>
            <a:r>
              <a:rPr lang="pt-BR" dirty="0"/>
              <a:t>Valor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11760" y="4218965"/>
            <a:ext cx="716599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dirty="0"/>
              <a:t>CREATE TABLE PESSOA (</a:t>
            </a:r>
          </a:p>
          <a:p>
            <a:pPr>
              <a:buFontTx/>
              <a:buNone/>
            </a:pPr>
            <a:r>
              <a:rPr lang="pt-BR" sz="2400" dirty="0"/>
              <a:t>        CODIGO NUMBER(3) PRIMARY KEY, </a:t>
            </a:r>
          </a:p>
          <a:p>
            <a:pPr>
              <a:buFontTx/>
              <a:buNone/>
            </a:pPr>
            <a:r>
              <a:rPr lang="pt-BR" sz="2400" dirty="0"/>
              <a:t>        NOME VARCHAR2(30), </a:t>
            </a:r>
          </a:p>
          <a:p>
            <a:pPr>
              <a:buFontTx/>
              <a:buNone/>
            </a:pPr>
            <a:r>
              <a:rPr lang="pt-BR" sz="2400" dirty="0"/>
              <a:t>        SEXO CHAR(1) default ‘M’,</a:t>
            </a:r>
          </a:p>
          <a:p>
            <a:pPr>
              <a:buFontTx/>
              <a:buNone/>
            </a:pPr>
            <a:r>
              <a:rPr lang="pt-BR" sz="2400" dirty="0"/>
              <a:t>        CPF VARCHAR12 UNIQUE</a:t>
            </a:r>
          </a:p>
          <a:p>
            <a:pPr>
              <a:buFontTx/>
              <a:buNone/>
            </a:pPr>
            <a:r>
              <a:rPr lang="pt-BR" sz="2400" dirty="0"/>
              <a:t>        DT_NASCIMENTO DATE );</a:t>
            </a:r>
            <a:r>
              <a:rPr lang="pt-BR" sz="3200" dirty="0"/>
              <a:t>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6CBED-8D45-4730-B028-D321BCB6F9BD}"/>
</file>

<file path=customXml/itemProps2.xml><?xml version="1.0" encoding="utf-8"?>
<ds:datastoreItem xmlns:ds="http://schemas.openxmlformats.org/officeDocument/2006/customXml" ds:itemID="{BA411464-9A5F-4C75-A70E-C64851978352}"/>
</file>

<file path=customXml/itemProps3.xml><?xml version="1.0" encoding="utf-8"?>
<ds:datastoreItem xmlns:ds="http://schemas.openxmlformats.org/officeDocument/2006/customXml" ds:itemID="{60088746-E4BA-4993-A10D-5A20EFD6D95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2233</TotalTime>
  <Words>2570</Words>
  <Application>Microsoft Office PowerPoint</Application>
  <PresentationFormat>Apresentação na tela (4:3)</PresentationFormat>
  <Paragraphs>343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Fundamentos de Banco de Dados</vt:lpstr>
      <vt:lpstr>Structured Query Language - SQL</vt:lpstr>
      <vt:lpstr>Criando as Estruturas de um Banco de Dados</vt:lpstr>
      <vt:lpstr>Definição de Tabelas</vt:lpstr>
      <vt:lpstr>Tipos de Dados (Oracle)</vt:lpstr>
      <vt:lpstr>Apresentação do PowerPoint</vt:lpstr>
      <vt:lpstr>Criando Tabelas</vt:lpstr>
      <vt:lpstr>Excluindo a Tabela</vt:lpstr>
      <vt:lpstr>Valor Padrão</vt:lpstr>
      <vt:lpstr>Restrições</vt:lpstr>
      <vt:lpstr>Restrições de Verificação</vt:lpstr>
      <vt:lpstr>Restrições de Verificação</vt:lpstr>
      <vt:lpstr>Restrições de Verificação</vt:lpstr>
      <vt:lpstr>Restrições de Não Nulo</vt:lpstr>
      <vt:lpstr>Restrições de Não Nulo</vt:lpstr>
      <vt:lpstr>Restrições de Não Nulo</vt:lpstr>
      <vt:lpstr>Restrições de Unicidade</vt:lpstr>
      <vt:lpstr>Restrição de Unicidade</vt:lpstr>
      <vt:lpstr>Restrição de Unicidade</vt:lpstr>
      <vt:lpstr>Restrição de Chave Primária</vt:lpstr>
      <vt:lpstr>Restrição de Chave Primária</vt:lpstr>
      <vt:lpstr>Restrição de Chave Primária</vt:lpstr>
      <vt:lpstr>Restrição de Chave Primária</vt:lpstr>
      <vt:lpstr>Restrição de Chave Estrangeira</vt:lpstr>
      <vt:lpstr>Restrição de Chave Estrangeira</vt:lpstr>
      <vt:lpstr>Restrição de Chave Estrangeira</vt:lpstr>
      <vt:lpstr>Restrição de Chave Estrangeira</vt:lpstr>
      <vt:lpstr>Restrição de Chave Estrangeira</vt:lpstr>
      <vt:lpstr>Características sobre FK</vt:lpstr>
      <vt:lpstr>Características sobre FK</vt:lpstr>
      <vt:lpstr>Restrição de Chave Estrangeira</vt:lpstr>
      <vt:lpstr>Alterando as Estruturas de um Banco de Dados</vt:lpstr>
      <vt:lpstr>Alterando a Estrutura das Tabelas</vt:lpstr>
      <vt:lpstr>Alterando a Estrutura das Tabelas</vt:lpstr>
      <vt:lpstr>Adicionando Colunas</vt:lpstr>
      <vt:lpstr>Adicionando Colunas</vt:lpstr>
      <vt:lpstr>Removendo Colunas</vt:lpstr>
      <vt:lpstr>Removendo Colunas</vt:lpstr>
      <vt:lpstr>Adicionando Restrições</vt:lpstr>
      <vt:lpstr>Adicionando Restrições</vt:lpstr>
      <vt:lpstr>Removendo Restrições</vt:lpstr>
      <vt:lpstr>Mudando Valor Padrão da Coluna</vt:lpstr>
      <vt:lpstr>Mudando Tipo de Dado da Coluna</vt:lpstr>
      <vt:lpstr>Outros Comandos de Alteração</vt:lpstr>
      <vt:lpstr>Outros Comandos de Alteração</vt:lpstr>
    </vt:vector>
  </TitlesOfParts>
  <Company>Pazin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LUIZ SILVA</cp:lastModifiedBy>
  <cp:revision>126</cp:revision>
  <dcterms:created xsi:type="dcterms:W3CDTF">2006-12-14T11:45:01Z</dcterms:created>
  <dcterms:modified xsi:type="dcterms:W3CDTF">2021-10-30T01:39:26Z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