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86" r:id="rId2"/>
    <p:sldId id="289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32" r:id="rId12"/>
    <p:sldId id="344" r:id="rId13"/>
    <p:sldId id="343" r:id="rId14"/>
    <p:sldId id="345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20" r:id="rId24"/>
    <p:sldId id="300" r:id="rId25"/>
    <p:sldId id="301" r:id="rId26"/>
    <p:sldId id="302" r:id="rId27"/>
    <p:sldId id="303" r:id="rId28"/>
    <p:sldId id="304" r:id="rId29"/>
    <p:sldId id="305" r:id="rId30"/>
    <p:sldId id="322" r:id="rId31"/>
    <p:sldId id="306" r:id="rId32"/>
    <p:sldId id="323" r:id="rId33"/>
    <p:sldId id="307" r:id="rId34"/>
    <p:sldId id="308" r:id="rId35"/>
    <p:sldId id="324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450E2-4250-42DC-BAC1-68ACF910F3A1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1FC3-0A3D-4BE1-9A51-946D94CE66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8BBE0C-601A-433C-A47E-0BCC0CEB5D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B4F5-58CD-40ED-A63B-1F03555203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5CCC-8E46-4B6E-80AF-2034F6D99C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439-F5A5-44F1-BFBC-F75AA6325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CC73-C073-4029-BC59-F4985B926D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E2DF-6E26-4DAE-84CF-8CDFCB07B64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988A-E56A-43CA-AC19-00A5D1208C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67D-B790-4B94-9945-03113E878EB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3AC-837C-4E7B-A715-A1C25AC92B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1F3-ADD8-4A74-9119-ACBE48F09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C7B5DD-9EE2-489D-B93D-F7BB5F98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90FBDB-EAF3-4707-8515-769D698DCB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Fundamentos de Banco 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86200"/>
            <a:ext cx="8208962" cy="911225"/>
          </a:xfrm>
        </p:spPr>
        <p:txBody>
          <a:bodyPr/>
          <a:lstStyle/>
          <a:p>
            <a:r>
              <a:rPr lang="pt-BR" dirty="0"/>
              <a:t>Prof. M.Sc. Anderson Pazin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Linguagem de Transação de Dados</a:t>
            </a:r>
          </a:p>
          <a:p>
            <a:r>
              <a:rPr lang="pt-BR" sz="2400" dirty="0"/>
              <a:t>Pode ser usado para marcar o começo de uma transação de banco de dados que pode ser completada ou não.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COMMIT envia todos os dados das mudanças permanentemente.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ROLLBACK faz com que as mudanças nos dados existentes desde que o último COMMIT ou ROLLBACK sejam descartadas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COMMIT e ROLLBACK interagem com áreas de controle. Ambos terminam qualquer transação aberta e liberam qualquer travamento ligado a dados.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- DTL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PL/SQL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i="1" dirty="0" err="1"/>
              <a:t>Procedural</a:t>
            </a:r>
            <a:r>
              <a:rPr lang="pt-BR" sz="2400" i="1" dirty="0"/>
              <a:t> </a:t>
            </a:r>
            <a:r>
              <a:rPr lang="pt-BR" sz="2400" i="1" dirty="0" err="1"/>
              <a:t>Language</a:t>
            </a:r>
            <a:r>
              <a:rPr lang="pt-BR" sz="2400" i="1" dirty="0"/>
              <a:t>/</a:t>
            </a:r>
            <a:r>
              <a:rPr lang="pt-BR" sz="2400" i="1" dirty="0" err="1"/>
              <a:t>Structured</a:t>
            </a:r>
            <a:r>
              <a:rPr lang="pt-BR" sz="2400" i="1" dirty="0"/>
              <a:t> </a:t>
            </a:r>
            <a:r>
              <a:rPr lang="pt-BR" sz="2400" i="1" dirty="0" err="1"/>
              <a:t>Query</a:t>
            </a:r>
            <a:r>
              <a:rPr lang="pt-BR" sz="2400" i="1" dirty="0"/>
              <a:t> </a:t>
            </a:r>
            <a:r>
              <a:rPr lang="pt-BR" sz="2400" i="1" dirty="0" err="1"/>
              <a:t>Language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é uma extensão da linguagem padrão SQL para o SGBD Oracle. 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É uma Linguagem </a:t>
            </a:r>
            <a:r>
              <a:rPr lang="pt-BR" sz="2800" dirty="0" err="1"/>
              <a:t>Procedural</a:t>
            </a:r>
            <a:r>
              <a:rPr lang="pt-BR" sz="2800" dirty="0"/>
              <a:t> da Oracle, estendida da SQL.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O PL/SQL oferece recursos de engenharia de software, como, por exemplo, a </a:t>
            </a:r>
            <a:r>
              <a:rPr lang="pt-BR" sz="2800" dirty="0" err="1"/>
              <a:t>encapsulação</a:t>
            </a:r>
            <a:r>
              <a:rPr lang="pt-BR" sz="2800" dirty="0"/>
              <a:t> de dados, o tratamento de exceções, a ocultação de informações e orientação a objetos.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Permite que a manipulação de dados seja incluída em unidades de programas. Blocos de PL/SQL são passados e processados por uma PL/SQL </a:t>
            </a:r>
            <a:r>
              <a:rPr lang="pt-BR" sz="2800" dirty="0" err="1"/>
              <a:t>Engine</a:t>
            </a:r>
            <a:r>
              <a:rPr lang="pt-BR" sz="2800" dirty="0"/>
              <a:t> que pode estar dentro de uma ferramenta Oracle ou do Server. A PL/SQL </a:t>
            </a:r>
            <a:r>
              <a:rPr lang="pt-BR" sz="2800" dirty="0" err="1"/>
              <a:t>Engine</a:t>
            </a:r>
            <a:r>
              <a:rPr lang="pt-BR" sz="2800" dirty="0"/>
              <a:t> filtra os comandos SQL e manda individualmente o comando SQL para o SQL </a:t>
            </a:r>
            <a:r>
              <a:rPr lang="pt-BR" sz="2800" dirty="0" err="1"/>
              <a:t>Statement</a:t>
            </a:r>
            <a:r>
              <a:rPr lang="pt-BR" sz="2800" dirty="0"/>
              <a:t> Executor no Oracle Server, que processa o PL/SQL com os dados retornados do Server.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pt-BR" sz="2800" dirty="0"/>
              <a:t>Toda linguagem é composta por palavras-chave, que na sua maioria são os comandos.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Estas palavras nunca devem ser divididas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Os programas normalmente tem várias linhas.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Uma mesma instrução PL/SQL pode utilizar várias linhas, e devem ser divididas em várias linhas.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Para uma melhor legibilidade do programa deve-se utilizar de recursos como: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Comentários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Endentações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Utilizar palavras-chave em letras maiúsculas e as demais em minúsculas </a:t>
            </a:r>
          </a:p>
          <a:p>
            <a:pPr>
              <a:lnSpc>
                <a:spcPct val="80000"/>
              </a:lnSpc>
            </a:pPr>
            <a:endParaRPr lang="pt-BR" sz="2800" dirty="0"/>
          </a:p>
          <a:p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Dicas de Programas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Manipulação de Dados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Inserindo, atualizando e excluindo dados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dados nas Tabelas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/>
              <a:t>Uma tabela quando criada não contém dados.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A primeira ação a ser realizada para o banco de dados ter utilidade é inserir dados.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Conceitualmente, os dados são inseridos uma linha de cada vez.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É claro que é possível inserir mais de uma linha, mas não existe maneira de inserir menos de uma linha por vez.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Mesmo que se conheça apenas o valor de algumas colunas, deve ser criada uma linha completa.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Para criar uma linha é utilizado o comando INSERT. Este comando requer o nome da tabela, e um valor para cada coluna da tabela.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Inserindo dados na Tabela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/>
              <a:t>Supondo a tabela de Produtos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CREATE TABLE produtos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cod_prod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nome varchar2(30),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preco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(10,2);</a:t>
            </a:r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400" dirty="0"/>
              <a:t>O comando para inserir uma linha é:</a:t>
            </a:r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INSERT INTO produtos VALUES (1, 'Queijo', 9.99);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 dirty="0"/>
          </a:p>
          <a:p>
            <a:pPr lvl="1">
              <a:lnSpc>
                <a:spcPct val="80000"/>
              </a:lnSpc>
            </a:pPr>
            <a:r>
              <a:rPr lang="pt-BR" sz="2000" dirty="0"/>
              <a:t>Os valores dos dados são colocados na mesma ordem que as colunas se encontram na tabela, separados por vírgula.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Inserindo dados na Tabela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sz="2400"/>
              <a:t>A sintaxe apresentada tem como desvantagem ser necessário conhecer a ordem das colunas da tabela. </a:t>
            </a:r>
          </a:p>
          <a:p>
            <a:pPr>
              <a:lnSpc>
                <a:spcPct val="80000"/>
              </a:lnSpc>
            </a:pPr>
            <a:r>
              <a:rPr lang="pt-BR" sz="2400"/>
              <a:t>Para evitar isto, as colunas podem ser relacionadas explicitamente. Como mostrado abaixo: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/>
              <a:t>INSERT INTO produtos (cod_prod, nome, preco) VALUES (1, 'Queijo', 9.99);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/>
              <a:t>INSERT INTO produtos (nome, preco, cod_prod) VALUES ('Queijo', 9.99, 1);</a:t>
            </a:r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r>
              <a:rPr lang="pt-BR" sz="2400"/>
              <a:t>Muitos usuários consideram boa prática escrever sempre os nomes das colunas.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Inserindo dados na Tabela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 não forem conhecidos os valores de todas as colunas, as colunas com valor desconhecido podem ser omitidas.</a:t>
            </a:r>
          </a:p>
          <a:p>
            <a:r>
              <a:rPr lang="pt-BR" sz="2400" dirty="0"/>
              <a:t>Neste caso, estas colunas são preenchidas com seu respectivo valor padrão ou NULL se não houver valor padrão. </a:t>
            </a:r>
          </a:p>
          <a:p>
            <a:pPr>
              <a:buFontTx/>
              <a:buNone/>
            </a:pPr>
            <a:endParaRPr lang="pt-BR" sz="2400" dirty="0"/>
          </a:p>
          <a:p>
            <a:pPr>
              <a:buFontTx/>
              <a:buNone/>
            </a:pPr>
            <a:r>
              <a:rPr lang="pt-BR" sz="2400" dirty="0"/>
              <a:t>INSERT INTO produtos (</a:t>
            </a:r>
            <a:r>
              <a:rPr lang="pt-BR" sz="2400" dirty="0" err="1"/>
              <a:t>cod_prod</a:t>
            </a:r>
            <a:r>
              <a:rPr lang="pt-BR" sz="2400" dirty="0"/>
              <a:t>, nome) VALUES (1, 'Queijo');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Structured Query Language - 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Inserindo dados na Tabela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Algumas vezes é necessário colocar o valor NULL em uma coluna.</a:t>
            </a:r>
          </a:p>
          <a:p>
            <a:r>
              <a:rPr lang="pt-BR" sz="2400" dirty="0"/>
              <a:t>Nestes casos pode-se especificá-lo na linha do INSERT.</a:t>
            </a:r>
          </a:p>
          <a:p>
            <a:pPr>
              <a:buFontTx/>
              <a:buNone/>
            </a:pPr>
            <a:endParaRPr lang="pt-BR" sz="2400" dirty="0"/>
          </a:p>
          <a:p>
            <a:pPr>
              <a:buFontTx/>
              <a:buNone/>
            </a:pPr>
            <a:r>
              <a:rPr lang="pt-BR" sz="2400" dirty="0"/>
              <a:t>INSERT INTO produtos (</a:t>
            </a:r>
            <a:r>
              <a:rPr lang="pt-BR" sz="2400" dirty="0" err="1"/>
              <a:t>cod_prod</a:t>
            </a:r>
            <a:r>
              <a:rPr lang="pt-BR" sz="2400" dirty="0"/>
              <a:t>, nome, qualidade) VALUES (1, 'Queijo‘, NULL);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Inserindo dados na Tabela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Pode-se utilizar funções para preencher as colunas</a:t>
            </a:r>
          </a:p>
          <a:p>
            <a:pPr>
              <a:buFontTx/>
              <a:buNone/>
            </a:pPr>
            <a:endParaRPr lang="pt-BR" sz="2400" dirty="0"/>
          </a:p>
          <a:p>
            <a:pPr>
              <a:buFontTx/>
              <a:buNone/>
            </a:pPr>
            <a:r>
              <a:rPr lang="pt-BR" sz="2400" dirty="0"/>
              <a:t>INSERT INTO produtos (</a:t>
            </a:r>
            <a:r>
              <a:rPr lang="pt-BR" sz="2400" dirty="0" err="1"/>
              <a:t>cod_prod</a:t>
            </a:r>
            <a:r>
              <a:rPr lang="pt-BR" sz="2400" dirty="0"/>
              <a:t>, nome, </a:t>
            </a:r>
            <a:r>
              <a:rPr lang="pt-BR" sz="2400" dirty="0" err="1"/>
              <a:t>dt_compra</a:t>
            </a:r>
            <a:r>
              <a:rPr lang="pt-BR" sz="2400" dirty="0"/>
              <a:t>) VALUES (1, 'Queijo‘, </a:t>
            </a:r>
            <a:r>
              <a:rPr lang="pt-BR" sz="2400" dirty="0" err="1"/>
              <a:t>sysdate</a:t>
            </a:r>
            <a:r>
              <a:rPr lang="pt-BR" sz="2400" dirty="0"/>
              <a:t>);</a:t>
            </a:r>
          </a:p>
          <a:p>
            <a:pPr>
              <a:buFontTx/>
              <a:buNone/>
            </a:pPr>
            <a:endParaRPr lang="pt-BR" sz="2400" dirty="0"/>
          </a:p>
          <a:p>
            <a:pPr>
              <a:buFont typeface="Wingdings" pitchFamily="2" charset="2"/>
              <a:buChar char="Ø"/>
            </a:pPr>
            <a:r>
              <a:rPr lang="pt-BR" sz="2400" dirty="0"/>
              <a:t>A função </a:t>
            </a:r>
            <a:r>
              <a:rPr lang="pt-BR" sz="2400" dirty="0" err="1"/>
              <a:t>sysdate</a:t>
            </a:r>
            <a:r>
              <a:rPr lang="pt-BR" sz="2400" dirty="0"/>
              <a:t> recupera a data atual do SGBD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Inserindo dados na Tabela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Pode-se inserir várias linhas a partir de uma outra tabela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r>
              <a:rPr lang="pt-BR" dirty="0"/>
              <a:t>INSERT INTO produtos (</a:t>
            </a:r>
            <a:r>
              <a:rPr lang="pt-BR" dirty="0" err="1"/>
              <a:t>cod_prod</a:t>
            </a:r>
            <a:r>
              <a:rPr lang="pt-BR" dirty="0"/>
              <a:t>, nome, </a:t>
            </a:r>
            <a:r>
              <a:rPr lang="pt-BR" dirty="0" err="1"/>
              <a:t>dt_compra</a:t>
            </a:r>
            <a:r>
              <a:rPr lang="pt-BR" dirty="0"/>
              <a:t>) </a:t>
            </a:r>
          </a:p>
          <a:p>
            <a:pPr>
              <a:buFontTx/>
              <a:buNone/>
            </a:pPr>
            <a:r>
              <a:rPr lang="pt-BR" dirty="0"/>
              <a:t>SELECT </a:t>
            </a:r>
            <a:r>
              <a:rPr lang="pt-BR" dirty="0" err="1"/>
              <a:t>codigo</a:t>
            </a:r>
            <a:r>
              <a:rPr lang="pt-BR" dirty="0"/>
              <a:t>, </a:t>
            </a:r>
            <a:r>
              <a:rPr lang="pt-BR" dirty="0" err="1"/>
              <a:t>nome_prod</a:t>
            </a:r>
            <a:r>
              <a:rPr lang="pt-BR" dirty="0"/>
              <a:t>, </a:t>
            </a:r>
            <a:r>
              <a:rPr lang="pt-BR" dirty="0" err="1"/>
              <a:t>dt_venda</a:t>
            </a:r>
            <a:r>
              <a:rPr lang="pt-BR" dirty="0"/>
              <a:t> FROM produtos1;</a:t>
            </a:r>
          </a:p>
          <a:p>
            <a:endParaRPr lang="pt-BR" dirty="0"/>
          </a:p>
          <a:p>
            <a:pPr lvl="1"/>
            <a:r>
              <a:rPr lang="pt-BR" dirty="0"/>
              <a:t>Neste caso não utilize a cláusula VALUES</a:t>
            </a:r>
          </a:p>
          <a:p>
            <a:pPr lvl="1"/>
            <a:r>
              <a:rPr lang="pt-BR" dirty="0"/>
              <a:t>O número de colunas e seus tipos da cláusula INSERT devem corresponder com o número de colunas e tipos da </a:t>
            </a:r>
            <a:r>
              <a:rPr lang="pt-BR" dirty="0" err="1"/>
              <a:t>subconsulta</a:t>
            </a:r>
            <a:r>
              <a:rPr lang="pt-BR" dirty="0"/>
              <a:t> </a:t>
            </a:r>
          </a:p>
          <a:p>
            <a:pPr>
              <a:buFontTx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INSERT INTO tabela</a:t>
            </a:r>
          </a:p>
          <a:p>
            <a:pPr>
              <a:buNone/>
            </a:pPr>
            <a:r>
              <a:rPr lang="pt-BR" dirty="0"/>
              <a:t>[(atributo1, atributo2, atributo3,... </a:t>
            </a:r>
            <a:r>
              <a:rPr lang="pt-BR" dirty="0" err="1"/>
              <a:t>atributoN</a:t>
            </a:r>
            <a:r>
              <a:rPr lang="pt-BR" dirty="0"/>
              <a:t>)]</a:t>
            </a:r>
          </a:p>
          <a:p>
            <a:pPr>
              <a:buNone/>
            </a:pPr>
            <a:r>
              <a:rPr lang="pt-BR" dirty="0"/>
              <a:t>VALUES</a:t>
            </a:r>
          </a:p>
          <a:p>
            <a:pPr>
              <a:buNone/>
            </a:pPr>
            <a:r>
              <a:rPr lang="pt-BR" dirty="0"/>
              <a:t>(valor1, valor2, valor3,... </a:t>
            </a:r>
            <a:r>
              <a:rPr lang="pt-BR" dirty="0" err="1"/>
              <a:t>valorN</a:t>
            </a:r>
            <a:r>
              <a:rPr lang="pt-BR" dirty="0"/>
              <a:t>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/>
              <a:t>Obs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[] valor opcional, desde que se saiba a ordem dos atributos da tabela.</a:t>
            </a:r>
          </a:p>
          <a:p>
            <a:pPr lvl="1"/>
            <a:r>
              <a:rPr lang="pt-BR" dirty="0"/>
              <a:t>Valores do tipo varchar2 são identificados entre aspas simples. Ex: ‘Anderson’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INSERT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 dados da Tabela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/>
              <a:t>A modificação dos dados armazenados no banco de dados é referida como atualização.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Pode ser atualizada uma linha, todas as linhas, ou um subconjunto das linhas da tabela.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Uma coluna pode ser atualizada separadamente; as outras colunas não são afetadas.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Para realizar uma atualização são necessárias três informações: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O nome da tabela e da coluna a ser atualizada;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O novo valor para a coluna;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Quais linhas serão atualizadas.</a:t>
            </a:r>
          </a:p>
          <a:p>
            <a:pPr>
              <a:lnSpc>
                <a:spcPct val="80000"/>
              </a:lnSpc>
            </a:pPr>
            <a:endParaRPr lang="pt-BR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 dados da Tabela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Para atualização de dados devem ser especificadas as condições que a linha deve atender para ser atualizada.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Somente havendo uma chave primária na tabela (não importando se foi declarada ou não), é possível endereçar uma linha específica com confiança, escolhendo uma condição correspondendo à chave primária.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Ferramentas gráficas de acesso a banco de dados dependem da chave primária para poderem atualizar as linhas individualmente.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 dados da Tabela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/>
              <a:t>O comando mostrado abaixo atualiza todos os produtos com preço igual a 5, mudando estes preços para 10: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800"/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/>
              <a:t>UPDATE produtos SET preco = 10 </a:t>
            </a:r>
            <a:br>
              <a:rPr lang="pt-BR" sz="2800"/>
            </a:br>
            <a:r>
              <a:rPr lang="pt-BR" sz="2800"/>
              <a:t>  WHERE preco = 5;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800"/>
          </a:p>
          <a:p>
            <a:pPr>
              <a:lnSpc>
                <a:spcPct val="80000"/>
              </a:lnSpc>
            </a:pPr>
            <a:r>
              <a:rPr lang="pt-BR" sz="2800"/>
              <a:t>Este comando pode atualizar nenhuma, uma, ou muitas linhas. </a:t>
            </a:r>
          </a:p>
          <a:p>
            <a:pPr>
              <a:lnSpc>
                <a:spcPct val="80000"/>
              </a:lnSpc>
            </a:pPr>
            <a:r>
              <a:rPr lang="pt-BR" sz="2800"/>
              <a:t>Não é errado tentar uma atualização que não corresponda a nenhuma linha.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4400" dirty="0"/>
              <a:t>Estrutura do comando UPDATE: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Primeiro aparece a palavra chave UPDATE seguida pelo nome da tabela.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Depois aparece a palavra chave SET, seguida pelo nome da coluna, por um sinal de igual, e pelo novo valor da coluna. O novo valor da coluna pode ser qualquer expressão escalar, e não apenas uma constante. Por exemplo, se for desejado aumentar o preço de todos os produtos em 10% pode ser utilizado: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UPDATE produtos SET </a:t>
            </a:r>
            <a:r>
              <a:rPr lang="pt-BR" sz="2400" dirty="0" err="1"/>
              <a:t>preco</a:t>
            </a:r>
            <a:r>
              <a:rPr lang="pt-BR" sz="2400" dirty="0"/>
              <a:t> = </a:t>
            </a:r>
            <a:r>
              <a:rPr lang="pt-BR" sz="2400" dirty="0" err="1"/>
              <a:t>preco</a:t>
            </a:r>
            <a:r>
              <a:rPr lang="pt-BR" sz="2400" dirty="0"/>
              <a:t> * 1.10;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 dados da Tabela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Como pode ser visto, a expressão para obter o novo valor pode fazer referência ao valor antigo. </a:t>
            </a:r>
          </a:p>
          <a:p>
            <a:pPr>
              <a:lnSpc>
                <a:spcPct val="90000"/>
              </a:lnSpc>
            </a:pPr>
            <a:r>
              <a:rPr lang="pt-BR" sz="2400"/>
              <a:t>Também foi deixada de fora a cláusula WHERE. Quando esta cláusula é omitida, significa que todas as linhas da tabela serão atualizadas e, quando está presente, somente as linhas que atendem à condição desta cláusula serão atualizadas. </a:t>
            </a:r>
          </a:p>
          <a:p>
            <a:pPr>
              <a:lnSpc>
                <a:spcPct val="90000"/>
              </a:lnSpc>
            </a:pPr>
            <a:r>
              <a:rPr lang="pt-BR" sz="2400"/>
              <a:t>Deve ser observado que o sinal de igual na cláusula SET é uma atribuição, enquanto o sinal de igual na cláusula WHERE é uma comparação, mas isto não cria uma ambigüidade.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 dados da Tabela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/>
              <a:t>Obviamente, a condição da cláusula WHERE não é necessariamente um teste de igualdade, estão disponíveis vários outros operadores mas a expressão deve produzir um resultado booleano (verdadeiro ou falso).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Também pode ser atualizada mais de uma coluna pelo comando UPDATE, colocando mais de uma atribuição na cláusula SET. Por exemplo: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UPDATE </a:t>
            </a:r>
            <a:r>
              <a:rPr lang="pt-BR" sz="2400" dirty="0" err="1"/>
              <a:t>minha_tabela</a:t>
            </a:r>
            <a:r>
              <a:rPr lang="pt-BR" sz="2400" dirty="0"/>
              <a:t> SET a = 5, b = 3, c = 1 WHERE a &gt; 0;</a:t>
            </a:r>
          </a:p>
          <a:p>
            <a:pPr>
              <a:lnSpc>
                <a:spcPct val="80000"/>
              </a:lnSpc>
            </a:pP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b="1" dirty="0" err="1"/>
              <a:t>Structured</a:t>
            </a:r>
            <a:r>
              <a:rPr lang="pt-BR" sz="2400" b="1" dirty="0"/>
              <a:t> </a:t>
            </a:r>
            <a:r>
              <a:rPr lang="pt-BR" sz="2400" b="1" dirty="0" err="1"/>
              <a:t>Query</a:t>
            </a:r>
            <a:r>
              <a:rPr lang="pt-BR" sz="2400" b="1" dirty="0"/>
              <a:t> </a:t>
            </a:r>
            <a:r>
              <a:rPr lang="pt-BR" sz="2400" b="1" dirty="0" err="1"/>
              <a:t>Language</a:t>
            </a:r>
            <a:r>
              <a:rPr lang="pt-BR" sz="2400" dirty="0"/>
              <a:t>, ou </a:t>
            </a:r>
            <a:r>
              <a:rPr lang="pt-BR" sz="2400" b="1" dirty="0"/>
              <a:t>Linguagem de Consulta Estruturada</a:t>
            </a:r>
            <a:r>
              <a:rPr lang="pt-BR" sz="2400" dirty="0"/>
              <a:t> ou </a:t>
            </a:r>
            <a:r>
              <a:rPr lang="pt-BR" sz="2400" b="1" dirty="0"/>
              <a:t>SQL</a:t>
            </a:r>
            <a:r>
              <a:rPr lang="pt-BR" sz="2400" dirty="0"/>
              <a:t>, é uma linguagem de pesquisa declarativa para banco de dados relacional.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Muitas das características originais do SQL foram inspiradas na álgebra relacional.</a:t>
            </a:r>
          </a:p>
          <a:p>
            <a:pPr>
              <a:lnSpc>
                <a:spcPct val="80000"/>
              </a:lnSpc>
            </a:pPr>
            <a:r>
              <a:rPr lang="pt-BR" sz="2400" b="1" dirty="0"/>
              <a:t>A linguagem SQL é um padrão em banco de dados.</a:t>
            </a:r>
            <a:r>
              <a:rPr lang="pt-BR" sz="2400" dirty="0"/>
              <a:t> Isto decorre da sua simplicidade e facilidade de uso.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Ela se diferencia de outras linguagens de consulta a banco de dados no sentido em que uma consulta SQL especifica a forma do resultado e não o caminho para chegar a ele.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Operadores de comparação </a:t>
            </a:r>
            <a:endParaRPr lang="pt-BR" dirty="0"/>
          </a:p>
        </p:txBody>
      </p:sp>
      <p:graphicFrame>
        <p:nvGraphicFramePr>
          <p:cNvPr id="4" name="Group 32"/>
          <p:cNvGraphicFramePr>
            <a:graphicFrameLocks noGrp="1"/>
          </p:cNvGraphicFramePr>
          <p:nvPr>
            <p:ph idx="1"/>
          </p:nvPr>
        </p:nvGraphicFramePr>
        <p:xfrm>
          <a:off x="2000232" y="1428736"/>
          <a:ext cx="5400675" cy="4525963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Igual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Maior ou igual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Menor ou igual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Diferente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 dados da Tabela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/>
              <a:t>Pode-se atualizar linhas da tabela a partir de valores de uma outra tabela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40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/>
              <a:t>  UPDATE produtos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/>
              <a:t>     SET (preco, dt_compra)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/>
              <a:t>     (SELECT preco, dt_compra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/>
              <a:t>      FROM  produtos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/>
              <a:t>      WHERE cod_prod = 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/>
              <a:t>  WHERE cod_prod=1;</a:t>
            </a:r>
          </a:p>
          <a:p>
            <a:pPr>
              <a:lnSpc>
                <a:spcPct val="90000"/>
              </a:lnSpc>
            </a:pPr>
            <a:endParaRPr lang="pt-BR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UPDATE tabela</a:t>
            </a:r>
          </a:p>
          <a:p>
            <a:pPr>
              <a:buNone/>
            </a:pPr>
            <a:r>
              <a:rPr lang="pt-BR" dirty="0"/>
              <a:t>SET atributo1=valor1, atributo2=valor2,...    </a:t>
            </a:r>
            <a:r>
              <a:rPr lang="pt-BR" dirty="0" err="1"/>
              <a:t>atributoN</a:t>
            </a:r>
            <a:r>
              <a:rPr lang="pt-BR" dirty="0"/>
              <a:t>=</a:t>
            </a:r>
            <a:r>
              <a:rPr lang="pt-BR" dirty="0" err="1"/>
              <a:t>valorN</a:t>
            </a:r>
            <a:endParaRPr lang="pt-BR" dirty="0"/>
          </a:p>
          <a:p>
            <a:pPr>
              <a:buNone/>
            </a:pPr>
            <a:r>
              <a:rPr lang="pt-BR" dirty="0"/>
              <a:t>[WHERE condição lógica]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/>
              <a:t>Obs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clausula WHERE deve ser utilizada sempre que se pretende atender uma determinada condição. Por exemplo: </a:t>
            </a:r>
          </a:p>
          <a:p>
            <a:pPr lvl="2"/>
            <a:r>
              <a:rPr lang="pt-BR" dirty="0"/>
              <a:t>Atualizar as notas dos alunos da disciplina de Fundamentos de Banco de Dados</a:t>
            </a:r>
          </a:p>
          <a:p>
            <a:pPr lvl="2"/>
            <a:r>
              <a:rPr lang="pt-BR" dirty="0"/>
              <a:t>Pesquisar os produtos com valor inferior a 130.00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Estrutura do comando UPDATE</a:t>
            </a: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Exclusão de Dados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Assim como só é possível adicionar dados para toda uma linha, uma linha também só pode ser removida por inteiro da tabela.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A remoção das linhas só pode ser feita especificando as condições que as linhas a serem removidas devem atender.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Havendo uma chave primária na tabela, então é possível especificar exatamente a linha.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Exclusão de Dados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Também pode ser removido um grupo de linhas atendendo a uma determinada condição, ou podem ser removidas todas as linhas da tabela de uma só vez.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O comando DELETE é utilizado para remover linhas;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A sintaxe deste comando é muito semelhante a do comando UPDATE. 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4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pt-BR" sz="2400" dirty="0"/>
              <a:t>DELETE FROM produtos WHERE </a:t>
            </a:r>
            <a:r>
              <a:rPr lang="pt-BR" sz="2400" dirty="0" err="1"/>
              <a:t>preco</a:t>
            </a:r>
            <a:r>
              <a:rPr lang="pt-BR" sz="2400" dirty="0"/>
              <a:t> = 10;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DELETE FROM tabela</a:t>
            </a:r>
          </a:p>
          <a:p>
            <a:pPr>
              <a:buNone/>
            </a:pPr>
            <a:r>
              <a:rPr lang="pt-BR" dirty="0"/>
              <a:t>[WHERE condição lógica]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DELETE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Embora o SQL tenha sido originalmente criado pela IBM, rapidamente surgiram vários "</a:t>
            </a:r>
            <a:r>
              <a:rPr lang="pt-BR" sz="2800" dirty="0" err="1"/>
              <a:t>dialectos</a:t>
            </a:r>
            <a:r>
              <a:rPr lang="pt-BR" sz="2800" dirty="0"/>
              <a:t>" desenvolvidos por outros produtores. Essa expansão levou à necessidade de ser criado e adaptado um padrão para a linguagem. Esta tarefa foi realizada pela </a:t>
            </a:r>
            <a:r>
              <a:rPr lang="pt-BR" sz="2800" dirty="0" err="1"/>
              <a:t>American</a:t>
            </a:r>
            <a:r>
              <a:rPr lang="pt-BR" sz="2800" dirty="0"/>
              <a:t> </a:t>
            </a:r>
            <a:r>
              <a:rPr lang="pt-BR" sz="2800" dirty="0" err="1"/>
              <a:t>National</a:t>
            </a:r>
            <a:r>
              <a:rPr lang="pt-BR" sz="2800" dirty="0"/>
              <a:t> Standards </a:t>
            </a:r>
            <a:r>
              <a:rPr lang="pt-BR" sz="2800" dirty="0" err="1"/>
              <a:t>Institute</a:t>
            </a:r>
            <a:r>
              <a:rPr lang="pt-BR" sz="2800" dirty="0"/>
              <a:t> (ANSI) em 1986 e pela </a:t>
            </a:r>
            <a:r>
              <a:rPr lang="pt-BR" sz="2800" b="1" dirty="0"/>
              <a:t>Organização Internacional para Padronização</a:t>
            </a:r>
            <a:r>
              <a:rPr lang="pt-BR" sz="2800" dirty="0"/>
              <a:t> (em inglês: </a:t>
            </a:r>
            <a:r>
              <a:rPr lang="pt-BR" sz="2800" i="1" dirty="0" err="1"/>
              <a:t>International</a:t>
            </a:r>
            <a:r>
              <a:rPr lang="pt-BR" sz="2800" i="1" dirty="0"/>
              <a:t> </a:t>
            </a:r>
            <a:r>
              <a:rPr lang="pt-BR" sz="2800" i="1" dirty="0" err="1"/>
              <a:t>Organization</a:t>
            </a:r>
            <a:r>
              <a:rPr lang="pt-BR" sz="2800" i="1" dirty="0"/>
              <a:t> for </a:t>
            </a:r>
            <a:r>
              <a:rPr lang="pt-BR" sz="2800" i="1" dirty="0" err="1"/>
              <a:t>Standardization</a:t>
            </a:r>
            <a:r>
              <a:rPr lang="pt-BR" sz="2800" i="1" dirty="0"/>
              <a:t> – ISO)</a:t>
            </a:r>
            <a:r>
              <a:rPr lang="pt-BR" sz="2800" dirty="0"/>
              <a:t> em 1987.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 SQL, embora padronizado pela ANSI e ISO, possui muitas variações e extensões produzidos pelos diferentes fabricantes de sistemas gerenciadores de bases de dados. Tipicamente a linguagem pode ser migrada de plataforma para plataforma sem mudanças estruturais principais.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 sz="2800" dirty="0"/>
              <a:t>Primeiro há os elementos da DML (Data </a:t>
            </a:r>
            <a:r>
              <a:rPr lang="pt-BR" sz="2800" dirty="0" err="1"/>
              <a:t>Manipulation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 - Linguagem de Manipulação de Dados).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 sz="2800" dirty="0"/>
              <a:t>A DML é um subconjunto da linguagem usada para selecionar, inserir, atualizar e apagar dados.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SELECT é o comumente mais usado do DML, permite ao usuário especificar uma </a:t>
            </a:r>
            <a:r>
              <a:rPr lang="pt-BR" sz="2800" dirty="0" err="1"/>
              <a:t>query</a:t>
            </a:r>
            <a:r>
              <a:rPr lang="pt-BR" sz="2800" dirty="0"/>
              <a:t> como uma descrição do resultado desejado.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- DML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INSERT é usada para adicionar linhas (formalmente uma </a:t>
            </a:r>
            <a:r>
              <a:rPr lang="pt-BR" sz="2800" dirty="0" err="1"/>
              <a:t>tupla</a:t>
            </a:r>
            <a:r>
              <a:rPr lang="pt-BR" sz="2800" dirty="0"/>
              <a:t>) a uma tabela existente. 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UPDATE para alterar os valores dos dados em uma tabela existente. 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DELETE permite remover </a:t>
            </a:r>
            <a:r>
              <a:rPr lang="pt-BR" sz="2800" dirty="0" err="1"/>
              <a:t>tuplas</a:t>
            </a:r>
            <a:r>
              <a:rPr lang="pt-BR" sz="2800" dirty="0"/>
              <a:t> existentes de uma tabela.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- DML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Linguagem de Definição de Dados</a:t>
            </a:r>
          </a:p>
          <a:p>
            <a:r>
              <a:rPr lang="pt-BR" sz="2400" dirty="0"/>
              <a:t>Uma DDL permite ao usuário definir tabelas novas e elementos associados. A maioria dos bancos de dados de SQL comerciais tem extensões proprietárias no DDL.</a:t>
            </a:r>
          </a:p>
          <a:p>
            <a:r>
              <a:rPr lang="pt-BR" sz="2400" dirty="0"/>
              <a:t>Os comandos básicos da DDL são poucos: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CREATE cria um objeto (uma Tabela, por exemplo) dentro da base de dados.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DROP apaga um objeto do banco de dados.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ALTER modifica um objeto do banco de dados.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RENAME modifica o nome de um objeto do banco de dados. 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- DDL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Linguagem de Controle de Dados</a:t>
            </a:r>
          </a:p>
          <a:p>
            <a:r>
              <a:rPr lang="pt-BR" sz="2400" dirty="0"/>
              <a:t>DCL controla os aspectos de autorização de dados e licenças de usuários para controlar quem tem acesso para ver ou manipular dados dentro do banco de dados.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pt-BR" sz="2400" dirty="0"/>
              <a:t>Duas palavras-chaves da DCL: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pt-BR" sz="2000" dirty="0"/>
              <a:t>GRANT - autoriza ao usuário executar operações.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pt-BR" sz="2000" dirty="0"/>
              <a:t>REVOKE - remove ou restringe a capacidade de um usuário de executar operações. </a:t>
            </a:r>
          </a:p>
          <a:p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-DCL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F424C7E1389446B9AA2A69443A94A2" ma:contentTypeVersion="0" ma:contentTypeDescription="Crie um novo documento." ma:contentTypeScope="" ma:versionID="4eb6e215c2225e30ce2d7c51163fb7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D20AA6-F96A-4133-9A92-D0603D4985F2}"/>
</file>

<file path=customXml/itemProps2.xml><?xml version="1.0" encoding="utf-8"?>
<ds:datastoreItem xmlns:ds="http://schemas.openxmlformats.org/officeDocument/2006/customXml" ds:itemID="{FF253BFB-4120-442F-BF9D-4C30067612D6}"/>
</file>

<file path=customXml/itemProps3.xml><?xml version="1.0" encoding="utf-8"?>
<ds:datastoreItem xmlns:ds="http://schemas.openxmlformats.org/officeDocument/2006/customXml" ds:itemID="{C972FF94-7B25-49AD-A978-9D444D967306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756</TotalTime>
  <Words>2092</Words>
  <Application>Microsoft Office PowerPoint</Application>
  <PresentationFormat>Apresentação na tela (4:3)</PresentationFormat>
  <Paragraphs>199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Concurso</vt:lpstr>
      <vt:lpstr>Fundamentos de Banco de Dados</vt:lpstr>
      <vt:lpstr>Structured Query Language - SQL</vt:lpstr>
      <vt:lpstr>SQL</vt:lpstr>
      <vt:lpstr>SQL</vt:lpstr>
      <vt:lpstr>SQL</vt:lpstr>
      <vt:lpstr>SQL - DML</vt:lpstr>
      <vt:lpstr>SQL - DML</vt:lpstr>
      <vt:lpstr>SQL - DDL</vt:lpstr>
      <vt:lpstr>SQL -DCL</vt:lpstr>
      <vt:lpstr>SQL - DTL</vt:lpstr>
      <vt:lpstr>PL/SQL</vt:lpstr>
      <vt:lpstr>PL/SQL</vt:lpstr>
      <vt:lpstr>PL/SQL</vt:lpstr>
      <vt:lpstr>Dicas de Programas</vt:lpstr>
      <vt:lpstr>Manipulação de Dados</vt:lpstr>
      <vt:lpstr>Inserindo dados nas Tabelas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Estrutura do Comando INSERT</vt:lpstr>
      <vt:lpstr>Atualizando dados da Tabela</vt:lpstr>
      <vt:lpstr>Atualizando dados da Tabela</vt:lpstr>
      <vt:lpstr>Atualizando dados da Tabela</vt:lpstr>
      <vt:lpstr>Estrutura do comando UPDATE:</vt:lpstr>
      <vt:lpstr>Atualizando dados da Tabela</vt:lpstr>
      <vt:lpstr>Atualizando dados da Tabela</vt:lpstr>
      <vt:lpstr>Operadores de comparação </vt:lpstr>
      <vt:lpstr>Atualizando dados da Tabela</vt:lpstr>
      <vt:lpstr>Estrutura do comando UPDATE</vt:lpstr>
      <vt:lpstr>Exclusão de Dados</vt:lpstr>
      <vt:lpstr>Exclusão de Dados</vt:lpstr>
      <vt:lpstr>Estrutura do Comando DELETE</vt:lpstr>
    </vt:vector>
  </TitlesOfParts>
  <Company>Pazin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Anderson Pazin</dc:creator>
  <cp:lastModifiedBy>LUIZ SILVA</cp:lastModifiedBy>
  <cp:revision>129</cp:revision>
  <dcterms:created xsi:type="dcterms:W3CDTF">2006-12-14T11:45:01Z</dcterms:created>
  <dcterms:modified xsi:type="dcterms:W3CDTF">2021-05-31T22:01:11Z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0x010100A1F424C7E1389446B9AA2A69443A94A2</vt:lpwstr>
  </property>
</Properties>
</file>