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286" r:id="rId2"/>
    <p:sldId id="289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7" r:id="rId29"/>
    <p:sldId id="316" r:id="rId30"/>
    <p:sldId id="319" r:id="rId31"/>
    <p:sldId id="320" r:id="rId32"/>
    <p:sldId id="324" r:id="rId33"/>
    <p:sldId id="325" r:id="rId34"/>
    <p:sldId id="326" r:id="rId35"/>
    <p:sldId id="327" r:id="rId36"/>
    <p:sldId id="328" r:id="rId37"/>
    <p:sldId id="329" r:id="rId38"/>
    <p:sldId id="331" r:id="rId39"/>
    <p:sldId id="332" r:id="rId40"/>
    <p:sldId id="330" r:id="rId41"/>
    <p:sldId id="359" r:id="rId42"/>
    <p:sldId id="333" r:id="rId43"/>
    <p:sldId id="33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7" r:id="rId61"/>
    <p:sldId id="348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86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C2748-70C2-443E-9673-04154DAE603B}" type="datetimeFigureOut">
              <a:rPr lang="pt-BR" smtClean="0"/>
              <a:pPr/>
              <a:t>07/06/2021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E1195-7EBF-462B-9579-ACCD786559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450E2-4250-42DC-BAC1-68ACF910F3A1}" type="datetimeFigureOut">
              <a:rPr lang="pt-BR" smtClean="0"/>
              <a:pPr/>
              <a:t>07/06/2021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1FC3-0A3D-4BE1-9A51-946D94CE66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pt-BR"/>
              <a:t>Prof. M.Sc. Anderson Pazin</a:t>
            </a:r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8BBE0C-601A-433C-A47E-0BCC0CEB5D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B4F5-58CD-40ED-A63B-1F03555203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5CCC-8E46-4B6E-80AF-2034F6D99C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F8D05B8-A2AD-4274-A69C-FE5F70139D5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439-F5A5-44F1-BFBC-F75AA632513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CC73-C073-4029-BC59-F4985B926D5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E2DF-6E26-4DAE-84CF-8CDFCB07B64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988A-E56A-43CA-AC19-00A5D1208C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967D-B790-4B94-9945-03113E878EB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23AC-837C-4E7B-A715-A1C25AC92BB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pt-BR"/>
              <a:t>Prof. M.Sc. Anderson Pazin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F1F3-ADD8-4A74-9119-ACBE48F09D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pt-BR"/>
              <a:t>Prof. M.Sc. Anderson Pazin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C7B5DD-9EE2-489D-B93D-F7BB5F98842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pt-BR"/>
              <a:t>Prof. M.Sc. Anderson Pazin</a:t>
            </a: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90FBDB-EAF3-4707-8515-769D698DCB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Fundamentos de Banco de Dados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886200"/>
            <a:ext cx="8208962" cy="911225"/>
          </a:xfrm>
        </p:spPr>
        <p:txBody>
          <a:bodyPr/>
          <a:lstStyle/>
          <a:p>
            <a:r>
              <a:rPr lang="pt-BR" dirty="0"/>
              <a:t>Prof. M.Sc. Anderson Pazin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escolher as colunas que se deseja exibir.</a:t>
            </a:r>
          </a:p>
          <a:p>
            <a:endParaRPr lang="pt-BR" dirty="0"/>
          </a:p>
          <a:p>
            <a:r>
              <a:rPr lang="pt-BR" dirty="0"/>
              <a:t>SELECT NOME, SOBRENOME FROM ALUNOS;</a:t>
            </a: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com SELECT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3263923"/>
            <a:ext cx="32416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É possível fazer operações Aritméticas.</a:t>
            </a:r>
          </a:p>
          <a:p>
            <a:pPr>
              <a:lnSpc>
                <a:spcPct val="90000"/>
              </a:lnSpc>
            </a:pPr>
            <a:r>
              <a:rPr lang="pt-BR" dirty="0"/>
              <a:t>Exemplo: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dirty="0"/>
              <a:t>SELECT  </a:t>
            </a:r>
            <a:r>
              <a:rPr lang="pt-BR" dirty="0" err="1"/>
              <a:t>ra</a:t>
            </a:r>
            <a:r>
              <a:rPr lang="pt-BR" dirty="0"/>
              <a:t>, nome, nota1, nota1 + 1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dirty="0"/>
              <a:t>	FROM alunos;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OBS: a precedência de operadores segue a mesma regra da matemática, podendo ser alterada com a utilização de parênteses. 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 operação NÃO altera o valor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com SELECT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4765501"/>
            <a:ext cx="2662239" cy="209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2000240"/>
            <a:ext cx="23526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dirty="0"/>
              <a:t>SELECT  </a:t>
            </a:r>
            <a:r>
              <a:rPr lang="pt-BR" dirty="0" err="1"/>
              <a:t>ra</a:t>
            </a:r>
            <a:r>
              <a:rPr lang="pt-BR" dirty="0"/>
              <a:t>, nome, nota1 + nota2 / 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dirty="0"/>
              <a:t>	FROM alunos;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dirty="0"/>
          </a:p>
          <a:p>
            <a:pPr>
              <a:lnSpc>
                <a:spcPct val="90000"/>
              </a:lnSpc>
              <a:buFontTx/>
              <a:buNone/>
            </a:pPr>
            <a:endParaRPr lang="pt-BR" dirty="0"/>
          </a:p>
          <a:p>
            <a:pPr>
              <a:lnSpc>
                <a:spcPct val="90000"/>
              </a:lnSpc>
              <a:buFontTx/>
              <a:buNone/>
            </a:pPr>
            <a:endParaRPr lang="pt-BR" dirty="0"/>
          </a:p>
          <a:p>
            <a:pPr>
              <a:lnSpc>
                <a:spcPct val="90000"/>
              </a:lnSpc>
              <a:buFontTx/>
              <a:buNone/>
            </a:pPr>
            <a:endParaRPr lang="pt-BR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dirty="0"/>
              <a:t>SELECT  </a:t>
            </a:r>
            <a:r>
              <a:rPr lang="pt-BR" dirty="0" err="1"/>
              <a:t>ra</a:t>
            </a:r>
            <a:r>
              <a:rPr lang="pt-BR" dirty="0"/>
              <a:t>, nome, (nota1 + nota2) / 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dirty="0"/>
              <a:t>	FROM alunos;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com SELECT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4484" y="4643446"/>
            <a:ext cx="24193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bastante comum se utilizar apelidos para as colunas.</a:t>
            </a:r>
          </a:p>
          <a:p>
            <a:r>
              <a:rPr lang="pt-BR" dirty="0"/>
              <a:t>Exemplo:</a:t>
            </a:r>
          </a:p>
          <a:p>
            <a:pPr>
              <a:buFontTx/>
              <a:buNone/>
            </a:pPr>
            <a:endParaRPr lang="pt-BR" dirty="0"/>
          </a:p>
          <a:p>
            <a:pPr>
              <a:buFontTx/>
              <a:buNone/>
            </a:pPr>
            <a:r>
              <a:rPr lang="pt-BR" dirty="0"/>
              <a:t>SELECT  </a:t>
            </a:r>
            <a:r>
              <a:rPr lang="pt-BR" dirty="0" err="1"/>
              <a:t>ra</a:t>
            </a:r>
            <a:r>
              <a:rPr lang="pt-BR" dirty="0"/>
              <a:t>, nome, (nota1 + nota2)/2 AS media </a:t>
            </a:r>
          </a:p>
          <a:p>
            <a:pPr>
              <a:buFontTx/>
              <a:buNone/>
            </a:pPr>
            <a:r>
              <a:rPr lang="pt-BR" dirty="0"/>
              <a:t>	FROM alunos;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Apelidos no SELECT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3857628"/>
            <a:ext cx="2509843" cy="275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Operador de concatenação é representado por duas barras verticais (|</a:t>
            </a:r>
            <a:r>
              <a:rPr lang="pt-BR" dirty="0" err="1"/>
              <a:t>|</a:t>
            </a:r>
            <a:r>
              <a:rPr lang="pt-BR" dirty="0"/>
              <a:t>)</a:t>
            </a:r>
          </a:p>
          <a:p>
            <a:pPr>
              <a:lnSpc>
                <a:spcPct val="90000"/>
              </a:lnSpc>
            </a:pPr>
            <a:r>
              <a:rPr lang="pt-BR" dirty="0"/>
              <a:t>A concatenação de várias colunas gera uma coluna única</a:t>
            </a:r>
          </a:p>
          <a:p>
            <a:pPr>
              <a:lnSpc>
                <a:spcPct val="90000"/>
              </a:lnSpc>
            </a:pPr>
            <a:r>
              <a:rPr lang="pt-BR" dirty="0"/>
              <a:t>Exemplo: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dirty="0"/>
              <a:t>	SELECT  </a:t>
            </a:r>
            <a:r>
              <a:rPr lang="pt-BR" dirty="0" err="1"/>
              <a:t>ra</a:t>
            </a:r>
            <a:r>
              <a:rPr lang="pt-BR" dirty="0"/>
              <a:t>, </a:t>
            </a:r>
            <a:r>
              <a:rPr lang="pt-BR" dirty="0" err="1"/>
              <a:t>nome||sobrenome</a:t>
            </a:r>
            <a:r>
              <a:rPr lang="pt-BR" dirty="0"/>
              <a:t> 	FROM alunos;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Concatenação no SELECT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3929066"/>
            <a:ext cx="2643206" cy="272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concatenar strings com as colunas, para isto deve-se utilizar a string entre aspas simples.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SELECT  </a:t>
            </a:r>
            <a:r>
              <a:rPr lang="pt-BR" dirty="0" err="1"/>
              <a:t>ra</a:t>
            </a:r>
            <a:r>
              <a:rPr lang="pt-BR" dirty="0"/>
              <a:t>, sobrenome|</a:t>
            </a:r>
            <a:r>
              <a:rPr lang="pt-BR" dirty="0" err="1"/>
              <a:t>|</a:t>
            </a:r>
            <a:r>
              <a:rPr lang="pt-BR" dirty="0"/>
              <a:t>', '|</a:t>
            </a:r>
            <a:r>
              <a:rPr lang="pt-BR" dirty="0" err="1"/>
              <a:t>|</a:t>
            </a:r>
            <a:r>
              <a:rPr lang="pt-BR" dirty="0"/>
              <a:t>nome FROM alunos;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Concatenação no SELECT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3823029"/>
            <a:ext cx="2957519" cy="274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Sempre que uma consulta é efetuada, todas as linhas são exibidas, independente de serem repetidas ou não.</a:t>
            </a:r>
          </a:p>
          <a:p>
            <a:r>
              <a:rPr lang="pt-BR" dirty="0"/>
              <a:t>A palavra DISTINCT elimina linha duplicadas</a:t>
            </a:r>
          </a:p>
          <a:p>
            <a:r>
              <a:rPr lang="pt-BR" dirty="0"/>
              <a:t>Exemplo:</a:t>
            </a:r>
          </a:p>
          <a:p>
            <a:pPr>
              <a:buFontTx/>
              <a:buNone/>
            </a:pPr>
            <a:r>
              <a:rPr lang="pt-BR" dirty="0"/>
              <a:t>	SELECT  DISTINCT sobrenome 	FROM alunos;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 com DISTINCT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214818"/>
            <a:ext cx="1357322" cy="238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4286256"/>
            <a:ext cx="144998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857224" y="4500570"/>
            <a:ext cx="928694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777712" y="5955834"/>
            <a:ext cx="928694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786446" y="5286388"/>
            <a:ext cx="928694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2643174" y="5072074"/>
            <a:ext cx="2786082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85984" y="592933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o DISTINCT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000496" y="441699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 o DISTINCT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DESC[RIBE] alunos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Exibindo a Estrutura das Tabelas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2481263"/>
            <a:ext cx="82772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SELECT CONDICIONAIS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Cláusula WHERE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/>
              <a:t>Na maioria da vezes não desejamos retornar todas as linhas da tabela.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Para que possamos selecionar algumas linhas da tabela temos que passar no comando as condições de seleção.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A cláusula </a:t>
            </a:r>
            <a:r>
              <a:rPr lang="pt-BR" sz="2400" b="1" dirty="0"/>
              <a:t>WHERE</a:t>
            </a:r>
            <a:r>
              <a:rPr lang="pt-BR" sz="2400" dirty="0"/>
              <a:t> permite indicar condições para seleção de apenas algumas linhas.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Exemplo: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buFontTx/>
              <a:buNone/>
            </a:pPr>
            <a:r>
              <a:rPr lang="pt-BR" sz="2400" dirty="0"/>
              <a:t>SELECT [DISTINCT] {*, nome da coluna [apelido], ...}</a:t>
            </a:r>
          </a:p>
          <a:p>
            <a:pPr>
              <a:buFontTx/>
              <a:buNone/>
            </a:pPr>
            <a:r>
              <a:rPr lang="pt-BR" sz="2400" dirty="0"/>
              <a:t>	FROM nome da tabela [apelido]</a:t>
            </a:r>
          </a:p>
          <a:p>
            <a:pPr>
              <a:buFontTx/>
              <a:buNone/>
            </a:pPr>
            <a:r>
              <a:rPr lang="pt-BR" sz="2400" dirty="0"/>
              <a:t>	[WHERE condições];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Structured Query Language - SQL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SELECT * FROM alunos WHERE </a:t>
            </a:r>
            <a:r>
              <a:rPr lang="pt-BR" dirty="0" err="1"/>
              <a:t>ra</a:t>
            </a:r>
            <a:r>
              <a:rPr lang="pt-BR" dirty="0"/>
              <a:t> = 3;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SELECT * FROM alunos WHERE sobrenome='SILVA';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WHERE - exemplo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0373" y="2285992"/>
            <a:ext cx="5661957" cy="69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4357694"/>
            <a:ext cx="581895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12" name="Group 32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3"/>
        </p:xfrm>
        <a:graphic>
          <a:graphicData uri="http://schemas.openxmlformats.org/drawingml/2006/table">
            <a:tbl>
              <a:tblPr/>
              <a:tblGrid>
                <a:gridCol w="2631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7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L="139337" marR="1393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</a:p>
                  </a:txBody>
                  <a:tcPr marL="139337" marR="1393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139337" marR="1393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Igual</a:t>
                      </a:r>
                    </a:p>
                  </a:txBody>
                  <a:tcPr marL="139337" marR="1393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marL="139337" marR="1393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Maior</a:t>
                      </a:r>
                    </a:p>
                  </a:txBody>
                  <a:tcPr marL="139337" marR="1393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marL="139337" marR="1393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Maior ou igual</a:t>
                      </a:r>
                    </a:p>
                  </a:txBody>
                  <a:tcPr marL="139337" marR="1393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marL="139337" marR="1393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Menor</a:t>
                      </a:r>
                    </a:p>
                  </a:txBody>
                  <a:tcPr marL="139337" marR="1393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marL="139337" marR="1393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Menor ou igual</a:t>
                      </a:r>
                    </a:p>
                  </a:txBody>
                  <a:tcPr marL="139337" marR="1393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&lt;&gt;</a:t>
                      </a:r>
                    </a:p>
                  </a:txBody>
                  <a:tcPr marL="139337" marR="1393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Diferente</a:t>
                      </a:r>
                    </a:p>
                  </a:txBody>
                  <a:tcPr marL="139337" marR="1393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Operadores de comparação 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>
              <a:buFontTx/>
              <a:buNone/>
            </a:pPr>
            <a:r>
              <a:rPr lang="pt-BR" sz="2800"/>
              <a:t>	</a:t>
            </a:r>
          </a:p>
          <a:p>
            <a:pPr>
              <a:buFontTx/>
              <a:buNone/>
            </a:pPr>
            <a:endParaRPr lang="pt-BR" sz="2800"/>
          </a:p>
          <a:p>
            <a:pPr>
              <a:buFontTx/>
              <a:buNone/>
            </a:pPr>
            <a:endParaRPr lang="pt-BR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/>
              <a:t>	</a:t>
            </a:r>
          </a:p>
          <a:p>
            <a:r>
              <a:rPr lang="pt-BR" dirty="0"/>
              <a:t>Exemplo:</a:t>
            </a:r>
          </a:p>
          <a:p>
            <a:pPr>
              <a:buFontTx/>
              <a:buNone/>
            </a:pPr>
            <a:r>
              <a:rPr lang="pt-BR" dirty="0"/>
              <a:t>	SELECT * FROM alunos WHERE nota2 &lt;= 6;</a:t>
            </a:r>
          </a:p>
          <a:p>
            <a:pPr>
              <a:buFontTx/>
              <a:buNone/>
            </a:pPr>
            <a:endParaRPr lang="pt-BR" dirty="0"/>
          </a:p>
          <a:p>
            <a:pPr>
              <a:buFontTx/>
              <a:buNone/>
            </a:pPr>
            <a:endParaRPr lang="pt-BR" dirty="0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Operadores de comparação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429000"/>
            <a:ext cx="6188123" cy="207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387" name="Group 3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1" cy="3534093"/>
        </p:xfrm>
        <a:graphic>
          <a:graphicData uri="http://schemas.openxmlformats.org/drawingml/2006/table">
            <a:tbl>
              <a:tblPr/>
              <a:tblGrid>
                <a:gridCol w="3146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L="102448" marR="102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</a:p>
                  </a:txBody>
                  <a:tcPr marL="102448" marR="102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  ...AND...</a:t>
                      </a:r>
                    </a:p>
                  </a:txBody>
                  <a:tcPr marL="102448" marR="102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Procura entre dois valores inclusive</a:t>
                      </a:r>
                    </a:p>
                  </a:txBody>
                  <a:tcPr marL="102448" marR="102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 (lista)</a:t>
                      </a:r>
                    </a:p>
                  </a:txBody>
                  <a:tcPr marL="102448" marR="102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Procura em uma lista</a:t>
                      </a:r>
                    </a:p>
                  </a:txBody>
                  <a:tcPr marL="102448" marR="102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LIKE</a:t>
                      </a:r>
                    </a:p>
                  </a:txBody>
                  <a:tcPr marL="102448" marR="102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Procura uma valor similar</a:t>
                      </a:r>
                    </a:p>
                  </a:txBody>
                  <a:tcPr marL="102448" marR="102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NULL</a:t>
                      </a:r>
                    </a:p>
                  </a:txBody>
                  <a:tcPr marL="102448" marR="102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Compara se o valor é nulo</a:t>
                      </a:r>
                    </a:p>
                  </a:txBody>
                  <a:tcPr marL="102448" marR="102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Operadores de comparação 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>
              <a:buFontTx/>
              <a:buNone/>
            </a:pPr>
            <a:r>
              <a:rPr lang="pt-BR" sz="2800"/>
              <a:t>	</a:t>
            </a:r>
          </a:p>
          <a:p>
            <a:pPr>
              <a:buFontTx/>
              <a:buNone/>
            </a:pPr>
            <a:endParaRPr lang="pt-BR" sz="2800"/>
          </a:p>
          <a:p>
            <a:pPr>
              <a:buFontTx/>
              <a:buNone/>
            </a:pPr>
            <a:endParaRPr lang="pt-BR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operador BETWEEN ...AND... procura todos os valores que se encaixem no intervalo indicado, inclusive os dois valores indicados.  </a:t>
            </a:r>
          </a:p>
          <a:p>
            <a:r>
              <a:rPr lang="pt-BR" dirty="0"/>
              <a:t>Exemplo:</a:t>
            </a:r>
          </a:p>
          <a:p>
            <a:pPr>
              <a:buFontTx/>
              <a:buNone/>
            </a:pPr>
            <a:r>
              <a:rPr lang="pt-BR" dirty="0"/>
              <a:t>SELECT * FROM alunos</a:t>
            </a:r>
          </a:p>
          <a:p>
            <a:pPr>
              <a:buFontTx/>
              <a:buNone/>
            </a:pPr>
            <a:r>
              <a:rPr lang="pt-BR" dirty="0"/>
              <a:t>	WHERE nota1 BETWEEN 7 AND 9;</a:t>
            </a:r>
          </a:p>
          <a:p>
            <a:pPr>
              <a:buFontTx/>
              <a:buNone/>
            </a:pPr>
            <a:endParaRPr lang="pt-BR" dirty="0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Operador BETWEEN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9420" y="4357694"/>
            <a:ext cx="693016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Procura por valores em uma lista.</a:t>
            </a:r>
          </a:p>
          <a:p>
            <a:r>
              <a:rPr lang="pt-BR" dirty="0"/>
              <a:t>No exemplo abaixo, para cada linha encontrada na tabela, ele verifica se o RA consta da lista indicada.</a:t>
            </a:r>
          </a:p>
          <a:p>
            <a:r>
              <a:rPr lang="pt-BR" dirty="0"/>
              <a:t>Exemplo:</a:t>
            </a:r>
          </a:p>
          <a:p>
            <a:pPr>
              <a:buFontTx/>
              <a:buNone/>
            </a:pPr>
            <a:endParaRPr lang="pt-BR" dirty="0"/>
          </a:p>
          <a:p>
            <a:pPr>
              <a:buFontTx/>
              <a:buNone/>
            </a:pPr>
            <a:r>
              <a:rPr lang="pt-BR" dirty="0"/>
              <a:t>SELECT * FROM alunos WHERE </a:t>
            </a:r>
            <a:r>
              <a:rPr lang="pt-BR" dirty="0" err="1"/>
              <a:t>ra</a:t>
            </a:r>
            <a:r>
              <a:rPr lang="pt-BR" dirty="0"/>
              <a:t> IN (1, 3, 5);</a:t>
            </a:r>
          </a:p>
          <a:p>
            <a:pPr>
              <a:buFontTx/>
              <a:buNone/>
            </a:pPr>
            <a:endParaRPr lang="pt-BR" dirty="0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Operador IN (...)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752" y="4857760"/>
            <a:ext cx="627533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utiliza de curingas para substituição de valores.</a:t>
            </a:r>
          </a:p>
          <a:p>
            <a:pPr lvl="1"/>
            <a:r>
              <a:rPr lang="pt-BR" dirty="0"/>
              <a:t>O curinga % substitui zero ou mais caracteres na posição onde é colocado.</a:t>
            </a:r>
          </a:p>
          <a:p>
            <a:r>
              <a:rPr lang="pt-BR" dirty="0"/>
              <a:t>Exemplo:</a:t>
            </a:r>
          </a:p>
          <a:p>
            <a:pPr>
              <a:buFontTx/>
              <a:buNone/>
            </a:pPr>
            <a:r>
              <a:rPr lang="en-US" dirty="0"/>
              <a:t>SELECT * FROM </a:t>
            </a:r>
            <a:r>
              <a:rPr lang="en-US" dirty="0" err="1"/>
              <a:t>alunos</a:t>
            </a:r>
            <a:r>
              <a:rPr lang="en-US" dirty="0"/>
              <a:t> WHERE </a:t>
            </a:r>
            <a:r>
              <a:rPr lang="en-US" dirty="0" err="1"/>
              <a:t>nome</a:t>
            </a:r>
            <a:r>
              <a:rPr lang="en-US" dirty="0"/>
              <a:t> LIKE 'MAR%'</a:t>
            </a:r>
            <a:endParaRPr lang="pt-BR" dirty="0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Operador LIKE (%)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4643446"/>
            <a:ext cx="7072362" cy="118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/>
              <a:t>SELECT * FROM alunos WHERE nome LIKE ‘MAR%’;</a:t>
            </a:r>
          </a:p>
          <a:p>
            <a:endParaRPr lang="pt-BR" dirty="0"/>
          </a:p>
          <a:p>
            <a:r>
              <a:rPr lang="pt-BR" dirty="0"/>
              <a:t>No exemplo acima qualquer linha que contenha o nome iniciado por MAR, será selecionada.</a:t>
            </a:r>
          </a:p>
          <a:p>
            <a:pPr>
              <a:buFontTx/>
              <a:buNone/>
            </a:pPr>
            <a:r>
              <a:rPr lang="pt-BR" dirty="0"/>
              <a:t>	Ex: MARINETE, MARIA, MARCOS, MARCEL</a:t>
            </a:r>
          </a:p>
          <a:p>
            <a:pPr>
              <a:buFontTx/>
              <a:buNone/>
            </a:pPr>
            <a:endParaRPr lang="pt-BR" dirty="0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Operador LIKE (%)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curinga _ substitui um caracteres na posição onde é colocado </a:t>
            </a:r>
          </a:p>
          <a:p>
            <a:pPr>
              <a:buFontTx/>
              <a:buNone/>
            </a:pPr>
            <a:r>
              <a:rPr lang="pt-BR" dirty="0"/>
              <a:t>Exemplo:</a:t>
            </a:r>
          </a:p>
          <a:p>
            <a:pPr>
              <a:buFontTx/>
              <a:buNone/>
            </a:pPr>
            <a:endParaRPr lang="pt-BR" dirty="0"/>
          </a:p>
          <a:p>
            <a:pPr>
              <a:buFontTx/>
              <a:buNone/>
            </a:pPr>
            <a:r>
              <a:rPr lang="pt-BR" dirty="0"/>
              <a:t>SELECT * 	FROM alunos WHERE nome LIKE ‘MARI_’;</a:t>
            </a:r>
          </a:p>
          <a:p>
            <a:pPr>
              <a:buFontTx/>
              <a:buNone/>
            </a:pPr>
            <a:endParaRPr lang="pt-BR" dirty="0"/>
          </a:p>
          <a:p>
            <a:r>
              <a:rPr lang="pt-BR" dirty="0"/>
              <a:t>No exemplo acima qualquer linha que contenha o nome iniciado por MARI, seguido de um caractere será selecionada.</a:t>
            </a:r>
          </a:p>
          <a:p>
            <a:pPr>
              <a:buFontTx/>
              <a:buNone/>
            </a:pPr>
            <a:r>
              <a:rPr lang="pt-BR" dirty="0"/>
              <a:t>	Ex: MARIA, MARIO</a:t>
            </a:r>
          </a:p>
          <a:p>
            <a:pPr>
              <a:buFontTx/>
              <a:buNone/>
            </a:pPr>
            <a:endParaRPr lang="pt-BR" dirty="0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Operador LIKE(_)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operadores _ e % podem ser utilizados em conjunto.</a:t>
            </a:r>
          </a:p>
          <a:p>
            <a:r>
              <a:rPr lang="pt-BR" dirty="0"/>
              <a:t>Exemplo:</a:t>
            </a:r>
          </a:p>
          <a:p>
            <a:pPr>
              <a:buFontTx/>
              <a:buNone/>
            </a:pPr>
            <a:r>
              <a:rPr lang="pt-BR" dirty="0"/>
              <a:t>	</a:t>
            </a:r>
            <a:r>
              <a:rPr lang="en-US" dirty="0"/>
              <a:t>SELECT * FROM </a:t>
            </a:r>
            <a:r>
              <a:rPr lang="en-US" dirty="0" err="1"/>
              <a:t>alunos</a:t>
            </a:r>
            <a:r>
              <a:rPr lang="en-US" dirty="0"/>
              <a:t> WHERE </a:t>
            </a:r>
            <a:r>
              <a:rPr lang="en-US" dirty="0" err="1"/>
              <a:t>nome</a:t>
            </a:r>
            <a:r>
              <a:rPr lang="en-US" dirty="0"/>
              <a:t> LIKE '__R%‘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Neste exemplo qualquer linha que contenha 2 letras seguidas de R como terceira letra do nome, será selecionada.</a:t>
            </a:r>
          </a:p>
          <a:p>
            <a:pPr>
              <a:buFontTx/>
              <a:buNone/>
            </a:pPr>
            <a:endParaRPr lang="pt-BR" dirty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Operador LIKE (_ e %)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074909"/>
            <a:ext cx="6572296" cy="142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Manipulação de Dados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Selecionando dados das tabelas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/>
              <a:t>	</a:t>
            </a:r>
          </a:p>
          <a:p>
            <a:r>
              <a:rPr lang="pt-BR" dirty="0"/>
              <a:t>O operador IS NULL compara o valor do campo indicado com o valor NULL (NULO).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>
              <a:buFontTx/>
              <a:buNone/>
            </a:pPr>
            <a:r>
              <a:rPr lang="pt-BR" dirty="0"/>
              <a:t>	SELECT * FROM alunos WHERE nota2 IS NULL;</a:t>
            </a:r>
          </a:p>
          <a:p>
            <a:pPr>
              <a:buFontTx/>
              <a:buNone/>
            </a:pPr>
            <a:endParaRPr lang="pt-BR" dirty="0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Operador IS NULL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601" name="Group 33"/>
          <p:cNvGraphicFramePr>
            <a:graphicFrameLocks noGrp="1"/>
          </p:cNvGraphicFramePr>
          <p:nvPr>
            <p:ph idx="1"/>
          </p:nvPr>
        </p:nvGraphicFramePr>
        <p:xfrm>
          <a:off x="457200" y="2018362"/>
          <a:ext cx="8043890" cy="3482340"/>
        </p:xfrm>
        <a:graphic>
          <a:graphicData uri="http://schemas.openxmlformats.org/drawingml/2006/table">
            <a:tbl>
              <a:tblPr/>
              <a:tblGrid>
                <a:gridCol w="2112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L="102448" marR="102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</a:p>
                  </a:txBody>
                  <a:tcPr marL="102448" marR="102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</a:p>
                  </a:txBody>
                  <a:tcPr marL="102448" marR="102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exige que ambas as condições sejam verdadeiras</a:t>
                      </a:r>
                    </a:p>
                  </a:txBody>
                  <a:tcPr marL="102448" marR="102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</a:p>
                  </a:txBody>
                  <a:tcPr marL="102448" marR="102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exige que uma das condições seja verdadeiras</a:t>
                      </a:r>
                    </a:p>
                  </a:txBody>
                  <a:tcPr marL="102448" marR="102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</a:t>
                      </a:r>
                    </a:p>
                  </a:txBody>
                  <a:tcPr marL="102448" marR="102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 a condição ou seja inverte a condição</a:t>
                      </a:r>
                    </a:p>
                  </a:txBody>
                  <a:tcPr marL="102448" marR="102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Operadores Lógicos 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>
              <a:buFontTx/>
              <a:buNone/>
            </a:pPr>
            <a:r>
              <a:rPr lang="pt-BR" sz="2800" dirty="0"/>
              <a:t>	</a:t>
            </a:r>
          </a:p>
          <a:p>
            <a:pPr>
              <a:buFontTx/>
              <a:buNone/>
            </a:pPr>
            <a:endParaRPr lang="pt-BR" sz="2800" dirty="0"/>
          </a:p>
          <a:p>
            <a:pPr>
              <a:buFontTx/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/>
              <a:t>SELECT * FROM alunos WHERE nome	= 'MARIA' AND nota1 &gt; 5;</a:t>
            </a:r>
          </a:p>
          <a:p>
            <a:pPr>
              <a:buFontTx/>
              <a:buNone/>
            </a:pPr>
            <a:endParaRPr lang="pt-BR" dirty="0"/>
          </a:p>
          <a:p>
            <a:pPr lvl="1"/>
            <a:r>
              <a:rPr lang="pt-BR" dirty="0"/>
              <a:t>No exemplo acima somente serão selecionadas as linhas em que o nome seja MARIA e a nota1 seja maior que 5.</a:t>
            </a:r>
          </a:p>
          <a:p>
            <a:pPr>
              <a:buFontTx/>
              <a:buNone/>
            </a:pPr>
            <a:r>
              <a:rPr lang="pt-BR" dirty="0"/>
              <a:t>	</a:t>
            </a:r>
          </a:p>
          <a:p>
            <a:pPr>
              <a:buFontTx/>
              <a:buNone/>
            </a:pPr>
            <a:endParaRPr lang="pt-BR" dirty="0"/>
          </a:p>
          <a:p>
            <a:pPr>
              <a:buFontTx/>
              <a:buNone/>
            </a:pPr>
            <a:endParaRPr lang="pt-BR" dirty="0"/>
          </a:p>
          <a:p>
            <a:pPr>
              <a:buFontTx/>
              <a:buNone/>
            </a:pPr>
            <a:r>
              <a:rPr lang="pt-BR" dirty="0"/>
              <a:t>	As duas condições devem ser satisfeitas.</a:t>
            </a:r>
          </a:p>
          <a:p>
            <a:pPr>
              <a:buFontTx/>
              <a:buNone/>
            </a:pPr>
            <a:endParaRPr lang="pt-BR" dirty="0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Operador AND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4615" y="4293096"/>
            <a:ext cx="727477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SELECT * FROM alunos WHERE nome	= 'MARIA' OR nota1 &gt; 5;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 exemplo acima serão selecionadas as linhas em que o nome seja MARIA ou a nota1 seja maior que 5.</a:t>
            </a:r>
          </a:p>
          <a:p>
            <a:pPr>
              <a:buFontTx/>
              <a:buNone/>
            </a:pPr>
            <a:r>
              <a:rPr lang="pt-BR" dirty="0"/>
              <a:t>	</a:t>
            </a:r>
          </a:p>
          <a:p>
            <a:pPr>
              <a:buFontTx/>
              <a:buNone/>
            </a:pPr>
            <a:endParaRPr lang="pt-BR" dirty="0"/>
          </a:p>
          <a:p>
            <a:pPr>
              <a:buFontTx/>
              <a:buNone/>
            </a:pPr>
            <a:endParaRPr lang="pt-BR" dirty="0"/>
          </a:p>
          <a:p>
            <a:pPr>
              <a:buFontTx/>
              <a:buNone/>
            </a:pPr>
            <a:endParaRPr lang="pt-BR" dirty="0"/>
          </a:p>
          <a:p>
            <a:pPr>
              <a:buFontTx/>
              <a:buNone/>
            </a:pPr>
            <a:r>
              <a:rPr lang="pt-BR" dirty="0"/>
              <a:t>Uma das duas condições tem que ser satisfeita.</a:t>
            </a: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Operador 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0716" y="3286124"/>
            <a:ext cx="532191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/>
              <a:t>	</a:t>
            </a:r>
            <a:r>
              <a:rPr lang="en-US" dirty="0"/>
              <a:t>SELECT * FROM </a:t>
            </a:r>
            <a:r>
              <a:rPr lang="en-US" dirty="0" err="1"/>
              <a:t>alunos</a:t>
            </a:r>
            <a:r>
              <a:rPr lang="en-US" dirty="0"/>
              <a:t> WHERE </a:t>
            </a:r>
            <a:r>
              <a:rPr lang="en-US" dirty="0" err="1"/>
              <a:t>nome</a:t>
            </a:r>
            <a:r>
              <a:rPr lang="en-US" dirty="0"/>
              <a:t>	NOT IN ('MARIA', 'JORGE', 'ANDRE');</a:t>
            </a:r>
          </a:p>
          <a:p>
            <a:pPr lvl="1"/>
            <a:r>
              <a:rPr lang="pt-BR" dirty="0"/>
              <a:t>No exemplo acima serão selecionadas as linhas em que o nome não esteja na lista de valores indicados.</a:t>
            </a: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Operador NOT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857628"/>
            <a:ext cx="6572296" cy="178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42" name="Group 30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1" cy="3457572"/>
        </p:xfrm>
        <a:graphic>
          <a:graphicData uri="http://schemas.openxmlformats.org/drawingml/2006/table">
            <a:tbl>
              <a:tblPr/>
              <a:tblGrid>
                <a:gridCol w="3146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Ordem de Avaliação</a:t>
                      </a:r>
                    </a:p>
                  </a:txBody>
                  <a:tcPr marL="102448" marR="102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L="102448" marR="102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3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02448" marR="102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Operadores de comparação</a:t>
                      </a:r>
                    </a:p>
                  </a:txBody>
                  <a:tcPr marL="102448" marR="102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02448" marR="102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</a:t>
                      </a:r>
                    </a:p>
                  </a:txBody>
                  <a:tcPr marL="102448" marR="102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02448" marR="102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</a:p>
                  </a:txBody>
                  <a:tcPr marL="102448" marR="102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102448" marR="102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</a:p>
                  </a:txBody>
                  <a:tcPr marL="102448" marR="102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Regras de Precedência 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>
              <a:buFontTx/>
              <a:buNone/>
            </a:pPr>
            <a:r>
              <a:rPr lang="pt-BR" sz="2800" dirty="0"/>
              <a:t>	</a:t>
            </a:r>
          </a:p>
          <a:p>
            <a:pPr>
              <a:buFontTx/>
              <a:buNone/>
            </a:pPr>
            <a:endParaRPr lang="pt-BR" sz="2800" dirty="0"/>
          </a:p>
          <a:p>
            <a:pPr>
              <a:buFontTx/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/>
              <a:t>	SELECT * FROM alunos WHERE nome	= 'MARIA' OR nota1 &gt; 5 AND nota2 &gt; 3;</a:t>
            </a:r>
          </a:p>
          <a:p>
            <a:pPr>
              <a:buFontTx/>
              <a:buNone/>
            </a:pPr>
            <a:endParaRPr lang="pt-BR" dirty="0"/>
          </a:p>
          <a:p>
            <a:pPr lvl="1"/>
            <a:r>
              <a:rPr lang="pt-BR" dirty="0"/>
              <a:t>No exemplo acima serão selecionadas todas as linhas em que a nota1 for maior que 5 e a nota2 maior que 3, ou se o nome do aluno for MARIA.  </a:t>
            </a: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Regras de Precedência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4071942"/>
            <a:ext cx="6072198" cy="231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ordem em que as linhas são apresentadas pode ser especificada pela cláusula ORDER BY.</a:t>
            </a:r>
          </a:p>
          <a:p>
            <a:r>
              <a:rPr lang="pt-BR" dirty="0"/>
              <a:t>Esta ordem, por padrão, é ascendente, mas uma ordem descendente também pode ser especificada.</a:t>
            </a:r>
          </a:p>
          <a:p>
            <a:r>
              <a:rPr lang="pt-BR" dirty="0"/>
              <a:t>Sempre que houver uma cláusula ORDER BY, esta será a última da instrução.</a:t>
            </a:r>
          </a:p>
          <a:p>
            <a:pPr>
              <a:buFontTx/>
              <a:buNone/>
            </a:pPr>
            <a:endParaRPr lang="pt-BR" dirty="0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/>
              <a:t>Order</a:t>
            </a:r>
            <a:r>
              <a:rPr lang="pt-BR" sz="4000" dirty="0"/>
              <a:t> </a:t>
            </a:r>
            <a:r>
              <a:rPr lang="pt-BR" sz="4000" dirty="0" err="1"/>
              <a:t>By</a:t>
            </a:r>
            <a:endParaRPr lang="pt-BR" sz="4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SELECT * FROM </a:t>
            </a:r>
            <a:r>
              <a:rPr lang="en-US" dirty="0" err="1"/>
              <a:t>alunos</a:t>
            </a:r>
            <a:r>
              <a:rPr lang="en-US" dirty="0"/>
              <a:t> </a:t>
            </a:r>
          </a:p>
          <a:p>
            <a:pPr>
              <a:buFontTx/>
              <a:buNone/>
            </a:pPr>
            <a:r>
              <a:rPr lang="en-US" dirty="0"/>
              <a:t> WHERE </a:t>
            </a:r>
            <a:r>
              <a:rPr lang="en-US" dirty="0" err="1"/>
              <a:t>nome</a:t>
            </a:r>
            <a:r>
              <a:rPr lang="en-US" dirty="0"/>
              <a:t> NOT IN  ('MARIA', 'JOAO', 'JOSEFA') </a:t>
            </a:r>
          </a:p>
          <a:p>
            <a:pPr>
              <a:buFontTx/>
              <a:buNone/>
            </a:pPr>
            <a:r>
              <a:rPr lang="en-US" dirty="0"/>
              <a:t>ORDER BY </a:t>
            </a:r>
            <a:r>
              <a:rPr lang="en-US" dirty="0" err="1"/>
              <a:t>nome</a:t>
            </a:r>
            <a:r>
              <a:rPr lang="en-US" dirty="0"/>
              <a:t>;</a:t>
            </a:r>
            <a:endParaRPr lang="pt-BR" dirty="0"/>
          </a:p>
          <a:p>
            <a:pPr>
              <a:buFontTx/>
              <a:buNone/>
            </a:pPr>
            <a:r>
              <a:rPr lang="pt-BR" dirty="0"/>
              <a:t>	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Cláusula ORDER BY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714752"/>
            <a:ext cx="5275105" cy="198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/>
              <a:t>	SELECT * </a:t>
            </a:r>
          </a:p>
          <a:p>
            <a:pPr>
              <a:buFontTx/>
              <a:buNone/>
            </a:pPr>
            <a:r>
              <a:rPr lang="pt-BR" dirty="0"/>
              <a:t>	FROM 	alunos</a:t>
            </a:r>
          </a:p>
          <a:p>
            <a:pPr>
              <a:buFontTx/>
              <a:buNone/>
            </a:pPr>
            <a:r>
              <a:rPr lang="pt-BR" dirty="0"/>
              <a:t>	WHERE nome 	NOT IN  </a:t>
            </a:r>
          </a:p>
          <a:p>
            <a:pPr>
              <a:buFontTx/>
              <a:buNone/>
            </a:pPr>
            <a:r>
              <a:rPr lang="en-US" dirty="0"/>
              <a:t>		('MARIA', 'JOAO', 'JOSEFA') </a:t>
            </a:r>
          </a:p>
          <a:p>
            <a:pPr>
              <a:buFontTx/>
              <a:buNone/>
            </a:pPr>
            <a:r>
              <a:rPr lang="pt-BR" dirty="0"/>
              <a:t>	ORDER BY nome DESC, </a:t>
            </a:r>
            <a:r>
              <a:rPr lang="pt-BR" dirty="0" err="1"/>
              <a:t>ra</a:t>
            </a:r>
            <a:r>
              <a:rPr lang="pt-BR" dirty="0"/>
              <a:t> </a:t>
            </a:r>
            <a:r>
              <a:rPr lang="pt-BR" dirty="0" err="1"/>
              <a:t>asc</a:t>
            </a:r>
            <a:r>
              <a:rPr lang="pt-BR" dirty="0"/>
              <a:t>;</a:t>
            </a:r>
          </a:p>
          <a:p>
            <a:pPr>
              <a:buFontTx/>
              <a:buNone/>
            </a:pPr>
            <a:endParaRPr lang="pt-BR" dirty="0"/>
          </a:p>
          <a:p>
            <a:pPr>
              <a:buFontTx/>
              <a:buNone/>
            </a:pPr>
            <a:r>
              <a:rPr lang="pt-BR" dirty="0"/>
              <a:t>	</a:t>
            </a: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Cláusula ORDER BY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7900" y="4357694"/>
            <a:ext cx="5899415" cy="227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sz="2400" dirty="0"/>
              <a:t>CREATE TABLE ALUNOS (</a:t>
            </a:r>
          </a:p>
          <a:p>
            <a:pPr>
              <a:buFontTx/>
              <a:buNone/>
            </a:pPr>
            <a:r>
              <a:rPr lang="pt-BR" sz="2400" dirty="0"/>
              <a:t>   RA NUMBER(5) NOT NULL PRIMARY KEY, </a:t>
            </a:r>
          </a:p>
          <a:p>
            <a:pPr>
              <a:buFontTx/>
              <a:buNone/>
            </a:pPr>
            <a:r>
              <a:rPr lang="pt-BR" sz="2400" dirty="0"/>
              <a:t>	DIGITO  NUMBER(1) NOT NULL, </a:t>
            </a:r>
          </a:p>
          <a:p>
            <a:pPr>
              <a:buFontTx/>
              <a:buNone/>
            </a:pPr>
            <a:r>
              <a:rPr lang="pt-BR" sz="2400" dirty="0"/>
              <a:t>	NOME VARCHAR2(40) NOT NULL, </a:t>
            </a:r>
          </a:p>
          <a:p>
            <a:pPr>
              <a:buFontTx/>
              <a:buNone/>
            </a:pPr>
            <a:r>
              <a:rPr lang="pt-BR" sz="2400" dirty="0"/>
              <a:t>   SOBRENOME VARCHAR2(20) NOT NULL ,</a:t>
            </a:r>
          </a:p>
          <a:p>
            <a:pPr>
              <a:buFontTx/>
              <a:buNone/>
            </a:pPr>
            <a:r>
              <a:rPr lang="pt-BR" sz="2400" dirty="0"/>
              <a:t>   SEXO  VARCHAR2(1) NOT NULL,</a:t>
            </a:r>
          </a:p>
          <a:p>
            <a:pPr>
              <a:buFontTx/>
              <a:buNone/>
            </a:pPr>
            <a:r>
              <a:rPr lang="pt-BR" sz="2400" dirty="0"/>
              <a:t> 	NOTA1 NUMBER(4, 2), </a:t>
            </a:r>
          </a:p>
          <a:p>
            <a:pPr>
              <a:buFontTx/>
              <a:buNone/>
            </a:pPr>
            <a:r>
              <a:rPr lang="pt-BR" sz="2400" dirty="0"/>
              <a:t>	NOTA2 NUMBER(4, 2)	) ;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da Tabela para Estudo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/>
              <a:t>	SELECT [DISTINCT] {*, nome da coluna [apelido], ...}</a:t>
            </a:r>
          </a:p>
          <a:p>
            <a:pPr>
              <a:buFontTx/>
              <a:buNone/>
            </a:pPr>
            <a:r>
              <a:rPr lang="pt-BR" dirty="0"/>
              <a:t>	FROM nome da tabela</a:t>
            </a:r>
          </a:p>
          <a:p>
            <a:pPr>
              <a:buFontTx/>
              <a:buNone/>
            </a:pPr>
            <a:r>
              <a:rPr lang="pt-BR" dirty="0"/>
              <a:t>	[WHERE condições]</a:t>
            </a:r>
          </a:p>
          <a:p>
            <a:pPr>
              <a:buFontTx/>
              <a:buNone/>
            </a:pPr>
            <a:r>
              <a:rPr lang="pt-BR" dirty="0"/>
              <a:t>	[ORDER BY lista de colunas [ASC/DESC]];</a:t>
            </a: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Sintaxe comando SELECT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Trabalhando com várias tabelas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pt-BR"/>
              <a:t>Trabalhando com várias tabelas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Várias vezes podemos querer utilizar dados que estão distribuídos em várias tabelas</a:t>
            </a:r>
          </a:p>
          <a:p>
            <a:r>
              <a:rPr lang="pt-BR"/>
              <a:t>Para isto o SQL permite que selecionemos os dados de várias tabelas através de vínculos criados entre elas (chaves estrangeiras)  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pt-BR"/>
              <a:t>Trabalhando com várias tabelas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À união de duas ou mais tabelas chama-se JOIN</a:t>
            </a:r>
          </a:p>
          <a:p>
            <a:r>
              <a:rPr lang="pt-BR"/>
              <a:t>As condições para que ocorra um  JOIN podem ser especificadas na cláusula WHERE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FB81DD-F219-414A-ACF8-3E6853CCFCA7}"/>
              </a:ext>
            </a:extLst>
          </p:cNvPr>
          <p:cNvSpPr/>
          <p:nvPr/>
        </p:nvSpPr>
        <p:spPr>
          <a:xfrm>
            <a:off x="1259632" y="836712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Alunos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04D747-50A4-4E32-910A-C934EDCFC393}"/>
              </a:ext>
            </a:extLst>
          </p:cNvPr>
          <p:cNvSpPr/>
          <p:nvPr/>
        </p:nvSpPr>
        <p:spPr>
          <a:xfrm>
            <a:off x="4391980" y="2421145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Matricula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562080F-7806-4182-8F8D-8F9E5F23B1EE}"/>
              </a:ext>
            </a:extLst>
          </p:cNvPr>
          <p:cNvSpPr/>
          <p:nvPr/>
        </p:nvSpPr>
        <p:spPr>
          <a:xfrm>
            <a:off x="4391980" y="5615852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Disciplina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52989704-C15E-4D54-ADDE-5A8791A7657F}"/>
              </a:ext>
            </a:extLst>
          </p:cNvPr>
          <p:cNvSpPr/>
          <p:nvPr/>
        </p:nvSpPr>
        <p:spPr>
          <a:xfrm>
            <a:off x="4860032" y="908720"/>
            <a:ext cx="1296144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78D60BC2-55DD-4304-A790-5FDF8AA7CD04}"/>
              </a:ext>
            </a:extLst>
          </p:cNvPr>
          <p:cNvSpPr/>
          <p:nvPr/>
        </p:nvSpPr>
        <p:spPr>
          <a:xfrm>
            <a:off x="4860032" y="4185084"/>
            <a:ext cx="1296144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51EC1E7-0D80-43E0-BD56-6AE8410FD20D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491880" y="1340768"/>
            <a:ext cx="136815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26D0181-A43D-4E51-8862-4EA28D4B5B7C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5508104" y="1844824"/>
            <a:ext cx="0" cy="57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F99F9A6-9B85-4DF9-8179-861195B39166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508104" y="3429257"/>
            <a:ext cx="0" cy="75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C86982B-D881-46F9-A0CE-9E82039849E3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5508104" y="5121188"/>
            <a:ext cx="0" cy="49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2FAFFC9-1763-44D2-B60D-1031E6671132}"/>
              </a:ext>
            </a:extLst>
          </p:cNvPr>
          <p:cNvSpPr txBox="1"/>
          <p:nvPr/>
        </p:nvSpPr>
        <p:spPr>
          <a:xfrm>
            <a:off x="5810588" y="1948190"/>
            <a:ext cx="8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6E55875-3750-4B7C-A63A-1C56D7D8766F}"/>
              </a:ext>
            </a:extLst>
          </p:cNvPr>
          <p:cNvSpPr txBox="1"/>
          <p:nvPr/>
        </p:nvSpPr>
        <p:spPr>
          <a:xfrm>
            <a:off x="3613232" y="919625"/>
            <a:ext cx="8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0CEC373-642F-416A-9E9F-3ADDC329E1B9}"/>
              </a:ext>
            </a:extLst>
          </p:cNvPr>
          <p:cNvSpPr txBox="1"/>
          <p:nvPr/>
        </p:nvSpPr>
        <p:spPr>
          <a:xfrm>
            <a:off x="5580112" y="5214937"/>
            <a:ext cx="8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1F6C481-4D51-4BE6-B634-2FDFD97901DF}"/>
              </a:ext>
            </a:extLst>
          </p:cNvPr>
          <p:cNvSpPr txBox="1"/>
          <p:nvPr/>
        </p:nvSpPr>
        <p:spPr>
          <a:xfrm>
            <a:off x="5599911" y="3505754"/>
            <a:ext cx="8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0C244DD-7F44-42B6-8057-D44EF05A19EB}"/>
              </a:ext>
            </a:extLst>
          </p:cNvPr>
          <p:cNvSpPr txBox="1"/>
          <p:nvPr/>
        </p:nvSpPr>
        <p:spPr>
          <a:xfrm>
            <a:off x="179512" y="98072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*RA</a:t>
            </a:r>
          </a:p>
          <a:p>
            <a:r>
              <a:rPr lang="pt-BR" dirty="0"/>
              <a:t>Nome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21835E1-A4B2-4227-BC2D-B316D9A58DF2}"/>
              </a:ext>
            </a:extLst>
          </p:cNvPr>
          <p:cNvSpPr txBox="1"/>
          <p:nvPr/>
        </p:nvSpPr>
        <p:spPr>
          <a:xfrm>
            <a:off x="6876256" y="2421145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</a:t>
            </a:r>
            <a:r>
              <a:rPr lang="pt-BR" dirty="0" err="1"/>
              <a:t>Numat</a:t>
            </a:r>
            <a:endParaRPr lang="pt-BR" dirty="0"/>
          </a:p>
          <a:p>
            <a:r>
              <a:rPr lang="pt-BR" dirty="0"/>
              <a:t>Data</a:t>
            </a:r>
          </a:p>
          <a:p>
            <a:r>
              <a:rPr lang="pt-BR" dirty="0"/>
              <a:t>nota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85CB262-2953-4271-A723-0399E4964513}"/>
              </a:ext>
            </a:extLst>
          </p:cNvPr>
          <p:cNvSpPr txBox="1"/>
          <p:nvPr/>
        </p:nvSpPr>
        <p:spPr>
          <a:xfrm>
            <a:off x="6948264" y="558325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</a:t>
            </a:r>
            <a:r>
              <a:rPr lang="pt-BR" dirty="0" err="1"/>
              <a:t>Codigo</a:t>
            </a:r>
            <a:endParaRPr lang="pt-BR" dirty="0"/>
          </a:p>
          <a:p>
            <a:r>
              <a:rPr lang="pt-BR" dirty="0"/>
              <a:t>Nome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565ED42-EB28-4FEC-A618-B929F1B91442}"/>
              </a:ext>
            </a:extLst>
          </p:cNvPr>
          <p:cNvSpPr txBox="1"/>
          <p:nvPr/>
        </p:nvSpPr>
        <p:spPr>
          <a:xfrm>
            <a:off x="49506" y="3563367"/>
            <a:ext cx="518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Alunos(*</a:t>
            </a:r>
            <a:r>
              <a:rPr lang="pt-BR" dirty="0" err="1">
                <a:solidFill>
                  <a:srgbClr val="0070C0"/>
                </a:solidFill>
              </a:rPr>
              <a:t>ra</a:t>
            </a:r>
            <a:r>
              <a:rPr lang="pt-BR" dirty="0">
                <a:solidFill>
                  <a:srgbClr val="0070C0"/>
                </a:solidFill>
              </a:rPr>
              <a:t>, nome)</a:t>
            </a:r>
          </a:p>
          <a:p>
            <a:r>
              <a:rPr lang="pt-BR" dirty="0">
                <a:solidFill>
                  <a:srgbClr val="0070C0"/>
                </a:solidFill>
              </a:rPr>
              <a:t>Matricula(*</a:t>
            </a:r>
            <a:r>
              <a:rPr lang="pt-BR" dirty="0" err="1">
                <a:solidFill>
                  <a:srgbClr val="0070C0"/>
                </a:solidFill>
              </a:rPr>
              <a:t>numat</a:t>
            </a:r>
            <a:r>
              <a:rPr lang="pt-BR" dirty="0">
                <a:solidFill>
                  <a:srgbClr val="0070C0"/>
                </a:solidFill>
              </a:rPr>
              <a:t>, data, nota, --</a:t>
            </a:r>
            <a:r>
              <a:rPr lang="pt-BR" dirty="0" err="1">
                <a:solidFill>
                  <a:srgbClr val="0070C0"/>
                </a:solidFill>
              </a:rPr>
              <a:t>ra</a:t>
            </a:r>
            <a:r>
              <a:rPr lang="pt-BR" dirty="0">
                <a:solidFill>
                  <a:srgbClr val="0070C0"/>
                </a:solidFill>
              </a:rPr>
              <a:t>, --codisciplina)</a:t>
            </a:r>
          </a:p>
          <a:p>
            <a:r>
              <a:rPr lang="pt-BR" dirty="0">
                <a:solidFill>
                  <a:srgbClr val="0070C0"/>
                </a:solidFill>
              </a:rPr>
              <a:t>Disciplina(*código, nome)</a:t>
            </a:r>
          </a:p>
        </p:txBody>
      </p:sp>
    </p:spTree>
    <p:extLst>
      <p:ext uri="{BB962C8B-B14F-4D97-AF65-F5344CB8AC3E}">
        <p14:creationId xmlns:p14="http://schemas.microsoft.com/office/powerpoint/2010/main" val="3679486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5C50A96-779E-4BD4-B167-1A813E9B3E33}"/>
              </a:ext>
            </a:extLst>
          </p:cNvPr>
          <p:cNvSpPr txBox="1"/>
          <p:nvPr/>
        </p:nvSpPr>
        <p:spPr>
          <a:xfrm>
            <a:off x="323528" y="188640"/>
            <a:ext cx="518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Alunos(*</a:t>
            </a:r>
            <a:r>
              <a:rPr lang="pt-BR" dirty="0" err="1">
                <a:solidFill>
                  <a:srgbClr val="0070C0"/>
                </a:solidFill>
              </a:rPr>
              <a:t>ra</a:t>
            </a:r>
            <a:r>
              <a:rPr lang="pt-BR" dirty="0">
                <a:solidFill>
                  <a:srgbClr val="0070C0"/>
                </a:solidFill>
              </a:rPr>
              <a:t>, nome)</a:t>
            </a:r>
          </a:p>
          <a:p>
            <a:r>
              <a:rPr lang="pt-BR" dirty="0">
                <a:solidFill>
                  <a:srgbClr val="0070C0"/>
                </a:solidFill>
              </a:rPr>
              <a:t>Matricula(*</a:t>
            </a:r>
            <a:r>
              <a:rPr lang="pt-BR" dirty="0" err="1">
                <a:solidFill>
                  <a:srgbClr val="0070C0"/>
                </a:solidFill>
              </a:rPr>
              <a:t>numat</a:t>
            </a:r>
            <a:r>
              <a:rPr lang="pt-BR" dirty="0">
                <a:solidFill>
                  <a:srgbClr val="0070C0"/>
                </a:solidFill>
              </a:rPr>
              <a:t>, data, nota, --</a:t>
            </a:r>
            <a:r>
              <a:rPr lang="pt-BR" dirty="0" err="1">
                <a:solidFill>
                  <a:srgbClr val="0070C0"/>
                </a:solidFill>
              </a:rPr>
              <a:t>ra</a:t>
            </a:r>
            <a:r>
              <a:rPr lang="pt-BR" dirty="0">
                <a:solidFill>
                  <a:srgbClr val="0070C0"/>
                </a:solidFill>
              </a:rPr>
              <a:t>, --codisciplina)</a:t>
            </a:r>
          </a:p>
          <a:p>
            <a:r>
              <a:rPr lang="pt-BR" dirty="0">
                <a:solidFill>
                  <a:srgbClr val="0070C0"/>
                </a:solidFill>
              </a:rPr>
              <a:t>Disciplina(*código, nome)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DF4F45-9485-4063-9244-7DCA6EEBCEA5}"/>
              </a:ext>
            </a:extLst>
          </p:cNvPr>
          <p:cNvSpPr txBox="1"/>
          <p:nvPr/>
        </p:nvSpPr>
        <p:spPr>
          <a:xfrm>
            <a:off x="179513" y="1484784"/>
            <a:ext cx="432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alunos (</a:t>
            </a:r>
          </a:p>
          <a:p>
            <a:r>
              <a:rPr lang="pt-BR" dirty="0"/>
              <a:t>   </a:t>
            </a:r>
            <a:r>
              <a:rPr lang="pt-BR" dirty="0" err="1"/>
              <a:t>ra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(5),</a:t>
            </a:r>
          </a:p>
          <a:p>
            <a:r>
              <a:rPr lang="pt-BR" dirty="0"/>
              <a:t>   nome varchar2(100)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   </a:t>
            </a:r>
            <a:r>
              <a:rPr lang="pt-BR" dirty="0" err="1"/>
              <a:t>constraint</a:t>
            </a:r>
            <a:r>
              <a:rPr lang="pt-BR" dirty="0"/>
              <a:t> </a:t>
            </a:r>
            <a:r>
              <a:rPr lang="pt-BR" dirty="0" err="1"/>
              <a:t>pkalunos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(</a:t>
            </a:r>
            <a:r>
              <a:rPr lang="pt-BR" dirty="0" err="1"/>
              <a:t>ra</a:t>
            </a:r>
            <a:r>
              <a:rPr lang="pt-BR" dirty="0"/>
              <a:t>)</a:t>
            </a:r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disciplina (</a:t>
            </a:r>
          </a:p>
          <a:p>
            <a:r>
              <a:rPr lang="pt-BR" dirty="0"/>
              <a:t>   </a:t>
            </a:r>
            <a:r>
              <a:rPr lang="pt-BR" dirty="0" err="1"/>
              <a:t>codigo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(5),</a:t>
            </a:r>
          </a:p>
          <a:p>
            <a:r>
              <a:rPr lang="pt-BR" dirty="0"/>
              <a:t>   nome varchar2(100),</a:t>
            </a:r>
          </a:p>
          <a:p>
            <a:r>
              <a:rPr lang="pt-BR" dirty="0"/>
              <a:t>   </a:t>
            </a:r>
            <a:r>
              <a:rPr lang="pt-BR" dirty="0" err="1"/>
              <a:t>constraint</a:t>
            </a:r>
            <a:r>
              <a:rPr lang="pt-BR" dirty="0"/>
              <a:t> </a:t>
            </a:r>
            <a:r>
              <a:rPr lang="pt-BR" dirty="0" err="1"/>
              <a:t>pkdisc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(</a:t>
            </a:r>
            <a:r>
              <a:rPr lang="pt-BR" dirty="0" err="1"/>
              <a:t>codigo</a:t>
            </a:r>
            <a:r>
              <a:rPr lang="pt-BR" dirty="0"/>
              <a:t>)</a:t>
            </a:r>
          </a:p>
          <a:p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27B852-5A8A-4B52-80DC-C168FC805B3D}"/>
              </a:ext>
            </a:extLst>
          </p:cNvPr>
          <p:cNvSpPr txBox="1"/>
          <p:nvPr/>
        </p:nvSpPr>
        <p:spPr>
          <a:xfrm>
            <a:off x="4139952" y="3665056"/>
            <a:ext cx="51347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matricula (</a:t>
            </a:r>
          </a:p>
          <a:p>
            <a:r>
              <a:rPr lang="pt-BR" dirty="0"/>
              <a:t>   </a:t>
            </a:r>
            <a:r>
              <a:rPr lang="pt-BR" dirty="0" err="1"/>
              <a:t>numat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(5),</a:t>
            </a:r>
          </a:p>
          <a:p>
            <a:r>
              <a:rPr lang="pt-BR" dirty="0"/>
              <a:t>   data date,</a:t>
            </a:r>
          </a:p>
          <a:p>
            <a:r>
              <a:rPr lang="pt-BR" dirty="0"/>
              <a:t>   nota </a:t>
            </a:r>
            <a:r>
              <a:rPr lang="pt-BR" dirty="0" err="1"/>
              <a:t>number</a:t>
            </a:r>
            <a:r>
              <a:rPr lang="pt-BR" dirty="0"/>
              <a:t>(4,1),</a:t>
            </a:r>
          </a:p>
          <a:p>
            <a:r>
              <a:rPr lang="pt-BR" dirty="0"/>
              <a:t>   </a:t>
            </a:r>
            <a:r>
              <a:rPr lang="pt-BR" dirty="0" err="1"/>
              <a:t>ra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(5),</a:t>
            </a:r>
          </a:p>
          <a:p>
            <a:r>
              <a:rPr lang="pt-BR" dirty="0"/>
              <a:t>   codisciplina </a:t>
            </a:r>
            <a:r>
              <a:rPr lang="pt-BR" dirty="0" err="1"/>
              <a:t>number</a:t>
            </a:r>
            <a:r>
              <a:rPr lang="pt-BR" dirty="0"/>
              <a:t>(5),</a:t>
            </a:r>
          </a:p>
          <a:p>
            <a:r>
              <a:rPr lang="pt-BR" dirty="0"/>
              <a:t>   </a:t>
            </a:r>
            <a:r>
              <a:rPr lang="pt-BR" dirty="0" err="1"/>
              <a:t>constraint</a:t>
            </a:r>
            <a:r>
              <a:rPr lang="pt-BR" dirty="0"/>
              <a:t> </a:t>
            </a:r>
            <a:r>
              <a:rPr lang="pt-BR" dirty="0" err="1"/>
              <a:t>pkmatricula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(</a:t>
            </a:r>
            <a:r>
              <a:rPr lang="pt-BR" dirty="0" err="1"/>
              <a:t>numat</a:t>
            </a:r>
            <a:r>
              <a:rPr lang="pt-BR" dirty="0"/>
              <a:t>),</a:t>
            </a:r>
          </a:p>
          <a:p>
            <a:r>
              <a:rPr lang="pt-BR" dirty="0"/>
              <a:t>   </a:t>
            </a:r>
            <a:r>
              <a:rPr lang="pt-BR" dirty="0" err="1"/>
              <a:t>constraint</a:t>
            </a:r>
            <a:r>
              <a:rPr lang="pt-BR" dirty="0"/>
              <a:t> </a:t>
            </a:r>
            <a:r>
              <a:rPr lang="pt-BR" dirty="0" err="1"/>
              <a:t>fkmatalun</a:t>
            </a:r>
            <a:r>
              <a:rPr lang="pt-BR" dirty="0"/>
              <a:t> 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(</a:t>
            </a:r>
            <a:r>
              <a:rPr lang="pt-BR" dirty="0" err="1"/>
              <a:t>ra</a:t>
            </a:r>
            <a:r>
              <a:rPr lang="pt-BR" dirty="0"/>
              <a:t>) </a:t>
            </a:r>
          </a:p>
          <a:p>
            <a:r>
              <a:rPr lang="pt-BR" dirty="0"/>
              <a:t>             </a:t>
            </a:r>
            <a:r>
              <a:rPr lang="pt-BR" dirty="0" err="1"/>
              <a:t>references</a:t>
            </a:r>
            <a:r>
              <a:rPr lang="pt-BR" dirty="0"/>
              <a:t> alunos(</a:t>
            </a:r>
            <a:r>
              <a:rPr lang="pt-BR" dirty="0" err="1"/>
              <a:t>ra</a:t>
            </a:r>
            <a:r>
              <a:rPr lang="pt-BR" dirty="0"/>
              <a:t>)</a:t>
            </a:r>
          </a:p>
          <a:p>
            <a:r>
              <a:rPr lang="pt-BR" dirty="0"/>
              <a:t>   </a:t>
            </a:r>
            <a:r>
              <a:rPr lang="pt-BR" dirty="0" err="1"/>
              <a:t>Constraint</a:t>
            </a:r>
            <a:r>
              <a:rPr lang="pt-BR" dirty="0"/>
              <a:t> </a:t>
            </a:r>
            <a:r>
              <a:rPr lang="pt-BR" dirty="0" err="1"/>
              <a:t>fkmatdisc</a:t>
            </a:r>
            <a:r>
              <a:rPr lang="pt-BR" dirty="0"/>
              <a:t> 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(codisciplina) </a:t>
            </a:r>
          </a:p>
          <a:p>
            <a:r>
              <a:rPr lang="pt-BR" dirty="0"/>
              <a:t>               </a:t>
            </a:r>
            <a:r>
              <a:rPr lang="pt-BR" dirty="0" err="1"/>
              <a:t>references</a:t>
            </a:r>
            <a:r>
              <a:rPr lang="pt-BR" dirty="0"/>
              <a:t> disciplina (</a:t>
            </a:r>
            <a:r>
              <a:rPr lang="pt-BR" dirty="0" err="1"/>
              <a:t>codigo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0455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EE4AD80-CC85-4C48-BDCD-CFEBC48AB650}"/>
              </a:ext>
            </a:extLst>
          </p:cNvPr>
          <p:cNvSpPr txBox="1"/>
          <p:nvPr/>
        </p:nvSpPr>
        <p:spPr>
          <a:xfrm>
            <a:off x="323528" y="188640"/>
            <a:ext cx="518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Alunos(*</a:t>
            </a:r>
            <a:r>
              <a:rPr lang="pt-BR" dirty="0" err="1">
                <a:solidFill>
                  <a:srgbClr val="0070C0"/>
                </a:solidFill>
              </a:rPr>
              <a:t>ra</a:t>
            </a:r>
            <a:r>
              <a:rPr lang="pt-BR" dirty="0">
                <a:solidFill>
                  <a:srgbClr val="0070C0"/>
                </a:solidFill>
              </a:rPr>
              <a:t>, nome, sexo)</a:t>
            </a:r>
          </a:p>
          <a:p>
            <a:r>
              <a:rPr lang="pt-BR" dirty="0">
                <a:solidFill>
                  <a:srgbClr val="0070C0"/>
                </a:solidFill>
              </a:rPr>
              <a:t>Matricula(*</a:t>
            </a:r>
            <a:r>
              <a:rPr lang="pt-BR" dirty="0" err="1">
                <a:solidFill>
                  <a:srgbClr val="0070C0"/>
                </a:solidFill>
              </a:rPr>
              <a:t>numat</a:t>
            </a:r>
            <a:r>
              <a:rPr lang="pt-BR" dirty="0">
                <a:solidFill>
                  <a:srgbClr val="0070C0"/>
                </a:solidFill>
              </a:rPr>
              <a:t>, data, nota, --</a:t>
            </a:r>
            <a:r>
              <a:rPr lang="pt-BR" dirty="0" err="1">
                <a:solidFill>
                  <a:srgbClr val="0070C0"/>
                </a:solidFill>
              </a:rPr>
              <a:t>ra</a:t>
            </a:r>
            <a:r>
              <a:rPr lang="pt-BR" dirty="0">
                <a:solidFill>
                  <a:srgbClr val="0070C0"/>
                </a:solidFill>
              </a:rPr>
              <a:t>, --codisciplina)</a:t>
            </a:r>
          </a:p>
          <a:p>
            <a:r>
              <a:rPr lang="pt-BR" dirty="0">
                <a:solidFill>
                  <a:srgbClr val="0070C0"/>
                </a:solidFill>
              </a:rPr>
              <a:t>Disciplina(*código, nome)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A9DFB9-F37C-40D4-B85B-313381B3B392}"/>
              </a:ext>
            </a:extLst>
          </p:cNvPr>
          <p:cNvSpPr txBox="1"/>
          <p:nvPr/>
        </p:nvSpPr>
        <p:spPr>
          <a:xfrm>
            <a:off x="683568" y="1636059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Exiba as seguintes informações:</a:t>
            </a:r>
          </a:p>
          <a:p>
            <a:endParaRPr lang="pt-BR" dirty="0"/>
          </a:p>
          <a:p>
            <a:pPr marL="342900" indent="-342900">
              <a:buAutoNum type="alphaLcParenR"/>
            </a:pPr>
            <a:r>
              <a:rPr lang="pt-BR" dirty="0"/>
              <a:t>Ra/</a:t>
            </a:r>
            <a:r>
              <a:rPr lang="pt-BR" dirty="0" err="1"/>
              <a:t>NomeAluno</a:t>
            </a:r>
            <a:r>
              <a:rPr lang="pt-BR" dirty="0"/>
              <a:t>/nota/</a:t>
            </a:r>
            <a:r>
              <a:rPr lang="pt-BR" dirty="0" err="1"/>
              <a:t>NomeDisciplina</a:t>
            </a:r>
            <a:endParaRPr lang="pt-BR" dirty="0"/>
          </a:p>
          <a:p>
            <a:pPr marL="342900" indent="-342900">
              <a:buAutoNum type="alphaLcParenR"/>
            </a:pPr>
            <a:endParaRPr lang="pt-BR" dirty="0"/>
          </a:p>
          <a:p>
            <a:pPr marL="342900" indent="-342900">
              <a:buFontTx/>
              <a:buAutoNum type="alphaLcParenR"/>
            </a:pPr>
            <a:r>
              <a:rPr lang="pt-BR" dirty="0"/>
              <a:t>Ra/</a:t>
            </a:r>
            <a:r>
              <a:rPr lang="pt-BR" dirty="0" err="1"/>
              <a:t>NomeAluno</a:t>
            </a:r>
            <a:r>
              <a:rPr lang="pt-BR" dirty="0"/>
              <a:t>/nota/</a:t>
            </a:r>
            <a:r>
              <a:rPr lang="pt-BR" dirty="0" err="1"/>
              <a:t>NomeDisciplina</a:t>
            </a:r>
            <a:r>
              <a:rPr lang="pt-BR" dirty="0"/>
              <a:t>. Somente dos alunos com nota maior ou igual a 6</a:t>
            </a:r>
          </a:p>
          <a:p>
            <a:pPr marL="342900" indent="-342900">
              <a:buFontTx/>
              <a:buAutoNum type="alphaLcParenR"/>
            </a:pPr>
            <a:r>
              <a:rPr lang="pt-BR" dirty="0"/>
              <a:t>Ra/</a:t>
            </a:r>
            <a:r>
              <a:rPr lang="pt-BR" dirty="0" err="1"/>
              <a:t>NomeAluno</a:t>
            </a:r>
            <a:r>
              <a:rPr lang="pt-BR" dirty="0"/>
              <a:t>/nota/</a:t>
            </a:r>
            <a:r>
              <a:rPr lang="pt-BR" dirty="0" err="1"/>
              <a:t>NomeDisciplina</a:t>
            </a:r>
            <a:r>
              <a:rPr lang="pt-BR" dirty="0"/>
              <a:t>. Somente dos alunos com nota menor do que 6</a:t>
            </a:r>
          </a:p>
          <a:p>
            <a:pPr marL="342900" indent="-342900">
              <a:buFontTx/>
              <a:buAutoNum type="alphaLcParenR"/>
            </a:pPr>
            <a:r>
              <a:rPr lang="pt-BR" dirty="0"/>
              <a:t>Ra/</a:t>
            </a:r>
            <a:r>
              <a:rPr lang="pt-BR" dirty="0" err="1"/>
              <a:t>NomeAluno</a:t>
            </a:r>
            <a:r>
              <a:rPr lang="pt-BR" dirty="0"/>
              <a:t>/nota/</a:t>
            </a:r>
            <a:r>
              <a:rPr lang="pt-BR" dirty="0" err="1"/>
              <a:t>NomeDisciplina</a:t>
            </a:r>
            <a:r>
              <a:rPr lang="pt-BR" dirty="0"/>
              <a:t>. Somente dos alunos com nota menor do que 6 e sexo feminino</a:t>
            </a:r>
          </a:p>
          <a:p>
            <a:pPr marL="342900" indent="-342900">
              <a:buFontTx/>
              <a:buAutoNum type="alphaLcParenR"/>
            </a:pPr>
            <a:r>
              <a:rPr lang="pt-BR" dirty="0"/>
              <a:t>Ra/</a:t>
            </a:r>
            <a:r>
              <a:rPr lang="pt-BR" dirty="0" err="1"/>
              <a:t>NomeAluno</a:t>
            </a:r>
            <a:r>
              <a:rPr lang="pt-BR" dirty="0"/>
              <a:t>/nota/</a:t>
            </a:r>
            <a:r>
              <a:rPr lang="pt-BR" dirty="0" err="1"/>
              <a:t>NomeDisciplina</a:t>
            </a:r>
            <a:r>
              <a:rPr lang="pt-BR" dirty="0"/>
              <a:t>. Somente disciplina matemática</a:t>
            </a:r>
          </a:p>
          <a:p>
            <a:pPr marL="342900" indent="-342900">
              <a:buFontTx/>
              <a:buAutoNum type="alphaLcParenR"/>
            </a:pPr>
            <a:r>
              <a:rPr lang="pt-BR" dirty="0"/>
              <a:t>Ra/</a:t>
            </a:r>
            <a:r>
              <a:rPr lang="pt-BR" dirty="0" err="1"/>
              <a:t>NomeAluno</a:t>
            </a:r>
            <a:r>
              <a:rPr lang="pt-BR" dirty="0"/>
              <a:t>/</a:t>
            </a:r>
            <a:r>
              <a:rPr lang="pt-BR" dirty="0" err="1"/>
              <a:t>NomeDisciplina</a:t>
            </a:r>
            <a:r>
              <a:rPr lang="pt-BR" dirty="0"/>
              <a:t>. Somente alunos com nome que comecem com a letra A e sexo masculino</a:t>
            </a:r>
          </a:p>
          <a:p>
            <a:pPr marL="342900" indent="-342900">
              <a:buFontTx/>
              <a:buAutoNum type="alphaLcParenR"/>
            </a:pPr>
            <a:endParaRPr lang="pt-BR" dirty="0"/>
          </a:p>
          <a:p>
            <a:pPr marL="342900" indent="-342900">
              <a:buFontTx/>
              <a:buAutoNum type="alphaLcParenR"/>
            </a:pPr>
            <a:endParaRPr lang="pt-BR" dirty="0"/>
          </a:p>
          <a:p>
            <a:pPr marL="342900" indent="-342900">
              <a:buFontTx/>
              <a:buAutoNum type="alphaLcParenR"/>
            </a:pPr>
            <a:endParaRPr lang="pt-BR" dirty="0"/>
          </a:p>
          <a:p>
            <a:pPr marL="342900" indent="-342900">
              <a:buFontTx/>
              <a:buAutoNum type="alphaLcParenR"/>
            </a:pPr>
            <a:endParaRPr lang="pt-BR" dirty="0"/>
          </a:p>
          <a:p>
            <a:pPr marL="342900" indent="-342900"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0267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EE4AD80-CC85-4C48-BDCD-CFEBC48AB650}"/>
              </a:ext>
            </a:extLst>
          </p:cNvPr>
          <p:cNvSpPr txBox="1"/>
          <p:nvPr/>
        </p:nvSpPr>
        <p:spPr>
          <a:xfrm>
            <a:off x="539552" y="188640"/>
            <a:ext cx="518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Alunos(*</a:t>
            </a:r>
            <a:r>
              <a:rPr lang="pt-BR" dirty="0" err="1">
                <a:solidFill>
                  <a:srgbClr val="0070C0"/>
                </a:solidFill>
              </a:rPr>
              <a:t>ra</a:t>
            </a:r>
            <a:r>
              <a:rPr lang="pt-BR" dirty="0">
                <a:solidFill>
                  <a:srgbClr val="0070C0"/>
                </a:solidFill>
              </a:rPr>
              <a:t>, nome)</a:t>
            </a:r>
          </a:p>
          <a:p>
            <a:r>
              <a:rPr lang="pt-BR" dirty="0">
                <a:solidFill>
                  <a:srgbClr val="0070C0"/>
                </a:solidFill>
              </a:rPr>
              <a:t>Matricula(*</a:t>
            </a:r>
            <a:r>
              <a:rPr lang="pt-BR" dirty="0" err="1">
                <a:solidFill>
                  <a:srgbClr val="0070C0"/>
                </a:solidFill>
              </a:rPr>
              <a:t>numat</a:t>
            </a:r>
            <a:r>
              <a:rPr lang="pt-BR" dirty="0">
                <a:solidFill>
                  <a:srgbClr val="0070C0"/>
                </a:solidFill>
              </a:rPr>
              <a:t>, data, nota, --</a:t>
            </a:r>
            <a:r>
              <a:rPr lang="pt-BR" dirty="0" err="1">
                <a:solidFill>
                  <a:srgbClr val="0070C0"/>
                </a:solidFill>
              </a:rPr>
              <a:t>ra</a:t>
            </a:r>
            <a:r>
              <a:rPr lang="pt-BR" dirty="0">
                <a:solidFill>
                  <a:srgbClr val="0070C0"/>
                </a:solidFill>
              </a:rPr>
              <a:t>, --codisciplina)</a:t>
            </a:r>
          </a:p>
          <a:p>
            <a:r>
              <a:rPr lang="pt-BR" dirty="0">
                <a:solidFill>
                  <a:srgbClr val="0070C0"/>
                </a:solidFill>
              </a:rPr>
              <a:t>Disciplina(*código, nome)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A9DFB9-F37C-40D4-B85B-313381B3B392}"/>
              </a:ext>
            </a:extLst>
          </p:cNvPr>
          <p:cNvSpPr txBox="1"/>
          <p:nvPr/>
        </p:nvSpPr>
        <p:spPr>
          <a:xfrm>
            <a:off x="683568" y="1636059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Exiba as seguintes informações:</a:t>
            </a:r>
          </a:p>
          <a:p>
            <a:endParaRPr lang="pt-BR" dirty="0"/>
          </a:p>
          <a:p>
            <a:pPr marL="342900" indent="-342900">
              <a:buAutoNum type="alphaLcParenR"/>
            </a:pPr>
            <a:r>
              <a:rPr lang="pt-BR" dirty="0"/>
              <a:t>Ra/</a:t>
            </a:r>
            <a:r>
              <a:rPr lang="pt-BR" dirty="0" err="1"/>
              <a:t>NomeAluno</a:t>
            </a:r>
            <a:r>
              <a:rPr lang="pt-BR" dirty="0"/>
              <a:t>/nota/</a:t>
            </a:r>
            <a:r>
              <a:rPr lang="pt-BR" dirty="0" err="1"/>
              <a:t>NomeDisciplina</a:t>
            </a:r>
            <a:endParaRPr lang="pt-BR" dirty="0"/>
          </a:p>
          <a:p>
            <a:pPr marL="342900" indent="-342900">
              <a:buAutoNum type="alphaLcParenR"/>
            </a:pPr>
            <a:endParaRPr lang="pt-BR" dirty="0"/>
          </a:p>
          <a:p>
            <a:pPr marL="342900" indent="-342900">
              <a:buAutoNum type="alphaLcParenR"/>
            </a:pPr>
            <a:endParaRPr lang="pt-BR" dirty="0"/>
          </a:p>
          <a:p>
            <a:r>
              <a:rPr lang="pt-BR" dirty="0"/>
              <a:t>SELECT </a:t>
            </a:r>
            <a:r>
              <a:rPr lang="pt-BR" dirty="0" err="1"/>
              <a:t>al.ra</a:t>
            </a:r>
            <a:r>
              <a:rPr lang="pt-BR" dirty="0"/>
              <a:t>, </a:t>
            </a:r>
            <a:r>
              <a:rPr lang="pt-BR" dirty="0" err="1"/>
              <a:t>al.nome</a:t>
            </a:r>
            <a:r>
              <a:rPr lang="pt-BR" dirty="0"/>
              <a:t>, </a:t>
            </a:r>
            <a:r>
              <a:rPr lang="pt-BR" dirty="0" err="1"/>
              <a:t>m.nota</a:t>
            </a:r>
            <a:r>
              <a:rPr lang="pt-BR" dirty="0"/>
              <a:t>, </a:t>
            </a:r>
            <a:r>
              <a:rPr lang="pt-BR" dirty="0" err="1"/>
              <a:t>d.nome</a:t>
            </a:r>
            <a:endParaRPr lang="pt-BR" dirty="0"/>
          </a:p>
          <a:p>
            <a:r>
              <a:rPr lang="pt-BR" dirty="0"/>
              <a:t>FROM alunos al, matricula m, disciplina d</a:t>
            </a:r>
          </a:p>
          <a:p>
            <a:r>
              <a:rPr lang="pt-BR" dirty="0"/>
              <a:t>WHERE </a:t>
            </a:r>
            <a:r>
              <a:rPr lang="pt-BR" dirty="0" err="1"/>
              <a:t>al.ra</a:t>
            </a:r>
            <a:r>
              <a:rPr lang="pt-BR" dirty="0"/>
              <a:t> = </a:t>
            </a:r>
            <a:r>
              <a:rPr lang="pt-BR" dirty="0" err="1"/>
              <a:t>m.ra</a:t>
            </a:r>
            <a:endParaRPr lang="pt-BR" dirty="0"/>
          </a:p>
          <a:p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d.codigo</a:t>
            </a:r>
            <a:r>
              <a:rPr lang="pt-BR" dirty="0"/>
              <a:t> = </a:t>
            </a:r>
            <a:r>
              <a:rPr lang="pt-BR" dirty="0" err="1"/>
              <a:t>m.coddisciplina</a:t>
            </a:r>
            <a:endParaRPr lang="pt-BR" dirty="0"/>
          </a:p>
          <a:p>
            <a:endParaRPr lang="pt-BR" dirty="0"/>
          </a:p>
          <a:p>
            <a:pPr marL="342900" indent="-342900">
              <a:buFontTx/>
              <a:buAutoNum type="alphaLcParenR"/>
            </a:pPr>
            <a:endParaRPr lang="pt-BR" dirty="0"/>
          </a:p>
          <a:p>
            <a:pPr marL="342900" indent="-342900">
              <a:buFontTx/>
              <a:buAutoNum type="alphaLcParenR"/>
            </a:pPr>
            <a:endParaRPr lang="pt-BR" dirty="0"/>
          </a:p>
          <a:p>
            <a:pPr marL="342900" indent="-342900">
              <a:buFontTx/>
              <a:buAutoNum type="alphaLcParenR"/>
            </a:pPr>
            <a:endParaRPr lang="pt-BR" dirty="0"/>
          </a:p>
          <a:p>
            <a:pPr marL="342900" indent="-342900"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8906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EE4AD80-CC85-4C48-BDCD-CFEBC48AB650}"/>
              </a:ext>
            </a:extLst>
          </p:cNvPr>
          <p:cNvSpPr txBox="1"/>
          <p:nvPr/>
        </p:nvSpPr>
        <p:spPr>
          <a:xfrm>
            <a:off x="323528" y="188640"/>
            <a:ext cx="518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Alunos(*</a:t>
            </a:r>
            <a:r>
              <a:rPr lang="pt-BR" dirty="0" err="1">
                <a:solidFill>
                  <a:srgbClr val="0070C0"/>
                </a:solidFill>
              </a:rPr>
              <a:t>ra</a:t>
            </a:r>
            <a:r>
              <a:rPr lang="pt-BR" dirty="0">
                <a:solidFill>
                  <a:srgbClr val="0070C0"/>
                </a:solidFill>
              </a:rPr>
              <a:t>, nome)</a:t>
            </a:r>
          </a:p>
          <a:p>
            <a:r>
              <a:rPr lang="pt-BR" dirty="0">
                <a:solidFill>
                  <a:srgbClr val="0070C0"/>
                </a:solidFill>
              </a:rPr>
              <a:t>Matricula(*</a:t>
            </a:r>
            <a:r>
              <a:rPr lang="pt-BR" dirty="0" err="1">
                <a:solidFill>
                  <a:srgbClr val="0070C0"/>
                </a:solidFill>
              </a:rPr>
              <a:t>numat</a:t>
            </a:r>
            <a:r>
              <a:rPr lang="pt-BR" dirty="0">
                <a:solidFill>
                  <a:srgbClr val="0070C0"/>
                </a:solidFill>
              </a:rPr>
              <a:t>, data, nota, --</a:t>
            </a:r>
            <a:r>
              <a:rPr lang="pt-BR" dirty="0" err="1">
                <a:solidFill>
                  <a:srgbClr val="0070C0"/>
                </a:solidFill>
              </a:rPr>
              <a:t>ra</a:t>
            </a:r>
            <a:r>
              <a:rPr lang="pt-BR" dirty="0">
                <a:solidFill>
                  <a:srgbClr val="0070C0"/>
                </a:solidFill>
              </a:rPr>
              <a:t>, --codisciplina)</a:t>
            </a:r>
          </a:p>
          <a:p>
            <a:r>
              <a:rPr lang="pt-BR" dirty="0">
                <a:solidFill>
                  <a:srgbClr val="0070C0"/>
                </a:solidFill>
              </a:rPr>
              <a:t>Disciplina(*código, nome)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A9DFB9-F37C-40D4-B85B-313381B3B392}"/>
              </a:ext>
            </a:extLst>
          </p:cNvPr>
          <p:cNvSpPr txBox="1"/>
          <p:nvPr/>
        </p:nvSpPr>
        <p:spPr>
          <a:xfrm>
            <a:off x="647564" y="1111970"/>
            <a:ext cx="78488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Exiba as seguintes informações:</a:t>
            </a:r>
          </a:p>
          <a:p>
            <a:endParaRPr lang="pt-BR" dirty="0"/>
          </a:p>
          <a:p>
            <a:pPr marL="342900" indent="-342900">
              <a:buAutoNum type="alphaLcParenR"/>
            </a:pPr>
            <a:r>
              <a:rPr lang="pt-BR" dirty="0"/>
              <a:t>Ra/</a:t>
            </a:r>
            <a:r>
              <a:rPr lang="pt-BR" dirty="0" err="1"/>
              <a:t>NomeAluno</a:t>
            </a:r>
            <a:r>
              <a:rPr lang="pt-BR" dirty="0"/>
              <a:t>/nota/</a:t>
            </a:r>
            <a:r>
              <a:rPr lang="pt-BR" dirty="0" err="1"/>
              <a:t>NomeDisciplina</a:t>
            </a:r>
            <a:endParaRPr lang="pt-BR" dirty="0"/>
          </a:p>
          <a:p>
            <a:pPr marL="342900" indent="-342900">
              <a:buAutoNum type="alphaLcParenR"/>
            </a:pPr>
            <a:endParaRPr lang="pt-BR" dirty="0"/>
          </a:p>
          <a:p>
            <a:pPr marL="342900" indent="-342900">
              <a:buFontTx/>
              <a:buAutoNum type="alphaLcParenR"/>
            </a:pPr>
            <a:r>
              <a:rPr lang="pt-BR" dirty="0"/>
              <a:t>Ra/</a:t>
            </a:r>
            <a:r>
              <a:rPr lang="pt-BR" dirty="0" err="1"/>
              <a:t>NomeAluno</a:t>
            </a:r>
            <a:r>
              <a:rPr lang="pt-BR" dirty="0"/>
              <a:t>/nota/</a:t>
            </a:r>
            <a:r>
              <a:rPr lang="pt-BR" dirty="0" err="1"/>
              <a:t>NomeDisciplina</a:t>
            </a:r>
            <a:r>
              <a:rPr lang="pt-BR" dirty="0"/>
              <a:t>. Somente dos alunos com nota maior ou igual a 6</a:t>
            </a:r>
          </a:p>
          <a:p>
            <a:pPr marL="342900" indent="-342900">
              <a:buFontTx/>
              <a:buAutoNum type="alphaLcParenR"/>
            </a:pPr>
            <a:endParaRPr lang="pt-BR" dirty="0"/>
          </a:p>
          <a:p>
            <a:r>
              <a:rPr lang="pt-BR" dirty="0"/>
              <a:t>SELECT </a:t>
            </a:r>
            <a:r>
              <a:rPr lang="pt-BR" dirty="0" err="1"/>
              <a:t>m.ra</a:t>
            </a:r>
            <a:r>
              <a:rPr lang="pt-BR" dirty="0"/>
              <a:t>, </a:t>
            </a:r>
            <a:r>
              <a:rPr lang="pt-BR" dirty="0" err="1"/>
              <a:t>a.nome</a:t>
            </a:r>
            <a:r>
              <a:rPr lang="pt-BR" dirty="0"/>
              <a:t>, </a:t>
            </a:r>
            <a:r>
              <a:rPr lang="pt-BR" dirty="0" err="1"/>
              <a:t>m.nota</a:t>
            </a:r>
            <a:r>
              <a:rPr lang="pt-BR" dirty="0"/>
              <a:t>, </a:t>
            </a:r>
            <a:r>
              <a:rPr lang="pt-BR" dirty="0" err="1"/>
              <a:t>d.nome</a:t>
            </a:r>
            <a:endParaRPr lang="pt-BR" dirty="0"/>
          </a:p>
          <a:p>
            <a:r>
              <a:rPr lang="pt-BR" dirty="0"/>
              <a:t>FROM alunos a, matricula m, disciplina d</a:t>
            </a:r>
          </a:p>
          <a:p>
            <a:r>
              <a:rPr lang="pt-BR" dirty="0"/>
              <a:t>WHERE </a:t>
            </a:r>
            <a:r>
              <a:rPr lang="pt-BR" dirty="0" err="1"/>
              <a:t>m.ra</a:t>
            </a:r>
            <a:r>
              <a:rPr lang="pt-BR" dirty="0"/>
              <a:t> = </a:t>
            </a:r>
            <a:r>
              <a:rPr lang="pt-BR" dirty="0" err="1"/>
              <a:t>a.ra</a:t>
            </a:r>
            <a:endParaRPr lang="pt-BR" dirty="0"/>
          </a:p>
          <a:p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d.codigo</a:t>
            </a:r>
            <a:r>
              <a:rPr lang="pt-BR" dirty="0"/>
              <a:t> = </a:t>
            </a:r>
            <a:r>
              <a:rPr lang="pt-BR" dirty="0" err="1"/>
              <a:t>m.codisciplina</a:t>
            </a:r>
            <a:endParaRPr lang="pt-BR" dirty="0"/>
          </a:p>
          <a:p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m.nota</a:t>
            </a:r>
            <a:r>
              <a:rPr lang="pt-BR" dirty="0"/>
              <a:t> &gt;= 6</a:t>
            </a:r>
          </a:p>
          <a:p>
            <a:endParaRPr lang="pt-BR" dirty="0"/>
          </a:p>
          <a:p>
            <a:r>
              <a:rPr lang="pt-BR" dirty="0"/>
              <a:t>SELECT </a:t>
            </a:r>
            <a:r>
              <a:rPr lang="pt-BR" dirty="0" err="1"/>
              <a:t>m.ra</a:t>
            </a:r>
            <a:r>
              <a:rPr lang="pt-BR" dirty="0"/>
              <a:t>, </a:t>
            </a:r>
            <a:r>
              <a:rPr lang="pt-BR" dirty="0" err="1"/>
              <a:t>a.nome</a:t>
            </a:r>
            <a:r>
              <a:rPr lang="pt-BR" dirty="0"/>
              <a:t>, </a:t>
            </a:r>
            <a:r>
              <a:rPr lang="pt-BR" dirty="0" err="1"/>
              <a:t>m.nota</a:t>
            </a:r>
            <a:r>
              <a:rPr lang="pt-BR" dirty="0"/>
              <a:t>, </a:t>
            </a:r>
            <a:r>
              <a:rPr lang="pt-BR" dirty="0" err="1"/>
              <a:t>d.nome</a:t>
            </a:r>
            <a:endParaRPr lang="pt-BR" dirty="0"/>
          </a:p>
          <a:p>
            <a:r>
              <a:rPr lang="pt-BR" dirty="0"/>
              <a:t>FROM alunos a </a:t>
            </a: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matricula m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a.ra</a:t>
            </a:r>
            <a:r>
              <a:rPr lang="pt-BR" dirty="0"/>
              <a:t> = </a:t>
            </a:r>
            <a:r>
              <a:rPr lang="pt-BR" dirty="0" err="1"/>
              <a:t>m.ra</a:t>
            </a:r>
            <a:r>
              <a:rPr lang="pt-BR" dirty="0"/>
              <a:t> </a:t>
            </a:r>
          </a:p>
          <a:p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disciplina d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m.codisciplina</a:t>
            </a:r>
            <a:r>
              <a:rPr lang="pt-BR" dirty="0"/>
              <a:t> = </a:t>
            </a:r>
            <a:r>
              <a:rPr lang="pt-BR" dirty="0" err="1"/>
              <a:t>d.codigo</a:t>
            </a:r>
            <a:endParaRPr lang="pt-BR" dirty="0"/>
          </a:p>
          <a:p>
            <a:r>
              <a:rPr lang="pt-BR" dirty="0"/>
              <a:t>WHERE </a:t>
            </a:r>
            <a:r>
              <a:rPr lang="pt-BR" dirty="0" err="1"/>
              <a:t>m.nota</a:t>
            </a:r>
            <a:r>
              <a:rPr lang="pt-BR" dirty="0"/>
              <a:t> &gt;= 6</a:t>
            </a:r>
          </a:p>
          <a:p>
            <a:endParaRPr lang="pt-BR" dirty="0"/>
          </a:p>
          <a:p>
            <a:endParaRPr lang="pt-BR" dirty="0"/>
          </a:p>
          <a:p>
            <a:pPr marL="342900" indent="-342900">
              <a:buFontTx/>
              <a:buAutoNum type="alphaLcParenR"/>
            </a:pPr>
            <a:endParaRPr lang="pt-BR" dirty="0"/>
          </a:p>
          <a:p>
            <a:pPr marL="342900" indent="-342900">
              <a:buFontTx/>
              <a:buAutoNum type="alphaLcParenR"/>
            </a:pPr>
            <a:endParaRPr lang="pt-BR" dirty="0"/>
          </a:p>
          <a:p>
            <a:pPr marL="342900" indent="-342900">
              <a:buFontTx/>
              <a:buAutoNum type="alphaLcParenR"/>
            </a:pPr>
            <a:endParaRPr lang="pt-BR" dirty="0"/>
          </a:p>
          <a:p>
            <a:pPr marL="342900" indent="-342900"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4984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009DDF4-0862-47EB-A734-8FA5586D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C) Ra/</a:t>
            </a:r>
            <a:r>
              <a:rPr lang="pt-BR" dirty="0" err="1"/>
              <a:t>NomeAluno</a:t>
            </a:r>
            <a:r>
              <a:rPr lang="pt-BR" dirty="0"/>
              <a:t>/nota/</a:t>
            </a:r>
            <a:r>
              <a:rPr lang="pt-BR" dirty="0" err="1"/>
              <a:t>NomeDisciplina</a:t>
            </a:r>
            <a:r>
              <a:rPr lang="pt-BR" dirty="0"/>
              <a:t>. Somente dos alunos com nota menor do que 6</a:t>
            </a:r>
          </a:p>
          <a:p>
            <a:endParaRPr lang="pt-BR" dirty="0"/>
          </a:p>
          <a:p>
            <a:pPr marL="109728" indent="0">
              <a:buNone/>
            </a:pPr>
            <a:r>
              <a:rPr lang="pt-BR" dirty="0"/>
              <a:t>SELECT </a:t>
            </a:r>
            <a:r>
              <a:rPr lang="pt-BR" dirty="0" err="1"/>
              <a:t>a.ra</a:t>
            </a:r>
            <a:r>
              <a:rPr lang="pt-BR" dirty="0"/>
              <a:t>, </a:t>
            </a:r>
            <a:r>
              <a:rPr lang="pt-BR" dirty="0" err="1"/>
              <a:t>a.nome</a:t>
            </a:r>
            <a:r>
              <a:rPr lang="pt-BR" dirty="0"/>
              <a:t>, </a:t>
            </a:r>
            <a:r>
              <a:rPr lang="pt-BR" dirty="0" err="1"/>
              <a:t>m.nota</a:t>
            </a:r>
            <a:r>
              <a:rPr lang="pt-BR" dirty="0"/>
              <a:t>, </a:t>
            </a:r>
            <a:r>
              <a:rPr lang="pt-BR" dirty="0" err="1"/>
              <a:t>d.nome</a:t>
            </a:r>
            <a:endParaRPr lang="pt-BR" dirty="0"/>
          </a:p>
          <a:p>
            <a:pPr marL="109728" indent="0">
              <a:buNone/>
            </a:pPr>
            <a:r>
              <a:rPr lang="pt-BR" dirty="0"/>
              <a:t>FROM alunos a, matricula m, disciplina d</a:t>
            </a:r>
          </a:p>
          <a:p>
            <a:pPr marL="109728" indent="0">
              <a:buNone/>
            </a:pPr>
            <a:r>
              <a:rPr lang="pt-BR" dirty="0"/>
              <a:t>WHERE </a:t>
            </a:r>
            <a:r>
              <a:rPr lang="pt-BR" dirty="0" err="1"/>
              <a:t>m.ra</a:t>
            </a:r>
            <a:r>
              <a:rPr lang="pt-BR" dirty="0"/>
              <a:t> = </a:t>
            </a:r>
            <a:r>
              <a:rPr lang="pt-BR" dirty="0" err="1"/>
              <a:t>a.ra</a:t>
            </a:r>
            <a:endParaRPr lang="pt-BR" dirty="0"/>
          </a:p>
          <a:p>
            <a:pPr marL="109728" indent="0">
              <a:buNone/>
            </a:pP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d.codigo</a:t>
            </a:r>
            <a:r>
              <a:rPr lang="pt-BR" dirty="0"/>
              <a:t> = </a:t>
            </a:r>
            <a:r>
              <a:rPr lang="pt-BR" dirty="0" err="1"/>
              <a:t>m.codisciplina</a:t>
            </a:r>
            <a:endParaRPr lang="pt-BR" dirty="0"/>
          </a:p>
          <a:p>
            <a:pPr marL="109728" indent="0">
              <a:buNone/>
            </a:pP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m.nota</a:t>
            </a:r>
            <a:r>
              <a:rPr lang="pt-BR" dirty="0"/>
              <a:t> &lt; 6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AA9101D-DCE3-494A-B500-F4601729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02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t-BR" sz="2400" dirty="0"/>
              <a:t>INSERT INTO ALUNOS (RA , DIGITO, NOME, SOBRENOME , SEXO, NOTA1, NOTA2) VALUES (1 ,1 ,'MARIA', 'SILVA' ,'F' ,10 ,5 );</a:t>
            </a:r>
          </a:p>
          <a:p>
            <a:pPr>
              <a:buNone/>
            </a:pPr>
            <a:r>
              <a:rPr lang="pt-BR" sz="2400" dirty="0"/>
              <a:t>INSERT INTO ALUNOS (RA , DIGITO, NOME, SOBRENOME , SEXO, NOTA1, NOTA2) VALUES (2 ,1 ,'MARCOS', ‘TUNES' ,’M' ,9,7.5 );</a:t>
            </a:r>
          </a:p>
          <a:p>
            <a:pPr>
              <a:buNone/>
            </a:pPr>
            <a:r>
              <a:rPr lang="pt-BR" sz="2400" dirty="0"/>
              <a:t>INSERT INTO ALUNOS (RA , DIGITO, NOME, SOBRENOME , SEXO, NOTA1, NOTA2) VALUES (3 ,1 ,'ANDRE', 'LOPES' ,'M' ,8.5 ,6 );</a:t>
            </a:r>
          </a:p>
          <a:p>
            <a:pPr>
              <a:buNone/>
            </a:pPr>
            <a:r>
              <a:rPr lang="pt-BR" sz="2400" dirty="0"/>
              <a:t>INSERT INTO ALUNOS (RA , DIGITO, NOME, SOBRENOME , SEXO, NOTA1, NOTA2) VALUES (4 ,1 ,'SILVIA', ‘CRUZ' ,'F' ,7 ,7 );</a:t>
            </a:r>
          </a:p>
          <a:p>
            <a:pPr>
              <a:buNone/>
            </a:pPr>
            <a:r>
              <a:rPr lang="pt-BR" sz="2400" dirty="0"/>
              <a:t>INSERT INTO ALUNOS (RA , DIGITO, NOME, SOBRENOME , SEXO, NOTA1, NOTA2) VALUES (5 ,1 ,'LEILA', ‘RUIZ' ,'F' ,4 ,5 );</a:t>
            </a:r>
          </a:p>
          <a:p>
            <a:pPr>
              <a:buNone/>
            </a:pPr>
            <a:r>
              <a:rPr lang="pt-BR" sz="2400" dirty="0"/>
              <a:t>INSERT INTO ALUNOS (RA , DIGITO, NOME, SOBRENOME , SEXO, NOTA1, NOTA2) VALUES (6 ,1 ,‘JORGE', 'SILVA' ,'M' ,10 ,5 );</a:t>
            </a:r>
          </a:p>
          <a:p>
            <a:pPr>
              <a:buNone/>
            </a:pPr>
            <a:r>
              <a:rPr lang="pt-BR" sz="2400" dirty="0"/>
              <a:t>INSERT INTO ALUNOS (RA , DIGITO, NOME, SOBRENOME , SEXO, NOTA1, NOTA2) VALUES (7 ,1 ,‘JOSÉ', ‘MINGA' ,'M' ,10 ,5 );</a:t>
            </a:r>
          </a:p>
          <a:p>
            <a:pPr>
              <a:buNone/>
            </a:pPr>
            <a:endParaRPr lang="pt-BR" sz="24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Dados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70CBC28-68F2-4FDE-B0F4-27B2E454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D) Ra/</a:t>
            </a:r>
            <a:r>
              <a:rPr lang="pt-BR" dirty="0" err="1"/>
              <a:t>NomeAluno</a:t>
            </a:r>
            <a:r>
              <a:rPr lang="pt-BR" dirty="0"/>
              <a:t>/nota/</a:t>
            </a:r>
            <a:r>
              <a:rPr lang="pt-BR" dirty="0" err="1"/>
              <a:t>NomeDisciplina</a:t>
            </a:r>
            <a:r>
              <a:rPr lang="pt-BR" dirty="0"/>
              <a:t>. Somente dos alunos com nota menor do que 6 e sexo feminino</a:t>
            </a:r>
          </a:p>
          <a:p>
            <a:endParaRPr lang="pt-BR" dirty="0"/>
          </a:p>
          <a:p>
            <a:pPr marL="109728" indent="0">
              <a:buNone/>
            </a:pPr>
            <a:r>
              <a:rPr lang="pt-BR" dirty="0"/>
              <a:t>SELECT </a:t>
            </a:r>
            <a:r>
              <a:rPr lang="pt-BR" dirty="0" err="1"/>
              <a:t>a.ra</a:t>
            </a:r>
            <a:r>
              <a:rPr lang="pt-BR" dirty="0"/>
              <a:t>, </a:t>
            </a:r>
            <a:r>
              <a:rPr lang="pt-BR" dirty="0" err="1"/>
              <a:t>a.nome</a:t>
            </a:r>
            <a:r>
              <a:rPr lang="pt-BR" dirty="0"/>
              <a:t>, </a:t>
            </a:r>
            <a:r>
              <a:rPr lang="pt-BR" dirty="0" err="1"/>
              <a:t>m.nota</a:t>
            </a:r>
            <a:r>
              <a:rPr lang="pt-BR" dirty="0"/>
              <a:t>, </a:t>
            </a:r>
            <a:r>
              <a:rPr lang="pt-BR" dirty="0" err="1"/>
              <a:t>d.nome</a:t>
            </a:r>
            <a:endParaRPr lang="pt-BR" dirty="0"/>
          </a:p>
          <a:p>
            <a:pPr marL="109728" indent="0">
              <a:buNone/>
            </a:pPr>
            <a:r>
              <a:rPr lang="pt-BR" dirty="0"/>
              <a:t>FROM alunos a, matricula m, disciplina d</a:t>
            </a:r>
          </a:p>
          <a:p>
            <a:pPr marL="109728" indent="0">
              <a:buNone/>
            </a:pPr>
            <a:r>
              <a:rPr lang="pt-BR" dirty="0"/>
              <a:t>WHERE </a:t>
            </a:r>
            <a:r>
              <a:rPr lang="pt-BR" dirty="0" err="1"/>
              <a:t>m.ra</a:t>
            </a:r>
            <a:r>
              <a:rPr lang="pt-BR" dirty="0"/>
              <a:t> = </a:t>
            </a:r>
            <a:r>
              <a:rPr lang="pt-BR" dirty="0" err="1"/>
              <a:t>a.ra</a:t>
            </a:r>
            <a:endParaRPr lang="pt-BR" dirty="0"/>
          </a:p>
          <a:p>
            <a:pPr marL="109728" indent="0">
              <a:buNone/>
            </a:pP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d.codigo</a:t>
            </a:r>
            <a:r>
              <a:rPr lang="pt-BR" dirty="0"/>
              <a:t> = </a:t>
            </a:r>
            <a:r>
              <a:rPr lang="pt-BR" dirty="0" err="1"/>
              <a:t>m.codisciplina</a:t>
            </a:r>
            <a:endParaRPr lang="pt-BR" dirty="0"/>
          </a:p>
          <a:p>
            <a:pPr marL="109728" indent="0">
              <a:buNone/>
            </a:pP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m.nota</a:t>
            </a:r>
            <a:r>
              <a:rPr lang="pt-BR" dirty="0"/>
              <a:t> &lt; 6 </a:t>
            </a:r>
            <a:r>
              <a:rPr lang="pt-BR" dirty="0" err="1"/>
              <a:t>and</a:t>
            </a:r>
            <a:r>
              <a:rPr lang="pt-BR" dirty="0"/>
              <a:t> sexo = ‘F’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B94662D-532E-4C7A-832F-BC6B3087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724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61D7EE2-27C1-4D7D-83B8-A3294A70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E) Ra/</a:t>
            </a:r>
            <a:r>
              <a:rPr lang="pt-BR" dirty="0" err="1"/>
              <a:t>NomeAluno</a:t>
            </a:r>
            <a:r>
              <a:rPr lang="pt-BR" dirty="0"/>
              <a:t>/nota/</a:t>
            </a:r>
            <a:r>
              <a:rPr lang="pt-BR" dirty="0" err="1"/>
              <a:t>NomeDisciplina</a:t>
            </a:r>
            <a:r>
              <a:rPr lang="pt-BR" dirty="0"/>
              <a:t>. Somente disciplina matemática</a:t>
            </a:r>
          </a:p>
          <a:p>
            <a:endParaRPr lang="pt-BR" dirty="0"/>
          </a:p>
          <a:p>
            <a:pPr marL="109728" indent="0">
              <a:buNone/>
            </a:pPr>
            <a:r>
              <a:rPr lang="pt-BR" dirty="0"/>
              <a:t>SELECT </a:t>
            </a:r>
            <a:r>
              <a:rPr lang="pt-BR" dirty="0" err="1"/>
              <a:t>a.ra</a:t>
            </a:r>
            <a:r>
              <a:rPr lang="pt-BR" dirty="0"/>
              <a:t>, </a:t>
            </a:r>
            <a:r>
              <a:rPr lang="pt-BR" dirty="0" err="1"/>
              <a:t>a.nome</a:t>
            </a:r>
            <a:r>
              <a:rPr lang="pt-BR" dirty="0"/>
              <a:t>, </a:t>
            </a:r>
            <a:r>
              <a:rPr lang="pt-BR" dirty="0" err="1"/>
              <a:t>m.nota</a:t>
            </a:r>
            <a:r>
              <a:rPr lang="pt-BR" dirty="0"/>
              <a:t>, </a:t>
            </a:r>
            <a:r>
              <a:rPr lang="pt-BR" dirty="0" err="1"/>
              <a:t>d.nome</a:t>
            </a:r>
            <a:endParaRPr lang="pt-BR" dirty="0"/>
          </a:p>
          <a:p>
            <a:pPr marL="109728" indent="0">
              <a:buNone/>
            </a:pPr>
            <a:r>
              <a:rPr lang="pt-BR" dirty="0"/>
              <a:t>FROM alunos a, matricula m, disciplina d</a:t>
            </a:r>
          </a:p>
          <a:p>
            <a:pPr marL="109728" indent="0">
              <a:buNone/>
            </a:pPr>
            <a:r>
              <a:rPr lang="pt-BR" dirty="0"/>
              <a:t>WHERE </a:t>
            </a:r>
            <a:r>
              <a:rPr lang="pt-BR" dirty="0" err="1"/>
              <a:t>m.ra</a:t>
            </a:r>
            <a:r>
              <a:rPr lang="pt-BR" dirty="0"/>
              <a:t> = </a:t>
            </a:r>
            <a:r>
              <a:rPr lang="pt-BR" dirty="0" err="1"/>
              <a:t>a.ra</a:t>
            </a:r>
            <a:endParaRPr lang="pt-BR" dirty="0"/>
          </a:p>
          <a:p>
            <a:pPr marL="109728" indent="0">
              <a:buNone/>
            </a:pP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d.codigo</a:t>
            </a:r>
            <a:r>
              <a:rPr lang="pt-BR" dirty="0"/>
              <a:t> = </a:t>
            </a:r>
            <a:r>
              <a:rPr lang="pt-BR" dirty="0" err="1"/>
              <a:t>m.codisciplina</a:t>
            </a:r>
            <a:endParaRPr lang="pt-BR" dirty="0"/>
          </a:p>
          <a:p>
            <a:pPr marL="109728" indent="0">
              <a:buNone/>
            </a:pP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d.nome</a:t>
            </a:r>
            <a:r>
              <a:rPr lang="pt-BR" dirty="0"/>
              <a:t> = ‘</a:t>
            </a:r>
            <a:r>
              <a:rPr lang="pt-BR" dirty="0" err="1"/>
              <a:t>Matematica</a:t>
            </a:r>
            <a:r>
              <a:rPr lang="pt-BR" dirty="0"/>
              <a:t>’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A5C6941-61B1-405F-B362-7D6CCFD2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323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AC310EF-8E5B-4844-8AEA-E27A6DFA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F) Ra/</a:t>
            </a:r>
            <a:r>
              <a:rPr lang="pt-BR" dirty="0" err="1"/>
              <a:t>NomeAluno</a:t>
            </a:r>
            <a:r>
              <a:rPr lang="pt-BR" dirty="0"/>
              <a:t>/</a:t>
            </a:r>
            <a:r>
              <a:rPr lang="pt-BR" dirty="0" err="1"/>
              <a:t>NomeDisciplina</a:t>
            </a:r>
            <a:r>
              <a:rPr lang="pt-BR" dirty="0"/>
              <a:t>. Somente alunos com nome que comecem com a letra A e sexo masculino</a:t>
            </a:r>
          </a:p>
          <a:p>
            <a:endParaRPr lang="pt-BR" dirty="0"/>
          </a:p>
          <a:p>
            <a:pPr marL="109728" indent="0">
              <a:buNone/>
            </a:pPr>
            <a:r>
              <a:rPr lang="pt-BR" dirty="0"/>
              <a:t>SELECT </a:t>
            </a:r>
            <a:r>
              <a:rPr lang="pt-BR" dirty="0" err="1"/>
              <a:t>a.ra</a:t>
            </a:r>
            <a:r>
              <a:rPr lang="pt-BR" dirty="0"/>
              <a:t>, </a:t>
            </a:r>
            <a:r>
              <a:rPr lang="pt-BR" dirty="0" err="1"/>
              <a:t>a.nome</a:t>
            </a:r>
            <a:r>
              <a:rPr lang="pt-BR" dirty="0"/>
              <a:t>, </a:t>
            </a:r>
            <a:r>
              <a:rPr lang="pt-BR" dirty="0" err="1"/>
              <a:t>m.nota</a:t>
            </a:r>
            <a:r>
              <a:rPr lang="pt-BR" dirty="0"/>
              <a:t>, </a:t>
            </a:r>
            <a:r>
              <a:rPr lang="pt-BR" dirty="0" err="1"/>
              <a:t>d.nome</a:t>
            </a:r>
            <a:endParaRPr lang="pt-BR" dirty="0"/>
          </a:p>
          <a:p>
            <a:pPr marL="109728" indent="0">
              <a:buNone/>
            </a:pPr>
            <a:r>
              <a:rPr lang="pt-BR" dirty="0"/>
              <a:t>FROM alunos a, matricula m, disciplina d</a:t>
            </a:r>
          </a:p>
          <a:p>
            <a:pPr marL="109728" indent="0">
              <a:buNone/>
            </a:pPr>
            <a:r>
              <a:rPr lang="pt-BR" dirty="0"/>
              <a:t>WHERE </a:t>
            </a:r>
            <a:r>
              <a:rPr lang="pt-BR" dirty="0" err="1"/>
              <a:t>m.ra</a:t>
            </a:r>
            <a:r>
              <a:rPr lang="pt-BR" dirty="0"/>
              <a:t> = </a:t>
            </a:r>
            <a:r>
              <a:rPr lang="pt-BR" dirty="0" err="1"/>
              <a:t>a.ra</a:t>
            </a:r>
            <a:endParaRPr lang="pt-BR" dirty="0"/>
          </a:p>
          <a:p>
            <a:pPr marL="109728" indent="0">
              <a:buNone/>
            </a:pP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d.codigo</a:t>
            </a:r>
            <a:r>
              <a:rPr lang="pt-BR" dirty="0"/>
              <a:t> = </a:t>
            </a:r>
            <a:r>
              <a:rPr lang="pt-BR" dirty="0" err="1"/>
              <a:t>m.codisciplina</a:t>
            </a:r>
            <a:endParaRPr lang="pt-BR" dirty="0"/>
          </a:p>
          <a:p>
            <a:pPr marL="109728" indent="0">
              <a:buNone/>
            </a:pP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al.nome</a:t>
            </a:r>
            <a:r>
              <a:rPr lang="pt-BR" dirty="0"/>
              <a:t> like ‘A%’ </a:t>
            </a:r>
            <a:r>
              <a:rPr lang="pt-BR" dirty="0" err="1"/>
              <a:t>and</a:t>
            </a:r>
            <a:r>
              <a:rPr lang="pt-BR" dirty="0"/>
              <a:t> sexo = ‘M’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48D80A-5D77-46BB-9DAF-DAADC6C4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2259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pt-BR"/>
              <a:t>Trabalhando com várias tabelas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</p:spPr>
        <p:txBody>
          <a:bodyPr/>
          <a:lstStyle/>
          <a:p>
            <a:pPr>
              <a:buFontTx/>
              <a:buNone/>
            </a:pPr>
            <a:r>
              <a:rPr lang="pt-BR" dirty="0"/>
              <a:t>Exemplo:</a:t>
            </a:r>
          </a:p>
          <a:p>
            <a:r>
              <a:rPr lang="pt-BR" dirty="0"/>
              <a:t>SELECT </a:t>
            </a:r>
            <a:r>
              <a:rPr lang="pt-BR" dirty="0" err="1"/>
              <a:t>alunos.ra</a:t>
            </a:r>
            <a:r>
              <a:rPr lang="pt-BR" dirty="0"/>
              <a:t>, </a:t>
            </a:r>
            <a:r>
              <a:rPr lang="pt-BR" dirty="0" err="1"/>
              <a:t>alunos.nome</a:t>
            </a:r>
            <a:r>
              <a:rPr lang="pt-BR" dirty="0"/>
              <a:t>, </a:t>
            </a:r>
            <a:r>
              <a:rPr lang="pt-BR" dirty="0" err="1"/>
              <a:t>disciplinas.cod_disciplina</a:t>
            </a:r>
            <a:r>
              <a:rPr lang="pt-BR" dirty="0"/>
              <a:t>, </a:t>
            </a:r>
            <a:r>
              <a:rPr lang="pt-BR" dirty="0" err="1"/>
              <a:t>disciplinas.nome</a:t>
            </a:r>
            <a:r>
              <a:rPr lang="pt-BR" dirty="0"/>
              <a:t>, matriculas.nota1</a:t>
            </a:r>
          </a:p>
          <a:p>
            <a:pPr>
              <a:buFontTx/>
              <a:buNone/>
            </a:pPr>
            <a:r>
              <a:rPr lang="pt-BR" dirty="0"/>
              <a:t>FROM alunos, disciplinas, matriculas</a:t>
            </a:r>
          </a:p>
          <a:p>
            <a:pPr>
              <a:buFontTx/>
              <a:buNone/>
            </a:pPr>
            <a:r>
              <a:rPr lang="pt-BR" dirty="0"/>
              <a:t>WHERE </a:t>
            </a:r>
          </a:p>
          <a:p>
            <a:pPr>
              <a:buFontTx/>
              <a:buNone/>
            </a:pPr>
            <a:r>
              <a:rPr lang="pt-BR" dirty="0"/>
              <a:t>	</a:t>
            </a:r>
            <a:r>
              <a:rPr lang="pt-BR" dirty="0" err="1"/>
              <a:t>alunos.ra</a:t>
            </a:r>
            <a:r>
              <a:rPr lang="pt-BR" dirty="0"/>
              <a:t>=</a:t>
            </a:r>
            <a:r>
              <a:rPr lang="pt-BR" dirty="0" err="1"/>
              <a:t>matriculas.ra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              </a:t>
            </a:r>
            <a:r>
              <a:rPr lang="pt-BR" dirty="0" err="1"/>
              <a:t>disciplinas.cod_disciplina</a:t>
            </a:r>
            <a:r>
              <a:rPr lang="pt-BR" dirty="0"/>
              <a:t>=</a:t>
            </a:r>
            <a:r>
              <a:rPr lang="pt-BR" dirty="0" err="1"/>
              <a:t>matriculas.cod_disciplina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alunos.ra</a:t>
            </a:r>
            <a:r>
              <a:rPr lang="pt-BR" dirty="0"/>
              <a:t>=1;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pt-BR"/>
              <a:t>Trabalhando com várias tabelas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</p:spPr>
        <p:txBody>
          <a:bodyPr/>
          <a:lstStyle/>
          <a:p>
            <a:r>
              <a:rPr lang="pt-BR"/>
              <a:t>No exemplo anterior podemos perceber que todo campo é antecedido pelo nome da tabela a que pertence.</a:t>
            </a:r>
          </a:p>
          <a:p>
            <a:r>
              <a:rPr lang="pt-BR"/>
              <a:t>Isto acontece porque quando estamos trabalhando com várias tabelas os nomes de colunas podem ser iguais em mais de uma tabela</a:t>
            </a:r>
          </a:p>
          <a:p>
            <a:r>
              <a:rPr lang="pt-BR"/>
              <a:t>Sendo assim esta informação diz ao SQL de onde deve vir a informação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pt-BR"/>
              <a:t>Trabalhando com várias tabelas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113337"/>
          </a:xfrm>
        </p:spPr>
        <p:txBody>
          <a:bodyPr/>
          <a:lstStyle/>
          <a:p>
            <a:r>
              <a:rPr lang="pt-BR"/>
              <a:t>Outra coisa que podemos observar é que as tabelas que contém as colunas devem estar especificadas na cláusula FROM separadas por vírgulas.</a:t>
            </a:r>
          </a:p>
          <a:p>
            <a:r>
              <a:rPr lang="pt-BR"/>
              <a:t> A cláusula WHERE vai determinar as condições de relacionamento.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pt-BR"/>
              <a:t>Trabalhando com várias tabelas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113337"/>
          </a:xfrm>
        </p:spPr>
        <p:txBody>
          <a:bodyPr>
            <a:normAutofit lnSpcReduction="10000"/>
          </a:bodyPr>
          <a:lstStyle/>
          <a:p>
            <a:r>
              <a:rPr lang="pt-BR" sz="2800"/>
              <a:t>O SQL suporta alguns tipos de JOINS (Junções)</a:t>
            </a:r>
          </a:p>
          <a:p>
            <a:r>
              <a:rPr lang="pt-BR" sz="2800"/>
              <a:t>O mais comum deles é o chamado INNER JOIN</a:t>
            </a:r>
          </a:p>
          <a:p>
            <a:r>
              <a:rPr lang="pt-BR" sz="2800"/>
              <a:t>Esta Junção retorna todos os pares com correspondentes de linhas nas duas tabelas e descartam as linhas sem correspondentes de ambas as tabelas</a:t>
            </a:r>
          </a:p>
          <a:p>
            <a:r>
              <a:rPr lang="pt-BR" sz="2800"/>
              <a:t>No caso do nosso exemplo só aparecerão os alunos que tiverem matriculas, as disciplinas que tiverem matrículas e as matrículas que tiverem alunos e disciplinas.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pt-BR"/>
              <a:t>Trabalhando com várias tabelas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</p:spPr>
        <p:txBody>
          <a:bodyPr/>
          <a:lstStyle/>
          <a:p>
            <a:pPr>
              <a:buFontTx/>
              <a:buNone/>
            </a:pPr>
            <a:r>
              <a:rPr lang="pt-BR"/>
              <a:t>Exemplo:</a:t>
            </a:r>
          </a:p>
          <a:p>
            <a:r>
              <a:rPr lang="pt-BR"/>
              <a:t>SELECT alunos.ra, alunos.nome, disciplinas.cod_disciplina, disciplinas.nome, matriculas.nota1</a:t>
            </a:r>
          </a:p>
          <a:p>
            <a:pPr>
              <a:buFontTx/>
              <a:buNone/>
            </a:pPr>
            <a:r>
              <a:rPr lang="pt-BR"/>
              <a:t>FROM alunos, disciplinas, matriculas</a:t>
            </a:r>
          </a:p>
          <a:p>
            <a:pPr>
              <a:buFontTx/>
              <a:buNone/>
            </a:pPr>
            <a:r>
              <a:rPr lang="pt-BR"/>
              <a:t>WHERE </a:t>
            </a:r>
          </a:p>
          <a:p>
            <a:pPr>
              <a:buFontTx/>
              <a:buNone/>
            </a:pPr>
            <a:r>
              <a:rPr lang="pt-BR"/>
              <a:t>	alunos.ra=matriculas.ra and               disciplinas.cod_disciplina=matriculas.cod_disciplina and alunos.ra=1;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pt-BR"/>
              <a:t>Trabalhando com várias tabelas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113337"/>
          </a:xfrm>
        </p:spPr>
        <p:txBody>
          <a:bodyPr/>
          <a:lstStyle/>
          <a:p>
            <a:r>
              <a:rPr lang="pt-BR"/>
              <a:t>Existe uma outra forma de escrever a mesma coisa</a:t>
            </a:r>
          </a:p>
          <a:p>
            <a:r>
              <a:rPr lang="pt-BR"/>
              <a:t>Utiliza-se a palavra chave INNER JOIN na cláusula FROM </a:t>
            </a:r>
          </a:p>
          <a:p>
            <a:r>
              <a:rPr lang="pt-BR"/>
              <a:t>Isto faz com que as condições de junção fiquem separadas das condições de seleção</a:t>
            </a:r>
          </a:p>
          <a:p>
            <a:r>
              <a:rPr lang="pt-BR"/>
              <a:t>Deixa-se a cláusula WHERE para as regras de seleção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pt-BR"/>
              <a:t>Trabalhando com várias tabelas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sz="2800"/>
              <a:t>Exemplo:</a:t>
            </a:r>
          </a:p>
          <a:p>
            <a:pPr>
              <a:lnSpc>
                <a:spcPct val="80000"/>
              </a:lnSpc>
            </a:pPr>
            <a:r>
              <a:rPr lang="pt-BR" sz="2800"/>
              <a:t>SELECT alunos.ra, alunos.nome, disciplinas.cod_disciplina, disciplinas.nome, matriculas.nota1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/>
              <a:t>FROM    alunos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/>
              <a:t>	INNER JOIN matriculas ON alunos.ra=matriculas.ra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/>
              <a:t>	INNER JOIN disciplinas ON disciplinas.cod_disciplina=matriculas.cod_disciplina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/>
              <a:t>WHERE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/>
              <a:t>	alunos.ra=1;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A instrução SELECT é um dos comandos mais ricos da linguagem SQL, possuindo uma sintaxe que permite diversas opções de pesquisa.</a:t>
            </a:r>
          </a:p>
          <a:p>
            <a:pPr>
              <a:lnSpc>
                <a:spcPct val="90000"/>
              </a:lnSpc>
            </a:pPr>
            <a:r>
              <a:rPr lang="pt-BR" dirty="0"/>
              <a:t>Através dela podemos fazer o seguinte: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Seleção – escolher as linhas que deseja ver de uma tabela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Projeção – escolher as colunas das linhas que deseja ver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Junção – reunir dados armazenados em diversas tabelas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SELECT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pt-BR"/>
              <a:t>Trabalhando com várias tabelas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113337"/>
          </a:xfrm>
        </p:spPr>
        <p:txBody>
          <a:bodyPr/>
          <a:lstStyle/>
          <a:p>
            <a:r>
              <a:rPr lang="pt-BR"/>
              <a:t>Para representar o OUTER JOIN devemos acrescentar na cláusula WHERE em frente a coluna de comparação um sinal de adição entre parênteses (+)</a:t>
            </a:r>
          </a:p>
          <a:p>
            <a:r>
              <a:rPr lang="pt-BR"/>
              <a:t>Este sinal deve ser colocado do lado da tabela que não possui as informações suficientes </a:t>
            </a:r>
          </a:p>
          <a:p>
            <a:r>
              <a:rPr lang="pt-BR"/>
              <a:t>Este sinal não pode ser utilizado em ambos os lados da expressão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pt-BR"/>
              <a:t>Trabalhando com várias tabelas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</p:spPr>
        <p:txBody>
          <a:bodyPr/>
          <a:lstStyle/>
          <a:p>
            <a:pPr>
              <a:buFontTx/>
              <a:buNone/>
            </a:pPr>
            <a:r>
              <a:rPr lang="pt-BR" dirty="0"/>
              <a:t>Exemplo:</a:t>
            </a:r>
          </a:p>
          <a:p>
            <a:r>
              <a:rPr lang="pt-BR" dirty="0"/>
              <a:t>SELECT </a:t>
            </a:r>
            <a:r>
              <a:rPr lang="pt-BR" dirty="0" err="1"/>
              <a:t>alunos.ra</a:t>
            </a:r>
            <a:r>
              <a:rPr lang="pt-BR" dirty="0"/>
              <a:t>, </a:t>
            </a:r>
            <a:r>
              <a:rPr lang="pt-BR" dirty="0" err="1"/>
              <a:t>alunos.nome</a:t>
            </a:r>
            <a:r>
              <a:rPr lang="pt-BR" dirty="0"/>
              <a:t>, </a:t>
            </a:r>
            <a:r>
              <a:rPr lang="pt-BR" dirty="0" err="1"/>
              <a:t>disciplinas.cod_disciplina</a:t>
            </a:r>
            <a:r>
              <a:rPr lang="pt-BR" dirty="0"/>
              <a:t>, </a:t>
            </a:r>
            <a:r>
              <a:rPr lang="pt-BR" dirty="0" err="1"/>
              <a:t>disciplinas.nome</a:t>
            </a:r>
            <a:r>
              <a:rPr lang="pt-BR" dirty="0"/>
              <a:t>, matriculas.nota1</a:t>
            </a:r>
          </a:p>
          <a:p>
            <a:pPr>
              <a:buFontTx/>
              <a:buNone/>
            </a:pPr>
            <a:r>
              <a:rPr lang="pt-BR" dirty="0"/>
              <a:t>FROM alunos, disciplinas, matriculas</a:t>
            </a:r>
          </a:p>
          <a:p>
            <a:pPr>
              <a:buFontTx/>
              <a:buNone/>
            </a:pPr>
            <a:r>
              <a:rPr lang="pt-BR" dirty="0"/>
              <a:t>WHERE </a:t>
            </a:r>
          </a:p>
          <a:p>
            <a:pPr>
              <a:buFontTx/>
              <a:buNone/>
            </a:pPr>
            <a:r>
              <a:rPr lang="pt-BR" dirty="0"/>
              <a:t>	</a:t>
            </a:r>
            <a:r>
              <a:rPr lang="pt-BR" dirty="0" err="1"/>
              <a:t>alunos.ra</a:t>
            </a:r>
            <a:r>
              <a:rPr lang="pt-BR" dirty="0"/>
              <a:t>(+)=</a:t>
            </a:r>
            <a:r>
              <a:rPr lang="pt-BR" dirty="0" err="1"/>
              <a:t>matriculas.ra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              </a:t>
            </a:r>
            <a:r>
              <a:rPr lang="pt-BR" dirty="0" err="1"/>
              <a:t>disciplinas.cod_disciplina</a:t>
            </a:r>
            <a:r>
              <a:rPr lang="pt-BR" dirty="0"/>
              <a:t>(+)=</a:t>
            </a:r>
            <a:r>
              <a:rPr lang="pt-BR" dirty="0" err="1"/>
              <a:t>matriculas.cod_disciplina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alunos.ra</a:t>
            </a:r>
            <a:r>
              <a:rPr lang="pt-BR" dirty="0"/>
              <a:t>=1;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Funções</a:t>
            </a:r>
            <a:r>
              <a:rPr lang="en-US" dirty="0"/>
              <a:t> de </a:t>
            </a:r>
            <a:r>
              <a:rPr lang="en-US" dirty="0" err="1"/>
              <a:t>Grupo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pt-BR"/>
              <a:t>Funções de Grupo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323850" y="1341438"/>
            <a:ext cx="858996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/>
              <a:t>Até o presente momento estudamos funções que trabalham com uma linha da tabela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/>
              <a:t>Veremos agora funções que trabalham com conjuntos de linhas para fornecer um resultado sobre um conjunto de valores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pt-BR" dirty="0"/>
              <a:t>Funções de Grupo - AVG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323850" y="1341438"/>
            <a:ext cx="858996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Retorna a média dos valores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Se a função for aplicada a um grupo vazio (sem linhas) o retorno é NULL.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As linhas que contiverem NULL no  campo utilizado para o cálculo da média, não serão consideradas no resultado final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pt-BR" dirty="0"/>
              <a:t>Funções de Grupo - AVG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323850" y="1341438"/>
            <a:ext cx="858996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/>
              <a:t>Exemplo: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/>
              <a:t>SELECT AVG(nota2) FROM alunos;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pt-BR" dirty="0"/>
              <a:t>Funções de Grupo - COUNT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323850" y="1341438"/>
            <a:ext cx="858996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Retorna  o número de linhas em uma determinada tabela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Se a função for aplicada a um grupo vazio (sem linhas) o retorno é NULL.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As linhas que contiverem NULL no  campo utilizado para o cálculo, não serão consideradas no resultado final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pt-BR"/>
              <a:t>Funções de Grupo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323850" y="1341438"/>
            <a:ext cx="858996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/>
              <a:t>Exemplo: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/>
              <a:t>SELECT COUNT(nota2) FROM alunos;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/>
              <a:t>SELECT COUNT(*) FROM alunos;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pt-BR" dirty="0"/>
              <a:t>Funções de Grupo - MAX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323850" y="1341438"/>
            <a:ext cx="858996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Retorna  o maior conteúdo do campo indicado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Pode ser aplicada a qualquer tipo de dados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pt-BR"/>
              <a:t>Funções de Grupo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323850" y="1341438"/>
            <a:ext cx="858996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/>
              <a:t>Exemplo: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/>
              <a:t>SELECT MAX(nota2) FROM alunos;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/>
              <a:t>SELECT MAX (nome) FROM alunos;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sz="2400" dirty="0"/>
              <a:t>SINTAXE:</a:t>
            </a:r>
          </a:p>
          <a:p>
            <a:pPr>
              <a:buFontTx/>
              <a:buNone/>
            </a:pPr>
            <a:endParaRPr lang="pt-BR" sz="2400" dirty="0"/>
          </a:p>
          <a:p>
            <a:pPr>
              <a:buFontTx/>
              <a:buNone/>
            </a:pPr>
            <a:r>
              <a:rPr lang="pt-BR" sz="2400" dirty="0"/>
              <a:t>	SELECT [DISTINCT] {*, nome da coluna [apelido], ...}</a:t>
            </a:r>
          </a:p>
          <a:p>
            <a:pPr>
              <a:buFontTx/>
              <a:buNone/>
            </a:pPr>
            <a:r>
              <a:rPr lang="pt-BR" sz="2400" dirty="0"/>
              <a:t>	FROM nome da tabela;</a:t>
            </a:r>
          </a:p>
          <a:p>
            <a:pPr>
              <a:buFontTx/>
              <a:buNone/>
            </a:pPr>
            <a:endParaRPr lang="pt-BR" sz="2400" dirty="0"/>
          </a:p>
          <a:p>
            <a:r>
              <a:rPr lang="pt-BR" sz="2400" dirty="0"/>
              <a:t>OBS:</a:t>
            </a:r>
          </a:p>
          <a:p>
            <a:pPr lvl="1"/>
            <a:r>
              <a:rPr lang="pt-BR" sz="2000" dirty="0"/>
              <a:t>O Oracle não faz distinção entre letras minúsculas e maiúsculas</a:t>
            </a:r>
          </a:p>
          <a:p>
            <a:pPr lvl="1"/>
            <a:r>
              <a:rPr lang="pt-BR" sz="2000" dirty="0"/>
              <a:t>Os comandos devem terminar com “;”</a:t>
            </a:r>
          </a:p>
          <a:p>
            <a:pPr>
              <a:buFontTx/>
              <a:buNone/>
            </a:pPr>
            <a:r>
              <a:rPr lang="pt-BR" sz="2400" dirty="0"/>
              <a:t>	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SELECT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pt-BR" dirty="0"/>
              <a:t>Funções de Grupo - MIN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323850" y="1341438"/>
            <a:ext cx="858996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Retorna  o menor conteúdo do campo indicado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Pode ser aplicada a qualquer tipo de dados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pt-BR"/>
              <a:t>Funções de Grupo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23850" y="1341438"/>
            <a:ext cx="858996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/>
              <a:t>Exemplo: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/>
              <a:t>SELECT MIN(nota2) FROM alunos;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/>
              <a:t>SELECT MIN (nome) FROM alunos;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pt-BR" dirty="0"/>
              <a:t>Funções de Grupo - SUM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23850" y="1341438"/>
            <a:ext cx="858996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pt-BR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Retorna  o valor da soma do conteúdo do campo indicado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Exemplo: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SELECT SUM(nota2) FROM alunos;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pt-BR" dirty="0"/>
              <a:t>Funções de Grupo - </a:t>
            </a:r>
            <a:r>
              <a:rPr lang="pt-BR" sz="4400" b="0" dirty="0"/>
              <a:t>GROUP BY</a:t>
            </a:r>
            <a:endParaRPr lang="pt-BR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323850" y="1341438"/>
            <a:ext cx="858996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Separa as linhas selecionadas em grupos de acordo com a coluna que determinarmos como grupamento.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Aplicando as funções de grupo com esta cláusula, obteremos um resultado para cada grupo formado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pt-BR"/>
              <a:t>Funções de Grupo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23850" y="1341438"/>
            <a:ext cx="858996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/>
              <a:t>Exemplo: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b="0"/>
              <a:t>SELECT cod_depto, SUM(salario)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b="0"/>
              <a:t>FROM    funcionarios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b="0"/>
              <a:t>GROUP BY cod_depto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/>
              <a:t>Todas as colunas que aparecem na cláusula SELECT devem estar na cláusula GROUP BY ou estar sendo utilizadas em funções de grupo.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pt-BR" dirty="0"/>
              <a:t>Funções de Grupo - </a:t>
            </a:r>
            <a:r>
              <a:rPr lang="pt-BR" sz="4400" b="0" dirty="0"/>
              <a:t>HAVING</a:t>
            </a:r>
            <a:endParaRPr lang="pt-BR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23850" y="1341438"/>
            <a:ext cx="858996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Esta cláusula se aplica após o grupamento ter sido realizado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 dirty="0"/>
              <a:t>Permite que realizemos restrições sobre colunas calculadas durante a execução da cláusula GROUP BY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pt-BR"/>
              <a:t>Funções de Grupo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23850" y="1341438"/>
            <a:ext cx="8589963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b="0"/>
              <a:t>Exemplo: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b="0"/>
              <a:t>SELECT cod_depto, SUM(salario)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b="0"/>
              <a:t>FROM    funcionarios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b="0"/>
              <a:t>GROUP BY cod_depto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b="0"/>
              <a:t>HAVING SUM(salario) &gt; 1000;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3200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3200" dirty="0"/>
              <a:t>SELECT * FROM alunos;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z="3200" dirty="0"/>
          </a:p>
          <a:p>
            <a:pPr>
              <a:lnSpc>
                <a:spcPct val="90000"/>
              </a:lnSpc>
            </a:pPr>
            <a:r>
              <a:rPr lang="pt-BR" sz="3200" dirty="0"/>
              <a:t>Onde:</a:t>
            </a:r>
          </a:p>
          <a:p>
            <a:pPr lvl="1">
              <a:lnSpc>
                <a:spcPct val="90000"/>
              </a:lnSpc>
            </a:pPr>
            <a:r>
              <a:rPr lang="pt-BR" sz="2800" dirty="0"/>
              <a:t>As palavras SELECT e FROM são palavras-chave.</a:t>
            </a:r>
          </a:p>
          <a:p>
            <a:pPr lvl="1">
              <a:lnSpc>
                <a:spcPct val="90000"/>
              </a:lnSpc>
            </a:pPr>
            <a:r>
              <a:rPr lang="pt-BR" sz="2800" dirty="0"/>
              <a:t>O “*” indica que todas as colunas da tabela devem ser exibidas.</a:t>
            </a:r>
          </a:p>
          <a:p>
            <a:pPr lvl="1">
              <a:lnSpc>
                <a:spcPct val="90000"/>
              </a:lnSpc>
            </a:pPr>
            <a:r>
              <a:rPr lang="pt-BR" sz="2800" dirty="0"/>
              <a:t>A palavra “alunos” indica o nome da tabela onde a pesquisa vai ser realizada.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SELECT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</a:t>
            </a:r>
            <a:r>
              <a:rPr lang="pt-BR" dirty="0" err="1"/>
              <a:t>Select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85926"/>
            <a:ext cx="7656723" cy="328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F424C7E1389446B9AA2A69443A94A2" ma:contentTypeVersion="0" ma:contentTypeDescription="Crie um novo documento." ma:contentTypeScope="" ma:versionID="4eb6e215c2225e30ce2d7c51163fb7a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07BF83-EF78-4462-9CD7-BFB5B725C07D}"/>
</file>

<file path=customXml/itemProps2.xml><?xml version="1.0" encoding="utf-8"?>
<ds:datastoreItem xmlns:ds="http://schemas.openxmlformats.org/officeDocument/2006/customXml" ds:itemID="{2C412813-6289-4454-B2DF-62E5D3BB106A}"/>
</file>

<file path=customXml/itemProps3.xml><?xml version="1.0" encoding="utf-8"?>
<ds:datastoreItem xmlns:ds="http://schemas.openxmlformats.org/officeDocument/2006/customXml" ds:itemID="{E5E057EE-A09F-4D55-A912-0B6ED2B9E9CF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1227</TotalTime>
  <Words>3458</Words>
  <Application>Microsoft Office PowerPoint</Application>
  <PresentationFormat>Apresentação na tela (4:3)</PresentationFormat>
  <Paragraphs>497</Paragraphs>
  <Slides>76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83" baseType="lpstr">
      <vt:lpstr>Arial</vt:lpstr>
      <vt:lpstr>Calibri</vt:lpstr>
      <vt:lpstr>Lucida Sans Unicode</vt:lpstr>
      <vt:lpstr>Verdana</vt:lpstr>
      <vt:lpstr>Wingdings 2</vt:lpstr>
      <vt:lpstr>Wingdings 3</vt:lpstr>
      <vt:lpstr>Concurso</vt:lpstr>
      <vt:lpstr>Fundamentos de Banco de Dados</vt:lpstr>
      <vt:lpstr>Structured Query Language - SQL</vt:lpstr>
      <vt:lpstr>Manipulação de Dados</vt:lpstr>
      <vt:lpstr>Estrutura da Tabela para Estudo</vt:lpstr>
      <vt:lpstr>Inserção de Dados</vt:lpstr>
      <vt:lpstr>Instrução SELECT</vt:lpstr>
      <vt:lpstr>Comando SELECT</vt:lpstr>
      <vt:lpstr>Exemplo SELECT</vt:lpstr>
      <vt:lpstr>Resultado do Select</vt:lpstr>
      <vt:lpstr>Variações com SELECT</vt:lpstr>
      <vt:lpstr>Variações com SELECT</vt:lpstr>
      <vt:lpstr>Variações com SELECT</vt:lpstr>
      <vt:lpstr>Apelidos no SELECT</vt:lpstr>
      <vt:lpstr>Concatenação no SELECT</vt:lpstr>
      <vt:lpstr>Concatenação no SELECT</vt:lpstr>
      <vt:lpstr>SELECT com DISTINCT</vt:lpstr>
      <vt:lpstr>Exibindo a Estrutura das Tabelas</vt:lpstr>
      <vt:lpstr>SELECT CONDICIONAIS</vt:lpstr>
      <vt:lpstr>SELECT</vt:lpstr>
      <vt:lpstr>Cláusula WHERE - exemplo</vt:lpstr>
      <vt:lpstr>Operadores de comparação </vt:lpstr>
      <vt:lpstr>Operadores de comparação </vt:lpstr>
      <vt:lpstr>Operadores de comparação </vt:lpstr>
      <vt:lpstr>Operador BETWEEN</vt:lpstr>
      <vt:lpstr>Operador IN (...)</vt:lpstr>
      <vt:lpstr>Operador LIKE (%)</vt:lpstr>
      <vt:lpstr>Operador LIKE (%)</vt:lpstr>
      <vt:lpstr>Operador LIKE(_)</vt:lpstr>
      <vt:lpstr>Operador LIKE (_ e %)</vt:lpstr>
      <vt:lpstr>Operador IS NULL</vt:lpstr>
      <vt:lpstr>Operadores Lógicos </vt:lpstr>
      <vt:lpstr>Operador AND</vt:lpstr>
      <vt:lpstr>Operador OR</vt:lpstr>
      <vt:lpstr>Operador NOT</vt:lpstr>
      <vt:lpstr>Regras de Precedência </vt:lpstr>
      <vt:lpstr>Regras de Precedência</vt:lpstr>
      <vt:lpstr>Order By</vt:lpstr>
      <vt:lpstr>Cláusula ORDER BY</vt:lpstr>
      <vt:lpstr>Cláusula ORDER BY</vt:lpstr>
      <vt:lpstr>Sintaxe comando SELECT </vt:lpstr>
      <vt:lpstr>Trabalhando com várias tabelas</vt:lpstr>
      <vt:lpstr>Trabalhando com várias tabelas</vt:lpstr>
      <vt:lpstr>Trabalhando com várias tabelas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Trabalhando com várias tabelas</vt:lpstr>
      <vt:lpstr>Trabalhando com várias tabelas</vt:lpstr>
      <vt:lpstr>Trabalhando com várias tabelas</vt:lpstr>
      <vt:lpstr>Trabalhando com várias tabelas</vt:lpstr>
      <vt:lpstr>Trabalhando com várias tabelas</vt:lpstr>
      <vt:lpstr>Trabalhando com várias tabelas</vt:lpstr>
      <vt:lpstr>Trabalhando com várias tabelas</vt:lpstr>
      <vt:lpstr>Trabalhando com várias tabelas</vt:lpstr>
      <vt:lpstr>Trabalhando com várias tabelas</vt:lpstr>
      <vt:lpstr>Funções de Grupo</vt:lpstr>
      <vt:lpstr>Funções de Grupo</vt:lpstr>
      <vt:lpstr>Funções de Grupo - AVG</vt:lpstr>
      <vt:lpstr>Funções de Grupo - AVG</vt:lpstr>
      <vt:lpstr>Funções de Grupo - COUNT</vt:lpstr>
      <vt:lpstr>Funções de Grupo</vt:lpstr>
      <vt:lpstr>Funções de Grupo - MAX</vt:lpstr>
      <vt:lpstr>Funções de Grupo</vt:lpstr>
      <vt:lpstr>Funções de Grupo - MIN</vt:lpstr>
      <vt:lpstr>Funções de Grupo</vt:lpstr>
      <vt:lpstr>Funções de Grupo - SUM</vt:lpstr>
      <vt:lpstr>Funções de Grupo - GROUP BY</vt:lpstr>
      <vt:lpstr>Funções de Grupo</vt:lpstr>
      <vt:lpstr>Funções de Grupo - HAVING</vt:lpstr>
      <vt:lpstr>Funções de Grupo</vt:lpstr>
    </vt:vector>
  </TitlesOfParts>
  <Company>Pazin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Anderson Pazin</dc:creator>
  <cp:lastModifiedBy>LUIZ SILVA</cp:lastModifiedBy>
  <cp:revision>164</cp:revision>
  <dcterms:created xsi:type="dcterms:W3CDTF">2006-12-14T11:45:01Z</dcterms:created>
  <dcterms:modified xsi:type="dcterms:W3CDTF">2021-06-08T00:14:12Z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0x010100A1F424C7E1389446B9AA2A69443A94A2</vt:lpwstr>
  </property>
</Properties>
</file>