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69" r:id="rId13"/>
    <p:sldId id="268" r:id="rId14"/>
  </p:sldIdLst>
  <p:sldSz cx="9906000" cy="6858000" type="A4"/>
  <p:notesSz cx="6858000" cy="9144000"/>
  <p:defaultTextStyle>
    <a:defPPr>
      <a:defRPr lang="pt-BR"/>
    </a:defPPr>
    <a:lvl1pPr marL="0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1pPr>
    <a:lvl2pPr marL="278526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2pPr>
    <a:lvl3pPr marL="557052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3pPr>
    <a:lvl4pPr marL="835579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4pPr>
    <a:lvl5pPr marL="1114105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5pPr>
    <a:lvl6pPr marL="1392631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6pPr>
    <a:lvl7pPr marL="1671157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7pPr>
    <a:lvl8pPr marL="1949684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8pPr>
    <a:lvl9pPr marL="2228210" algn="l" defTabSz="557052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B7"/>
    <a:srgbClr val="FFE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660"/>
  </p:normalViewPr>
  <p:slideViewPr>
    <p:cSldViewPr snapToGrid="0">
      <p:cViewPr>
        <p:scale>
          <a:sx n="95" d="100"/>
          <a:sy n="95" d="100"/>
        </p:scale>
        <p:origin x="36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09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53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36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81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05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81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6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89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01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02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C96F-040D-427B-B205-E3992F4F51EB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E289-09DB-4983-AD9A-A3DFAB8FC2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27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Agrupar 149"/>
          <p:cNvGrpSpPr/>
          <p:nvPr/>
        </p:nvGrpSpPr>
        <p:grpSpPr>
          <a:xfrm>
            <a:off x="-1896" y="709217"/>
            <a:ext cx="10175308" cy="5043055"/>
            <a:chOff x="-1896" y="709217"/>
            <a:chExt cx="10175308" cy="5043055"/>
          </a:xfrm>
        </p:grpSpPr>
        <p:grpSp>
          <p:nvGrpSpPr>
            <p:cNvPr id="5" name="Agrupar 4"/>
            <p:cNvGrpSpPr/>
            <p:nvPr/>
          </p:nvGrpSpPr>
          <p:grpSpPr>
            <a:xfrm>
              <a:off x="8168110" y="1251946"/>
              <a:ext cx="1794334" cy="1693878"/>
              <a:chOff x="1140422" y="7998387"/>
              <a:chExt cx="1794334" cy="1693878"/>
            </a:xfrm>
          </p:grpSpPr>
          <p:sp>
            <p:nvSpPr>
              <p:cNvPr id="33" name="Canto Dobrado 32"/>
              <p:cNvSpPr/>
              <p:nvPr/>
            </p:nvSpPr>
            <p:spPr>
              <a:xfrm>
                <a:off x="1140422" y="8168647"/>
                <a:ext cx="1743456" cy="1523618"/>
              </a:xfrm>
              <a:prstGeom prst="foldedCorner">
                <a:avLst/>
              </a:prstGeom>
              <a:solidFill>
                <a:srgbClr val="FFEEB7"/>
              </a:solidFill>
              <a:ln>
                <a:solidFill>
                  <a:srgbClr val="FFE389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1191300" y="7998387"/>
                <a:ext cx="174345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000" dirty="0"/>
              </a:p>
              <a:p>
                <a:r>
                  <a:rPr lang="pt-BR" sz="1000" dirty="0"/>
                  <a:t> </a:t>
                </a:r>
                <a:r>
                  <a:rPr lang="pt-BR" sz="1000" b="1" dirty="0" smtClean="0"/>
                  <a:t>ID:05 NOME: Entrega</a:t>
                </a:r>
                <a:endParaRPr lang="pt-BR" sz="1000" dirty="0"/>
              </a:p>
              <a:p>
                <a:r>
                  <a:rPr lang="pt-BR" sz="1000" b="1" dirty="0" smtClean="0"/>
                  <a:t>Como </a:t>
                </a:r>
                <a:r>
                  <a:rPr lang="pt-BR" sz="1000" dirty="0" smtClean="0"/>
                  <a:t>administrador </a:t>
                </a:r>
                <a:r>
                  <a:rPr lang="pt-BR" sz="1000" b="1" dirty="0" smtClean="0"/>
                  <a:t>quero </a:t>
                </a:r>
                <a:r>
                  <a:rPr lang="pt-BR" sz="1000" dirty="0" smtClean="0"/>
                  <a:t>disponibilizar opções de delivery incluindo o calculo de do frete  </a:t>
                </a:r>
                <a:r>
                  <a:rPr lang="pt-BR" sz="1000" b="1" dirty="0" smtClean="0"/>
                  <a:t>Para </a:t>
                </a:r>
                <a:r>
                  <a:rPr lang="pt-BR" sz="1000" dirty="0" smtClean="0"/>
                  <a:t>oferecer comodidade aos mais variados público</a:t>
                </a:r>
                <a:endParaRPr lang="pt-BR" sz="1000" dirty="0"/>
              </a:p>
              <a:p>
                <a:r>
                  <a:rPr lang="pt-BR" sz="1000" dirty="0" smtClean="0"/>
                  <a:t>Prioridade “A”</a:t>
                </a:r>
                <a:endParaRPr lang="pt-BR" sz="1000" dirty="0"/>
              </a:p>
              <a:p>
                <a:r>
                  <a:rPr lang="pt-BR" sz="1000" dirty="0"/>
                  <a:t>Complexidade </a:t>
                </a:r>
                <a:r>
                  <a:rPr lang="pt-BR" sz="1000" dirty="0" smtClean="0"/>
                  <a:t>“5” </a:t>
                </a:r>
                <a:r>
                  <a:rPr lang="pt-BR" sz="1000" dirty="0"/>
                  <a:t>ponto </a:t>
                </a:r>
              </a:p>
            </p:txBody>
          </p:sp>
        </p:grpSp>
        <p:sp>
          <p:nvSpPr>
            <p:cNvPr id="42" name="Retângulo Arredondado 41"/>
            <p:cNvSpPr/>
            <p:nvPr/>
          </p:nvSpPr>
          <p:spPr>
            <a:xfrm>
              <a:off x="4413446" y="709217"/>
              <a:ext cx="1692578" cy="43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/>
                <a:t>Administrador</a:t>
              </a:r>
              <a:endParaRPr lang="pt-BR" b="1" dirty="0"/>
            </a:p>
          </p:txBody>
        </p:sp>
        <p:sp>
          <p:nvSpPr>
            <p:cNvPr id="56" name="Canto Dobrado 55"/>
            <p:cNvSpPr/>
            <p:nvPr/>
          </p:nvSpPr>
          <p:spPr>
            <a:xfrm>
              <a:off x="697665" y="3348918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7" name="CaixaDeTexto 26"/>
            <p:cNvSpPr txBox="1">
              <a:spLocks noChangeArrowheads="1"/>
            </p:cNvSpPr>
            <p:nvPr/>
          </p:nvSpPr>
          <p:spPr bwMode="auto">
            <a:xfrm>
              <a:off x="717380" y="3348917"/>
              <a:ext cx="16094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Realizar</a:t>
              </a:r>
              <a:r>
                <a:rPr kumimoji="0" lang="pt-BR" altLang="pt-BR" sz="90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 Login primeira vez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Canto Dobrado 59"/>
            <p:cNvSpPr/>
            <p:nvPr/>
          </p:nvSpPr>
          <p:spPr>
            <a:xfrm>
              <a:off x="687668" y="3669473"/>
              <a:ext cx="778454" cy="230832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1" name="CaixaDeTexto 26"/>
            <p:cNvSpPr txBox="1">
              <a:spLocks noChangeArrowheads="1"/>
            </p:cNvSpPr>
            <p:nvPr/>
          </p:nvSpPr>
          <p:spPr bwMode="auto">
            <a:xfrm>
              <a:off x="623494" y="3668899"/>
              <a:ext cx="914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 smtClean="0">
                  <a:solidFill>
                    <a:srgbClr val="000000"/>
                  </a:solidFill>
                </a:rPr>
                <a:t>Recuperar Senha</a:t>
              </a:r>
              <a:endParaRPr kumimoji="0" lang="pt-BR" altLang="pt-BR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Canto Dobrado 61"/>
            <p:cNvSpPr/>
            <p:nvPr/>
          </p:nvSpPr>
          <p:spPr>
            <a:xfrm>
              <a:off x="1537750" y="3668899"/>
              <a:ext cx="778454" cy="230832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4" name="CaixaDeTexto 26"/>
            <p:cNvSpPr txBox="1">
              <a:spLocks noChangeArrowheads="1"/>
            </p:cNvSpPr>
            <p:nvPr/>
          </p:nvSpPr>
          <p:spPr bwMode="auto">
            <a:xfrm>
              <a:off x="1483431" y="3678409"/>
              <a:ext cx="88584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 smtClean="0">
                  <a:solidFill>
                    <a:srgbClr val="000000"/>
                  </a:solidFill>
                </a:rPr>
                <a:t>Mudar senha</a:t>
              </a:r>
              <a:endParaRPr kumimoji="0" lang="pt-BR" altLang="pt-B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Canto Dobrado 66"/>
            <p:cNvSpPr/>
            <p:nvPr/>
          </p:nvSpPr>
          <p:spPr>
            <a:xfrm>
              <a:off x="2475486" y="3348918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0" name="CaixaDeTexto 26"/>
            <p:cNvSpPr txBox="1">
              <a:spLocks noChangeArrowheads="1"/>
            </p:cNvSpPr>
            <p:nvPr/>
          </p:nvSpPr>
          <p:spPr bwMode="auto">
            <a:xfrm>
              <a:off x="2494536" y="3348917"/>
              <a:ext cx="16094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Criar categoria de produtos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3" name="Canto Dobrado 72"/>
            <p:cNvSpPr/>
            <p:nvPr/>
          </p:nvSpPr>
          <p:spPr>
            <a:xfrm>
              <a:off x="2486495" y="4008475"/>
              <a:ext cx="778454" cy="230832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6" name="CaixaDeTexto 26"/>
            <p:cNvSpPr txBox="1">
              <a:spLocks noChangeArrowheads="1"/>
            </p:cNvSpPr>
            <p:nvPr/>
          </p:nvSpPr>
          <p:spPr bwMode="auto">
            <a:xfrm>
              <a:off x="2422321" y="3965369"/>
              <a:ext cx="914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pt-BR" altLang="pt-BR" sz="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Descrever</a:t>
              </a:r>
              <a:r>
                <a:rPr kumimoji="0" lang="pt-BR" altLang="pt-BR" sz="8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produto</a:t>
              </a:r>
              <a:endParaRPr kumimoji="0" lang="pt-BR" altLang="pt-BR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Canto Dobrado 76"/>
            <p:cNvSpPr/>
            <p:nvPr/>
          </p:nvSpPr>
          <p:spPr>
            <a:xfrm>
              <a:off x="3336577" y="4007901"/>
              <a:ext cx="778454" cy="230832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9" name="CaixaDeTexto 26"/>
            <p:cNvSpPr txBox="1">
              <a:spLocks noChangeArrowheads="1"/>
            </p:cNvSpPr>
            <p:nvPr/>
          </p:nvSpPr>
          <p:spPr bwMode="auto">
            <a:xfrm>
              <a:off x="3282258" y="3964246"/>
              <a:ext cx="8858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 smtClean="0">
                  <a:solidFill>
                    <a:srgbClr val="000000"/>
                  </a:solidFill>
                </a:rPr>
                <a:t>Incluir imagem do produto</a:t>
              </a:r>
              <a:endParaRPr kumimoji="0" lang="pt-BR" altLang="pt-B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Canto Dobrado 81"/>
            <p:cNvSpPr/>
            <p:nvPr/>
          </p:nvSpPr>
          <p:spPr>
            <a:xfrm>
              <a:off x="2475486" y="3678410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5" name="CaixaDeTexto 26"/>
            <p:cNvSpPr txBox="1">
              <a:spLocks noChangeArrowheads="1"/>
            </p:cNvSpPr>
            <p:nvPr/>
          </p:nvSpPr>
          <p:spPr bwMode="auto">
            <a:xfrm>
              <a:off x="2494536" y="3678409"/>
              <a:ext cx="16094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Cadastrar novo produto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Canto Dobrado 89"/>
            <p:cNvSpPr/>
            <p:nvPr/>
          </p:nvSpPr>
          <p:spPr>
            <a:xfrm>
              <a:off x="4394396" y="3348918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4" name="CaixaDeTexto 26"/>
            <p:cNvSpPr txBox="1">
              <a:spLocks noChangeArrowheads="1"/>
            </p:cNvSpPr>
            <p:nvPr/>
          </p:nvSpPr>
          <p:spPr bwMode="auto">
            <a:xfrm>
              <a:off x="4413446" y="3295752"/>
              <a:ext cx="16094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Integrar sistema a instituição financeira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5" name="Canto Dobrado 94"/>
            <p:cNvSpPr/>
            <p:nvPr/>
          </p:nvSpPr>
          <p:spPr>
            <a:xfrm>
              <a:off x="6281803" y="3334627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6" name="CaixaDeTexto 26"/>
            <p:cNvSpPr txBox="1">
              <a:spLocks noChangeArrowheads="1"/>
            </p:cNvSpPr>
            <p:nvPr/>
          </p:nvSpPr>
          <p:spPr bwMode="auto">
            <a:xfrm>
              <a:off x="6298400" y="3334627"/>
              <a:ext cx="16094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Receber pagamento  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Canto Dobrado 96"/>
            <p:cNvSpPr/>
            <p:nvPr/>
          </p:nvSpPr>
          <p:spPr>
            <a:xfrm>
              <a:off x="6271806" y="3662550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8" name="CaixaDeTexto 26"/>
            <p:cNvSpPr txBox="1">
              <a:spLocks noChangeArrowheads="1"/>
            </p:cNvSpPr>
            <p:nvPr/>
          </p:nvSpPr>
          <p:spPr bwMode="auto">
            <a:xfrm>
              <a:off x="6191267" y="3653496"/>
              <a:ext cx="181003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Selecionar formas de pagamento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9" name="Canto Dobrado 98"/>
            <p:cNvSpPr/>
            <p:nvPr/>
          </p:nvSpPr>
          <p:spPr>
            <a:xfrm>
              <a:off x="6280718" y="4293838"/>
              <a:ext cx="778454" cy="230832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00" name="CaixaDeTexto 26"/>
            <p:cNvSpPr txBox="1">
              <a:spLocks noChangeArrowheads="1"/>
            </p:cNvSpPr>
            <p:nvPr/>
          </p:nvSpPr>
          <p:spPr bwMode="auto">
            <a:xfrm>
              <a:off x="6191267" y="4293264"/>
              <a:ext cx="95735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 smtClean="0">
                  <a:solidFill>
                    <a:srgbClr val="000000"/>
                  </a:solidFill>
                </a:rPr>
                <a:t>Cancelar compra</a:t>
              </a:r>
              <a:endParaRPr kumimoji="0" lang="pt-BR" altLang="pt-BR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1" name="Canto Dobrado 100"/>
            <p:cNvSpPr/>
            <p:nvPr/>
          </p:nvSpPr>
          <p:spPr>
            <a:xfrm>
              <a:off x="6279350" y="3986961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02" name="CaixaDeTexto 26"/>
            <p:cNvSpPr txBox="1">
              <a:spLocks noChangeArrowheads="1"/>
            </p:cNvSpPr>
            <p:nvPr/>
          </p:nvSpPr>
          <p:spPr bwMode="auto">
            <a:xfrm>
              <a:off x="6298394" y="3977907"/>
              <a:ext cx="158478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Confirmar pagamento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3" name="Canto Dobrado 102"/>
            <p:cNvSpPr/>
            <p:nvPr/>
          </p:nvSpPr>
          <p:spPr>
            <a:xfrm>
              <a:off x="8218988" y="3336714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04" name="CaixaDeTexto 26"/>
            <p:cNvSpPr txBox="1">
              <a:spLocks noChangeArrowheads="1"/>
            </p:cNvSpPr>
            <p:nvPr/>
          </p:nvSpPr>
          <p:spPr bwMode="auto">
            <a:xfrm>
              <a:off x="8235585" y="3336714"/>
              <a:ext cx="16094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Definir formas de entrega  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6" name="Canto Dobrado 105"/>
            <p:cNvSpPr/>
            <p:nvPr/>
          </p:nvSpPr>
          <p:spPr>
            <a:xfrm>
              <a:off x="8202391" y="3669473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07" name="CaixaDeTexto 26"/>
            <p:cNvSpPr txBox="1">
              <a:spLocks noChangeArrowheads="1"/>
            </p:cNvSpPr>
            <p:nvPr/>
          </p:nvSpPr>
          <p:spPr bwMode="auto">
            <a:xfrm>
              <a:off x="8218988" y="3669473"/>
              <a:ext cx="16094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Calcular frete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" name="Conector reto 17"/>
            <p:cNvCxnSpPr/>
            <p:nvPr/>
          </p:nvCxnSpPr>
          <p:spPr>
            <a:xfrm flipV="1">
              <a:off x="506658" y="3986961"/>
              <a:ext cx="1820377" cy="304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>
            <a:xfrm flipH="1">
              <a:off x="2328981" y="3175568"/>
              <a:ext cx="37395" cy="832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>
            <a:xfrm flipV="1">
              <a:off x="2348997" y="3136693"/>
              <a:ext cx="7644765" cy="388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>
            <a:xfrm flipV="1">
              <a:off x="573980" y="4293264"/>
              <a:ext cx="3695203" cy="2426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 flipH="1">
              <a:off x="4246264" y="3240368"/>
              <a:ext cx="45838" cy="10528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>
            <a:xfrm flipV="1">
              <a:off x="4292102" y="3188513"/>
              <a:ext cx="5701660" cy="347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 flipV="1">
              <a:off x="612861" y="4617372"/>
              <a:ext cx="7420476" cy="6457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flipH="1">
              <a:off x="8007970" y="3311269"/>
              <a:ext cx="61293" cy="13059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/>
            <p:cNvCxnSpPr/>
            <p:nvPr/>
          </p:nvCxnSpPr>
          <p:spPr>
            <a:xfrm flipV="1">
              <a:off x="8069263" y="3302215"/>
              <a:ext cx="2026061" cy="146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/>
            <p:cNvCxnSpPr/>
            <p:nvPr/>
          </p:nvCxnSpPr>
          <p:spPr>
            <a:xfrm flipV="1">
              <a:off x="505137" y="3986961"/>
              <a:ext cx="1820377" cy="304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/>
            <p:cNvCxnSpPr/>
            <p:nvPr/>
          </p:nvCxnSpPr>
          <p:spPr>
            <a:xfrm flipH="1">
              <a:off x="2327460" y="3175568"/>
              <a:ext cx="37395" cy="832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/>
            <p:cNvCxnSpPr/>
            <p:nvPr/>
          </p:nvCxnSpPr>
          <p:spPr>
            <a:xfrm>
              <a:off x="505137" y="3060124"/>
              <a:ext cx="96682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Agrupar 130"/>
            <p:cNvGrpSpPr/>
            <p:nvPr/>
          </p:nvGrpSpPr>
          <p:grpSpPr>
            <a:xfrm>
              <a:off x="623494" y="1412202"/>
              <a:ext cx="1743456" cy="1552225"/>
              <a:chOff x="1191300" y="1399990"/>
              <a:chExt cx="1743456" cy="1552225"/>
            </a:xfrm>
          </p:grpSpPr>
          <p:sp>
            <p:nvSpPr>
              <p:cNvPr id="132" name="Canto Dobrado 131"/>
              <p:cNvSpPr/>
              <p:nvPr/>
            </p:nvSpPr>
            <p:spPr>
              <a:xfrm>
                <a:off x="1191300" y="1435973"/>
                <a:ext cx="1743456" cy="1516242"/>
              </a:xfrm>
              <a:prstGeom prst="foldedCorner">
                <a:avLst/>
              </a:prstGeom>
              <a:solidFill>
                <a:srgbClr val="FFEEB7"/>
              </a:solidFill>
              <a:ln>
                <a:solidFill>
                  <a:srgbClr val="FFE389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CaixaDeTexto 132"/>
              <p:cNvSpPr txBox="1"/>
              <p:nvPr/>
            </p:nvSpPr>
            <p:spPr>
              <a:xfrm>
                <a:off x="1191300" y="1399990"/>
                <a:ext cx="17434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000" dirty="0"/>
              </a:p>
              <a:p>
                <a:r>
                  <a:rPr lang="pt-BR" sz="1000" dirty="0"/>
                  <a:t> </a:t>
                </a:r>
                <a:r>
                  <a:rPr lang="pt-BR" sz="1000" b="1" dirty="0"/>
                  <a:t>ID:01 NOME: Login</a:t>
                </a:r>
                <a:endParaRPr lang="pt-BR" sz="1000" dirty="0"/>
              </a:p>
              <a:p>
                <a:r>
                  <a:rPr lang="pt-BR" sz="1000" b="1" dirty="0" smtClean="0"/>
                  <a:t>Como </a:t>
                </a:r>
                <a:r>
                  <a:rPr lang="pt-BR" sz="1000" dirty="0" smtClean="0"/>
                  <a:t>administrador </a:t>
                </a:r>
                <a:r>
                  <a:rPr lang="pt-BR" sz="1000" b="1" dirty="0" smtClean="0"/>
                  <a:t>quero </a:t>
                </a:r>
                <a:r>
                  <a:rPr lang="pt-BR" sz="1000" dirty="0" smtClean="0"/>
                  <a:t>efetuar </a:t>
                </a:r>
                <a:r>
                  <a:rPr lang="pt-BR" sz="1000" dirty="0" err="1" smtClean="0"/>
                  <a:t>login</a:t>
                </a:r>
                <a:r>
                  <a:rPr lang="pt-BR" sz="1000" dirty="0" smtClean="0"/>
                  <a:t> </a:t>
                </a:r>
                <a:r>
                  <a:rPr lang="pt-BR" sz="1000" b="1" dirty="0" smtClean="0"/>
                  <a:t>Para </a:t>
                </a:r>
                <a:r>
                  <a:rPr lang="pt-BR" sz="1000" dirty="0" smtClean="0"/>
                  <a:t>garantir </a:t>
                </a:r>
                <a:r>
                  <a:rPr lang="pt-BR" sz="1000" dirty="0"/>
                  <a:t>segurança no acesso as </a:t>
                </a:r>
                <a:r>
                  <a:rPr lang="pt-BR" sz="1000" dirty="0" smtClean="0"/>
                  <a:t>informações</a:t>
                </a:r>
                <a:r>
                  <a:rPr lang="pt-BR" sz="1000" dirty="0"/>
                  <a:t>.</a:t>
                </a:r>
              </a:p>
              <a:p>
                <a:r>
                  <a:rPr lang="pt-BR" sz="1000" dirty="0"/>
                  <a:t>Prioridade “A”</a:t>
                </a:r>
              </a:p>
              <a:p>
                <a:r>
                  <a:rPr lang="pt-BR" sz="1000" dirty="0"/>
                  <a:t>Complexidade </a:t>
                </a:r>
                <a:r>
                  <a:rPr lang="pt-BR" sz="1000" dirty="0" smtClean="0"/>
                  <a:t>“2” </a:t>
                </a:r>
                <a:r>
                  <a:rPr lang="pt-BR" sz="1000" dirty="0"/>
                  <a:t>ponto </a:t>
                </a:r>
              </a:p>
            </p:txBody>
          </p:sp>
        </p:grpSp>
        <p:grpSp>
          <p:nvGrpSpPr>
            <p:cNvPr id="134" name="Agrupar 133"/>
            <p:cNvGrpSpPr/>
            <p:nvPr/>
          </p:nvGrpSpPr>
          <p:grpSpPr>
            <a:xfrm>
              <a:off x="2492206" y="1390128"/>
              <a:ext cx="1743456" cy="1535385"/>
              <a:chOff x="1191300" y="3066932"/>
              <a:chExt cx="1743456" cy="1535385"/>
            </a:xfrm>
          </p:grpSpPr>
          <p:sp>
            <p:nvSpPr>
              <p:cNvPr id="135" name="Canto Dobrado 134"/>
              <p:cNvSpPr/>
              <p:nvPr/>
            </p:nvSpPr>
            <p:spPr>
              <a:xfrm>
                <a:off x="1191300" y="3109075"/>
                <a:ext cx="1743456" cy="1493242"/>
              </a:xfrm>
              <a:prstGeom prst="foldedCorner">
                <a:avLst/>
              </a:prstGeom>
              <a:solidFill>
                <a:srgbClr val="FFEEB7"/>
              </a:solidFill>
              <a:ln>
                <a:solidFill>
                  <a:srgbClr val="FFE389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CaixaDeTexto 135"/>
              <p:cNvSpPr txBox="1"/>
              <p:nvPr/>
            </p:nvSpPr>
            <p:spPr>
              <a:xfrm>
                <a:off x="1191300" y="3066932"/>
                <a:ext cx="1743456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000" dirty="0"/>
              </a:p>
              <a:p>
                <a:r>
                  <a:rPr lang="pt-BR" sz="1000" dirty="0"/>
                  <a:t> </a:t>
                </a:r>
                <a:r>
                  <a:rPr lang="pt-BR" sz="1000" b="1" dirty="0" smtClean="0"/>
                  <a:t>ID:02 </a:t>
                </a:r>
                <a:r>
                  <a:rPr lang="pt-BR" sz="1000" b="1" dirty="0"/>
                  <a:t>NOME: </a:t>
                </a:r>
                <a:r>
                  <a:rPr lang="pt-BR" sz="1000" b="1" dirty="0" smtClean="0"/>
                  <a:t>Vitrine virtual</a:t>
                </a:r>
                <a:endParaRPr lang="pt-BR" sz="1000" dirty="0"/>
              </a:p>
              <a:p>
                <a:r>
                  <a:rPr lang="pt-BR" sz="1000" b="1" dirty="0" smtClean="0"/>
                  <a:t>Como </a:t>
                </a:r>
                <a:r>
                  <a:rPr lang="pt-BR" sz="1000" dirty="0" smtClean="0"/>
                  <a:t>administrador </a:t>
                </a:r>
                <a:r>
                  <a:rPr lang="pt-BR" sz="1000" b="1" dirty="0" smtClean="0"/>
                  <a:t>quero </a:t>
                </a:r>
                <a:r>
                  <a:rPr lang="pt-BR" sz="1000" dirty="0" smtClean="0"/>
                  <a:t>uma vitrine virtual </a:t>
                </a:r>
                <a:r>
                  <a:rPr lang="pt-BR" sz="1000" b="1" dirty="0" smtClean="0"/>
                  <a:t>Para </a:t>
                </a:r>
                <a:r>
                  <a:rPr lang="pt-BR" sz="1000" dirty="0" smtClean="0"/>
                  <a:t>incluir imagens e descrição  sobre </a:t>
                </a:r>
                <a:r>
                  <a:rPr lang="pt-BR" sz="1000" i="1" dirty="0" err="1" smtClean="0"/>
                  <a:t>Cupcakes</a:t>
                </a:r>
                <a:r>
                  <a:rPr lang="pt-BR" sz="1000" dirty="0" smtClean="0"/>
                  <a:t>.</a:t>
                </a:r>
                <a:endParaRPr lang="pt-BR" sz="1000" dirty="0"/>
              </a:p>
              <a:p>
                <a:r>
                  <a:rPr lang="pt-BR" sz="1000" dirty="0"/>
                  <a:t>Prioridade </a:t>
                </a:r>
                <a:r>
                  <a:rPr lang="pt-BR" sz="1000" dirty="0" smtClean="0"/>
                  <a:t>“A”</a:t>
                </a:r>
                <a:endParaRPr lang="pt-BR" sz="1000" dirty="0"/>
              </a:p>
              <a:p>
                <a:r>
                  <a:rPr lang="pt-BR" sz="1000" dirty="0"/>
                  <a:t>Complexidade </a:t>
                </a:r>
                <a:r>
                  <a:rPr lang="pt-BR" sz="1000" dirty="0" smtClean="0"/>
                  <a:t>“3” </a:t>
                </a:r>
                <a:r>
                  <a:rPr lang="pt-BR" sz="1000" dirty="0"/>
                  <a:t>ponto </a:t>
                </a:r>
              </a:p>
            </p:txBody>
          </p:sp>
        </p:grpSp>
        <p:grpSp>
          <p:nvGrpSpPr>
            <p:cNvPr id="137" name="Agrupar 136"/>
            <p:cNvGrpSpPr/>
            <p:nvPr/>
          </p:nvGrpSpPr>
          <p:grpSpPr>
            <a:xfrm>
              <a:off x="4360918" y="1406042"/>
              <a:ext cx="1743456" cy="1558385"/>
              <a:chOff x="1191300" y="4740537"/>
              <a:chExt cx="1743456" cy="1558385"/>
            </a:xfrm>
          </p:grpSpPr>
          <p:sp>
            <p:nvSpPr>
              <p:cNvPr id="138" name="Canto Dobrado 137"/>
              <p:cNvSpPr/>
              <p:nvPr/>
            </p:nvSpPr>
            <p:spPr>
              <a:xfrm>
                <a:off x="1191300" y="4782680"/>
                <a:ext cx="1743456" cy="1516242"/>
              </a:xfrm>
              <a:prstGeom prst="foldedCorner">
                <a:avLst/>
              </a:prstGeom>
              <a:solidFill>
                <a:srgbClr val="FFEEB7"/>
              </a:solidFill>
              <a:ln>
                <a:solidFill>
                  <a:srgbClr val="FFE389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CaixaDeTexto 138"/>
              <p:cNvSpPr txBox="1"/>
              <p:nvPr/>
            </p:nvSpPr>
            <p:spPr>
              <a:xfrm>
                <a:off x="1191300" y="4740537"/>
                <a:ext cx="17434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000" dirty="0"/>
              </a:p>
              <a:p>
                <a:r>
                  <a:rPr lang="pt-BR" sz="1000" dirty="0"/>
                  <a:t> </a:t>
                </a:r>
                <a:r>
                  <a:rPr lang="pt-BR" sz="1000" b="1" dirty="0" smtClean="0"/>
                  <a:t>ID:03 NOME: Pedidos eletrônicos</a:t>
                </a:r>
                <a:endParaRPr lang="pt-BR" sz="1000" dirty="0"/>
              </a:p>
              <a:p>
                <a:r>
                  <a:rPr lang="pt-BR" sz="1000" b="1" dirty="0" smtClean="0"/>
                  <a:t>Como </a:t>
                </a:r>
                <a:r>
                  <a:rPr lang="pt-BR" sz="1000" dirty="0" smtClean="0"/>
                  <a:t>administrador </a:t>
                </a:r>
                <a:r>
                  <a:rPr lang="pt-BR" sz="1000" b="1" dirty="0" smtClean="0"/>
                  <a:t>quero </a:t>
                </a:r>
                <a:r>
                  <a:rPr lang="pt-BR" sz="1000" dirty="0" smtClean="0"/>
                  <a:t>realizar vendas online </a:t>
                </a:r>
                <a:r>
                  <a:rPr lang="pt-BR" sz="1000" b="1" dirty="0" smtClean="0"/>
                  <a:t>Para </a:t>
                </a:r>
                <a:r>
                  <a:rPr lang="pt-BR" sz="1000" dirty="0" smtClean="0"/>
                  <a:t>impulsionar as vendas e alcançar maiores públicos</a:t>
                </a:r>
                <a:endParaRPr lang="pt-BR" sz="1000" dirty="0"/>
              </a:p>
              <a:p>
                <a:r>
                  <a:rPr lang="pt-BR" sz="1000" dirty="0"/>
                  <a:t>Prioridade </a:t>
                </a:r>
                <a:r>
                  <a:rPr lang="pt-BR" sz="1000" dirty="0" smtClean="0"/>
                  <a:t>“B”</a:t>
                </a:r>
                <a:endParaRPr lang="pt-BR" sz="1000" dirty="0"/>
              </a:p>
              <a:p>
                <a:r>
                  <a:rPr lang="pt-BR" sz="1000" dirty="0"/>
                  <a:t>Complexidade </a:t>
                </a:r>
                <a:r>
                  <a:rPr lang="pt-BR" sz="1000" dirty="0" smtClean="0"/>
                  <a:t>“5” </a:t>
                </a:r>
                <a:r>
                  <a:rPr lang="pt-BR" sz="1000" dirty="0"/>
                  <a:t>ponto </a:t>
                </a:r>
              </a:p>
            </p:txBody>
          </p:sp>
        </p:grpSp>
        <p:grpSp>
          <p:nvGrpSpPr>
            <p:cNvPr id="140" name="Agrupar 139"/>
            <p:cNvGrpSpPr/>
            <p:nvPr/>
          </p:nvGrpSpPr>
          <p:grpSpPr>
            <a:xfrm>
              <a:off x="6262739" y="1399699"/>
              <a:ext cx="1743456" cy="1558385"/>
              <a:chOff x="1191300" y="6397859"/>
              <a:chExt cx="1743456" cy="1558385"/>
            </a:xfrm>
          </p:grpSpPr>
          <p:sp>
            <p:nvSpPr>
              <p:cNvPr id="141" name="Canto Dobrado 140"/>
              <p:cNvSpPr/>
              <p:nvPr/>
            </p:nvSpPr>
            <p:spPr>
              <a:xfrm>
                <a:off x="1191300" y="6440002"/>
                <a:ext cx="1743456" cy="1516242"/>
              </a:xfrm>
              <a:prstGeom prst="foldedCorner">
                <a:avLst/>
              </a:prstGeom>
              <a:solidFill>
                <a:srgbClr val="FFEEB7"/>
              </a:solidFill>
              <a:ln>
                <a:solidFill>
                  <a:srgbClr val="FFE389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aixaDeTexto 141"/>
              <p:cNvSpPr txBox="1"/>
              <p:nvPr/>
            </p:nvSpPr>
            <p:spPr>
              <a:xfrm>
                <a:off x="1191300" y="6397859"/>
                <a:ext cx="17434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000" dirty="0"/>
              </a:p>
              <a:p>
                <a:r>
                  <a:rPr lang="pt-BR" sz="1000" dirty="0"/>
                  <a:t> </a:t>
                </a:r>
                <a:r>
                  <a:rPr lang="pt-BR" sz="1000" b="1" dirty="0" smtClean="0"/>
                  <a:t>ID:04 NOME: Pagamentos</a:t>
                </a:r>
                <a:endParaRPr lang="pt-BR" sz="1000" dirty="0"/>
              </a:p>
              <a:p>
                <a:r>
                  <a:rPr lang="pt-BR" sz="1000" b="1" dirty="0" smtClean="0"/>
                  <a:t>Como </a:t>
                </a:r>
                <a:r>
                  <a:rPr lang="pt-BR" sz="1000" dirty="0" smtClean="0"/>
                  <a:t>administrador </a:t>
                </a:r>
                <a:r>
                  <a:rPr lang="pt-BR" sz="1000" b="1" dirty="0" smtClean="0"/>
                  <a:t>quero </a:t>
                </a:r>
                <a:r>
                  <a:rPr lang="pt-BR" sz="1000" dirty="0" smtClean="0"/>
                  <a:t>disponibilizar várias formas de pagamentos </a:t>
                </a:r>
                <a:r>
                  <a:rPr lang="pt-BR" sz="1000" b="1" dirty="0" smtClean="0"/>
                  <a:t>Para </a:t>
                </a:r>
                <a:r>
                  <a:rPr lang="pt-BR" sz="1000" dirty="0" smtClean="0"/>
                  <a:t>oferecer comodidade, segurança  e flexibilidade  </a:t>
                </a:r>
                <a:endParaRPr lang="pt-BR" sz="1000" dirty="0"/>
              </a:p>
              <a:p>
                <a:r>
                  <a:rPr lang="pt-BR" sz="1000" dirty="0"/>
                  <a:t>Prioridade “A</a:t>
                </a:r>
                <a:r>
                  <a:rPr lang="pt-BR" sz="1000" dirty="0" smtClean="0"/>
                  <a:t>”</a:t>
                </a:r>
                <a:endParaRPr lang="pt-BR" sz="1000" dirty="0"/>
              </a:p>
              <a:p>
                <a:r>
                  <a:rPr lang="pt-BR" sz="1000" dirty="0"/>
                  <a:t>Complexidade </a:t>
                </a:r>
                <a:r>
                  <a:rPr lang="pt-BR" sz="1000" dirty="0" smtClean="0"/>
                  <a:t>“5” </a:t>
                </a:r>
                <a:r>
                  <a:rPr lang="pt-BR" sz="1000" dirty="0"/>
                  <a:t>ponto </a:t>
                </a:r>
              </a:p>
            </p:txBody>
          </p:sp>
        </p:grpSp>
        <p:sp>
          <p:nvSpPr>
            <p:cNvPr id="146" name="CaixaDeTexto 145"/>
            <p:cNvSpPr txBox="1"/>
            <p:nvPr/>
          </p:nvSpPr>
          <p:spPr>
            <a:xfrm>
              <a:off x="-1896" y="3464333"/>
              <a:ext cx="1075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Sprint 1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147" name="CaixaDeTexto 146"/>
            <p:cNvSpPr txBox="1"/>
            <p:nvPr/>
          </p:nvSpPr>
          <p:spPr>
            <a:xfrm>
              <a:off x="79182" y="4134646"/>
              <a:ext cx="1075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Sprint 2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148" name="CaixaDeTexto 147"/>
            <p:cNvSpPr txBox="1"/>
            <p:nvPr/>
          </p:nvSpPr>
          <p:spPr>
            <a:xfrm>
              <a:off x="160260" y="4804959"/>
              <a:ext cx="1075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Sprint </a:t>
              </a:r>
              <a:r>
                <a:rPr lang="pt-BR" sz="12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9" name="CaixaDeTexto 148"/>
            <p:cNvSpPr txBox="1"/>
            <p:nvPr/>
          </p:nvSpPr>
          <p:spPr>
            <a:xfrm>
              <a:off x="241338" y="5475273"/>
              <a:ext cx="994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Sprint 4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9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Agrupar 79"/>
          <p:cNvGrpSpPr/>
          <p:nvPr/>
        </p:nvGrpSpPr>
        <p:grpSpPr>
          <a:xfrm>
            <a:off x="288757" y="180470"/>
            <a:ext cx="2610853" cy="4680285"/>
            <a:chOff x="288757" y="180470"/>
            <a:chExt cx="2610853" cy="4680285"/>
          </a:xfrm>
        </p:grpSpPr>
        <p:sp>
          <p:nvSpPr>
            <p:cNvPr id="4" name="Retângulo Arredondado 3"/>
            <p:cNvSpPr/>
            <p:nvPr/>
          </p:nvSpPr>
          <p:spPr>
            <a:xfrm>
              <a:off x="288757" y="180470"/>
              <a:ext cx="2610853" cy="4680285"/>
            </a:xfrm>
            <a:prstGeom prst="roundRect">
              <a:avLst>
                <a:gd name="adj" fmla="val 88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Arredondado 4"/>
            <p:cNvSpPr/>
            <p:nvPr/>
          </p:nvSpPr>
          <p:spPr>
            <a:xfrm>
              <a:off x="368965" y="236617"/>
              <a:ext cx="2442413" cy="4178972"/>
            </a:xfrm>
            <a:prstGeom prst="roundRect">
              <a:avLst>
                <a:gd name="adj" fmla="val 8833"/>
              </a:avLst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Arredondado 5"/>
            <p:cNvSpPr/>
            <p:nvPr/>
          </p:nvSpPr>
          <p:spPr>
            <a:xfrm flipV="1">
              <a:off x="1209172" y="4471736"/>
              <a:ext cx="762001" cy="300790"/>
            </a:xfrm>
            <a:prstGeom prst="roundRect">
              <a:avLst>
                <a:gd name="adj" fmla="val 3093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11341" y="467223"/>
              <a:ext cx="2135606" cy="3711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526381" y="457200"/>
              <a:ext cx="2144630" cy="3693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H="1">
              <a:off x="526381" y="457200"/>
              <a:ext cx="2120566" cy="36936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9"/>
            <p:cNvSpPr/>
            <p:nvPr/>
          </p:nvSpPr>
          <p:spPr>
            <a:xfrm>
              <a:off x="579520" y="2520612"/>
              <a:ext cx="2067427" cy="1335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 flipH="1">
              <a:off x="599971" y="2755229"/>
              <a:ext cx="716282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Nome: </a:t>
              </a:r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 flipH="1">
              <a:off x="607790" y="3048474"/>
              <a:ext cx="716282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Senha: 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113815" y="2723622"/>
              <a:ext cx="1434368" cy="212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106688" y="3022888"/>
              <a:ext cx="1434368" cy="212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Bisel 14"/>
            <p:cNvSpPr/>
            <p:nvPr/>
          </p:nvSpPr>
          <p:spPr>
            <a:xfrm>
              <a:off x="1316253" y="3320237"/>
              <a:ext cx="715063" cy="254548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Entrar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 flipH="1">
              <a:off x="634241" y="3616711"/>
              <a:ext cx="10862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u="sng" dirty="0" smtClean="0"/>
                <a:t>Esqueci a Senha  </a:t>
              </a:r>
              <a:endParaRPr lang="pt-BR" sz="900" b="1" u="sng" dirty="0"/>
            </a:p>
          </p:txBody>
        </p:sp>
        <p:sp>
          <p:nvSpPr>
            <p:cNvPr id="17" name="CaixaDeTexto 16"/>
            <p:cNvSpPr txBox="1"/>
            <p:nvPr/>
          </p:nvSpPr>
          <p:spPr>
            <a:xfrm flipH="1">
              <a:off x="1526971" y="3583359"/>
              <a:ext cx="10862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900" b="1" u="sng" dirty="0" smtClean="0"/>
                <a:t>Cadastrar  </a:t>
              </a:r>
              <a:endParaRPr lang="pt-BR" sz="900" b="1" u="sng" dirty="0"/>
            </a:p>
          </p:txBody>
        </p:sp>
        <p:sp>
          <p:nvSpPr>
            <p:cNvPr id="18" name="CaixaDeTexto 17"/>
            <p:cNvSpPr txBox="1"/>
            <p:nvPr/>
          </p:nvSpPr>
          <p:spPr>
            <a:xfrm flipH="1">
              <a:off x="526381" y="230602"/>
              <a:ext cx="10005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CupCakes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 flipH="1">
              <a:off x="817542" y="1858438"/>
              <a:ext cx="1553281" cy="2611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Administrador</a:t>
              </a:r>
              <a:endParaRPr lang="pt-BR" b="1" dirty="0"/>
            </a:p>
          </p:txBody>
        </p:sp>
      </p:grpSp>
      <p:grpSp>
        <p:nvGrpSpPr>
          <p:cNvPr id="79" name="Agrupar 78"/>
          <p:cNvGrpSpPr/>
          <p:nvPr/>
        </p:nvGrpSpPr>
        <p:grpSpPr>
          <a:xfrm>
            <a:off x="3356807" y="144381"/>
            <a:ext cx="2610853" cy="4680285"/>
            <a:chOff x="3356807" y="144381"/>
            <a:chExt cx="2610853" cy="4680285"/>
          </a:xfrm>
        </p:grpSpPr>
        <p:sp>
          <p:nvSpPr>
            <p:cNvPr id="20" name="Retângulo Arredondado 19"/>
            <p:cNvSpPr/>
            <p:nvPr/>
          </p:nvSpPr>
          <p:spPr>
            <a:xfrm>
              <a:off x="3356807" y="144381"/>
              <a:ext cx="2610853" cy="4680285"/>
            </a:xfrm>
            <a:prstGeom prst="roundRect">
              <a:avLst>
                <a:gd name="adj" fmla="val 88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Arredondado 20"/>
            <p:cNvSpPr/>
            <p:nvPr/>
          </p:nvSpPr>
          <p:spPr>
            <a:xfrm>
              <a:off x="3437015" y="200528"/>
              <a:ext cx="2442413" cy="4178972"/>
            </a:xfrm>
            <a:prstGeom prst="roundRect">
              <a:avLst>
                <a:gd name="adj" fmla="val 8833"/>
              </a:avLst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 flipV="1">
              <a:off x="4277222" y="4435647"/>
              <a:ext cx="762001" cy="300790"/>
            </a:xfrm>
            <a:prstGeom prst="roundRect">
              <a:avLst>
                <a:gd name="adj" fmla="val 3093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579391" y="431134"/>
              <a:ext cx="2135606" cy="3711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 flipH="1">
              <a:off x="3594431" y="194513"/>
              <a:ext cx="10005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CupCakes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 flipH="1">
              <a:off x="3959187" y="891800"/>
              <a:ext cx="1376014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u="sng" dirty="0" smtClean="0"/>
                <a:t>Vendas</a:t>
              </a:r>
              <a:endParaRPr lang="pt-BR" u="sng" dirty="0"/>
            </a:p>
          </p:txBody>
        </p:sp>
        <p:sp>
          <p:nvSpPr>
            <p:cNvPr id="71" name="CaixaDeTexto 70"/>
            <p:cNvSpPr txBox="1"/>
            <p:nvPr/>
          </p:nvSpPr>
          <p:spPr>
            <a:xfrm flipH="1">
              <a:off x="4005911" y="1962906"/>
              <a:ext cx="1376014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u="sng" dirty="0" smtClean="0"/>
                <a:t>Vitrine</a:t>
              </a:r>
              <a:endParaRPr lang="pt-BR" u="sng" dirty="0"/>
            </a:p>
          </p:txBody>
        </p:sp>
        <p:sp>
          <p:nvSpPr>
            <p:cNvPr id="72" name="CaixaDeTexto 71"/>
            <p:cNvSpPr txBox="1"/>
            <p:nvPr/>
          </p:nvSpPr>
          <p:spPr>
            <a:xfrm flipH="1">
              <a:off x="3980341" y="2987602"/>
              <a:ext cx="1376014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u="sng" dirty="0" smtClean="0"/>
                <a:t>Pedidos Realizado</a:t>
              </a:r>
              <a:endParaRPr lang="pt-BR" u="sng" dirty="0"/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6348668" y="180471"/>
            <a:ext cx="2610853" cy="4680285"/>
            <a:chOff x="6348668" y="180471"/>
            <a:chExt cx="2610853" cy="4680285"/>
          </a:xfrm>
        </p:grpSpPr>
        <p:sp>
          <p:nvSpPr>
            <p:cNvPr id="44" name="Retângulo Arredondado 43"/>
            <p:cNvSpPr/>
            <p:nvPr/>
          </p:nvSpPr>
          <p:spPr>
            <a:xfrm>
              <a:off x="6348668" y="180471"/>
              <a:ext cx="2610853" cy="4680285"/>
            </a:xfrm>
            <a:prstGeom prst="roundRect">
              <a:avLst>
                <a:gd name="adj" fmla="val 883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Arredondado 44"/>
            <p:cNvSpPr/>
            <p:nvPr/>
          </p:nvSpPr>
          <p:spPr>
            <a:xfrm>
              <a:off x="6428878" y="236617"/>
              <a:ext cx="2442413" cy="4178972"/>
            </a:xfrm>
            <a:prstGeom prst="roundRect">
              <a:avLst>
                <a:gd name="adj" fmla="val 8833"/>
              </a:avLst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Arredondado 45"/>
            <p:cNvSpPr/>
            <p:nvPr/>
          </p:nvSpPr>
          <p:spPr>
            <a:xfrm flipV="1">
              <a:off x="7279109" y="4487778"/>
              <a:ext cx="762001" cy="300790"/>
            </a:xfrm>
            <a:prstGeom prst="roundRect">
              <a:avLst>
                <a:gd name="adj" fmla="val 3093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582281" y="485749"/>
              <a:ext cx="2135606" cy="3711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 flipH="1">
              <a:off x="6582281" y="202529"/>
              <a:ext cx="10005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CupCakes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49" name="CaixaDeTexto 48"/>
            <p:cNvSpPr txBox="1"/>
            <p:nvPr/>
          </p:nvSpPr>
          <p:spPr>
            <a:xfrm flipH="1">
              <a:off x="7159814" y="485749"/>
              <a:ext cx="1000590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Vitrine </a:t>
              </a:r>
              <a:endParaRPr lang="pt-BR" dirty="0"/>
            </a:p>
          </p:txBody>
        </p:sp>
        <p:cxnSp>
          <p:nvCxnSpPr>
            <p:cNvPr id="50" name="Conector de Seta Reta 49"/>
            <p:cNvCxnSpPr/>
            <p:nvPr/>
          </p:nvCxnSpPr>
          <p:spPr>
            <a:xfrm>
              <a:off x="8344873" y="355169"/>
              <a:ext cx="252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H="1" flipV="1">
              <a:off x="8031049" y="355169"/>
              <a:ext cx="221580" cy="40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Agrupar 51"/>
            <p:cNvGrpSpPr/>
            <p:nvPr/>
          </p:nvGrpSpPr>
          <p:grpSpPr>
            <a:xfrm>
              <a:off x="6654988" y="1929656"/>
              <a:ext cx="1296368" cy="786877"/>
              <a:chOff x="3887719" y="873481"/>
              <a:chExt cx="1296368" cy="786877"/>
            </a:xfrm>
          </p:grpSpPr>
          <p:sp>
            <p:nvSpPr>
              <p:cNvPr id="53" name="Retângulo 52"/>
              <p:cNvSpPr/>
              <p:nvPr/>
            </p:nvSpPr>
            <p:spPr>
              <a:xfrm>
                <a:off x="3887719" y="873481"/>
                <a:ext cx="1296368" cy="7731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Conector reto 53"/>
              <p:cNvCxnSpPr/>
              <p:nvPr/>
            </p:nvCxnSpPr>
            <p:spPr>
              <a:xfrm>
                <a:off x="3887719" y="873481"/>
                <a:ext cx="1285860" cy="7868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/>
              <p:cNvCxnSpPr/>
              <p:nvPr/>
            </p:nvCxnSpPr>
            <p:spPr>
              <a:xfrm flipV="1">
                <a:off x="3887719" y="912634"/>
                <a:ext cx="1285860" cy="716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/>
            <p:cNvGrpSpPr/>
            <p:nvPr/>
          </p:nvGrpSpPr>
          <p:grpSpPr>
            <a:xfrm>
              <a:off x="6630925" y="873785"/>
              <a:ext cx="1296368" cy="786877"/>
              <a:chOff x="3887719" y="873785"/>
              <a:chExt cx="1296368" cy="786877"/>
            </a:xfrm>
          </p:grpSpPr>
          <p:grpSp>
            <p:nvGrpSpPr>
              <p:cNvPr id="61" name="Agrupar 60"/>
              <p:cNvGrpSpPr/>
              <p:nvPr/>
            </p:nvGrpSpPr>
            <p:grpSpPr>
              <a:xfrm>
                <a:off x="3887719" y="873785"/>
                <a:ext cx="1296368" cy="786877"/>
                <a:chOff x="3887719" y="873481"/>
                <a:chExt cx="1296368" cy="786877"/>
              </a:xfrm>
            </p:grpSpPr>
            <p:sp>
              <p:nvSpPr>
                <p:cNvPr id="63" name="Retângulo 62"/>
                <p:cNvSpPr/>
                <p:nvPr/>
              </p:nvSpPr>
              <p:spPr>
                <a:xfrm>
                  <a:off x="3887719" y="873481"/>
                  <a:ext cx="1296368" cy="773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4" name="Conector reto 63"/>
                <p:cNvCxnSpPr/>
                <p:nvPr/>
              </p:nvCxnSpPr>
              <p:spPr>
                <a:xfrm>
                  <a:off x="3887719" y="873481"/>
                  <a:ext cx="1285860" cy="7868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to 64"/>
                <p:cNvCxnSpPr/>
                <p:nvPr/>
              </p:nvCxnSpPr>
              <p:spPr>
                <a:xfrm flipV="1">
                  <a:off x="3887719" y="912634"/>
                  <a:ext cx="1285860" cy="7162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CaixaDeTexto 61"/>
              <p:cNvSpPr txBox="1"/>
              <p:nvPr/>
            </p:nvSpPr>
            <p:spPr>
              <a:xfrm flipH="1">
                <a:off x="4036128" y="1134643"/>
                <a:ext cx="1000590" cy="2611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Produto </a:t>
                </a:r>
                <a:endParaRPr lang="pt-BR" dirty="0"/>
              </a:p>
            </p:txBody>
          </p:sp>
        </p:grpSp>
        <p:sp>
          <p:nvSpPr>
            <p:cNvPr id="66" name="CaixaDeTexto 65"/>
            <p:cNvSpPr txBox="1"/>
            <p:nvPr/>
          </p:nvSpPr>
          <p:spPr>
            <a:xfrm flipH="1">
              <a:off x="6792889" y="2182338"/>
              <a:ext cx="1000590" cy="2611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Produto 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 flipH="1">
              <a:off x="7811562" y="891800"/>
              <a:ext cx="10005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R$ XX</a:t>
              </a:r>
            </a:p>
            <a:p>
              <a:pPr algn="ctr"/>
              <a:r>
                <a:rPr lang="pt-BR" sz="1200" dirty="0" smtClean="0"/>
                <a:t>Detalhe</a:t>
              </a:r>
            </a:p>
            <a:p>
              <a:pPr algn="ctr"/>
              <a:r>
                <a:rPr lang="pt-BR" sz="1200" dirty="0" smtClean="0"/>
                <a:t>Comprar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69" name="CaixaDeTexto 68"/>
            <p:cNvSpPr txBox="1"/>
            <p:nvPr/>
          </p:nvSpPr>
          <p:spPr>
            <a:xfrm flipH="1">
              <a:off x="7819890" y="1933696"/>
              <a:ext cx="10005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/>
                <a:t>R$ XY</a:t>
              </a:r>
            </a:p>
            <a:p>
              <a:pPr algn="ctr"/>
              <a:r>
                <a:rPr lang="pt-BR" sz="1200" dirty="0" smtClean="0"/>
                <a:t>Detalhe</a:t>
              </a:r>
            </a:p>
            <a:p>
              <a:pPr algn="ctr"/>
              <a:r>
                <a:rPr lang="pt-BR" sz="1200" dirty="0"/>
                <a:t>Comprar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sp>
          <p:nvSpPr>
            <p:cNvPr id="73" name="CaixaDeTexto 72"/>
            <p:cNvSpPr txBox="1"/>
            <p:nvPr/>
          </p:nvSpPr>
          <p:spPr>
            <a:xfrm flipH="1">
              <a:off x="7040403" y="3337367"/>
              <a:ext cx="12808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u="sng" dirty="0" smtClean="0"/>
                <a:t>Incluir no Produto </a:t>
              </a:r>
              <a:endParaRPr lang="pt-BR" u="sng" dirty="0"/>
            </a:p>
          </p:txBody>
        </p:sp>
        <p:cxnSp>
          <p:nvCxnSpPr>
            <p:cNvPr id="74" name="Conector reto 73"/>
            <p:cNvCxnSpPr/>
            <p:nvPr/>
          </p:nvCxnSpPr>
          <p:spPr>
            <a:xfrm>
              <a:off x="6726820" y="1846406"/>
              <a:ext cx="18586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6755270" y="2972875"/>
              <a:ext cx="18586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tângulo 75"/>
            <p:cNvSpPr/>
            <p:nvPr/>
          </p:nvSpPr>
          <p:spPr>
            <a:xfrm>
              <a:off x="7415370" y="2697580"/>
              <a:ext cx="52290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u="sng" dirty="0" smtClean="0"/>
                <a:t>Editar</a:t>
              </a:r>
              <a:endParaRPr lang="pt-BR" u="sng" dirty="0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7339795" y="1586935"/>
              <a:ext cx="52290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u="sng" dirty="0" smtClean="0"/>
                <a:t>Editar</a:t>
              </a:r>
              <a:endParaRPr lang="pt-BR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22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56943" y="300787"/>
            <a:ext cx="2610853" cy="4680285"/>
          </a:xfrm>
          <a:prstGeom prst="roundRect">
            <a:avLst>
              <a:gd name="adj" fmla="val 8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437153" y="356933"/>
            <a:ext cx="2442413" cy="4178972"/>
          </a:xfrm>
          <a:prstGeom prst="roundRect">
            <a:avLst>
              <a:gd name="adj" fmla="val 8833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 flipV="1">
            <a:off x="1287384" y="4608094"/>
            <a:ext cx="762001" cy="300790"/>
          </a:xfrm>
          <a:prstGeom prst="roundRect">
            <a:avLst>
              <a:gd name="adj" fmla="val 309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90556" y="618095"/>
            <a:ext cx="2135606" cy="3711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 flipH="1">
            <a:off x="590556" y="322845"/>
            <a:ext cx="1000590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CupCakes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flipH="1">
            <a:off x="1168089" y="606065"/>
            <a:ext cx="1000590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Vitrine 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2353148" y="475485"/>
            <a:ext cx="2526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2039324" y="475485"/>
            <a:ext cx="221580" cy="4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39199" y="994101"/>
            <a:ext cx="1966611" cy="786877"/>
            <a:chOff x="3887719" y="873785"/>
            <a:chExt cx="1296368" cy="786877"/>
          </a:xfrm>
        </p:grpSpPr>
        <p:grpSp>
          <p:nvGrpSpPr>
            <p:cNvPr id="17" name="Agrupar 16"/>
            <p:cNvGrpSpPr/>
            <p:nvPr/>
          </p:nvGrpSpPr>
          <p:grpSpPr>
            <a:xfrm>
              <a:off x="3887719" y="873785"/>
              <a:ext cx="1296368" cy="786877"/>
              <a:chOff x="3887719" y="873481"/>
              <a:chExt cx="1296368" cy="786877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3887719" y="873481"/>
                <a:ext cx="1296368" cy="7731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>
                <a:off x="3887719" y="873481"/>
                <a:ext cx="1285860" cy="7868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/>
              <p:nvPr/>
            </p:nvCxnSpPr>
            <p:spPr>
              <a:xfrm flipV="1">
                <a:off x="3887719" y="912634"/>
                <a:ext cx="1285860" cy="716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 flipH="1">
              <a:off x="4036128" y="1134643"/>
              <a:ext cx="1000590" cy="2611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Produto </a:t>
              </a:r>
              <a:endParaRPr lang="pt-BR" dirty="0"/>
            </a:p>
          </p:txBody>
        </p:sp>
      </p:grpSp>
      <p:sp>
        <p:nvSpPr>
          <p:cNvPr id="29" name="Retângulo 28"/>
          <p:cNvSpPr/>
          <p:nvPr/>
        </p:nvSpPr>
        <p:spPr>
          <a:xfrm>
            <a:off x="1179622" y="1707251"/>
            <a:ext cx="10358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u="sng" dirty="0" smtClean="0"/>
              <a:t>Incluir Imagem</a:t>
            </a:r>
            <a:endParaRPr lang="pt-BR" u="sng" dirty="0"/>
          </a:p>
        </p:txBody>
      </p:sp>
      <p:sp>
        <p:nvSpPr>
          <p:cNvPr id="30" name="CaixaDeTexto 29"/>
          <p:cNvSpPr txBox="1"/>
          <p:nvPr/>
        </p:nvSpPr>
        <p:spPr>
          <a:xfrm flipH="1">
            <a:off x="599968" y="2827421"/>
            <a:ext cx="124032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Preço do Produto: 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1918890" y="2876268"/>
            <a:ext cx="728681" cy="18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39199" y="3436129"/>
            <a:ext cx="2008372" cy="790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 flipH="1">
            <a:off x="970980" y="3217259"/>
            <a:ext cx="1411268" cy="42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Descrição do Produto : 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3729787" y="300796"/>
            <a:ext cx="2610853" cy="4680285"/>
          </a:xfrm>
          <a:prstGeom prst="roundRect">
            <a:avLst>
              <a:gd name="adj" fmla="val 8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/>
          <p:cNvSpPr/>
          <p:nvPr/>
        </p:nvSpPr>
        <p:spPr>
          <a:xfrm>
            <a:off x="3829860" y="356933"/>
            <a:ext cx="2442413" cy="4178972"/>
          </a:xfrm>
          <a:prstGeom prst="roundRect">
            <a:avLst>
              <a:gd name="adj" fmla="val 8833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/>
          <p:cNvSpPr/>
          <p:nvPr/>
        </p:nvSpPr>
        <p:spPr>
          <a:xfrm flipV="1">
            <a:off x="4650202" y="4592062"/>
            <a:ext cx="762001" cy="300790"/>
          </a:xfrm>
          <a:prstGeom prst="roundRect">
            <a:avLst>
              <a:gd name="adj" fmla="val 309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3899144" y="590519"/>
            <a:ext cx="2308072" cy="3711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 flipH="1">
            <a:off x="3967411" y="350928"/>
            <a:ext cx="1000590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CupCakes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 flipH="1">
            <a:off x="4279994" y="723159"/>
            <a:ext cx="1376014" cy="27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Vendas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 flipH="1">
            <a:off x="4036189" y="1246849"/>
            <a:ext cx="1376014" cy="27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Total vendidos: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 flipH="1">
            <a:off x="4883871" y="1209521"/>
            <a:ext cx="100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XY</a:t>
            </a:r>
          </a:p>
        </p:txBody>
      </p:sp>
      <p:sp>
        <p:nvSpPr>
          <p:cNvPr id="44" name="CaixaDeTexto 43"/>
          <p:cNvSpPr txBox="1"/>
          <p:nvPr/>
        </p:nvSpPr>
        <p:spPr>
          <a:xfrm flipH="1">
            <a:off x="607058" y="2211149"/>
            <a:ext cx="2199312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Definir Categoria:______________ 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 flipH="1">
            <a:off x="3877076" y="1968861"/>
            <a:ext cx="220799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Vendas em transação:</a:t>
            </a:r>
            <a:endParaRPr lang="pt-BR" dirty="0"/>
          </a:p>
        </p:txBody>
      </p:sp>
      <p:cxnSp>
        <p:nvCxnSpPr>
          <p:cNvPr id="47" name="Conector reto 46"/>
          <p:cNvCxnSpPr/>
          <p:nvPr/>
        </p:nvCxnSpPr>
        <p:spPr>
          <a:xfrm>
            <a:off x="4038659" y="1828946"/>
            <a:ext cx="18586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4038659" y="1190932"/>
            <a:ext cx="18586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 flipH="1">
            <a:off x="4175474" y="1534573"/>
            <a:ext cx="124032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Defina a data: </a:t>
            </a:r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5077047" y="1583709"/>
            <a:ext cx="728681" cy="182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 flipH="1">
            <a:off x="3851016" y="2236038"/>
            <a:ext cx="2207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Vendas aprovada  para entrega : </a:t>
            </a:r>
          </a:p>
          <a:p>
            <a:r>
              <a:rPr lang="pt-BR" sz="700" dirty="0" smtClean="0"/>
              <a:t>Id jjdjjdjdjjdkkdk dd d dkdkd</a:t>
            </a:r>
          </a:p>
          <a:p>
            <a:r>
              <a:rPr lang="pt-BR" sz="700" dirty="0" smtClean="0"/>
              <a:t>Id faddfamfmmdfmammfmfm</a:t>
            </a:r>
          </a:p>
          <a:p>
            <a:r>
              <a:rPr lang="pt-BR" sz="700" dirty="0" smtClean="0"/>
              <a:t>Id mmdmdmmdmmdmdmmdmd</a:t>
            </a:r>
          </a:p>
          <a:p>
            <a:r>
              <a:rPr lang="pt-BR" sz="700" dirty="0" smtClean="0"/>
              <a:t>Id issmmfmsmsmf  msmfsmmsfm</a:t>
            </a:r>
            <a:endParaRPr lang="pt-BR" sz="700" dirty="0"/>
          </a:p>
        </p:txBody>
      </p:sp>
      <p:sp>
        <p:nvSpPr>
          <p:cNvPr id="52" name="CaixaDeTexto 51"/>
          <p:cNvSpPr txBox="1"/>
          <p:nvPr/>
        </p:nvSpPr>
        <p:spPr>
          <a:xfrm flipH="1">
            <a:off x="3877075" y="2904846"/>
            <a:ext cx="2207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Vendas Reprovadas : </a:t>
            </a:r>
          </a:p>
          <a:p>
            <a:r>
              <a:rPr lang="pt-BR" sz="700" dirty="0" smtClean="0"/>
              <a:t>Id jjdjjdjdjjdkkdk dd d dkdkd</a:t>
            </a:r>
          </a:p>
          <a:p>
            <a:r>
              <a:rPr lang="pt-BR" sz="700" dirty="0" smtClean="0"/>
              <a:t>Id faddfamfmmdfmammfmfm</a:t>
            </a:r>
          </a:p>
          <a:p>
            <a:r>
              <a:rPr lang="pt-BR" sz="700" dirty="0" smtClean="0"/>
              <a:t>Id mmdmdmmdmmdmdmmdmd</a:t>
            </a:r>
          </a:p>
          <a:p>
            <a:r>
              <a:rPr lang="pt-BR" sz="700" dirty="0" smtClean="0"/>
              <a:t>Id issmmfmsmsmf  msmfsmmsfmd</a:t>
            </a:r>
            <a:endParaRPr lang="pt-BR" sz="700" dirty="0"/>
          </a:p>
        </p:txBody>
      </p:sp>
      <p:sp>
        <p:nvSpPr>
          <p:cNvPr id="53" name="CaixaDeTexto 52"/>
          <p:cNvSpPr txBox="1"/>
          <p:nvPr/>
        </p:nvSpPr>
        <p:spPr>
          <a:xfrm flipH="1">
            <a:off x="3900903" y="3644858"/>
            <a:ext cx="2207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Vendas Conceiladas : </a:t>
            </a:r>
          </a:p>
          <a:p>
            <a:r>
              <a:rPr lang="pt-BR" sz="700" dirty="0" smtClean="0"/>
              <a:t>Id jjdjjdjdjjdkkdk dd d dkdkd</a:t>
            </a:r>
          </a:p>
          <a:p>
            <a:r>
              <a:rPr lang="pt-BR" sz="700" dirty="0" smtClean="0"/>
              <a:t>Id faddfamfmmdfmammfmfm</a:t>
            </a:r>
          </a:p>
          <a:p>
            <a:r>
              <a:rPr lang="pt-BR" sz="700" dirty="0" smtClean="0"/>
              <a:t>Id mmdmdmmdmmdmdmmdmd</a:t>
            </a:r>
          </a:p>
          <a:p>
            <a:r>
              <a:rPr lang="pt-BR" sz="700" dirty="0" smtClean="0"/>
              <a:t>Id issmmfmsmsmf  msmfsmmsfmd</a:t>
            </a:r>
            <a:endParaRPr lang="pt-BR" sz="700" dirty="0"/>
          </a:p>
        </p:txBody>
      </p:sp>
      <p:sp>
        <p:nvSpPr>
          <p:cNvPr id="54" name="CaixaDeTexto 53"/>
          <p:cNvSpPr txBox="1"/>
          <p:nvPr/>
        </p:nvSpPr>
        <p:spPr>
          <a:xfrm flipH="1">
            <a:off x="5141869" y="2322814"/>
            <a:ext cx="66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u="sng" dirty="0" smtClean="0">
                <a:solidFill>
                  <a:srgbClr val="00B0F0"/>
                </a:solidFill>
              </a:rPr>
              <a:t>Despachar</a:t>
            </a:r>
          </a:p>
          <a:p>
            <a:r>
              <a:rPr lang="pt-BR" sz="700" u="sng" dirty="0" smtClean="0">
                <a:solidFill>
                  <a:srgbClr val="00B0F0"/>
                </a:solidFill>
              </a:rPr>
              <a:t>Despachar</a:t>
            </a:r>
          </a:p>
          <a:p>
            <a:r>
              <a:rPr lang="pt-BR" sz="700" u="sng" dirty="0" smtClean="0">
                <a:solidFill>
                  <a:srgbClr val="00B0F0"/>
                </a:solidFill>
              </a:rPr>
              <a:t>Despachar</a:t>
            </a:r>
          </a:p>
          <a:p>
            <a:r>
              <a:rPr lang="pt-BR" sz="700" u="sng" dirty="0">
                <a:solidFill>
                  <a:srgbClr val="00B0F0"/>
                </a:solidFill>
              </a:rPr>
              <a:t>Despachar</a:t>
            </a:r>
            <a:r>
              <a:rPr lang="pt-BR" sz="700" u="sng" dirty="0" smtClean="0">
                <a:solidFill>
                  <a:srgbClr val="00B0F0"/>
                </a:solidFill>
              </a:rPr>
              <a:t> </a:t>
            </a:r>
            <a:endParaRPr lang="pt-BR" sz="700" u="sng" dirty="0">
              <a:solidFill>
                <a:srgbClr val="00B0F0"/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 flipH="1">
            <a:off x="5591486" y="2326171"/>
            <a:ext cx="66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u="sng" dirty="0" smtClean="0">
                <a:solidFill>
                  <a:srgbClr val="FF0000"/>
                </a:solidFill>
              </a:rPr>
              <a:t>Cancelar</a:t>
            </a:r>
          </a:p>
          <a:p>
            <a:r>
              <a:rPr lang="pt-BR" sz="700" u="sng" dirty="0">
                <a:solidFill>
                  <a:srgbClr val="FF0000"/>
                </a:solidFill>
              </a:rPr>
              <a:t>Cancelar </a:t>
            </a:r>
            <a:r>
              <a:rPr lang="pt-BR" sz="700" u="sng" dirty="0">
                <a:solidFill>
                  <a:srgbClr val="FF0000"/>
                </a:solidFill>
              </a:rPr>
              <a:t>Cancelar</a:t>
            </a:r>
            <a:endParaRPr lang="pt-BR" sz="700" u="sng" dirty="0" smtClean="0">
              <a:solidFill>
                <a:srgbClr val="FF0000"/>
              </a:solidFill>
            </a:endParaRPr>
          </a:p>
          <a:p>
            <a:r>
              <a:rPr lang="pt-BR" sz="700" u="sng" dirty="0">
                <a:solidFill>
                  <a:srgbClr val="FF0000"/>
                </a:solidFill>
              </a:rPr>
              <a:t>Cancelar</a:t>
            </a:r>
            <a:r>
              <a:rPr lang="pt-BR" sz="700" u="sng" dirty="0" smtClean="0">
                <a:solidFill>
                  <a:srgbClr val="FF0000"/>
                </a:solidFill>
              </a:rPr>
              <a:t> </a:t>
            </a:r>
            <a:endParaRPr lang="pt-BR" sz="7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7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14" y="797206"/>
            <a:ext cx="6352673" cy="65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3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Agrupar 77"/>
          <p:cNvGrpSpPr/>
          <p:nvPr/>
        </p:nvGrpSpPr>
        <p:grpSpPr>
          <a:xfrm>
            <a:off x="167426" y="1187520"/>
            <a:ext cx="9590260" cy="4194219"/>
            <a:chOff x="167426" y="1187520"/>
            <a:chExt cx="9590260" cy="4194219"/>
          </a:xfrm>
        </p:grpSpPr>
        <p:sp>
          <p:nvSpPr>
            <p:cNvPr id="4" name="Retângulo 3"/>
            <p:cNvSpPr/>
            <p:nvPr/>
          </p:nvSpPr>
          <p:spPr>
            <a:xfrm>
              <a:off x="3794094" y="1794675"/>
              <a:ext cx="2100105" cy="723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LOJA VIRTUAL DE </a:t>
              </a:r>
              <a:r>
                <a:rPr lang="pt-BR" sz="1100" i="1" dirty="0" smtClean="0">
                  <a:solidFill>
                    <a:schemeClr val="tx1"/>
                  </a:solidFill>
                </a:rPr>
                <a:t>CUPCAKES</a:t>
              </a:r>
              <a:r>
                <a:rPr lang="pt-BR" sz="1100" dirty="0" smtClean="0">
                  <a:solidFill>
                    <a:schemeClr val="tx1"/>
                  </a:solidFill>
                </a:rPr>
                <a:t>.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716235" y="1187520"/>
              <a:ext cx="2253694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MAPA CONCEITUAL</a:t>
              </a:r>
              <a:endParaRPr lang="pt-BR" sz="2000" b="1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974035" y="3897530"/>
              <a:ext cx="1445287" cy="723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Funcionário 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445521" y="3906815"/>
              <a:ext cx="1445287" cy="723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Cliente 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145399" y="4658258"/>
              <a:ext cx="1445287" cy="723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Pedido 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41966" y="3282303"/>
              <a:ext cx="1445287" cy="723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Produto 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de Seta Reta 11"/>
            <p:cNvCxnSpPr>
              <a:stCxn id="8" idx="1"/>
              <a:endCxn id="9" idx="3"/>
            </p:cNvCxnSpPr>
            <p:nvPr/>
          </p:nvCxnSpPr>
          <p:spPr>
            <a:xfrm flipH="1">
              <a:off x="5590686" y="4268556"/>
              <a:ext cx="854835" cy="7514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H="1">
              <a:off x="2696678" y="2518156"/>
              <a:ext cx="2147468" cy="13793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 rot="19099600">
              <a:off x="5695667" y="4421377"/>
              <a:ext cx="587020" cy="2611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Realiza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 rot="981663">
              <a:off x="3278323" y="4642650"/>
              <a:ext cx="724878" cy="2611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despacha</a:t>
              </a:r>
            </a:p>
          </p:txBody>
        </p:sp>
        <p:cxnSp>
          <p:nvCxnSpPr>
            <p:cNvPr id="24" name="Conector de Seta Reta 23"/>
            <p:cNvCxnSpPr>
              <a:stCxn id="7" idx="2"/>
              <a:endCxn id="9" idx="1"/>
            </p:cNvCxnSpPr>
            <p:nvPr/>
          </p:nvCxnSpPr>
          <p:spPr>
            <a:xfrm>
              <a:off x="2696679" y="4621011"/>
              <a:ext cx="1448720" cy="398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>
              <a:stCxn id="4" idx="2"/>
              <a:endCxn id="8" idx="0"/>
            </p:cNvCxnSpPr>
            <p:nvPr/>
          </p:nvCxnSpPr>
          <p:spPr>
            <a:xfrm>
              <a:off x="4844147" y="2518156"/>
              <a:ext cx="2324018" cy="13886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>
              <a:stCxn id="9" idx="0"/>
              <a:endCxn id="10" idx="2"/>
            </p:cNvCxnSpPr>
            <p:nvPr/>
          </p:nvCxnSpPr>
          <p:spPr>
            <a:xfrm flipH="1" flipV="1">
              <a:off x="4864610" y="4005784"/>
              <a:ext cx="3433" cy="652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/>
            <p:cNvSpPr txBox="1"/>
            <p:nvPr/>
          </p:nvSpPr>
          <p:spPr>
            <a:xfrm rot="1861761">
              <a:off x="5753048" y="3021378"/>
              <a:ext cx="545342" cy="2611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Possui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 rot="19660781">
              <a:off x="3329593" y="3098656"/>
              <a:ext cx="545342" cy="2611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Possui</a:t>
              </a:r>
            </a:p>
          </p:txBody>
        </p:sp>
        <p:cxnSp>
          <p:nvCxnSpPr>
            <p:cNvPr id="45" name="Conector de Seta Reta 44"/>
            <p:cNvCxnSpPr>
              <a:stCxn id="4" idx="2"/>
              <a:endCxn id="10" idx="0"/>
            </p:cNvCxnSpPr>
            <p:nvPr/>
          </p:nvCxnSpPr>
          <p:spPr>
            <a:xfrm>
              <a:off x="4844147" y="2518156"/>
              <a:ext cx="20463" cy="7641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tângulo 49"/>
            <p:cNvSpPr/>
            <p:nvPr/>
          </p:nvSpPr>
          <p:spPr>
            <a:xfrm>
              <a:off x="167426" y="3899944"/>
              <a:ext cx="1445287" cy="723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Entrega 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Conector de Seta Reta 50"/>
            <p:cNvCxnSpPr>
              <a:endCxn id="50" idx="0"/>
            </p:cNvCxnSpPr>
            <p:nvPr/>
          </p:nvCxnSpPr>
          <p:spPr>
            <a:xfrm flipH="1">
              <a:off x="890070" y="2518156"/>
              <a:ext cx="3953012" cy="13817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/>
            <p:cNvSpPr txBox="1"/>
            <p:nvPr/>
          </p:nvSpPr>
          <p:spPr>
            <a:xfrm rot="20365004">
              <a:off x="2373580" y="3053158"/>
              <a:ext cx="587020" cy="2611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Realiza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8312399" y="3920796"/>
              <a:ext cx="1445287" cy="723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Instituição Financeira </a:t>
              </a:r>
              <a:endParaRPr lang="pt-BR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4804381" y="2857604"/>
              <a:ext cx="545342" cy="2611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Possui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4384576" y="4200306"/>
              <a:ext cx="545342" cy="2611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Possui</a:t>
              </a:r>
            </a:p>
          </p:txBody>
        </p:sp>
        <p:cxnSp>
          <p:nvCxnSpPr>
            <p:cNvPr id="61" name="Conector de Seta Reta 60"/>
            <p:cNvCxnSpPr>
              <a:stCxn id="58" idx="2"/>
              <a:endCxn id="9" idx="3"/>
            </p:cNvCxnSpPr>
            <p:nvPr/>
          </p:nvCxnSpPr>
          <p:spPr>
            <a:xfrm flipH="1">
              <a:off x="5590686" y="4644277"/>
              <a:ext cx="3444357" cy="3757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/>
            <p:cNvSpPr txBox="1"/>
            <p:nvPr/>
          </p:nvSpPr>
          <p:spPr>
            <a:xfrm rot="21255232">
              <a:off x="6298227" y="4817049"/>
              <a:ext cx="1380506" cy="2611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Autoriza pagamento </a:t>
              </a:r>
            </a:p>
          </p:txBody>
        </p:sp>
        <p:cxnSp>
          <p:nvCxnSpPr>
            <p:cNvPr id="67" name="Conector de Seta Reta 66"/>
            <p:cNvCxnSpPr>
              <a:stCxn id="4" idx="2"/>
              <a:endCxn id="58" idx="0"/>
            </p:cNvCxnSpPr>
            <p:nvPr/>
          </p:nvCxnSpPr>
          <p:spPr>
            <a:xfrm>
              <a:off x="4844147" y="2518156"/>
              <a:ext cx="4190896" cy="140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 rot="1049618">
              <a:off x="6601497" y="3098656"/>
              <a:ext cx="1260281" cy="2611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Recebimentos por</a:t>
              </a:r>
            </a:p>
          </p:txBody>
        </p:sp>
        <p:cxnSp>
          <p:nvCxnSpPr>
            <p:cNvPr id="74" name="Conector de Seta Reta 73"/>
            <p:cNvCxnSpPr>
              <a:stCxn id="50" idx="2"/>
              <a:endCxn id="9" idx="1"/>
            </p:cNvCxnSpPr>
            <p:nvPr/>
          </p:nvCxnSpPr>
          <p:spPr>
            <a:xfrm>
              <a:off x="890070" y="4623425"/>
              <a:ext cx="3255329" cy="3965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 rot="397332">
              <a:off x="2399524" y="4771535"/>
              <a:ext cx="545342" cy="2611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Possui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42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Agrupar 93"/>
          <p:cNvGrpSpPr/>
          <p:nvPr/>
        </p:nvGrpSpPr>
        <p:grpSpPr>
          <a:xfrm>
            <a:off x="278796" y="712085"/>
            <a:ext cx="9368735" cy="5078550"/>
            <a:chOff x="278796" y="712085"/>
            <a:chExt cx="9368735" cy="5078550"/>
          </a:xfrm>
        </p:grpSpPr>
        <p:grpSp>
          <p:nvGrpSpPr>
            <p:cNvPr id="2" name="Agrupar 1"/>
            <p:cNvGrpSpPr/>
            <p:nvPr/>
          </p:nvGrpSpPr>
          <p:grpSpPr>
            <a:xfrm>
              <a:off x="1083906" y="1455957"/>
              <a:ext cx="1758696" cy="1537803"/>
              <a:chOff x="3743649" y="1401607"/>
              <a:chExt cx="1758696" cy="1537803"/>
            </a:xfrm>
          </p:grpSpPr>
          <p:sp>
            <p:nvSpPr>
              <p:cNvPr id="3" name="Canto Dobrado 2"/>
              <p:cNvSpPr/>
              <p:nvPr/>
            </p:nvSpPr>
            <p:spPr>
              <a:xfrm>
                <a:off x="3743649" y="1423168"/>
                <a:ext cx="1743456" cy="1516242"/>
              </a:xfrm>
              <a:prstGeom prst="foldedCorner">
                <a:avLst/>
              </a:prstGeom>
              <a:solidFill>
                <a:srgbClr val="FFEEB7"/>
              </a:solidFill>
              <a:ln>
                <a:solidFill>
                  <a:srgbClr val="FFE389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/>
              <p:cNvSpPr txBox="1"/>
              <p:nvPr/>
            </p:nvSpPr>
            <p:spPr>
              <a:xfrm>
                <a:off x="3758889" y="1401607"/>
                <a:ext cx="17434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000" dirty="0"/>
              </a:p>
              <a:p>
                <a:r>
                  <a:rPr lang="pt-BR" sz="1000" dirty="0"/>
                  <a:t> </a:t>
                </a:r>
                <a:r>
                  <a:rPr lang="pt-BR" sz="1000" b="1" dirty="0" smtClean="0"/>
                  <a:t>ID:06 </a:t>
                </a:r>
                <a:r>
                  <a:rPr lang="pt-BR" sz="1000" b="1" dirty="0"/>
                  <a:t>NOME: </a:t>
                </a:r>
                <a:r>
                  <a:rPr lang="pt-BR" sz="1000" dirty="0" smtClean="0"/>
                  <a:t>Cadastro</a:t>
                </a:r>
                <a:endParaRPr lang="pt-BR" sz="1000" dirty="0"/>
              </a:p>
              <a:p>
                <a:r>
                  <a:rPr lang="pt-BR" sz="1000" b="1" dirty="0" smtClean="0"/>
                  <a:t>Como </a:t>
                </a:r>
                <a:r>
                  <a:rPr lang="pt-BR" sz="1000" dirty="0" smtClean="0"/>
                  <a:t>Cliente </a:t>
                </a:r>
                <a:r>
                  <a:rPr lang="pt-BR" sz="1000" b="1" dirty="0" smtClean="0"/>
                  <a:t>quero </a:t>
                </a:r>
                <a:r>
                  <a:rPr lang="pt-BR" sz="1000" dirty="0" smtClean="0"/>
                  <a:t>Criar um cadastro </a:t>
                </a:r>
                <a:r>
                  <a:rPr lang="pt-BR" sz="1000" b="1" dirty="0" smtClean="0"/>
                  <a:t>Para </a:t>
                </a:r>
                <a:r>
                  <a:rPr lang="pt-BR" sz="1000" dirty="0" smtClean="0"/>
                  <a:t>facilitar as compras e ter meus dados previamente cadastrados</a:t>
                </a:r>
                <a:endParaRPr lang="pt-BR" sz="1000" dirty="0"/>
              </a:p>
              <a:p>
                <a:r>
                  <a:rPr lang="pt-BR" sz="1000" dirty="0"/>
                  <a:t>Prioridade “A”</a:t>
                </a:r>
              </a:p>
              <a:p>
                <a:r>
                  <a:rPr lang="pt-BR" sz="1000" dirty="0"/>
                  <a:t>Complexidade </a:t>
                </a:r>
                <a:r>
                  <a:rPr lang="pt-BR" sz="1000" dirty="0" smtClean="0"/>
                  <a:t>“5” </a:t>
                </a:r>
                <a:r>
                  <a:rPr lang="pt-BR" sz="1000" dirty="0"/>
                  <a:t>ponto </a:t>
                </a:r>
              </a:p>
            </p:txBody>
          </p:sp>
        </p:grpSp>
        <p:grpSp>
          <p:nvGrpSpPr>
            <p:cNvPr id="5" name="Agrupar 4"/>
            <p:cNvGrpSpPr/>
            <p:nvPr/>
          </p:nvGrpSpPr>
          <p:grpSpPr>
            <a:xfrm>
              <a:off x="4864006" y="1415543"/>
              <a:ext cx="1743456" cy="1562272"/>
              <a:chOff x="3743649" y="4706171"/>
              <a:chExt cx="1743456" cy="1562272"/>
            </a:xfrm>
          </p:grpSpPr>
          <p:sp>
            <p:nvSpPr>
              <p:cNvPr id="6" name="Canto Dobrado 5"/>
              <p:cNvSpPr/>
              <p:nvPr/>
            </p:nvSpPr>
            <p:spPr>
              <a:xfrm>
                <a:off x="3743649" y="4752201"/>
                <a:ext cx="1743456" cy="1516242"/>
              </a:xfrm>
              <a:prstGeom prst="foldedCorner">
                <a:avLst/>
              </a:prstGeom>
              <a:solidFill>
                <a:srgbClr val="FFEEB7"/>
              </a:solidFill>
              <a:ln>
                <a:solidFill>
                  <a:srgbClr val="FFE389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3743649" y="4706171"/>
                <a:ext cx="17434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000" dirty="0"/>
              </a:p>
              <a:p>
                <a:r>
                  <a:rPr lang="pt-BR" sz="1000" dirty="0"/>
                  <a:t> </a:t>
                </a:r>
                <a:r>
                  <a:rPr lang="pt-BR" sz="1000" b="1" dirty="0" smtClean="0"/>
                  <a:t>ID:08 </a:t>
                </a:r>
                <a:r>
                  <a:rPr lang="pt-BR" sz="1000" b="1" dirty="0"/>
                  <a:t>NOME</a:t>
                </a:r>
                <a:r>
                  <a:rPr lang="pt-BR" sz="1000" b="1" dirty="0" smtClean="0"/>
                  <a:t>: opções de pagamento </a:t>
                </a:r>
                <a:endParaRPr lang="pt-BR" sz="1000" dirty="0"/>
              </a:p>
              <a:p>
                <a:r>
                  <a:rPr lang="pt-BR" sz="1000" b="1" dirty="0" smtClean="0"/>
                  <a:t>Como </a:t>
                </a:r>
                <a:r>
                  <a:rPr lang="pt-BR" sz="1000" dirty="0" smtClean="0"/>
                  <a:t>Cliente </a:t>
                </a:r>
                <a:r>
                  <a:rPr lang="pt-BR" sz="1000" b="1" dirty="0" smtClean="0"/>
                  <a:t>quero </a:t>
                </a:r>
                <a:r>
                  <a:rPr lang="pt-BR" sz="1000" dirty="0" smtClean="0"/>
                  <a:t>diversas formas de pagamentos </a:t>
                </a:r>
                <a:r>
                  <a:rPr lang="pt-BR" sz="1000" b="1" dirty="0" smtClean="0"/>
                  <a:t>Para </a:t>
                </a:r>
                <a:r>
                  <a:rPr lang="pt-BR" sz="1000" dirty="0" smtClean="0"/>
                  <a:t>facilitar as compras</a:t>
                </a:r>
                <a:endParaRPr lang="pt-BR" sz="1000" dirty="0"/>
              </a:p>
              <a:p>
                <a:r>
                  <a:rPr lang="pt-BR" sz="1000" dirty="0"/>
                  <a:t>Prioridade “A”</a:t>
                </a:r>
              </a:p>
              <a:p>
                <a:r>
                  <a:rPr lang="pt-BR" sz="1000" dirty="0"/>
                  <a:t>Complexidade </a:t>
                </a:r>
                <a:r>
                  <a:rPr lang="pt-BR" sz="1000" dirty="0" smtClean="0"/>
                  <a:t>“5” </a:t>
                </a:r>
                <a:r>
                  <a:rPr lang="pt-BR" sz="1000" dirty="0"/>
                  <a:t>ponto </a:t>
                </a:r>
              </a:p>
            </p:txBody>
          </p:sp>
        </p:grpSp>
        <p:grpSp>
          <p:nvGrpSpPr>
            <p:cNvPr id="8" name="Agrupar 7"/>
            <p:cNvGrpSpPr/>
            <p:nvPr/>
          </p:nvGrpSpPr>
          <p:grpSpPr>
            <a:xfrm>
              <a:off x="6754056" y="1485165"/>
              <a:ext cx="1743456" cy="1519961"/>
              <a:chOff x="3743649" y="6397859"/>
              <a:chExt cx="1743456" cy="1519961"/>
            </a:xfrm>
          </p:grpSpPr>
          <p:sp>
            <p:nvSpPr>
              <p:cNvPr id="9" name="Canto Dobrado 8"/>
              <p:cNvSpPr/>
              <p:nvPr/>
            </p:nvSpPr>
            <p:spPr>
              <a:xfrm>
                <a:off x="3743649" y="6401578"/>
                <a:ext cx="1743456" cy="1516242"/>
              </a:xfrm>
              <a:prstGeom prst="foldedCorner">
                <a:avLst/>
              </a:prstGeom>
              <a:solidFill>
                <a:srgbClr val="FFEEB7"/>
              </a:solidFill>
              <a:ln>
                <a:solidFill>
                  <a:srgbClr val="FFE389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3743649" y="6397859"/>
                <a:ext cx="17434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000" dirty="0"/>
              </a:p>
              <a:p>
                <a:r>
                  <a:rPr lang="pt-BR" sz="1000" dirty="0"/>
                  <a:t> </a:t>
                </a:r>
                <a:r>
                  <a:rPr lang="pt-BR" sz="1000" b="1" dirty="0" smtClean="0"/>
                  <a:t>ID:09 </a:t>
                </a:r>
                <a:r>
                  <a:rPr lang="pt-BR" sz="1000" b="1" dirty="0"/>
                  <a:t>NOME</a:t>
                </a:r>
                <a:r>
                  <a:rPr lang="pt-BR" sz="1000" b="1" dirty="0" smtClean="0"/>
                  <a:t>: Informação sobre o produto </a:t>
                </a:r>
                <a:endParaRPr lang="pt-BR" sz="1000" dirty="0"/>
              </a:p>
              <a:p>
                <a:r>
                  <a:rPr lang="pt-BR" sz="1000" b="1" dirty="0" smtClean="0"/>
                  <a:t>Como </a:t>
                </a:r>
                <a:r>
                  <a:rPr lang="pt-BR" sz="1000" dirty="0" smtClean="0"/>
                  <a:t>Cliente </a:t>
                </a:r>
                <a:r>
                  <a:rPr lang="pt-BR" sz="1000" b="1" dirty="0" smtClean="0"/>
                  <a:t>quero </a:t>
                </a:r>
                <a:r>
                  <a:rPr lang="pt-BR" sz="1000" dirty="0" smtClean="0"/>
                  <a:t>acesso as informações dos produtos incluindo imagens </a:t>
                </a:r>
                <a:r>
                  <a:rPr lang="pt-BR" sz="1000" b="1" dirty="0" smtClean="0"/>
                  <a:t>Para </a:t>
                </a:r>
                <a:r>
                  <a:rPr lang="pt-BR" sz="1000" dirty="0" smtClean="0"/>
                  <a:t>os conhecer previamente</a:t>
                </a:r>
              </a:p>
              <a:p>
                <a:r>
                  <a:rPr lang="pt-BR" sz="1000" dirty="0" smtClean="0"/>
                  <a:t>Prioridade “B”</a:t>
                </a:r>
              </a:p>
              <a:p>
                <a:r>
                  <a:rPr lang="pt-BR" sz="1000" dirty="0" smtClean="0"/>
                  <a:t>Complexidade “3” </a:t>
                </a:r>
                <a:r>
                  <a:rPr lang="pt-BR" sz="1000" dirty="0"/>
                  <a:t>ponto </a:t>
                </a:r>
              </a:p>
            </p:txBody>
          </p:sp>
        </p:grpSp>
        <p:grpSp>
          <p:nvGrpSpPr>
            <p:cNvPr id="11" name="Agrupar 10"/>
            <p:cNvGrpSpPr/>
            <p:nvPr/>
          </p:nvGrpSpPr>
          <p:grpSpPr>
            <a:xfrm>
              <a:off x="2973956" y="1416663"/>
              <a:ext cx="1743456" cy="1575068"/>
              <a:chOff x="3743649" y="3033217"/>
              <a:chExt cx="1743456" cy="1575068"/>
            </a:xfrm>
          </p:grpSpPr>
          <p:sp>
            <p:nvSpPr>
              <p:cNvPr id="12" name="Canto Dobrado 11"/>
              <p:cNvSpPr/>
              <p:nvPr/>
            </p:nvSpPr>
            <p:spPr>
              <a:xfrm>
                <a:off x="3743649" y="3092043"/>
                <a:ext cx="1743456" cy="1516242"/>
              </a:xfrm>
              <a:prstGeom prst="foldedCorner">
                <a:avLst/>
              </a:prstGeom>
              <a:solidFill>
                <a:srgbClr val="FFEEB7"/>
              </a:solidFill>
              <a:ln>
                <a:solidFill>
                  <a:srgbClr val="FFE389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3743649" y="3033217"/>
                <a:ext cx="174345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000" dirty="0"/>
              </a:p>
              <a:p>
                <a:r>
                  <a:rPr lang="pt-BR" sz="1000" dirty="0"/>
                  <a:t> </a:t>
                </a:r>
                <a:r>
                  <a:rPr lang="pt-BR" sz="1000" b="1" dirty="0" smtClean="0"/>
                  <a:t>ID:07 </a:t>
                </a:r>
                <a:r>
                  <a:rPr lang="pt-BR" sz="1000" b="1" dirty="0"/>
                  <a:t>NOME</a:t>
                </a:r>
                <a:r>
                  <a:rPr lang="pt-BR" sz="1000" b="1" dirty="0" smtClean="0"/>
                  <a:t>: Compra online </a:t>
                </a:r>
                <a:endParaRPr lang="pt-BR" sz="1000" dirty="0"/>
              </a:p>
              <a:p>
                <a:r>
                  <a:rPr lang="pt-BR" sz="1000" b="1" dirty="0" smtClean="0"/>
                  <a:t>Como </a:t>
                </a:r>
                <a:r>
                  <a:rPr lang="pt-BR" sz="1000" dirty="0" smtClean="0"/>
                  <a:t>Cliente </a:t>
                </a:r>
                <a:r>
                  <a:rPr lang="pt-BR" sz="1000" b="1" dirty="0" smtClean="0"/>
                  <a:t>quero </a:t>
                </a:r>
                <a:r>
                  <a:rPr lang="pt-BR" sz="1000" dirty="0" smtClean="0"/>
                  <a:t>realizar compra online </a:t>
                </a:r>
                <a:r>
                  <a:rPr lang="pt-BR" sz="1000" b="1" dirty="0" smtClean="0"/>
                  <a:t>Para </a:t>
                </a:r>
                <a:r>
                  <a:rPr lang="pt-BR" sz="1000" dirty="0" smtClean="0"/>
                  <a:t>ter mais comodidade</a:t>
                </a:r>
              </a:p>
              <a:p>
                <a:r>
                  <a:rPr lang="pt-BR" sz="1000" dirty="0" smtClean="0"/>
                  <a:t>Prioridade “B”</a:t>
                </a:r>
              </a:p>
              <a:p>
                <a:r>
                  <a:rPr lang="pt-BR" sz="1000" dirty="0" smtClean="0"/>
                  <a:t>Complexidade “3” </a:t>
                </a:r>
                <a:r>
                  <a:rPr lang="pt-BR" sz="1000" dirty="0"/>
                  <a:t>ponto </a:t>
                </a:r>
              </a:p>
            </p:txBody>
          </p:sp>
        </p:grpSp>
        <p:sp>
          <p:nvSpPr>
            <p:cNvPr id="14" name="Retângulo Arredondado 13"/>
            <p:cNvSpPr/>
            <p:nvPr/>
          </p:nvSpPr>
          <p:spPr>
            <a:xfrm>
              <a:off x="4102933" y="712085"/>
              <a:ext cx="1692578" cy="43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smtClean="0"/>
                <a:t>Cliente</a:t>
              </a:r>
              <a:endParaRPr lang="pt-BR" sz="1600" b="1" dirty="0"/>
            </a:p>
          </p:txBody>
        </p:sp>
        <p:sp>
          <p:nvSpPr>
            <p:cNvPr id="15" name="Canto Dobrado 14"/>
            <p:cNvSpPr/>
            <p:nvPr/>
          </p:nvSpPr>
          <p:spPr>
            <a:xfrm>
              <a:off x="1155747" y="3392461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6" name="CaixaDeTexto 26"/>
            <p:cNvSpPr txBox="1">
              <a:spLocks noChangeArrowheads="1"/>
            </p:cNvSpPr>
            <p:nvPr/>
          </p:nvSpPr>
          <p:spPr bwMode="auto">
            <a:xfrm>
              <a:off x="1174797" y="3392460"/>
              <a:ext cx="16094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Realizar</a:t>
              </a:r>
              <a:r>
                <a:rPr kumimoji="0" lang="pt-BR" altLang="pt-BR" sz="90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 Login primeira vez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Canto Dobrado 16"/>
            <p:cNvSpPr/>
            <p:nvPr/>
          </p:nvSpPr>
          <p:spPr>
            <a:xfrm>
              <a:off x="1145750" y="3720390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8" name="CaixaDeTexto 26"/>
            <p:cNvSpPr txBox="1">
              <a:spLocks noChangeArrowheads="1"/>
            </p:cNvSpPr>
            <p:nvPr/>
          </p:nvSpPr>
          <p:spPr bwMode="auto">
            <a:xfrm>
              <a:off x="1164800" y="3720390"/>
              <a:ext cx="16094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Criar conta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Canto Dobrado 18"/>
            <p:cNvSpPr/>
            <p:nvPr/>
          </p:nvSpPr>
          <p:spPr>
            <a:xfrm>
              <a:off x="1145750" y="4032330"/>
              <a:ext cx="778454" cy="230832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0" name="CaixaDeTexto 26"/>
            <p:cNvSpPr txBox="1">
              <a:spLocks noChangeArrowheads="1"/>
            </p:cNvSpPr>
            <p:nvPr/>
          </p:nvSpPr>
          <p:spPr bwMode="auto">
            <a:xfrm>
              <a:off x="1081576" y="4031756"/>
              <a:ext cx="914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 smtClean="0">
                  <a:solidFill>
                    <a:srgbClr val="000000"/>
                  </a:solidFill>
                </a:rPr>
                <a:t>Recuperar Senha</a:t>
              </a:r>
              <a:endParaRPr kumimoji="0" lang="pt-BR" altLang="pt-BR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" name="Canto Dobrado 20"/>
            <p:cNvSpPr/>
            <p:nvPr/>
          </p:nvSpPr>
          <p:spPr>
            <a:xfrm>
              <a:off x="1995832" y="4031756"/>
              <a:ext cx="778454" cy="230832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2" name="CaixaDeTexto 26"/>
            <p:cNvSpPr txBox="1">
              <a:spLocks noChangeArrowheads="1"/>
            </p:cNvSpPr>
            <p:nvPr/>
          </p:nvSpPr>
          <p:spPr bwMode="auto">
            <a:xfrm>
              <a:off x="1941513" y="4041266"/>
              <a:ext cx="88584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 smtClean="0">
                  <a:solidFill>
                    <a:srgbClr val="000000"/>
                  </a:solidFill>
                </a:rPr>
                <a:t>Mudar senha</a:t>
              </a:r>
              <a:endParaRPr kumimoji="0" lang="pt-BR" altLang="pt-B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" name="Canto Dobrado 22"/>
            <p:cNvSpPr/>
            <p:nvPr/>
          </p:nvSpPr>
          <p:spPr>
            <a:xfrm>
              <a:off x="2990528" y="3392461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4" name="CaixaDeTexto 26"/>
            <p:cNvSpPr txBox="1">
              <a:spLocks noChangeArrowheads="1"/>
            </p:cNvSpPr>
            <p:nvPr/>
          </p:nvSpPr>
          <p:spPr bwMode="auto">
            <a:xfrm>
              <a:off x="3009578" y="3392460"/>
              <a:ext cx="16094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Adicionar item no carrinho 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Canto Dobrado 25"/>
            <p:cNvSpPr/>
            <p:nvPr/>
          </p:nvSpPr>
          <p:spPr>
            <a:xfrm>
              <a:off x="2971478" y="3719841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7" name="CaixaDeTexto 26"/>
            <p:cNvSpPr txBox="1">
              <a:spLocks noChangeArrowheads="1"/>
            </p:cNvSpPr>
            <p:nvPr/>
          </p:nvSpPr>
          <p:spPr bwMode="auto">
            <a:xfrm>
              <a:off x="2990528" y="3734354"/>
              <a:ext cx="16094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Excluir item do carrinho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8" name="Canto Dobrado 27"/>
            <p:cNvSpPr/>
            <p:nvPr/>
          </p:nvSpPr>
          <p:spPr>
            <a:xfrm>
              <a:off x="2971802" y="4038782"/>
              <a:ext cx="778454" cy="230832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9" name="CaixaDeTexto 26"/>
            <p:cNvSpPr txBox="1">
              <a:spLocks noChangeArrowheads="1"/>
            </p:cNvSpPr>
            <p:nvPr/>
          </p:nvSpPr>
          <p:spPr bwMode="auto">
            <a:xfrm>
              <a:off x="2898990" y="3979699"/>
              <a:ext cx="9673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 smtClean="0">
                  <a:solidFill>
                    <a:srgbClr val="000000"/>
                  </a:solidFill>
                </a:rPr>
                <a:t>Definir quantidade de item</a:t>
              </a:r>
              <a:endParaRPr kumimoji="0" lang="pt-BR" altLang="pt-BR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" name="Canto Dobrado 31"/>
            <p:cNvSpPr/>
            <p:nvPr/>
          </p:nvSpPr>
          <p:spPr>
            <a:xfrm>
              <a:off x="4844956" y="3399513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3" name="CaixaDeTexto 26"/>
            <p:cNvSpPr txBox="1">
              <a:spLocks noChangeArrowheads="1"/>
            </p:cNvSpPr>
            <p:nvPr/>
          </p:nvSpPr>
          <p:spPr bwMode="auto">
            <a:xfrm>
              <a:off x="4864006" y="3341456"/>
              <a:ext cx="1609486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Selecionar formas de pagamento 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4" name="Canto Dobrado 33"/>
            <p:cNvSpPr/>
            <p:nvPr/>
          </p:nvSpPr>
          <p:spPr>
            <a:xfrm>
              <a:off x="4844956" y="3707036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5" name="CaixaDeTexto 26"/>
            <p:cNvSpPr txBox="1">
              <a:spLocks noChangeArrowheads="1"/>
            </p:cNvSpPr>
            <p:nvPr/>
          </p:nvSpPr>
          <p:spPr bwMode="auto">
            <a:xfrm>
              <a:off x="4864006" y="3712777"/>
              <a:ext cx="1609486" cy="22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Pagar em dinheiro 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Canto Dobrado 35"/>
            <p:cNvSpPr/>
            <p:nvPr/>
          </p:nvSpPr>
          <p:spPr>
            <a:xfrm>
              <a:off x="4844956" y="4020886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7" name="CaixaDeTexto 26"/>
            <p:cNvSpPr txBox="1">
              <a:spLocks noChangeArrowheads="1"/>
            </p:cNvSpPr>
            <p:nvPr/>
          </p:nvSpPr>
          <p:spPr bwMode="auto">
            <a:xfrm>
              <a:off x="4864006" y="4026627"/>
              <a:ext cx="1609486" cy="22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Pagar via </a:t>
              </a:r>
              <a:r>
                <a:rPr lang="pt-BR" altLang="pt-BR" sz="900" dirty="0" err="1" smtClean="0">
                  <a:solidFill>
                    <a:srgbClr val="000000"/>
                  </a:solidFill>
                </a:rPr>
                <a:t>pix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8" name="Canto Dobrado 37"/>
            <p:cNvSpPr/>
            <p:nvPr/>
          </p:nvSpPr>
          <p:spPr>
            <a:xfrm>
              <a:off x="4825906" y="4334736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9" name="CaixaDeTexto 26"/>
            <p:cNvSpPr txBox="1">
              <a:spLocks noChangeArrowheads="1"/>
            </p:cNvSpPr>
            <p:nvPr/>
          </p:nvSpPr>
          <p:spPr bwMode="auto">
            <a:xfrm>
              <a:off x="4844956" y="4344995"/>
              <a:ext cx="1609486" cy="22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Pagar com cartão de débito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1" name="Canto Dobrado 40"/>
            <p:cNvSpPr/>
            <p:nvPr/>
          </p:nvSpPr>
          <p:spPr>
            <a:xfrm>
              <a:off x="4853373" y="4638327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2" name="CaixaDeTexto 26"/>
            <p:cNvSpPr txBox="1">
              <a:spLocks noChangeArrowheads="1"/>
            </p:cNvSpPr>
            <p:nvPr/>
          </p:nvSpPr>
          <p:spPr bwMode="auto">
            <a:xfrm>
              <a:off x="4872423" y="4648586"/>
              <a:ext cx="1609486" cy="22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ts val="1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Pagar com cartão de crédito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Canto Dobrado 42"/>
            <p:cNvSpPr/>
            <p:nvPr/>
          </p:nvSpPr>
          <p:spPr>
            <a:xfrm>
              <a:off x="4839128" y="4986556"/>
              <a:ext cx="778454" cy="230832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4" name="CaixaDeTexto 26"/>
            <p:cNvSpPr txBox="1">
              <a:spLocks noChangeArrowheads="1"/>
            </p:cNvSpPr>
            <p:nvPr/>
          </p:nvSpPr>
          <p:spPr bwMode="auto">
            <a:xfrm>
              <a:off x="4766316" y="4927473"/>
              <a:ext cx="8512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 smtClean="0">
                  <a:solidFill>
                    <a:srgbClr val="000000"/>
                  </a:solidFill>
                </a:rPr>
                <a:t>Definir número de parcelas</a:t>
              </a:r>
              <a:endParaRPr kumimoji="0" lang="pt-BR" altLang="pt-BR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Canto Dobrado 44"/>
            <p:cNvSpPr/>
            <p:nvPr/>
          </p:nvSpPr>
          <p:spPr>
            <a:xfrm>
              <a:off x="5683351" y="4975711"/>
              <a:ext cx="778454" cy="230832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6" name="CaixaDeTexto 26"/>
            <p:cNvSpPr txBox="1">
              <a:spLocks noChangeArrowheads="1"/>
            </p:cNvSpPr>
            <p:nvPr/>
          </p:nvSpPr>
          <p:spPr bwMode="auto">
            <a:xfrm>
              <a:off x="5610539" y="4916628"/>
              <a:ext cx="8512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 smtClean="0">
                  <a:solidFill>
                    <a:srgbClr val="000000"/>
                  </a:solidFill>
                </a:rPr>
                <a:t>Cancelar compras</a:t>
              </a:r>
              <a:endParaRPr kumimoji="0" lang="pt-BR" altLang="pt-BR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Canto Dobrado 48"/>
            <p:cNvSpPr/>
            <p:nvPr/>
          </p:nvSpPr>
          <p:spPr>
            <a:xfrm>
              <a:off x="6805956" y="3345430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0" name="CaixaDeTexto 26"/>
            <p:cNvSpPr txBox="1">
              <a:spLocks noChangeArrowheads="1"/>
            </p:cNvSpPr>
            <p:nvPr/>
          </p:nvSpPr>
          <p:spPr bwMode="auto">
            <a:xfrm>
              <a:off x="6826138" y="3334087"/>
              <a:ext cx="16094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Consultar detalhes do produto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3" name="Canto Dobrado 52"/>
            <p:cNvSpPr/>
            <p:nvPr/>
          </p:nvSpPr>
          <p:spPr>
            <a:xfrm>
              <a:off x="6820397" y="4023354"/>
              <a:ext cx="778454" cy="230832"/>
            </a:xfrm>
            <a:prstGeom prst="foldedCorne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4" name="CaixaDeTexto 26"/>
            <p:cNvSpPr txBox="1">
              <a:spLocks noChangeArrowheads="1"/>
            </p:cNvSpPr>
            <p:nvPr/>
          </p:nvSpPr>
          <p:spPr bwMode="auto">
            <a:xfrm>
              <a:off x="6745966" y="3979699"/>
              <a:ext cx="912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800" dirty="0" smtClean="0">
                  <a:solidFill>
                    <a:srgbClr val="000000"/>
                  </a:solidFill>
                </a:rPr>
                <a:t>Compartilhar catálogo </a:t>
              </a:r>
              <a:endParaRPr kumimoji="0" lang="pt-BR" altLang="pt-BR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Canto Dobrado 59"/>
            <p:cNvSpPr/>
            <p:nvPr/>
          </p:nvSpPr>
          <p:spPr>
            <a:xfrm>
              <a:off x="6784583" y="3655926"/>
              <a:ext cx="1628536" cy="230832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D1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61" name="CaixaDeTexto 26"/>
            <p:cNvSpPr txBox="1">
              <a:spLocks noChangeArrowheads="1"/>
            </p:cNvSpPr>
            <p:nvPr/>
          </p:nvSpPr>
          <p:spPr bwMode="auto">
            <a:xfrm>
              <a:off x="6804765" y="3591418"/>
              <a:ext cx="16094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rgbClr val="000000"/>
                  </a:solidFill>
                </a:rPr>
                <a:t>Abrir galeria de imagem do produto</a:t>
              </a:r>
              <a:endParaRPr kumimoji="0" lang="pt-BR" altLang="pt-BR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62" name="Conector reto 61"/>
            <p:cNvCxnSpPr/>
            <p:nvPr/>
          </p:nvCxnSpPr>
          <p:spPr>
            <a:xfrm flipV="1">
              <a:off x="2888877" y="3137290"/>
              <a:ext cx="6758654" cy="494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flipV="1">
              <a:off x="776177" y="4427205"/>
              <a:ext cx="2078007" cy="172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flipH="1">
              <a:off x="2854184" y="3202682"/>
              <a:ext cx="34693" cy="12322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V="1">
              <a:off x="696279" y="4398787"/>
              <a:ext cx="3903735" cy="472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flipH="1">
              <a:off x="4600014" y="3195730"/>
              <a:ext cx="100373" cy="12030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V="1">
              <a:off x="4700387" y="3180202"/>
              <a:ext cx="4947144" cy="434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V="1">
              <a:off x="692592" y="5301069"/>
              <a:ext cx="6053374" cy="94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>
              <a:off x="6668539" y="3252224"/>
              <a:ext cx="65740" cy="20488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V="1">
              <a:off x="6668539" y="3265497"/>
              <a:ext cx="2978992" cy="17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>
            <a:xfrm>
              <a:off x="893136" y="3066713"/>
              <a:ext cx="796378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/>
            <p:cNvSpPr txBox="1"/>
            <p:nvPr/>
          </p:nvSpPr>
          <p:spPr>
            <a:xfrm>
              <a:off x="278796" y="3513791"/>
              <a:ext cx="994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Sprint 5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527836" y="4472855"/>
              <a:ext cx="994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Sprint 6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1004321" y="4903501"/>
              <a:ext cx="994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Sprint </a:t>
              </a:r>
              <a:r>
                <a:rPr lang="pt-BR" sz="12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0216" y="5513636"/>
              <a:ext cx="994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solidFill>
                    <a:srgbClr val="FF0000"/>
                  </a:solidFill>
                </a:rPr>
                <a:t>Sprint 8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94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2114603" y="2608170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Efetuar </a:t>
            </a:r>
            <a:r>
              <a:rPr lang="pt-BR" sz="1050" dirty="0" err="1" smtClean="0">
                <a:solidFill>
                  <a:schemeClr val="tx1"/>
                </a:solidFill>
              </a:rPr>
              <a:t>login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542927" y="2763042"/>
            <a:ext cx="368489" cy="3957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>
            <a:stCxn id="46" idx="4"/>
          </p:cNvCxnSpPr>
          <p:nvPr/>
        </p:nvCxnSpPr>
        <p:spPr>
          <a:xfrm>
            <a:off x="727172" y="3158828"/>
            <a:ext cx="6825" cy="6837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51859" y="3363545"/>
            <a:ext cx="772646" cy="36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733995" y="3842607"/>
            <a:ext cx="300250" cy="58002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33745" y="3842607"/>
            <a:ext cx="300250" cy="54363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endCxn id="67" idx="2"/>
          </p:cNvCxnSpPr>
          <p:nvPr/>
        </p:nvCxnSpPr>
        <p:spPr>
          <a:xfrm>
            <a:off x="1245459" y="3484632"/>
            <a:ext cx="883250" cy="87336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2150296" y="3407667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Criar categoria de produto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8832036" y="2463120"/>
            <a:ext cx="368489" cy="3957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/>
          <p:cNvCxnSpPr>
            <a:stCxn id="58" idx="4"/>
          </p:cNvCxnSpPr>
          <p:nvPr/>
        </p:nvCxnSpPr>
        <p:spPr>
          <a:xfrm>
            <a:off x="9016281" y="2858906"/>
            <a:ext cx="6825" cy="683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8640968" y="3063623"/>
            <a:ext cx="772646" cy="36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9023104" y="3542685"/>
            <a:ext cx="300250" cy="580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 flipH="1">
            <a:off x="8722854" y="3542685"/>
            <a:ext cx="300250" cy="543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2128709" y="4132992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Incluir pedido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68" name="Conector reto 67"/>
          <p:cNvCxnSpPr>
            <a:endCxn id="42" idx="2"/>
          </p:cNvCxnSpPr>
          <p:nvPr/>
        </p:nvCxnSpPr>
        <p:spPr>
          <a:xfrm flipV="1">
            <a:off x="1245459" y="2833173"/>
            <a:ext cx="869144" cy="62024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/>
          <p:cNvSpPr/>
          <p:nvPr/>
        </p:nvSpPr>
        <p:spPr>
          <a:xfrm>
            <a:off x="6728877" y="2318047"/>
            <a:ext cx="1226358" cy="4245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Comprar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6727045" y="3874053"/>
            <a:ext cx="1226358" cy="4245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pt-BR" sz="1050" dirty="0" smtClean="0">
                <a:solidFill>
                  <a:schemeClr val="tx1"/>
                </a:solidFill>
              </a:rPr>
              <a:t>Consultar formas de entrega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72" name="Conector reto 71"/>
          <p:cNvCxnSpPr>
            <a:stCxn id="73" idx="6"/>
          </p:cNvCxnSpPr>
          <p:nvPr/>
        </p:nvCxnSpPr>
        <p:spPr>
          <a:xfrm>
            <a:off x="7887667" y="3355225"/>
            <a:ext cx="858955" cy="10128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6661309" y="3142958"/>
            <a:ext cx="1226358" cy="4245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Selecionar produto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74" name="Conector reto 73"/>
          <p:cNvCxnSpPr>
            <a:stCxn id="258" idx="6"/>
          </p:cNvCxnSpPr>
          <p:nvPr/>
        </p:nvCxnSpPr>
        <p:spPr>
          <a:xfrm flipV="1">
            <a:off x="8157915" y="3419163"/>
            <a:ext cx="594307" cy="13999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1727414" y="1007986"/>
            <a:ext cx="6542853" cy="4864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110918" y="4497669"/>
            <a:ext cx="121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Usuário</a:t>
            </a:r>
          </a:p>
          <a:p>
            <a:pPr algn="ctr"/>
            <a:r>
              <a:rPr lang="pt-BR" sz="1200" dirty="0" smtClean="0"/>
              <a:t>Administrador</a:t>
            </a:r>
            <a:endParaRPr lang="pt-BR" sz="12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8374787" y="4363048"/>
            <a:ext cx="136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Usuário Cliente</a:t>
            </a:r>
            <a:endParaRPr lang="pt-BR" sz="1200" dirty="0"/>
          </a:p>
        </p:txBody>
      </p:sp>
      <p:sp>
        <p:nvSpPr>
          <p:cNvPr id="78" name="Retângulo 77"/>
          <p:cNvSpPr/>
          <p:nvPr/>
        </p:nvSpPr>
        <p:spPr>
          <a:xfrm>
            <a:off x="2928135" y="1007985"/>
            <a:ext cx="397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dirty="0" smtClean="0">
                <a:effectLst/>
                <a:latin typeface="Open Sans"/>
              </a:rPr>
              <a:t> </a:t>
            </a:r>
            <a:r>
              <a:rPr lang="pt-BR" sz="1600" b="0" i="0" dirty="0" smtClean="0">
                <a:effectLst/>
              </a:rPr>
              <a:t>Sistem</a:t>
            </a:r>
            <a:r>
              <a:rPr lang="pt-BR" sz="1600" i="0" dirty="0" smtClean="0">
                <a:effectLst/>
              </a:rPr>
              <a:t>a: </a:t>
            </a:r>
            <a:r>
              <a:rPr lang="pt-BR" sz="1600" dirty="0"/>
              <a:t>para uma Loja Virtual de </a:t>
            </a:r>
            <a:r>
              <a:rPr lang="pt-BR" sz="1600" i="1" dirty="0" err="1"/>
              <a:t>Cupcakes</a:t>
            </a:r>
            <a:r>
              <a:rPr lang="pt-BR" sz="1600" dirty="0"/>
              <a:t>.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3316665" y="454169"/>
            <a:ext cx="3973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0" i="0" dirty="0" smtClean="0">
                <a:effectLst/>
                <a:latin typeface="Open Sans"/>
              </a:rPr>
              <a:t> </a:t>
            </a:r>
            <a:r>
              <a:rPr lang="pt-BR" sz="1600" dirty="0" smtClean="0"/>
              <a:t>DIAGRAMAÇÃO CASO DE USO GERAL- UML</a:t>
            </a:r>
            <a:endParaRPr lang="pt-BR" sz="1600" dirty="0"/>
          </a:p>
        </p:txBody>
      </p:sp>
      <p:sp>
        <p:nvSpPr>
          <p:cNvPr id="95" name="Elipse 94"/>
          <p:cNvSpPr/>
          <p:nvPr/>
        </p:nvSpPr>
        <p:spPr>
          <a:xfrm>
            <a:off x="2090307" y="1715507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Recuperar Senha 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96" name="Conector de Seta Reta 95"/>
          <p:cNvCxnSpPr>
            <a:stCxn id="42" idx="0"/>
            <a:endCxn id="95" idx="4"/>
          </p:cNvCxnSpPr>
          <p:nvPr/>
        </p:nvCxnSpPr>
        <p:spPr>
          <a:xfrm flipH="1" flipV="1">
            <a:off x="2703486" y="2165513"/>
            <a:ext cx="24296" cy="442657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1878931" y="2171999"/>
            <a:ext cx="906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</a:t>
            </a:r>
            <a:r>
              <a:rPr lang="pt-BR" sz="1050" dirty="0" err="1"/>
              <a:t>E</a:t>
            </a:r>
            <a:r>
              <a:rPr lang="pt-BR" sz="1050" dirty="0" err="1" smtClean="0"/>
              <a:t>xtend</a:t>
            </a:r>
            <a:r>
              <a:rPr lang="pt-BR" sz="1050" dirty="0" smtClean="0"/>
              <a:t>&gt;&gt;</a:t>
            </a:r>
            <a:endParaRPr lang="pt-BR" sz="1050" dirty="0"/>
          </a:p>
        </p:txBody>
      </p:sp>
      <p:sp>
        <p:nvSpPr>
          <p:cNvPr id="101" name="Elipse 100"/>
          <p:cNvSpPr/>
          <p:nvPr/>
        </p:nvSpPr>
        <p:spPr>
          <a:xfrm>
            <a:off x="2081976" y="1713112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Recuperar Senha 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3409052" y="1680747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Mudar Senha 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4" name="CaixaDeTexto 103"/>
          <p:cNvSpPr txBox="1"/>
          <p:nvPr/>
        </p:nvSpPr>
        <p:spPr>
          <a:xfrm rot="18970387">
            <a:off x="3185336" y="2219366"/>
            <a:ext cx="906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</a:t>
            </a:r>
            <a:r>
              <a:rPr lang="pt-BR" sz="1050" dirty="0" err="1"/>
              <a:t>E</a:t>
            </a:r>
            <a:r>
              <a:rPr lang="pt-BR" sz="1050" dirty="0" err="1" smtClean="0"/>
              <a:t>xtend</a:t>
            </a:r>
            <a:r>
              <a:rPr lang="pt-BR" sz="1050" dirty="0" smtClean="0"/>
              <a:t>&gt;&gt;</a:t>
            </a:r>
            <a:endParaRPr lang="pt-BR" sz="1050" dirty="0"/>
          </a:p>
        </p:txBody>
      </p:sp>
      <p:cxnSp>
        <p:nvCxnSpPr>
          <p:cNvPr id="105" name="Conector de Seta Reta 104"/>
          <p:cNvCxnSpPr/>
          <p:nvPr/>
        </p:nvCxnSpPr>
        <p:spPr>
          <a:xfrm flipV="1">
            <a:off x="3336027" y="2159499"/>
            <a:ext cx="775176" cy="601122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/>
          <p:cNvCxnSpPr>
            <a:endCxn id="52" idx="2"/>
          </p:cNvCxnSpPr>
          <p:nvPr/>
        </p:nvCxnSpPr>
        <p:spPr>
          <a:xfrm>
            <a:off x="1257765" y="3484632"/>
            <a:ext cx="892531" cy="14803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123"/>
          <p:cNvSpPr/>
          <p:nvPr/>
        </p:nvSpPr>
        <p:spPr>
          <a:xfrm>
            <a:off x="4671046" y="3453413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Ver imagem do produto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27" name="CaixaDeTexto 126"/>
          <p:cNvSpPr txBox="1"/>
          <p:nvPr/>
        </p:nvSpPr>
        <p:spPr>
          <a:xfrm rot="19941686">
            <a:off x="5781694" y="3276955"/>
            <a:ext cx="906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</a:t>
            </a:r>
            <a:r>
              <a:rPr lang="pt-BR" sz="1050" dirty="0" err="1"/>
              <a:t>E</a:t>
            </a:r>
            <a:r>
              <a:rPr lang="pt-BR" sz="1050" dirty="0" err="1" smtClean="0"/>
              <a:t>xtend</a:t>
            </a:r>
            <a:r>
              <a:rPr lang="pt-BR" sz="1050" dirty="0" smtClean="0"/>
              <a:t>&gt;&gt;</a:t>
            </a:r>
            <a:endParaRPr lang="pt-BR" sz="1050" dirty="0"/>
          </a:p>
        </p:txBody>
      </p:sp>
      <p:cxnSp>
        <p:nvCxnSpPr>
          <p:cNvPr id="128" name="Conector de Seta Reta 127"/>
          <p:cNvCxnSpPr>
            <a:stCxn id="73" idx="2"/>
            <a:endCxn id="124" idx="6"/>
          </p:cNvCxnSpPr>
          <p:nvPr/>
        </p:nvCxnSpPr>
        <p:spPr>
          <a:xfrm flipH="1">
            <a:off x="5897404" y="3355225"/>
            <a:ext cx="763905" cy="323191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4680742" y="2621547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Ver detalhe do produto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132" name="Conector de Seta Reta 131"/>
          <p:cNvCxnSpPr>
            <a:stCxn id="124" idx="0"/>
            <a:endCxn id="131" idx="4"/>
          </p:cNvCxnSpPr>
          <p:nvPr/>
        </p:nvCxnSpPr>
        <p:spPr>
          <a:xfrm flipV="1">
            <a:off x="5284225" y="3071553"/>
            <a:ext cx="9696" cy="381860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/>
          <p:cNvSpPr txBox="1"/>
          <p:nvPr/>
        </p:nvSpPr>
        <p:spPr>
          <a:xfrm>
            <a:off x="4605165" y="2996764"/>
            <a:ext cx="906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</a:t>
            </a:r>
            <a:r>
              <a:rPr lang="pt-BR" sz="1050" dirty="0" err="1"/>
              <a:t>E</a:t>
            </a:r>
            <a:r>
              <a:rPr lang="pt-BR" sz="1050" dirty="0" err="1" smtClean="0"/>
              <a:t>xtend</a:t>
            </a:r>
            <a:r>
              <a:rPr lang="pt-BR" sz="1050" dirty="0" smtClean="0"/>
              <a:t>&gt;&gt;</a:t>
            </a:r>
            <a:endParaRPr lang="pt-BR" sz="1050" dirty="0"/>
          </a:p>
        </p:txBody>
      </p:sp>
      <p:sp>
        <p:nvSpPr>
          <p:cNvPr id="141" name="Elipse 140"/>
          <p:cNvSpPr/>
          <p:nvPr/>
        </p:nvSpPr>
        <p:spPr>
          <a:xfrm>
            <a:off x="4744067" y="4073012"/>
            <a:ext cx="1226358" cy="4245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Consultar frete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142" name="Conector de Seta Reta 141"/>
          <p:cNvCxnSpPr>
            <a:stCxn id="71" idx="2"/>
            <a:endCxn id="141" idx="6"/>
          </p:cNvCxnSpPr>
          <p:nvPr/>
        </p:nvCxnSpPr>
        <p:spPr>
          <a:xfrm flipH="1">
            <a:off x="5970425" y="4086320"/>
            <a:ext cx="756620" cy="198959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aixaDeTexto 144"/>
          <p:cNvSpPr txBox="1"/>
          <p:nvPr/>
        </p:nvSpPr>
        <p:spPr>
          <a:xfrm rot="20804587">
            <a:off x="5809705" y="3970311"/>
            <a:ext cx="855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</a:t>
            </a:r>
            <a:r>
              <a:rPr lang="pt-BR" sz="1050" dirty="0" err="1"/>
              <a:t>E</a:t>
            </a:r>
            <a:r>
              <a:rPr lang="pt-BR" sz="1050" dirty="0" err="1" smtClean="0"/>
              <a:t>xtend</a:t>
            </a:r>
            <a:r>
              <a:rPr lang="pt-BR" sz="1050" dirty="0" smtClean="0"/>
              <a:t>&gt;&gt;</a:t>
            </a:r>
            <a:endParaRPr lang="pt-BR" sz="1050" dirty="0"/>
          </a:p>
        </p:txBody>
      </p:sp>
      <p:cxnSp>
        <p:nvCxnSpPr>
          <p:cNvPr id="146" name="Conector de Seta Reta 145"/>
          <p:cNvCxnSpPr>
            <a:stCxn id="73" idx="0"/>
            <a:endCxn id="69" idx="4"/>
          </p:cNvCxnSpPr>
          <p:nvPr/>
        </p:nvCxnSpPr>
        <p:spPr>
          <a:xfrm flipV="1">
            <a:off x="7274488" y="2742580"/>
            <a:ext cx="67568" cy="400378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ixaDeTexto 148"/>
          <p:cNvSpPr txBox="1"/>
          <p:nvPr/>
        </p:nvSpPr>
        <p:spPr>
          <a:xfrm rot="20958956">
            <a:off x="6598270" y="2789077"/>
            <a:ext cx="906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</a:t>
            </a:r>
            <a:r>
              <a:rPr lang="pt-BR" sz="1050" dirty="0" err="1"/>
              <a:t>E</a:t>
            </a:r>
            <a:r>
              <a:rPr lang="pt-BR" sz="1050" dirty="0" err="1" smtClean="0"/>
              <a:t>xtend</a:t>
            </a:r>
            <a:r>
              <a:rPr lang="pt-BR" sz="1050" dirty="0" smtClean="0"/>
              <a:t>&gt;&gt;</a:t>
            </a:r>
            <a:endParaRPr lang="pt-BR" sz="1050" dirty="0"/>
          </a:p>
        </p:txBody>
      </p:sp>
      <p:cxnSp>
        <p:nvCxnSpPr>
          <p:cNvPr id="152" name="Conector reto 151"/>
          <p:cNvCxnSpPr/>
          <p:nvPr/>
        </p:nvCxnSpPr>
        <p:spPr>
          <a:xfrm>
            <a:off x="7953403" y="2530314"/>
            <a:ext cx="803810" cy="92309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ixaDeTexto 183"/>
          <p:cNvSpPr txBox="1"/>
          <p:nvPr/>
        </p:nvSpPr>
        <p:spPr>
          <a:xfrm rot="20280716">
            <a:off x="5921673" y="5023350"/>
            <a:ext cx="906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</a:t>
            </a:r>
            <a:r>
              <a:rPr lang="pt-BR" sz="1050" dirty="0" err="1"/>
              <a:t>E</a:t>
            </a:r>
            <a:r>
              <a:rPr lang="pt-BR" sz="1050" dirty="0" err="1" smtClean="0"/>
              <a:t>xtend</a:t>
            </a:r>
            <a:r>
              <a:rPr lang="pt-BR" sz="1050" dirty="0" smtClean="0"/>
              <a:t>&gt;&gt;</a:t>
            </a:r>
            <a:endParaRPr lang="pt-BR" sz="1050" dirty="0"/>
          </a:p>
        </p:txBody>
      </p:sp>
      <p:sp>
        <p:nvSpPr>
          <p:cNvPr id="193" name="Elipse 192"/>
          <p:cNvSpPr/>
          <p:nvPr/>
        </p:nvSpPr>
        <p:spPr>
          <a:xfrm>
            <a:off x="4728629" y="2024775"/>
            <a:ext cx="1226358" cy="42453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Cancelar comprar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194" name="Conector de Seta Reta 193"/>
          <p:cNvCxnSpPr/>
          <p:nvPr/>
        </p:nvCxnSpPr>
        <p:spPr>
          <a:xfrm flipH="1" flipV="1">
            <a:off x="5954987" y="2237648"/>
            <a:ext cx="773890" cy="293272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aixaDeTexto 196"/>
          <p:cNvSpPr txBox="1"/>
          <p:nvPr/>
        </p:nvSpPr>
        <p:spPr>
          <a:xfrm rot="1524317">
            <a:off x="5903795" y="2108503"/>
            <a:ext cx="906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</a:t>
            </a:r>
            <a:r>
              <a:rPr lang="pt-BR" sz="1050" dirty="0" err="1"/>
              <a:t>E</a:t>
            </a:r>
            <a:r>
              <a:rPr lang="pt-BR" sz="1050" dirty="0" err="1" smtClean="0"/>
              <a:t>xtend</a:t>
            </a:r>
            <a:r>
              <a:rPr lang="pt-BR" sz="1050" dirty="0" smtClean="0"/>
              <a:t>&gt;&gt;</a:t>
            </a:r>
            <a:endParaRPr lang="pt-BR" sz="1050" dirty="0"/>
          </a:p>
        </p:txBody>
      </p:sp>
      <p:sp>
        <p:nvSpPr>
          <p:cNvPr id="202" name="Elipse 201"/>
          <p:cNvSpPr/>
          <p:nvPr/>
        </p:nvSpPr>
        <p:spPr>
          <a:xfrm>
            <a:off x="6671983" y="1627204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pt-BR" sz="1050" dirty="0" smtClean="0">
                <a:solidFill>
                  <a:schemeClr val="tx1"/>
                </a:solidFill>
              </a:rPr>
              <a:t>Selecionar forma de pagamento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209" name="Conector de Seta Reta 208"/>
          <p:cNvCxnSpPr>
            <a:stCxn id="202" idx="4"/>
            <a:endCxn id="69" idx="0"/>
          </p:cNvCxnSpPr>
          <p:nvPr/>
        </p:nvCxnSpPr>
        <p:spPr>
          <a:xfrm>
            <a:off x="7285162" y="2077210"/>
            <a:ext cx="56894" cy="240837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211"/>
          <p:cNvSpPr txBox="1"/>
          <p:nvPr/>
        </p:nvSpPr>
        <p:spPr>
          <a:xfrm>
            <a:off x="7234572" y="2053951"/>
            <a:ext cx="984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&lt;&lt;Include&gt;&gt;</a:t>
            </a:r>
            <a:endParaRPr lang="pt-BR" sz="1050" dirty="0"/>
          </a:p>
        </p:txBody>
      </p:sp>
      <p:sp>
        <p:nvSpPr>
          <p:cNvPr id="214" name="Elipse 213"/>
          <p:cNvSpPr/>
          <p:nvPr/>
        </p:nvSpPr>
        <p:spPr>
          <a:xfrm>
            <a:off x="1969816" y="4858317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Consultar pedidos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215" name="Conector reto 214"/>
          <p:cNvCxnSpPr/>
          <p:nvPr/>
        </p:nvCxnSpPr>
        <p:spPr>
          <a:xfrm>
            <a:off x="1277376" y="3484632"/>
            <a:ext cx="692360" cy="159724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/>
          <p:cNvCxnSpPr>
            <a:stCxn id="214" idx="6"/>
            <a:endCxn id="193" idx="2"/>
          </p:cNvCxnSpPr>
          <p:nvPr/>
        </p:nvCxnSpPr>
        <p:spPr>
          <a:xfrm flipV="1">
            <a:off x="3196174" y="2237042"/>
            <a:ext cx="1532455" cy="2846278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aixaDeTexto 221"/>
          <p:cNvSpPr txBox="1"/>
          <p:nvPr/>
        </p:nvSpPr>
        <p:spPr>
          <a:xfrm rot="17854154">
            <a:off x="3553835" y="3694655"/>
            <a:ext cx="906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</a:t>
            </a:r>
            <a:r>
              <a:rPr lang="pt-BR" sz="1050" dirty="0" err="1"/>
              <a:t>E</a:t>
            </a:r>
            <a:r>
              <a:rPr lang="pt-BR" sz="1050" dirty="0" err="1" smtClean="0"/>
              <a:t>xtend</a:t>
            </a:r>
            <a:r>
              <a:rPr lang="pt-BR" sz="1050" dirty="0" smtClean="0"/>
              <a:t>&gt;&gt;</a:t>
            </a:r>
            <a:endParaRPr lang="pt-BR" sz="1050" dirty="0"/>
          </a:p>
        </p:txBody>
      </p:sp>
      <p:sp>
        <p:nvSpPr>
          <p:cNvPr id="223" name="Elipse 222"/>
          <p:cNvSpPr/>
          <p:nvPr/>
        </p:nvSpPr>
        <p:spPr>
          <a:xfrm>
            <a:off x="3371429" y="5247154"/>
            <a:ext cx="1233736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900"/>
              </a:lnSpc>
            </a:pPr>
            <a:r>
              <a:rPr lang="pt-BR" sz="1050" dirty="0" smtClean="0">
                <a:solidFill>
                  <a:schemeClr val="tx1"/>
                </a:solidFill>
              </a:rPr>
              <a:t>Despachar pedido de compra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242" name="Conector de Seta Reta 241"/>
          <p:cNvCxnSpPr>
            <a:stCxn id="214" idx="5"/>
            <a:endCxn id="223" idx="2"/>
          </p:cNvCxnSpPr>
          <p:nvPr/>
        </p:nvCxnSpPr>
        <p:spPr>
          <a:xfrm>
            <a:off x="3016578" y="5242421"/>
            <a:ext cx="354851" cy="229736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aixaDeTexto 244"/>
          <p:cNvSpPr txBox="1"/>
          <p:nvPr/>
        </p:nvSpPr>
        <p:spPr>
          <a:xfrm rot="2033202">
            <a:off x="2741259" y="5383384"/>
            <a:ext cx="906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</a:t>
            </a:r>
            <a:r>
              <a:rPr lang="pt-BR" sz="1050" dirty="0" err="1"/>
              <a:t>E</a:t>
            </a:r>
            <a:r>
              <a:rPr lang="pt-BR" sz="1050" dirty="0" err="1" smtClean="0"/>
              <a:t>xtend</a:t>
            </a:r>
            <a:r>
              <a:rPr lang="pt-BR" sz="1050" dirty="0" smtClean="0"/>
              <a:t>&gt;&gt;</a:t>
            </a:r>
            <a:endParaRPr lang="pt-BR" sz="1050" dirty="0"/>
          </a:p>
        </p:txBody>
      </p:sp>
      <p:cxnSp>
        <p:nvCxnSpPr>
          <p:cNvPr id="256" name="Conector de Seta Reta 255"/>
          <p:cNvCxnSpPr/>
          <p:nvPr/>
        </p:nvCxnSpPr>
        <p:spPr>
          <a:xfrm flipH="1" flipV="1">
            <a:off x="5984010" y="4806816"/>
            <a:ext cx="948025" cy="14013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CaixaDeTexto 256"/>
          <p:cNvSpPr txBox="1"/>
          <p:nvPr/>
        </p:nvSpPr>
        <p:spPr>
          <a:xfrm>
            <a:off x="6026723" y="4556663"/>
            <a:ext cx="906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&lt;&lt;</a:t>
            </a:r>
            <a:r>
              <a:rPr lang="pt-BR" sz="1050" dirty="0" err="1"/>
              <a:t>E</a:t>
            </a:r>
            <a:r>
              <a:rPr lang="pt-BR" sz="1050" dirty="0" err="1" smtClean="0"/>
              <a:t>xtend</a:t>
            </a:r>
            <a:r>
              <a:rPr lang="pt-BR" sz="1050" dirty="0" smtClean="0"/>
              <a:t>&gt;&gt;</a:t>
            </a:r>
            <a:endParaRPr lang="pt-BR" sz="1050" dirty="0"/>
          </a:p>
        </p:txBody>
      </p:sp>
      <p:sp>
        <p:nvSpPr>
          <p:cNvPr id="258" name="Elipse 257"/>
          <p:cNvSpPr/>
          <p:nvPr/>
        </p:nvSpPr>
        <p:spPr>
          <a:xfrm>
            <a:off x="6931557" y="4594144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Efetuar </a:t>
            </a:r>
            <a:r>
              <a:rPr lang="pt-BR" sz="1050" dirty="0" err="1" smtClean="0">
                <a:solidFill>
                  <a:schemeClr val="tx1"/>
                </a:solidFill>
              </a:rPr>
              <a:t>login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9" name="Elipse 258"/>
          <p:cNvSpPr/>
          <p:nvPr/>
        </p:nvSpPr>
        <p:spPr>
          <a:xfrm>
            <a:off x="4713425" y="5176171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Mudar Senha 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60" name="Elipse 259"/>
          <p:cNvSpPr/>
          <p:nvPr/>
        </p:nvSpPr>
        <p:spPr>
          <a:xfrm>
            <a:off x="4757174" y="4580131"/>
            <a:ext cx="1226358" cy="4500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Recuperar Senha </a:t>
            </a:r>
            <a:endParaRPr lang="pt-BR" sz="1050" dirty="0">
              <a:solidFill>
                <a:schemeClr val="tx1"/>
              </a:solidFill>
            </a:endParaRPr>
          </a:p>
        </p:txBody>
      </p:sp>
      <p:cxnSp>
        <p:nvCxnSpPr>
          <p:cNvPr id="269" name="Conector de Seta Reta 268"/>
          <p:cNvCxnSpPr>
            <a:stCxn id="258" idx="3"/>
            <a:endCxn id="259" idx="6"/>
          </p:cNvCxnSpPr>
          <p:nvPr/>
        </p:nvCxnSpPr>
        <p:spPr>
          <a:xfrm flipH="1">
            <a:off x="5939783" y="4978248"/>
            <a:ext cx="1171370" cy="422926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de Seta Reta 272"/>
          <p:cNvCxnSpPr>
            <a:stCxn id="73" idx="4"/>
            <a:endCxn id="71" idx="0"/>
          </p:cNvCxnSpPr>
          <p:nvPr/>
        </p:nvCxnSpPr>
        <p:spPr>
          <a:xfrm>
            <a:off x="7274488" y="3567491"/>
            <a:ext cx="65736" cy="306562"/>
          </a:xfrm>
          <a:prstGeom prst="straightConnector1">
            <a:avLst/>
          </a:prstGeom>
          <a:ln w="127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tângulo 277"/>
          <p:cNvSpPr/>
          <p:nvPr/>
        </p:nvSpPr>
        <p:spPr>
          <a:xfrm>
            <a:off x="8420379" y="1234556"/>
            <a:ext cx="1042629" cy="4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Instituição Financeira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79" name="Conector reto 278"/>
          <p:cNvCxnSpPr>
            <a:stCxn id="69" idx="6"/>
            <a:endCxn id="278" idx="1"/>
          </p:cNvCxnSpPr>
          <p:nvPr/>
        </p:nvCxnSpPr>
        <p:spPr>
          <a:xfrm flipV="1">
            <a:off x="7955235" y="1473834"/>
            <a:ext cx="465144" cy="105648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9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/>
          <p:cNvGrpSpPr/>
          <p:nvPr/>
        </p:nvGrpSpPr>
        <p:grpSpPr>
          <a:xfrm>
            <a:off x="416901" y="435384"/>
            <a:ext cx="7217475" cy="5065267"/>
            <a:chOff x="416901" y="435384"/>
            <a:chExt cx="7217475" cy="5065267"/>
          </a:xfrm>
        </p:grpSpPr>
        <p:sp>
          <p:nvSpPr>
            <p:cNvPr id="5" name="Retângulo 4"/>
            <p:cNvSpPr/>
            <p:nvPr/>
          </p:nvSpPr>
          <p:spPr>
            <a:xfrm>
              <a:off x="4903079" y="908476"/>
              <a:ext cx="1186803" cy="4290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 smtClean="0">
                  <a:solidFill>
                    <a:schemeClr val="tx1"/>
                  </a:solidFill>
                </a:rPr>
                <a:t>InstituicaoFinanceira</a:t>
              </a:r>
              <a:endParaRPr lang="pt-B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787326" y="911203"/>
              <a:ext cx="1186803" cy="414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 smtClean="0">
                  <a:solidFill>
                    <a:schemeClr val="tx1"/>
                  </a:solidFill>
                </a:rPr>
                <a:t>VitrineVirtual</a:t>
              </a:r>
              <a:endParaRPr lang="pt-B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31092" y="911203"/>
              <a:ext cx="1186803" cy="414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 smtClean="0">
                  <a:solidFill>
                    <a:schemeClr val="tx1"/>
                  </a:solidFill>
                </a:rPr>
                <a:t>Pedido</a:t>
              </a:r>
              <a:endParaRPr lang="pt-BR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Agrupar 7"/>
            <p:cNvGrpSpPr/>
            <p:nvPr/>
          </p:nvGrpSpPr>
          <p:grpSpPr>
            <a:xfrm>
              <a:off x="6447573" y="908477"/>
              <a:ext cx="1186803" cy="414528"/>
              <a:chOff x="7933231" y="902208"/>
              <a:chExt cx="1186803" cy="414528"/>
            </a:xfrm>
          </p:grpSpPr>
          <p:sp>
            <p:nvSpPr>
              <p:cNvPr id="9" name="Retângulo 8"/>
              <p:cNvSpPr/>
              <p:nvPr/>
            </p:nvSpPr>
            <p:spPr>
              <a:xfrm>
                <a:off x="7933231" y="902208"/>
                <a:ext cx="1186803" cy="4145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8249150" y="1003051"/>
                <a:ext cx="554960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900" b="1" dirty="0" smtClean="0"/>
                  <a:t>Entrega</a:t>
                </a:r>
                <a:endParaRPr lang="pt-BR" sz="800" b="1" dirty="0"/>
              </a:p>
            </p:txBody>
          </p:sp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739" y="810669"/>
              <a:ext cx="287948" cy="692032"/>
            </a:xfrm>
            <a:prstGeom prst="rect">
              <a:avLst/>
            </a:prstGeom>
          </p:spPr>
        </p:pic>
        <p:sp>
          <p:nvSpPr>
            <p:cNvPr id="12" name="Retângulo 11"/>
            <p:cNvSpPr/>
            <p:nvPr/>
          </p:nvSpPr>
          <p:spPr>
            <a:xfrm>
              <a:off x="2738206" y="435384"/>
              <a:ext cx="44550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dirty="0">
                  <a:latin typeface="MyriadPro-Cond"/>
                </a:rPr>
                <a:t>Diagrama de </a:t>
              </a:r>
              <a:r>
                <a:rPr lang="pt-BR" sz="1100" dirty="0" smtClean="0">
                  <a:latin typeface="MyriadPro-Cond"/>
                </a:rPr>
                <a:t>sequência 2 : Operações lado UsuarioAdministrador 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07514" y="566189"/>
              <a:ext cx="128592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900" b="1" dirty="0" smtClean="0"/>
                <a:t>UsuarioAdministrador</a:t>
              </a:r>
              <a:endParaRPr lang="pt-BR" sz="900" dirty="0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380881" y="1325731"/>
              <a:ext cx="21239" cy="41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3924495" y="1325731"/>
              <a:ext cx="27260" cy="41631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H="1">
              <a:off x="5486935" y="1325731"/>
              <a:ext cx="9547" cy="41749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H="1">
              <a:off x="7066622" y="1325731"/>
              <a:ext cx="1847" cy="41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054215" y="1337479"/>
              <a:ext cx="12749" cy="414343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/>
            <p:cNvSpPr/>
            <p:nvPr/>
          </p:nvSpPr>
          <p:spPr>
            <a:xfrm>
              <a:off x="991264" y="1580068"/>
              <a:ext cx="131285" cy="367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16901" y="1400208"/>
              <a:ext cx="51167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900" b="1" dirty="0" smtClean="0"/>
                <a:t>Login()</a:t>
              </a:r>
              <a:endParaRPr lang="pt-BR" sz="900" dirty="0"/>
            </a:p>
          </p:txBody>
        </p:sp>
        <p:cxnSp>
          <p:nvCxnSpPr>
            <p:cNvPr id="24" name="Conector de Seta Reta 23"/>
            <p:cNvCxnSpPr/>
            <p:nvPr/>
          </p:nvCxnSpPr>
          <p:spPr>
            <a:xfrm>
              <a:off x="1232433" y="2117996"/>
              <a:ext cx="10883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/>
            <p:cNvSpPr/>
            <p:nvPr/>
          </p:nvSpPr>
          <p:spPr>
            <a:xfrm>
              <a:off x="2320735" y="2047731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160298" y="1899196"/>
              <a:ext cx="153439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900" b="1" dirty="0" smtClean="0"/>
                <a:t>criarCategoriaDeProduto (  )</a:t>
              </a:r>
              <a:endParaRPr lang="pt-BR" sz="900" dirty="0"/>
            </a:p>
          </p:txBody>
        </p:sp>
        <p:cxnSp>
          <p:nvCxnSpPr>
            <p:cNvPr id="29" name="Conector de Seta Reta 28"/>
            <p:cNvCxnSpPr/>
            <p:nvPr/>
          </p:nvCxnSpPr>
          <p:spPr>
            <a:xfrm>
              <a:off x="416901" y="1637392"/>
              <a:ext cx="5395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/>
            <p:cNvSpPr/>
            <p:nvPr/>
          </p:nvSpPr>
          <p:spPr>
            <a:xfrm>
              <a:off x="1088459" y="2047731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052308" y="3943225"/>
              <a:ext cx="96853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900" b="1" dirty="0" smtClean="0"/>
                <a:t>incluirPedido (  )</a:t>
              </a:r>
              <a:endParaRPr lang="pt-BR" sz="900" b="1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845349" y="4087935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de Seta Reta 37"/>
            <p:cNvCxnSpPr/>
            <p:nvPr/>
          </p:nvCxnSpPr>
          <p:spPr>
            <a:xfrm>
              <a:off x="1229892" y="4127126"/>
              <a:ext cx="2613369" cy="29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/>
            <p:cNvSpPr/>
            <p:nvPr/>
          </p:nvSpPr>
          <p:spPr>
            <a:xfrm>
              <a:off x="1088311" y="4086954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1971133" y="2770170"/>
              <a:ext cx="11176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900" b="1" dirty="0" smtClean="0"/>
                <a:t>consultarPedido (  )</a:t>
              </a:r>
              <a:endParaRPr lang="pt-BR" sz="900" b="1" dirty="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403173" y="2941784"/>
              <a:ext cx="143974" cy="68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de Seta Reta 41"/>
            <p:cNvCxnSpPr/>
            <p:nvPr/>
          </p:nvCxnSpPr>
          <p:spPr>
            <a:xfrm>
              <a:off x="1238453" y="2995269"/>
              <a:ext cx="4176000" cy="34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 50"/>
            <p:cNvSpPr/>
            <p:nvPr/>
          </p:nvSpPr>
          <p:spPr>
            <a:xfrm>
              <a:off x="1094479" y="2968831"/>
              <a:ext cx="143974" cy="57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H="1" flipV="1">
              <a:off x="1263389" y="3487896"/>
              <a:ext cx="4135405" cy="36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tângulo 62"/>
            <p:cNvSpPr/>
            <p:nvPr/>
          </p:nvSpPr>
          <p:spPr>
            <a:xfrm>
              <a:off x="2520180" y="3300338"/>
              <a:ext cx="133402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900" b="1" dirty="0" smtClean="0"/>
                <a:t> pagamento autorizado</a:t>
              </a:r>
              <a:endParaRPr lang="pt-BR" sz="900" b="1" dirty="0"/>
            </a:p>
          </p:txBody>
        </p:sp>
        <p:cxnSp>
          <p:nvCxnSpPr>
            <p:cNvPr id="65" name="Conector de Seta Reta 64"/>
            <p:cNvCxnSpPr/>
            <p:nvPr/>
          </p:nvCxnSpPr>
          <p:spPr>
            <a:xfrm>
              <a:off x="1166261" y="4956089"/>
              <a:ext cx="5831520" cy="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3430697" y="4712244"/>
              <a:ext cx="2032101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900" b="1" dirty="0" smtClean="0"/>
                <a:t>desapacharCompra (  )</a:t>
              </a:r>
              <a:endParaRPr lang="pt-BR" sz="900" b="1" dirty="0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1094479" y="4900433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6997986" y="4908449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4527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Agrupar 254"/>
          <p:cNvGrpSpPr/>
          <p:nvPr/>
        </p:nvGrpSpPr>
        <p:grpSpPr>
          <a:xfrm>
            <a:off x="1136242" y="304579"/>
            <a:ext cx="4616970" cy="4447895"/>
            <a:chOff x="1136242" y="304579"/>
            <a:chExt cx="4616970" cy="4447895"/>
          </a:xfrm>
        </p:grpSpPr>
        <p:sp>
          <p:nvSpPr>
            <p:cNvPr id="8" name="Retângulo 7"/>
            <p:cNvSpPr/>
            <p:nvPr/>
          </p:nvSpPr>
          <p:spPr>
            <a:xfrm>
              <a:off x="2822042" y="911203"/>
              <a:ext cx="1186803" cy="414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 smtClean="0">
                  <a:solidFill>
                    <a:schemeClr val="tx1"/>
                  </a:solidFill>
                </a:rPr>
                <a:t>Produto</a:t>
              </a:r>
              <a:endParaRPr lang="pt-B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365808" y="911203"/>
              <a:ext cx="1186803" cy="414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b="1" dirty="0" smtClean="0">
                  <a:solidFill>
                    <a:schemeClr val="tx1"/>
                  </a:solidFill>
                </a:rPr>
                <a:t>Pedido</a:t>
              </a:r>
              <a:endParaRPr lang="pt-BR" sz="900" b="1" dirty="0">
                <a:solidFill>
                  <a:schemeClr val="tx1"/>
                </a:solidFill>
              </a:endParaRPr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6455" y="810669"/>
              <a:ext cx="287948" cy="692032"/>
            </a:xfrm>
            <a:prstGeom prst="rect">
              <a:avLst/>
            </a:prstGeom>
          </p:spPr>
        </p:pic>
        <p:sp>
          <p:nvSpPr>
            <p:cNvPr id="29" name="Retângulo 28"/>
            <p:cNvSpPr/>
            <p:nvPr/>
          </p:nvSpPr>
          <p:spPr>
            <a:xfrm>
              <a:off x="1136242" y="304579"/>
              <a:ext cx="461697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dirty="0">
                  <a:latin typeface="MyriadPro-Cond"/>
                </a:rPr>
                <a:t>Diagrama de </a:t>
              </a:r>
              <a:r>
                <a:rPr lang="pt-BR" sz="1100" dirty="0" smtClean="0">
                  <a:latin typeface="MyriadPro-Cond"/>
                </a:rPr>
                <a:t>sequência 1 : Realização de Compra lado UsuarioCliente</a:t>
              </a:r>
              <a:endParaRPr lang="pt-BR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642230" y="566189"/>
              <a:ext cx="89639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900" b="1" dirty="0"/>
                <a:t>UsuarioCliente</a:t>
              </a:r>
              <a:endParaRPr lang="pt-BR" sz="900" dirty="0"/>
            </a:p>
          </p:txBody>
        </p:sp>
        <p:cxnSp>
          <p:nvCxnSpPr>
            <p:cNvPr id="32" name="Conector reto 31"/>
            <p:cNvCxnSpPr/>
            <p:nvPr/>
          </p:nvCxnSpPr>
          <p:spPr>
            <a:xfrm>
              <a:off x="3416488" y="1325731"/>
              <a:ext cx="32758" cy="34267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4958595" y="1325949"/>
              <a:ext cx="11888" cy="34265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H="1">
              <a:off x="2095659" y="1337479"/>
              <a:ext cx="12227" cy="341499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/>
            <p:cNvSpPr/>
            <p:nvPr/>
          </p:nvSpPr>
          <p:spPr>
            <a:xfrm>
              <a:off x="2024786" y="1581508"/>
              <a:ext cx="131285" cy="284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1451617" y="1400208"/>
              <a:ext cx="51167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900" b="1" dirty="0" smtClean="0"/>
                <a:t>Login()</a:t>
              </a:r>
              <a:endParaRPr lang="pt-BR" sz="900" dirty="0"/>
            </a:p>
          </p:txBody>
        </p:sp>
        <p:cxnSp>
          <p:nvCxnSpPr>
            <p:cNvPr id="68" name="Conector de Seta Reta 67"/>
            <p:cNvCxnSpPr>
              <a:stCxn id="98" idx="3"/>
              <a:endCxn id="72" idx="1"/>
            </p:cNvCxnSpPr>
            <p:nvPr/>
          </p:nvCxnSpPr>
          <p:spPr>
            <a:xfrm>
              <a:off x="2267149" y="2209731"/>
              <a:ext cx="10883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tângulo 71"/>
            <p:cNvSpPr/>
            <p:nvPr/>
          </p:nvSpPr>
          <p:spPr>
            <a:xfrm>
              <a:off x="3355451" y="2047731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2195014" y="1935292"/>
              <a:ext cx="117532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900" b="1" dirty="0" smtClean="0"/>
                <a:t>selecionarPoduto (  )</a:t>
              </a:r>
              <a:endParaRPr lang="pt-BR" sz="900" dirty="0"/>
            </a:p>
          </p:txBody>
        </p:sp>
        <p:cxnSp>
          <p:nvCxnSpPr>
            <p:cNvPr id="83" name="Conector de Seta Reta 82"/>
            <p:cNvCxnSpPr/>
            <p:nvPr/>
          </p:nvCxnSpPr>
          <p:spPr>
            <a:xfrm>
              <a:off x="1451617" y="1637392"/>
              <a:ext cx="5395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tângulo 87"/>
            <p:cNvSpPr/>
            <p:nvPr/>
          </p:nvSpPr>
          <p:spPr>
            <a:xfrm>
              <a:off x="4877977" y="2510965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0" name="Conector de Seta Reta 89"/>
            <p:cNvCxnSpPr/>
            <p:nvPr/>
          </p:nvCxnSpPr>
          <p:spPr>
            <a:xfrm flipV="1">
              <a:off x="2264608" y="2563170"/>
              <a:ext cx="2613369" cy="30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tângulo 95"/>
            <p:cNvSpPr/>
            <p:nvPr/>
          </p:nvSpPr>
          <p:spPr>
            <a:xfrm>
              <a:off x="2402992" y="2356865"/>
              <a:ext cx="1638590" cy="209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900" b="1" dirty="0" smtClean="0"/>
                <a:t>consultarFormasDeEntrega (  )</a:t>
              </a:r>
              <a:endParaRPr lang="pt-BR" sz="900" b="1" dirty="0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2121504" y="2513953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2123175" y="2047731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880065" y="2944939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2120634" y="2514013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Conector de Seta Reta 102"/>
            <p:cNvCxnSpPr/>
            <p:nvPr/>
          </p:nvCxnSpPr>
          <p:spPr>
            <a:xfrm>
              <a:off x="2266696" y="2971634"/>
              <a:ext cx="2613369" cy="29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tângulo 104"/>
            <p:cNvSpPr/>
            <p:nvPr/>
          </p:nvSpPr>
          <p:spPr>
            <a:xfrm>
              <a:off x="2122722" y="2941985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 147"/>
            <p:cNvSpPr/>
            <p:nvPr/>
          </p:nvSpPr>
          <p:spPr>
            <a:xfrm>
              <a:off x="4885809" y="3411011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9" name="Conector de Seta Reta 148"/>
            <p:cNvCxnSpPr/>
            <p:nvPr/>
          </p:nvCxnSpPr>
          <p:spPr>
            <a:xfrm>
              <a:off x="2268784" y="3461248"/>
              <a:ext cx="2617025" cy="34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tângulo 149"/>
            <p:cNvSpPr/>
            <p:nvPr/>
          </p:nvSpPr>
          <p:spPr>
            <a:xfrm>
              <a:off x="2124810" y="3407535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2411387" y="3291508"/>
              <a:ext cx="2032101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900" b="1" dirty="0" smtClean="0"/>
                <a:t>selecionarFormaDePagamento (  )</a:t>
              </a:r>
              <a:endParaRPr lang="pt-BR" sz="900" b="1" dirty="0"/>
            </a:p>
          </p:txBody>
        </p:sp>
        <p:sp>
          <p:nvSpPr>
            <p:cNvPr id="174" name="Retângulo 173"/>
            <p:cNvSpPr/>
            <p:nvPr/>
          </p:nvSpPr>
          <p:spPr>
            <a:xfrm>
              <a:off x="2582137" y="3732332"/>
              <a:ext cx="2032101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900" b="1" dirty="0" smtClean="0"/>
                <a:t>comprar (  )</a:t>
              </a:r>
              <a:endParaRPr lang="pt-BR" sz="900" b="1" dirty="0"/>
            </a:p>
          </p:txBody>
        </p:sp>
        <p:cxnSp>
          <p:nvCxnSpPr>
            <p:cNvPr id="176" name="Conector de Seta Reta 175"/>
            <p:cNvCxnSpPr/>
            <p:nvPr/>
          </p:nvCxnSpPr>
          <p:spPr>
            <a:xfrm>
              <a:off x="2164667" y="3905002"/>
              <a:ext cx="2733829" cy="2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tângulo 178"/>
            <p:cNvSpPr/>
            <p:nvPr/>
          </p:nvSpPr>
          <p:spPr>
            <a:xfrm>
              <a:off x="4898496" y="3865106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/>
            <p:cNvSpPr/>
            <p:nvPr/>
          </p:nvSpPr>
          <p:spPr>
            <a:xfrm>
              <a:off x="2131343" y="3893131"/>
              <a:ext cx="143974" cy="3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 230"/>
            <p:cNvSpPr/>
            <p:nvPr/>
          </p:nvSpPr>
          <p:spPr>
            <a:xfrm>
              <a:off x="3048328" y="2750087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900" b="1" dirty="0" smtClean="0"/>
                <a:t>consultarFrete (  )</a:t>
              </a:r>
              <a:endParaRPr lang="pt-BR" sz="900" b="1" dirty="0"/>
            </a:p>
          </p:txBody>
        </p:sp>
        <p:cxnSp>
          <p:nvCxnSpPr>
            <p:cNvPr id="247" name="Conector de Seta Reta 246"/>
            <p:cNvCxnSpPr>
              <a:endCxn id="179" idx="2"/>
            </p:cNvCxnSpPr>
            <p:nvPr/>
          </p:nvCxnSpPr>
          <p:spPr>
            <a:xfrm>
              <a:off x="2310536" y="4173644"/>
              <a:ext cx="2659947" cy="154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tângulo 248"/>
            <p:cNvSpPr/>
            <p:nvPr/>
          </p:nvSpPr>
          <p:spPr>
            <a:xfrm>
              <a:off x="2747665" y="4009870"/>
              <a:ext cx="2032101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pt-BR" sz="900" b="1" dirty="0" smtClean="0"/>
                <a:t>Pedido realizado com sucesso</a:t>
              </a:r>
              <a:endParaRPr lang="pt-BR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424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nto Dobrado 42"/>
          <p:cNvSpPr/>
          <p:nvPr/>
        </p:nvSpPr>
        <p:spPr>
          <a:xfrm>
            <a:off x="1083906" y="1477518"/>
            <a:ext cx="1743456" cy="1516242"/>
          </a:xfrm>
          <a:prstGeom prst="foldedCorner">
            <a:avLst/>
          </a:prstGeom>
          <a:solidFill>
            <a:srgbClr val="FFEEB7"/>
          </a:solidFill>
          <a:ln>
            <a:solidFill>
              <a:srgbClr val="FFE389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Agrupar 70"/>
          <p:cNvGrpSpPr/>
          <p:nvPr/>
        </p:nvGrpSpPr>
        <p:grpSpPr>
          <a:xfrm>
            <a:off x="3489158" y="1503947"/>
            <a:ext cx="1491915" cy="1335506"/>
            <a:chOff x="3489158" y="1503947"/>
            <a:chExt cx="1491915" cy="1335506"/>
          </a:xfrm>
        </p:grpSpPr>
        <p:sp>
          <p:nvSpPr>
            <p:cNvPr id="44" name="Retângulo 43"/>
            <p:cNvSpPr/>
            <p:nvPr/>
          </p:nvSpPr>
          <p:spPr>
            <a:xfrm>
              <a:off x="3489158" y="1503947"/>
              <a:ext cx="1491915" cy="13355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/>
            <p:cNvCxnSpPr/>
            <p:nvPr/>
          </p:nvCxnSpPr>
          <p:spPr>
            <a:xfrm>
              <a:off x="3489158" y="1804737"/>
              <a:ext cx="1491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3489158" y="2522620"/>
              <a:ext cx="1491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aixaDeTexto 47"/>
          <p:cNvSpPr txBox="1"/>
          <p:nvPr/>
        </p:nvSpPr>
        <p:spPr>
          <a:xfrm>
            <a:off x="5203657" y="2105058"/>
            <a:ext cx="1311442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 Tipo=Valor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5203657" y="2366220"/>
            <a:ext cx="2380250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Método (parâmetro): </a:t>
            </a:r>
            <a:r>
              <a:rPr lang="pt-BR" dirty="0" err="1" smtClean="0"/>
              <a:t>tipo_retorno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599617" y="2951122"/>
            <a:ext cx="2632912" cy="1105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Sobre os atributos eles podem ser:</a:t>
            </a:r>
          </a:p>
          <a:p>
            <a:r>
              <a:rPr lang="pt-BR" dirty="0" smtClean="0"/>
              <a:t>+ publico</a:t>
            </a:r>
          </a:p>
          <a:p>
            <a:r>
              <a:rPr lang="pt-BR" dirty="0" smtClean="0"/>
              <a:t>#Protegido</a:t>
            </a:r>
          </a:p>
          <a:p>
            <a:r>
              <a:rPr lang="pt-BR" dirty="0" smtClean="0"/>
              <a:t>-Privado</a:t>
            </a:r>
          </a:p>
          <a:p>
            <a:r>
              <a:rPr lang="pt-BR" dirty="0" smtClean="0"/>
              <a:t>~Pacote</a:t>
            </a:r>
          </a:p>
          <a:p>
            <a:r>
              <a:rPr lang="pt-BR" dirty="0" smtClean="0"/>
              <a:t>/derivado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2081060" y="4193594"/>
            <a:ext cx="5640808" cy="2540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Tipos de relacionamento entre classes: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Dependência= classe “a” depende da classe “b”  </a:t>
            </a:r>
            <a:r>
              <a:rPr lang="pt-BR" b="1" dirty="0" smtClean="0">
                <a:solidFill>
                  <a:srgbClr val="FF0000"/>
                </a:solidFill>
              </a:rPr>
              <a:t>a                                b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A</a:t>
            </a:r>
            <a:r>
              <a:rPr lang="pt-BR" dirty="0" smtClean="0"/>
              <a:t>ssociação= é mais forte que a dependência </a:t>
            </a:r>
            <a:r>
              <a:rPr lang="pt-BR" b="1" dirty="0" smtClean="0">
                <a:solidFill>
                  <a:srgbClr val="FF0000"/>
                </a:solidFill>
              </a:rPr>
              <a:t>a                                b; </a:t>
            </a:r>
            <a:r>
              <a:rPr lang="pt-BR" dirty="0" smtClean="0"/>
              <a:t>também pode existir uma associação ternário unido várias classe por um losango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Agregação= é mais específico que a associação, indica que uma classe está dentro da outra, é uma coleção da outra e depende dessa coleção para existir </a:t>
            </a:r>
            <a:r>
              <a:rPr lang="pt-BR" b="1" dirty="0" smtClean="0">
                <a:solidFill>
                  <a:srgbClr val="FF0000"/>
                </a:solidFill>
              </a:rPr>
              <a:t> a                                b </a:t>
            </a:r>
            <a:r>
              <a:rPr lang="pt-BR" dirty="0" smtClean="0"/>
              <a:t>; podem existir de forma independente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Composição=uma variação da agregação, indica uma relação mais forme, onde se uma classe for excluída a outra deixa de existir </a:t>
            </a:r>
            <a:r>
              <a:rPr lang="pt-BR" b="1" dirty="0" smtClean="0">
                <a:solidFill>
                  <a:srgbClr val="FF0000"/>
                </a:solidFill>
              </a:rPr>
              <a:t>a                                b</a:t>
            </a:r>
            <a:endParaRPr lang="pt-BR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Generalização= é o que chamamos de herança </a:t>
            </a:r>
            <a:r>
              <a:rPr lang="pt-BR" b="1" dirty="0" smtClean="0">
                <a:solidFill>
                  <a:srgbClr val="FF0000"/>
                </a:solidFill>
              </a:rPr>
              <a:t>animal                                peixe</a:t>
            </a:r>
            <a:endParaRPr lang="pt-BR" dirty="0"/>
          </a:p>
        </p:txBody>
      </p:sp>
      <p:cxnSp>
        <p:nvCxnSpPr>
          <p:cNvPr id="55" name="Conector de Seta Reta 54"/>
          <p:cNvCxnSpPr/>
          <p:nvPr/>
        </p:nvCxnSpPr>
        <p:spPr>
          <a:xfrm>
            <a:off x="5255394" y="4567795"/>
            <a:ext cx="86627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5030805" y="4865345"/>
            <a:ext cx="866274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5143977" y="4606812"/>
            <a:ext cx="532518" cy="261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Verbo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1" name="Conector de Seta Reta 60"/>
          <p:cNvCxnSpPr/>
          <p:nvPr/>
        </p:nvCxnSpPr>
        <p:spPr>
          <a:xfrm flipH="1">
            <a:off x="5897079" y="5541834"/>
            <a:ext cx="868277" cy="9355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osango 62"/>
          <p:cNvSpPr/>
          <p:nvPr/>
        </p:nvSpPr>
        <p:spPr>
          <a:xfrm>
            <a:off x="5877006" y="5491869"/>
            <a:ext cx="139849" cy="107577"/>
          </a:xfrm>
          <a:prstGeom prst="diamon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 flipH="1">
            <a:off x="4481935" y="6306942"/>
            <a:ext cx="868277" cy="9355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osango 64"/>
          <p:cNvSpPr/>
          <p:nvPr/>
        </p:nvSpPr>
        <p:spPr>
          <a:xfrm>
            <a:off x="4461542" y="6245090"/>
            <a:ext cx="139849" cy="107577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reto 66"/>
          <p:cNvCxnSpPr/>
          <p:nvPr/>
        </p:nvCxnSpPr>
        <p:spPr>
          <a:xfrm flipH="1" flipV="1">
            <a:off x="5585781" y="6573485"/>
            <a:ext cx="816710" cy="87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riângulo isósceles 69"/>
          <p:cNvSpPr/>
          <p:nvPr/>
        </p:nvSpPr>
        <p:spPr>
          <a:xfrm rot="16200000">
            <a:off x="5509562" y="6511504"/>
            <a:ext cx="109455" cy="120948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72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288757" y="180470"/>
            <a:ext cx="2610853" cy="4680285"/>
          </a:xfrm>
          <a:prstGeom prst="roundRect">
            <a:avLst>
              <a:gd name="adj" fmla="val 8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3605462" y="180471"/>
            <a:ext cx="2610853" cy="4680285"/>
          </a:xfrm>
          <a:prstGeom prst="roundRect">
            <a:avLst>
              <a:gd name="adj" fmla="val 8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6922167" y="180470"/>
            <a:ext cx="2610853" cy="4680285"/>
          </a:xfrm>
          <a:prstGeom prst="roundRect">
            <a:avLst>
              <a:gd name="adj" fmla="val 8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368965" y="236617"/>
            <a:ext cx="2442413" cy="4178972"/>
          </a:xfrm>
          <a:prstGeom prst="roundRect">
            <a:avLst>
              <a:gd name="adj" fmla="val 8833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3685672" y="236617"/>
            <a:ext cx="2442413" cy="4178972"/>
          </a:xfrm>
          <a:prstGeom prst="roundRect">
            <a:avLst>
              <a:gd name="adj" fmla="val 8833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002377" y="236617"/>
            <a:ext cx="2442413" cy="4178972"/>
          </a:xfrm>
          <a:prstGeom prst="roundRect">
            <a:avLst>
              <a:gd name="adj" fmla="val 8833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 flipV="1">
            <a:off x="1209172" y="4471736"/>
            <a:ext cx="762001" cy="300790"/>
          </a:xfrm>
          <a:prstGeom prst="roundRect">
            <a:avLst>
              <a:gd name="adj" fmla="val 309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 flipV="1">
            <a:off x="4535903" y="4487778"/>
            <a:ext cx="762001" cy="300790"/>
          </a:xfrm>
          <a:prstGeom prst="roundRect">
            <a:avLst>
              <a:gd name="adj" fmla="val 309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 flipV="1">
            <a:off x="7842582" y="4487778"/>
            <a:ext cx="762001" cy="300790"/>
          </a:xfrm>
          <a:prstGeom prst="roundRect">
            <a:avLst>
              <a:gd name="adj" fmla="val 309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11341" y="467223"/>
            <a:ext cx="2135606" cy="3711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526381" y="457200"/>
            <a:ext cx="2144630" cy="3693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526381" y="457200"/>
            <a:ext cx="2120566" cy="3693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579520" y="2520612"/>
            <a:ext cx="2067427" cy="1335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 flipH="1">
            <a:off x="599971" y="2755229"/>
            <a:ext cx="716282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 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 flipH="1">
            <a:off x="607790" y="3048474"/>
            <a:ext cx="716282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Senha: 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113815" y="2723622"/>
            <a:ext cx="1434368" cy="212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1106688" y="3022888"/>
            <a:ext cx="1434368" cy="212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Bisel 24"/>
          <p:cNvSpPr/>
          <p:nvPr/>
        </p:nvSpPr>
        <p:spPr>
          <a:xfrm>
            <a:off x="1316253" y="3320237"/>
            <a:ext cx="715063" cy="254548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 flipH="1">
            <a:off x="634241" y="3616711"/>
            <a:ext cx="1086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u="sng" dirty="0" smtClean="0"/>
              <a:t>Esqueci a Senha  </a:t>
            </a:r>
            <a:endParaRPr lang="pt-BR" sz="900" b="1" u="sng" dirty="0"/>
          </a:p>
        </p:txBody>
      </p:sp>
      <p:sp>
        <p:nvSpPr>
          <p:cNvPr id="27" name="CaixaDeTexto 26"/>
          <p:cNvSpPr txBox="1"/>
          <p:nvPr/>
        </p:nvSpPr>
        <p:spPr>
          <a:xfrm flipH="1">
            <a:off x="1526971" y="3583359"/>
            <a:ext cx="10862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b="1" u="sng" dirty="0" smtClean="0"/>
              <a:t>Cadastrar  </a:t>
            </a:r>
            <a:endParaRPr lang="pt-BR" sz="900" b="1" u="sng" dirty="0"/>
          </a:p>
        </p:txBody>
      </p:sp>
      <p:sp>
        <p:nvSpPr>
          <p:cNvPr id="28" name="CaixaDeTexto 27"/>
          <p:cNvSpPr txBox="1"/>
          <p:nvPr/>
        </p:nvSpPr>
        <p:spPr>
          <a:xfrm flipH="1">
            <a:off x="526381" y="230602"/>
            <a:ext cx="1000590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CupCakes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3839075" y="485749"/>
            <a:ext cx="2135606" cy="3711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7150302" y="541896"/>
            <a:ext cx="2135606" cy="3711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 flipH="1">
            <a:off x="3839075" y="202529"/>
            <a:ext cx="1000590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CupCakes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 flipH="1">
            <a:off x="7094617" y="230602"/>
            <a:ext cx="1000590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CupCakes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 flipH="1">
            <a:off x="4416608" y="485749"/>
            <a:ext cx="1000590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Vitrine </a:t>
            </a:r>
            <a:endParaRPr lang="pt-BR" dirty="0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5601667" y="355169"/>
            <a:ext cx="2526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H="1" flipV="1">
            <a:off x="5287843" y="355169"/>
            <a:ext cx="221580" cy="4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8961000" y="355169"/>
            <a:ext cx="25266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H="1" flipV="1">
            <a:off x="8647176" y="355169"/>
            <a:ext cx="221580" cy="4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Agrupar 57"/>
          <p:cNvGrpSpPr/>
          <p:nvPr/>
        </p:nvGrpSpPr>
        <p:grpSpPr>
          <a:xfrm>
            <a:off x="3911782" y="1929656"/>
            <a:ext cx="1296368" cy="786877"/>
            <a:chOff x="3887719" y="873481"/>
            <a:chExt cx="1296368" cy="786877"/>
          </a:xfrm>
        </p:grpSpPr>
        <p:sp>
          <p:nvSpPr>
            <p:cNvPr id="59" name="Retângulo 58"/>
            <p:cNvSpPr/>
            <p:nvPr/>
          </p:nvSpPr>
          <p:spPr>
            <a:xfrm>
              <a:off x="3887719" y="873481"/>
              <a:ext cx="1296368" cy="773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0" name="Conector reto 59"/>
            <p:cNvCxnSpPr/>
            <p:nvPr/>
          </p:nvCxnSpPr>
          <p:spPr>
            <a:xfrm>
              <a:off x="3887719" y="873481"/>
              <a:ext cx="1285860" cy="786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3887719" y="912634"/>
              <a:ext cx="1285860" cy="716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Agrupar 61"/>
          <p:cNvGrpSpPr/>
          <p:nvPr/>
        </p:nvGrpSpPr>
        <p:grpSpPr>
          <a:xfrm>
            <a:off x="3935845" y="2985831"/>
            <a:ext cx="1296368" cy="786877"/>
            <a:chOff x="3887719" y="873481"/>
            <a:chExt cx="1296368" cy="786877"/>
          </a:xfrm>
        </p:grpSpPr>
        <p:sp>
          <p:nvSpPr>
            <p:cNvPr id="63" name="Retângulo 62"/>
            <p:cNvSpPr/>
            <p:nvPr/>
          </p:nvSpPr>
          <p:spPr>
            <a:xfrm>
              <a:off x="3887719" y="873481"/>
              <a:ext cx="1296368" cy="773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reto 63"/>
            <p:cNvCxnSpPr/>
            <p:nvPr/>
          </p:nvCxnSpPr>
          <p:spPr>
            <a:xfrm>
              <a:off x="3887719" y="873481"/>
              <a:ext cx="1285860" cy="786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flipV="1">
              <a:off x="3887719" y="912634"/>
              <a:ext cx="1285860" cy="716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Agrupar 73"/>
          <p:cNvGrpSpPr/>
          <p:nvPr/>
        </p:nvGrpSpPr>
        <p:grpSpPr>
          <a:xfrm>
            <a:off x="3887719" y="873785"/>
            <a:ext cx="1296368" cy="786877"/>
            <a:chOff x="3887719" y="873785"/>
            <a:chExt cx="1296368" cy="786877"/>
          </a:xfrm>
        </p:grpSpPr>
        <p:grpSp>
          <p:nvGrpSpPr>
            <p:cNvPr id="57" name="Agrupar 56"/>
            <p:cNvGrpSpPr/>
            <p:nvPr/>
          </p:nvGrpSpPr>
          <p:grpSpPr>
            <a:xfrm>
              <a:off x="3887719" y="873785"/>
              <a:ext cx="1296368" cy="786877"/>
              <a:chOff x="3887719" y="873481"/>
              <a:chExt cx="1296368" cy="786877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3887719" y="873481"/>
                <a:ext cx="1296368" cy="7731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2" name="Conector reto 51"/>
              <p:cNvCxnSpPr/>
              <p:nvPr/>
            </p:nvCxnSpPr>
            <p:spPr>
              <a:xfrm>
                <a:off x="3887719" y="873481"/>
                <a:ext cx="1285860" cy="7868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 flipV="1">
                <a:off x="3887719" y="912634"/>
                <a:ext cx="1285860" cy="716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CaixaDeTexto 65"/>
            <p:cNvSpPr txBox="1"/>
            <p:nvPr/>
          </p:nvSpPr>
          <p:spPr>
            <a:xfrm flipH="1">
              <a:off x="4036128" y="1134643"/>
              <a:ext cx="1000590" cy="2611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Produto </a:t>
              </a:r>
              <a:endParaRPr lang="pt-BR" dirty="0"/>
            </a:p>
          </p:txBody>
        </p:sp>
      </p:grpSp>
      <p:sp>
        <p:nvSpPr>
          <p:cNvPr id="67" name="CaixaDeTexto 66"/>
          <p:cNvSpPr txBox="1"/>
          <p:nvPr/>
        </p:nvSpPr>
        <p:spPr>
          <a:xfrm flipH="1">
            <a:off x="4049683" y="2182338"/>
            <a:ext cx="1000590" cy="2611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Produto 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 flipH="1">
            <a:off x="4063758" y="3230033"/>
            <a:ext cx="1000590" cy="2611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Produto 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 flipH="1">
            <a:off x="5068356" y="891800"/>
            <a:ext cx="1000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R$ XX</a:t>
            </a:r>
          </a:p>
          <a:p>
            <a:pPr algn="ctr"/>
            <a:r>
              <a:rPr lang="pt-BR" sz="1200" dirty="0" smtClean="0"/>
              <a:t>Detalhe</a:t>
            </a:r>
          </a:p>
          <a:p>
            <a:pPr algn="ctr"/>
            <a:r>
              <a:rPr lang="pt-BR" sz="1200" dirty="0" smtClean="0"/>
              <a:t>Comprar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 flipH="1">
            <a:off x="5076684" y="1933696"/>
            <a:ext cx="1000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R$ XY</a:t>
            </a:r>
          </a:p>
          <a:p>
            <a:pPr algn="ctr"/>
            <a:r>
              <a:rPr lang="pt-BR" sz="1200" dirty="0" smtClean="0"/>
              <a:t>Detalhe</a:t>
            </a:r>
          </a:p>
          <a:p>
            <a:pPr algn="ctr"/>
            <a:r>
              <a:rPr lang="pt-BR" sz="1200" dirty="0" smtClean="0"/>
              <a:t>Comprar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 flipH="1">
            <a:off x="5111466" y="3014460"/>
            <a:ext cx="1000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R$ YZ</a:t>
            </a:r>
          </a:p>
          <a:p>
            <a:pPr algn="ctr"/>
            <a:r>
              <a:rPr lang="pt-BR" sz="1200" dirty="0" smtClean="0"/>
              <a:t>Detalhe</a:t>
            </a:r>
          </a:p>
          <a:p>
            <a:pPr algn="ctr"/>
            <a:r>
              <a:rPr lang="pt-BR" sz="1200" dirty="0" smtClean="0"/>
              <a:t>Comprar</a:t>
            </a:r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75" name="Agrupar 74"/>
          <p:cNvGrpSpPr/>
          <p:nvPr/>
        </p:nvGrpSpPr>
        <p:grpSpPr>
          <a:xfrm>
            <a:off x="7594912" y="741204"/>
            <a:ext cx="1296368" cy="786877"/>
            <a:chOff x="3887719" y="873785"/>
            <a:chExt cx="1296368" cy="786877"/>
          </a:xfrm>
        </p:grpSpPr>
        <p:grpSp>
          <p:nvGrpSpPr>
            <p:cNvPr id="76" name="Agrupar 75"/>
            <p:cNvGrpSpPr/>
            <p:nvPr/>
          </p:nvGrpSpPr>
          <p:grpSpPr>
            <a:xfrm>
              <a:off x="3887719" y="873785"/>
              <a:ext cx="1296368" cy="786877"/>
              <a:chOff x="3887719" y="873481"/>
              <a:chExt cx="1296368" cy="786877"/>
            </a:xfrm>
          </p:grpSpPr>
          <p:sp>
            <p:nvSpPr>
              <p:cNvPr id="78" name="Retângulo 77"/>
              <p:cNvSpPr/>
              <p:nvPr/>
            </p:nvSpPr>
            <p:spPr>
              <a:xfrm>
                <a:off x="3887719" y="873481"/>
                <a:ext cx="1296368" cy="7731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9" name="Conector reto 78"/>
              <p:cNvCxnSpPr/>
              <p:nvPr/>
            </p:nvCxnSpPr>
            <p:spPr>
              <a:xfrm>
                <a:off x="3887719" y="873481"/>
                <a:ext cx="1285860" cy="7868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 flipV="1">
                <a:off x="3887719" y="912634"/>
                <a:ext cx="1285860" cy="7162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CaixaDeTexto 76"/>
            <p:cNvSpPr txBox="1"/>
            <p:nvPr/>
          </p:nvSpPr>
          <p:spPr>
            <a:xfrm flipH="1">
              <a:off x="4036128" y="1134643"/>
              <a:ext cx="1000590" cy="2611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Produto </a:t>
              </a:r>
              <a:endParaRPr lang="pt-BR" dirty="0"/>
            </a:p>
          </p:txBody>
        </p:sp>
      </p:grpSp>
      <p:sp>
        <p:nvSpPr>
          <p:cNvPr id="81" name="CaixaDeTexto 80"/>
          <p:cNvSpPr txBox="1"/>
          <p:nvPr/>
        </p:nvSpPr>
        <p:spPr>
          <a:xfrm flipH="1">
            <a:off x="7308722" y="1567435"/>
            <a:ext cx="188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R$ XX</a:t>
            </a:r>
          </a:p>
        </p:txBody>
      </p:sp>
      <p:sp>
        <p:nvSpPr>
          <p:cNvPr id="82" name="CaixaDeTexto 81"/>
          <p:cNvSpPr txBox="1"/>
          <p:nvPr/>
        </p:nvSpPr>
        <p:spPr>
          <a:xfrm flipH="1">
            <a:off x="6895087" y="1990529"/>
            <a:ext cx="1613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/>
              <a:t>Forma de Pagamento: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83" name="Retângulo 82"/>
          <p:cNvSpPr/>
          <p:nvPr/>
        </p:nvSpPr>
        <p:spPr>
          <a:xfrm>
            <a:off x="8258991" y="2009037"/>
            <a:ext cx="971715" cy="212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Triângulo isósceles 83"/>
          <p:cNvSpPr/>
          <p:nvPr/>
        </p:nvSpPr>
        <p:spPr>
          <a:xfrm rot="10800000">
            <a:off x="9004143" y="2052523"/>
            <a:ext cx="209553" cy="13662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 flipH="1">
            <a:off x="6844952" y="2403443"/>
            <a:ext cx="1613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/>
              <a:t>Formas de Entrega:</a:t>
            </a:r>
            <a:r>
              <a:rPr lang="pt-BR" sz="800" dirty="0" smtClean="0"/>
              <a:t> </a:t>
            </a:r>
            <a:endParaRPr lang="pt-BR" sz="800" dirty="0"/>
          </a:p>
        </p:txBody>
      </p:sp>
      <p:sp>
        <p:nvSpPr>
          <p:cNvPr id="86" name="Retângulo 85"/>
          <p:cNvSpPr/>
          <p:nvPr/>
        </p:nvSpPr>
        <p:spPr>
          <a:xfrm>
            <a:off x="8258991" y="2411936"/>
            <a:ext cx="971715" cy="212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Triângulo isósceles 86"/>
          <p:cNvSpPr/>
          <p:nvPr/>
        </p:nvSpPr>
        <p:spPr>
          <a:xfrm rot="10800000">
            <a:off x="9012159" y="2457591"/>
            <a:ext cx="209553" cy="13662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CaixaDeTexto 87"/>
          <p:cNvSpPr txBox="1"/>
          <p:nvPr/>
        </p:nvSpPr>
        <p:spPr>
          <a:xfrm flipH="1">
            <a:off x="7411448" y="3207026"/>
            <a:ext cx="16133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/>
              <a:t>Calcular Frete</a:t>
            </a:r>
            <a:endParaRPr lang="pt-BR" sz="800" dirty="0"/>
          </a:p>
        </p:txBody>
      </p:sp>
      <p:sp>
        <p:nvSpPr>
          <p:cNvPr id="89" name="Retângulo 88"/>
          <p:cNvSpPr/>
          <p:nvPr/>
        </p:nvSpPr>
        <p:spPr>
          <a:xfrm>
            <a:off x="7679792" y="3537040"/>
            <a:ext cx="971715" cy="212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 flipH="1">
            <a:off x="7294669" y="3526986"/>
            <a:ext cx="535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 smtClean="0"/>
              <a:t>CEP:</a:t>
            </a:r>
            <a:endParaRPr lang="pt-BR" sz="800" dirty="0"/>
          </a:p>
        </p:txBody>
      </p:sp>
      <p:sp>
        <p:nvSpPr>
          <p:cNvPr id="91" name="Bisel 90"/>
          <p:cNvSpPr/>
          <p:nvPr/>
        </p:nvSpPr>
        <p:spPr>
          <a:xfrm>
            <a:off x="8690175" y="3526986"/>
            <a:ext cx="447257" cy="209764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OK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7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88757" y="180470"/>
            <a:ext cx="2610853" cy="4680285"/>
          </a:xfrm>
          <a:prstGeom prst="roundRect">
            <a:avLst>
              <a:gd name="adj" fmla="val 8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3605462" y="180471"/>
            <a:ext cx="2610853" cy="4680285"/>
          </a:xfrm>
          <a:prstGeom prst="roundRect">
            <a:avLst>
              <a:gd name="adj" fmla="val 88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368965" y="236617"/>
            <a:ext cx="2442413" cy="4178972"/>
          </a:xfrm>
          <a:prstGeom prst="roundRect">
            <a:avLst>
              <a:gd name="adj" fmla="val 8833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3685672" y="236617"/>
            <a:ext cx="2442413" cy="4178972"/>
          </a:xfrm>
          <a:prstGeom prst="roundRect">
            <a:avLst>
              <a:gd name="adj" fmla="val 8833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 flipV="1">
            <a:off x="1209172" y="4471736"/>
            <a:ext cx="762001" cy="300790"/>
          </a:xfrm>
          <a:prstGeom prst="roundRect">
            <a:avLst>
              <a:gd name="adj" fmla="val 309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 flipV="1">
            <a:off x="4535903" y="4487778"/>
            <a:ext cx="762001" cy="300790"/>
          </a:xfrm>
          <a:prstGeom prst="roundRect">
            <a:avLst>
              <a:gd name="adj" fmla="val 309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11341" y="464295"/>
            <a:ext cx="2135606" cy="3711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526381" y="457200"/>
            <a:ext cx="2144630" cy="3693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526381" y="457200"/>
            <a:ext cx="2120566" cy="3693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543424" y="1134642"/>
            <a:ext cx="2067427" cy="2932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/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 flipH="1">
            <a:off x="607790" y="1294019"/>
            <a:ext cx="716282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 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 flipH="1">
            <a:off x="467396" y="2984787"/>
            <a:ext cx="110873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Nova Senha  : </a:t>
            </a:r>
            <a:endParaRPr lang="pt-BR" dirty="0"/>
          </a:p>
        </p:txBody>
      </p:sp>
      <p:sp>
        <p:nvSpPr>
          <p:cNvPr id="21" name="Bisel 20"/>
          <p:cNvSpPr/>
          <p:nvPr/>
        </p:nvSpPr>
        <p:spPr>
          <a:xfrm>
            <a:off x="1248715" y="3739912"/>
            <a:ext cx="863861" cy="25190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Confirmar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 flipH="1">
            <a:off x="526381" y="230602"/>
            <a:ext cx="1000590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CupCakes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839075" y="485749"/>
            <a:ext cx="2135606" cy="3711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flipH="1">
            <a:off x="3839075" y="202529"/>
            <a:ext cx="1000590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CupCakes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 flipH="1">
            <a:off x="958112" y="649776"/>
            <a:ext cx="137601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Nova Senha</a:t>
            </a:r>
            <a:endParaRPr lang="pt-BR" dirty="0"/>
          </a:p>
        </p:txBody>
      </p:sp>
      <p:cxnSp>
        <p:nvCxnSpPr>
          <p:cNvPr id="31" name="Conector de Seta Reta 30"/>
          <p:cNvCxnSpPr/>
          <p:nvPr/>
        </p:nvCxnSpPr>
        <p:spPr>
          <a:xfrm flipH="1" flipV="1">
            <a:off x="5287843" y="355169"/>
            <a:ext cx="221580" cy="4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1209172" y="1318003"/>
            <a:ext cx="1104481" cy="178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 flipH="1">
            <a:off x="590592" y="1676074"/>
            <a:ext cx="716282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Email</a:t>
            </a:r>
            <a:r>
              <a:rPr lang="pt-BR" dirty="0" smtClean="0"/>
              <a:t>: </a:t>
            </a:r>
            <a:endParaRPr lang="pt-BR" dirty="0"/>
          </a:p>
        </p:txBody>
      </p:sp>
      <p:sp>
        <p:nvSpPr>
          <p:cNvPr id="72" name="Retângulo 71"/>
          <p:cNvSpPr/>
          <p:nvPr/>
        </p:nvSpPr>
        <p:spPr>
          <a:xfrm>
            <a:off x="1209172" y="1700928"/>
            <a:ext cx="1124954" cy="181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/>
          <p:cNvSpPr txBox="1"/>
          <p:nvPr/>
        </p:nvSpPr>
        <p:spPr>
          <a:xfrm flipH="1">
            <a:off x="527124" y="2141017"/>
            <a:ext cx="2480976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o código enviado ao </a:t>
            </a:r>
            <a:r>
              <a:rPr lang="pt-BR" dirty="0" err="1" smtClean="0"/>
              <a:t>email</a:t>
            </a:r>
            <a:r>
              <a:rPr lang="pt-BR" dirty="0" smtClean="0"/>
              <a:t>: </a:t>
            </a:r>
            <a:endParaRPr lang="pt-BR" dirty="0"/>
          </a:p>
        </p:txBody>
      </p:sp>
      <p:sp>
        <p:nvSpPr>
          <p:cNvPr id="74" name="Retângulo 73"/>
          <p:cNvSpPr/>
          <p:nvPr/>
        </p:nvSpPr>
        <p:spPr>
          <a:xfrm>
            <a:off x="958112" y="2430385"/>
            <a:ext cx="1355541" cy="199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1341938" y="3025245"/>
            <a:ext cx="971715" cy="212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 flipH="1">
            <a:off x="463406" y="3311532"/>
            <a:ext cx="1160853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Repita Senha: </a:t>
            </a:r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1346938" y="3360370"/>
            <a:ext cx="971715" cy="212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/>
          <p:cNvCxnSpPr/>
          <p:nvPr/>
        </p:nvCxnSpPr>
        <p:spPr>
          <a:xfrm>
            <a:off x="607790" y="2052523"/>
            <a:ext cx="18586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651902" y="2842595"/>
            <a:ext cx="18586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 flipH="1">
            <a:off x="4250046" y="649776"/>
            <a:ext cx="137601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Recuperar Senha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 flipH="1">
            <a:off x="3983170" y="1140482"/>
            <a:ext cx="716282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 </a:t>
            </a:r>
            <a:endParaRPr lang="pt-BR" dirty="0"/>
          </a:p>
        </p:txBody>
      </p:sp>
      <p:sp>
        <p:nvSpPr>
          <p:cNvPr id="83" name="Retângulo 82"/>
          <p:cNvSpPr/>
          <p:nvPr/>
        </p:nvSpPr>
        <p:spPr>
          <a:xfrm>
            <a:off x="4584552" y="1164466"/>
            <a:ext cx="1104481" cy="178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 flipH="1">
            <a:off x="3965972" y="1666920"/>
            <a:ext cx="716282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Email</a:t>
            </a:r>
            <a:r>
              <a:rPr lang="pt-BR" dirty="0" smtClean="0"/>
              <a:t>: </a:t>
            </a:r>
            <a:endParaRPr lang="pt-BR" dirty="0"/>
          </a:p>
        </p:txBody>
      </p:sp>
      <p:sp>
        <p:nvSpPr>
          <p:cNvPr id="85" name="Retângulo 84"/>
          <p:cNvSpPr/>
          <p:nvPr/>
        </p:nvSpPr>
        <p:spPr>
          <a:xfrm>
            <a:off x="4584552" y="1691774"/>
            <a:ext cx="1124954" cy="181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 flipH="1">
            <a:off x="3654098" y="2200322"/>
            <a:ext cx="2480976" cy="429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</a:t>
            </a:r>
            <a:r>
              <a:rPr lang="pt-BR" dirty="0" smtClean="0"/>
              <a:t>Enviar Código de Recuperação de Senha para o e-mail </a:t>
            </a:r>
            <a:endParaRPr lang="pt-BR" dirty="0"/>
          </a:p>
        </p:txBody>
      </p:sp>
      <p:cxnSp>
        <p:nvCxnSpPr>
          <p:cNvPr id="88" name="Conector reto 87"/>
          <p:cNvCxnSpPr/>
          <p:nvPr/>
        </p:nvCxnSpPr>
        <p:spPr>
          <a:xfrm>
            <a:off x="3818988" y="2111828"/>
            <a:ext cx="18586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/>
          <p:nvPr/>
        </p:nvCxnSpPr>
        <p:spPr>
          <a:xfrm>
            <a:off x="3983170" y="3694315"/>
            <a:ext cx="18586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Bisel 89"/>
          <p:cNvSpPr/>
          <p:nvPr/>
        </p:nvSpPr>
        <p:spPr>
          <a:xfrm>
            <a:off x="4506122" y="3005452"/>
            <a:ext cx="863861" cy="251909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Enviar</a:t>
            </a:r>
            <a:endParaRPr lang="pt-BR" dirty="0"/>
          </a:p>
        </p:txBody>
      </p:sp>
      <p:cxnSp>
        <p:nvCxnSpPr>
          <p:cNvPr id="91" name="Conector de Seta Reta 90"/>
          <p:cNvCxnSpPr/>
          <p:nvPr/>
        </p:nvCxnSpPr>
        <p:spPr>
          <a:xfrm>
            <a:off x="5614028" y="355169"/>
            <a:ext cx="25266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602676" y="2052523"/>
            <a:ext cx="18586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>
            <a:off x="646788" y="2842595"/>
            <a:ext cx="18586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63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16348</TotalTime>
  <Words>910</Words>
  <Application>Microsoft Office PowerPoint</Application>
  <PresentationFormat>Papel A4 (210 x 297 mm)</PresentationFormat>
  <Paragraphs>281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MyriadPro-Cond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Peixoto</dc:creator>
  <cp:lastModifiedBy>André Peixoto</cp:lastModifiedBy>
  <cp:revision>82</cp:revision>
  <dcterms:created xsi:type="dcterms:W3CDTF">2022-06-01T23:54:19Z</dcterms:created>
  <dcterms:modified xsi:type="dcterms:W3CDTF">2022-06-15T01:24:39Z</dcterms:modified>
</cp:coreProperties>
</file>