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0" r:id="rId3"/>
    <p:sldId id="259" r:id="rId4"/>
    <p:sldId id="266" r:id="rId5"/>
    <p:sldId id="265" r:id="rId6"/>
    <p:sldId id="278" r:id="rId7"/>
    <p:sldId id="272" r:id="rId8"/>
    <p:sldId id="268" r:id="rId9"/>
    <p:sldId id="269" r:id="rId10"/>
    <p:sldId id="275" r:id="rId11"/>
    <p:sldId id="279" r:id="rId12"/>
    <p:sldId id="270" r:id="rId13"/>
    <p:sldId id="273" r:id="rId14"/>
    <p:sldId id="274" r:id="rId15"/>
    <p:sldId id="277" r:id="rId16"/>
    <p:sldId id="26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115" d="100"/>
          <a:sy n="115" d="100"/>
        </p:scale>
        <p:origin x="198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DDD24-5A6D-4A83-AAF1-12BA4EDAAD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7E799C7-95CE-4098-AD8B-B28BF537A7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78CC005-C288-4110-8D89-1E6DD9473BAA}"/>
              </a:ext>
            </a:extLst>
          </p:cNvPr>
          <p:cNvSpPr>
            <a:spLocks noGrp="1"/>
          </p:cNvSpPr>
          <p:nvPr>
            <p:ph type="dt" sz="half" idx="10"/>
          </p:nvPr>
        </p:nvSpPr>
        <p:spPr/>
        <p:txBody>
          <a:bodyPr/>
          <a:lstStyle/>
          <a:p>
            <a:fld id="{8869195D-221A-4A68-B36F-BB6876F95242}" type="datetimeFigureOut">
              <a:rPr lang="en-GB" smtClean="0"/>
              <a:t>07/11/2021</a:t>
            </a:fld>
            <a:endParaRPr lang="en-GB"/>
          </a:p>
        </p:txBody>
      </p:sp>
      <p:sp>
        <p:nvSpPr>
          <p:cNvPr id="5" name="Footer Placeholder 4">
            <a:extLst>
              <a:ext uri="{FF2B5EF4-FFF2-40B4-BE49-F238E27FC236}">
                <a16:creationId xmlns:a16="http://schemas.microsoft.com/office/drawing/2014/main" id="{23EEBA39-2859-4C71-AB15-92D1C7B624B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B2C70BC-30FC-4BD1-85CA-8BD209321639}"/>
              </a:ext>
            </a:extLst>
          </p:cNvPr>
          <p:cNvSpPr>
            <a:spLocks noGrp="1"/>
          </p:cNvSpPr>
          <p:nvPr>
            <p:ph type="sldNum" sz="quarter" idx="12"/>
          </p:nvPr>
        </p:nvSpPr>
        <p:spPr/>
        <p:txBody>
          <a:bodyPr/>
          <a:lstStyle/>
          <a:p>
            <a:fld id="{0E40F978-F5FB-4A8D-A61C-3C66E3219D0F}" type="slidenum">
              <a:rPr lang="en-GB" smtClean="0"/>
              <a:t>‹#›</a:t>
            </a:fld>
            <a:endParaRPr lang="en-GB"/>
          </a:p>
        </p:txBody>
      </p:sp>
    </p:spTree>
    <p:extLst>
      <p:ext uri="{BB962C8B-B14F-4D97-AF65-F5344CB8AC3E}">
        <p14:creationId xmlns:p14="http://schemas.microsoft.com/office/powerpoint/2010/main" val="2104943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F68C3-A085-4990-A5A4-2915040E130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719DCE0-3DDA-4D62-A763-4DCD99FB15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5CEB9D0-E0F5-4638-BB93-FF62F4194862}"/>
              </a:ext>
            </a:extLst>
          </p:cNvPr>
          <p:cNvSpPr>
            <a:spLocks noGrp="1"/>
          </p:cNvSpPr>
          <p:nvPr>
            <p:ph type="dt" sz="half" idx="10"/>
          </p:nvPr>
        </p:nvSpPr>
        <p:spPr/>
        <p:txBody>
          <a:bodyPr/>
          <a:lstStyle/>
          <a:p>
            <a:fld id="{8869195D-221A-4A68-B36F-BB6876F95242}" type="datetimeFigureOut">
              <a:rPr lang="en-GB" smtClean="0"/>
              <a:t>07/11/2021</a:t>
            </a:fld>
            <a:endParaRPr lang="en-GB"/>
          </a:p>
        </p:txBody>
      </p:sp>
      <p:sp>
        <p:nvSpPr>
          <p:cNvPr id="5" name="Footer Placeholder 4">
            <a:extLst>
              <a:ext uri="{FF2B5EF4-FFF2-40B4-BE49-F238E27FC236}">
                <a16:creationId xmlns:a16="http://schemas.microsoft.com/office/drawing/2014/main" id="{D6DC0D03-61CF-4CF6-AE71-67DD9C9E2F8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AA7C652-7E98-4DEA-9D0F-186C27DCBCA9}"/>
              </a:ext>
            </a:extLst>
          </p:cNvPr>
          <p:cNvSpPr>
            <a:spLocks noGrp="1"/>
          </p:cNvSpPr>
          <p:nvPr>
            <p:ph type="sldNum" sz="quarter" idx="12"/>
          </p:nvPr>
        </p:nvSpPr>
        <p:spPr/>
        <p:txBody>
          <a:bodyPr/>
          <a:lstStyle/>
          <a:p>
            <a:fld id="{0E40F978-F5FB-4A8D-A61C-3C66E3219D0F}" type="slidenum">
              <a:rPr lang="en-GB" smtClean="0"/>
              <a:t>‹#›</a:t>
            </a:fld>
            <a:endParaRPr lang="en-GB"/>
          </a:p>
        </p:txBody>
      </p:sp>
    </p:spTree>
    <p:extLst>
      <p:ext uri="{BB962C8B-B14F-4D97-AF65-F5344CB8AC3E}">
        <p14:creationId xmlns:p14="http://schemas.microsoft.com/office/powerpoint/2010/main" val="334767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823315-CFEC-4287-A39D-AD6ADF2936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3878DAB-FDF7-4504-B970-AEC06918F5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38E8CE9-B740-454C-BAD4-910295BD6E0B}"/>
              </a:ext>
            </a:extLst>
          </p:cNvPr>
          <p:cNvSpPr>
            <a:spLocks noGrp="1"/>
          </p:cNvSpPr>
          <p:nvPr>
            <p:ph type="dt" sz="half" idx="10"/>
          </p:nvPr>
        </p:nvSpPr>
        <p:spPr/>
        <p:txBody>
          <a:bodyPr/>
          <a:lstStyle/>
          <a:p>
            <a:fld id="{8869195D-221A-4A68-B36F-BB6876F95242}" type="datetimeFigureOut">
              <a:rPr lang="en-GB" smtClean="0"/>
              <a:t>07/11/2021</a:t>
            </a:fld>
            <a:endParaRPr lang="en-GB"/>
          </a:p>
        </p:txBody>
      </p:sp>
      <p:sp>
        <p:nvSpPr>
          <p:cNvPr id="5" name="Footer Placeholder 4">
            <a:extLst>
              <a:ext uri="{FF2B5EF4-FFF2-40B4-BE49-F238E27FC236}">
                <a16:creationId xmlns:a16="http://schemas.microsoft.com/office/drawing/2014/main" id="{A1C7D4A0-D800-4808-91D8-912D5148D89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7138C1B-798E-433C-8EE9-A9C19285E8E5}"/>
              </a:ext>
            </a:extLst>
          </p:cNvPr>
          <p:cNvSpPr>
            <a:spLocks noGrp="1"/>
          </p:cNvSpPr>
          <p:nvPr>
            <p:ph type="sldNum" sz="quarter" idx="12"/>
          </p:nvPr>
        </p:nvSpPr>
        <p:spPr/>
        <p:txBody>
          <a:bodyPr/>
          <a:lstStyle/>
          <a:p>
            <a:fld id="{0E40F978-F5FB-4A8D-A61C-3C66E3219D0F}" type="slidenum">
              <a:rPr lang="en-GB" smtClean="0"/>
              <a:t>‹#›</a:t>
            </a:fld>
            <a:endParaRPr lang="en-GB"/>
          </a:p>
        </p:txBody>
      </p:sp>
    </p:spTree>
    <p:extLst>
      <p:ext uri="{BB962C8B-B14F-4D97-AF65-F5344CB8AC3E}">
        <p14:creationId xmlns:p14="http://schemas.microsoft.com/office/powerpoint/2010/main" val="536811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6104D-7F61-48FB-AC6A-7B8B5258285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77AC097-A001-4F0F-83E2-AC92B1ABA1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E3BE9AA-8B70-4310-9823-E1040C39AEF8}"/>
              </a:ext>
            </a:extLst>
          </p:cNvPr>
          <p:cNvSpPr>
            <a:spLocks noGrp="1"/>
          </p:cNvSpPr>
          <p:nvPr>
            <p:ph type="dt" sz="half" idx="10"/>
          </p:nvPr>
        </p:nvSpPr>
        <p:spPr/>
        <p:txBody>
          <a:bodyPr/>
          <a:lstStyle/>
          <a:p>
            <a:fld id="{8869195D-221A-4A68-B36F-BB6876F95242}" type="datetimeFigureOut">
              <a:rPr lang="en-GB" smtClean="0"/>
              <a:t>07/11/2021</a:t>
            </a:fld>
            <a:endParaRPr lang="en-GB"/>
          </a:p>
        </p:txBody>
      </p:sp>
      <p:sp>
        <p:nvSpPr>
          <p:cNvPr id="5" name="Footer Placeholder 4">
            <a:extLst>
              <a:ext uri="{FF2B5EF4-FFF2-40B4-BE49-F238E27FC236}">
                <a16:creationId xmlns:a16="http://schemas.microsoft.com/office/drawing/2014/main" id="{F8637564-3326-44E1-A945-A058DB139C6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173DF55-A3A9-4C2B-944B-41070DE39B59}"/>
              </a:ext>
            </a:extLst>
          </p:cNvPr>
          <p:cNvSpPr>
            <a:spLocks noGrp="1"/>
          </p:cNvSpPr>
          <p:nvPr>
            <p:ph type="sldNum" sz="quarter" idx="12"/>
          </p:nvPr>
        </p:nvSpPr>
        <p:spPr/>
        <p:txBody>
          <a:bodyPr/>
          <a:lstStyle/>
          <a:p>
            <a:fld id="{0E40F978-F5FB-4A8D-A61C-3C66E3219D0F}" type="slidenum">
              <a:rPr lang="en-GB" smtClean="0"/>
              <a:t>‹#›</a:t>
            </a:fld>
            <a:endParaRPr lang="en-GB"/>
          </a:p>
        </p:txBody>
      </p:sp>
    </p:spTree>
    <p:extLst>
      <p:ext uri="{BB962C8B-B14F-4D97-AF65-F5344CB8AC3E}">
        <p14:creationId xmlns:p14="http://schemas.microsoft.com/office/powerpoint/2010/main" val="2885040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3FF9C-A69D-4BF9-B4A6-7AD02A7C63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4BB8771-1BC2-4B0B-BABE-F5388A4415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055366-607F-48D3-9218-F814CAE0F452}"/>
              </a:ext>
            </a:extLst>
          </p:cNvPr>
          <p:cNvSpPr>
            <a:spLocks noGrp="1"/>
          </p:cNvSpPr>
          <p:nvPr>
            <p:ph type="dt" sz="half" idx="10"/>
          </p:nvPr>
        </p:nvSpPr>
        <p:spPr/>
        <p:txBody>
          <a:bodyPr/>
          <a:lstStyle/>
          <a:p>
            <a:fld id="{8869195D-221A-4A68-B36F-BB6876F95242}" type="datetimeFigureOut">
              <a:rPr lang="en-GB" smtClean="0"/>
              <a:t>07/11/2021</a:t>
            </a:fld>
            <a:endParaRPr lang="en-GB"/>
          </a:p>
        </p:txBody>
      </p:sp>
      <p:sp>
        <p:nvSpPr>
          <p:cNvPr id="5" name="Footer Placeholder 4">
            <a:extLst>
              <a:ext uri="{FF2B5EF4-FFF2-40B4-BE49-F238E27FC236}">
                <a16:creationId xmlns:a16="http://schemas.microsoft.com/office/drawing/2014/main" id="{BFB600F6-BBCD-4174-AFFC-A58E34D4C26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A99C7B-1927-450A-81E2-6D47790D7409}"/>
              </a:ext>
            </a:extLst>
          </p:cNvPr>
          <p:cNvSpPr>
            <a:spLocks noGrp="1"/>
          </p:cNvSpPr>
          <p:nvPr>
            <p:ph type="sldNum" sz="quarter" idx="12"/>
          </p:nvPr>
        </p:nvSpPr>
        <p:spPr/>
        <p:txBody>
          <a:bodyPr/>
          <a:lstStyle/>
          <a:p>
            <a:fld id="{0E40F978-F5FB-4A8D-A61C-3C66E3219D0F}" type="slidenum">
              <a:rPr lang="en-GB" smtClean="0"/>
              <a:t>‹#›</a:t>
            </a:fld>
            <a:endParaRPr lang="en-GB"/>
          </a:p>
        </p:txBody>
      </p:sp>
    </p:spTree>
    <p:extLst>
      <p:ext uri="{BB962C8B-B14F-4D97-AF65-F5344CB8AC3E}">
        <p14:creationId xmlns:p14="http://schemas.microsoft.com/office/powerpoint/2010/main" val="3665269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CB44E-70E2-4919-AFB9-B72ACC9D8B2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AA8C09C-E148-484A-870A-21FF202691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5115D2B-54EE-4E65-8CF3-27C3A8C7FB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28DEACB-D805-4EFB-A8B1-B08C22851F70}"/>
              </a:ext>
            </a:extLst>
          </p:cNvPr>
          <p:cNvSpPr>
            <a:spLocks noGrp="1"/>
          </p:cNvSpPr>
          <p:nvPr>
            <p:ph type="dt" sz="half" idx="10"/>
          </p:nvPr>
        </p:nvSpPr>
        <p:spPr/>
        <p:txBody>
          <a:bodyPr/>
          <a:lstStyle/>
          <a:p>
            <a:fld id="{8869195D-221A-4A68-B36F-BB6876F95242}" type="datetimeFigureOut">
              <a:rPr lang="en-GB" smtClean="0"/>
              <a:t>07/11/2021</a:t>
            </a:fld>
            <a:endParaRPr lang="en-GB"/>
          </a:p>
        </p:txBody>
      </p:sp>
      <p:sp>
        <p:nvSpPr>
          <p:cNvPr id="6" name="Footer Placeholder 5">
            <a:extLst>
              <a:ext uri="{FF2B5EF4-FFF2-40B4-BE49-F238E27FC236}">
                <a16:creationId xmlns:a16="http://schemas.microsoft.com/office/drawing/2014/main" id="{0AE25AFD-5D7C-4ADE-9665-02E409F4DA0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4EDD7A3-928D-4BD5-BD90-BC1BD519E372}"/>
              </a:ext>
            </a:extLst>
          </p:cNvPr>
          <p:cNvSpPr>
            <a:spLocks noGrp="1"/>
          </p:cNvSpPr>
          <p:nvPr>
            <p:ph type="sldNum" sz="quarter" idx="12"/>
          </p:nvPr>
        </p:nvSpPr>
        <p:spPr/>
        <p:txBody>
          <a:bodyPr/>
          <a:lstStyle/>
          <a:p>
            <a:fld id="{0E40F978-F5FB-4A8D-A61C-3C66E3219D0F}" type="slidenum">
              <a:rPr lang="en-GB" smtClean="0"/>
              <a:t>‹#›</a:t>
            </a:fld>
            <a:endParaRPr lang="en-GB"/>
          </a:p>
        </p:txBody>
      </p:sp>
    </p:spTree>
    <p:extLst>
      <p:ext uri="{BB962C8B-B14F-4D97-AF65-F5344CB8AC3E}">
        <p14:creationId xmlns:p14="http://schemas.microsoft.com/office/powerpoint/2010/main" val="2185366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E5EE7-7DDD-452B-A6C3-B2148236C5D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C6EDA47-75D4-47B1-881A-E5495FBE61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8A82DC-AD1F-4B35-A5DB-5435A5FA32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39B0AD9-39CF-4CB3-B0F8-9FFF44A113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C070C1-99E2-4AAF-9105-5805B555BE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4ADC5A7-A55B-4537-8379-4E3B498E3E8C}"/>
              </a:ext>
            </a:extLst>
          </p:cNvPr>
          <p:cNvSpPr>
            <a:spLocks noGrp="1"/>
          </p:cNvSpPr>
          <p:nvPr>
            <p:ph type="dt" sz="half" idx="10"/>
          </p:nvPr>
        </p:nvSpPr>
        <p:spPr/>
        <p:txBody>
          <a:bodyPr/>
          <a:lstStyle/>
          <a:p>
            <a:fld id="{8869195D-221A-4A68-B36F-BB6876F95242}" type="datetimeFigureOut">
              <a:rPr lang="en-GB" smtClean="0"/>
              <a:t>07/11/2021</a:t>
            </a:fld>
            <a:endParaRPr lang="en-GB"/>
          </a:p>
        </p:txBody>
      </p:sp>
      <p:sp>
        <p:nvSpPr>
          <p:cNvPr id="8" name="Footer Placeholder 7">
            <a:extLst>
              <a:ext uri="{FF2B5EF4-FFF2-40B4-BE49-F238E27FC236}">
                <a16:creationId xmlns:a16="http://schemas.microsoft.com/office/drawing/2014/main" id="{42D71B9B-1A1D-467C-88E9-AA3003F95C7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D19060B-B723-4253-99B6-CA34A7033FBA}"/>
              </a:ext>
            </a:extLst>
          </p:cNvPr>
          <p:cNvSpPr>
            <a:spLocks noGrp="1"/>
          </p:cNvSpPr>
          <p:nvPr>
            <p:ph type="sldNum" sz="quarter" idx="12"/>
          </p:nvPr>
        </p:nvSpPr>
        <p:spPr/>
        <p:txBody>
          <a:bodyPr/>
          <a:lstStyle/>
          <a:p>
            <a:fld id="{0E40F978-F5FB-4A8D-A61C-3C66E3219D0F}" type="slidenum">
              <a:rPr lang="en-GB" smtClean="0"/>
              <a:t>‹#›</a:t>
            </a:fld>
            <a:endParaRPr lang="en-GB"/>
          </a:p>
        </p:txBody>
      </p:sp>
    </p:spTree>
    <p:extLst>
      <p:ext uri="{BB962C8B-B14F-4D97-AF65-F5344CB8AC3E}">
        <p14:creationId xmlns:p14="http://schemas.microsoft.com/office/powerpoint/2010/main" val="136299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B0540-7A09-4C99-9FEF-AB938AB06FB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2E5B22B-49D3-4EFE-B36E-CAE49F31DFD1}"/>
              </a:ext>
            </a:extLst>
          </p:cNvPr>
          <p:cNvSpPr>
            <a:spLocks noGrp="1"/>
          </p:cNvSpPr>
          <p:nvPr>
            <p:ph type="dt" sz="half" idx="10"/>
          </p:nvPr>
        </p:nvSpPr>
        <p:spPr/>
        <p:txBody>
          <a:bodyPr/>
          <a:lstStyle/>
          <a:p>
            <a:fld id="{8869195D-221A-4A68-B36F-BB6876F95242}" type="datetimeFigureOut">
              <a:rPr lang="en-GB" smtClean="0"/>
              <a:t>07/11/2021</a:t>
            </a:fld>
            <a:endParaRPr lang="en-GB"/>
          </a:p>
        </p:txBody>
      </p:sp>
      <p:sp>
        <p:nvSpPr>
          <p:cNvPr id="4" name="Footer Placeholder 3">
            <a:extLst>
              <a:ext uri="{FF2B5EF4-FFF2-40B4-BE49-F238E27FC236}">
                <a16:creationId xmlns:a16="http://schemas.microsoft.com/office/drawing/2014/main" id="{C76E352A-6B30-44E2-8D70-D95A5E7181C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6309595-33AB-423D-A2B4-D4DFBA01A94D}"/>
              </a:ext>
            </a:extLst>
          </p:cNvPr>
          <p:cNvSpPr>
            <a:spLocks noGrp="1"/>
          </p:cNvSpPr>
          <p:nvPr>
            <p:ph type="sldNum" sz="quarter" idx="12"/>
          </p:nvPr>
        </p:nvSpPr>
        <p:spPr/>
        <p:txBody>
          <a:bodyPr/>
          <a:lstStyle/>
          <a:p>
            <a:fld id="{0E40F978-F5FB-4A8D-A61C-3C66E3219D0F}" type="slidenum">
              <a:rPr lang="en-GB" smtClean="0"/>
              <a:t>‹#›</a:t>
            </a:fld>
            <a:endParaRPr lang="en-GB"/>
          </a:p>
        </p:txBody>
      </p:sp>
    </p:spTree>
    <p:extLst>
      <p:ext uri="{BB962C8B-B14F-4D97-AF65-F5344CB8AC3E}">
        <p14:creationId xmlns:p14="http://schemas.microsoft.com/office/powerpoint/2010/main" val="1332603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BE985B-EA5A-4766-9AAF-DAE83579D5BE}"/>
              </a:ext>
            </a:extLst>
          </p:cNvPr>
          <p:cNvSpPr>
            <a:spLocks noGrp="1"/>
          </p:cNvSpPr>
          <p:nvPr>
            <p:ph type="dt" sz="half" idx="10"/>
          </p:nvPr>
        </p:nvSpPr>
        <p:spPr/>
        <p:txBody>
          <a:bodyPr/>
          <a:lstStyle/>
          <a:p>
            <a:fld id="{8869195D-221A-4A68-B36F-BB6876F95242}" type="datetimeFigureOut">
              <a:rPr lang="en-GB" smtClean="0"/>
              <a:t>07/11/2021</a:t>
            </a:fld>
            <a:endParaRPr lang="en-GB"/>
          </a:p>
        </p:txBody>
      </p:sp>
      <p:sp>
        <p:nvSpPr>
          <p:cNvPr id="3" name="Footer Placeholder 2">
            <a:extLst>
              <a:ext uri="{FF2B5EF4-FFF2-40B4-BE49-F238E27FC236}">
                <a16:creationId xmlns:a16="http://schemas.microsoft.com/office/drawing/2014/main" id="{65B13B21-4C34-4728-B2A4-312779F13C2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274C40E-71BC-4E13-AF23-844B11161863}"/>
              </a:ext>
            </a:extLst>
          </p:cNvPr>
          <p:cNvSpPr>
            <a:spLocks noGrp="1"/>
          </p:cNvSpPr>
          <p:nvPr>
            <p:ph type="sldNum" sz="quarter" idx="12"/>
          </p:nvPr>
        </p:nvSpPr>
        <p:spPr/>
        <p:txBody>
          <a:bodyPr/>
          <a:lstStyle/>
          <a:p>
            <a:fld id="{0E40F978-F5FB-4A8D-A61C-3C66E3219D0F}" type="slidenum">
              <a:rPr lang="en-GB" smtClean="0"/>
              <a:t>‹#›</a:t>
            </a:fld>
            <a:endParaRPr lang="en-GB"/>
          </a:p>
        </p:txBody>
      </p:sp>
    </p:spTree>
    <p:extLst>
      <p:ext uri="{BB962C8B-B14F-4D97-AF65-F5344CB8AC3E}">
        <p14:creationId xmlns:p14="http://schemas.microsoft.com/office/powerpoint/2010/main" val="739901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65FCF-F6D4-4662-BB23-2D821AB207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7AAC275-C68B-4A17-8667-B550F67B50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0C548D9-7EC5-43BE-B2F3-4D29D07B3C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D9B3AD-90BF-4715-BFB3-ADD75B204775}"/>
              </a:ext>
            </a:extLst>
          </p:cNvPr>
          <p:cNvSpPr>
            <a:spLocks noGrp="1"/>
          </p:cNvSpPr>
          <p:nvPr>
            <p:ph type="dt" sz="half" idx="10"/>
          </p:nvPr>
        </p:nvSpPr>
        <p:spPr/>
        <p:txBody>
          <a:bodyPr/>
          <a:lstStyle/>
          <a:p>
            <a:fld id="{8869195D-221A-4A68-B36F-BB6876F95242}" type="datetimeFigureOut">
              <a:rPr lang="en-GB" smtClean="0"/>
              <a:t>07/11/2021</a:t>
            </a:fld>
            <a:endParaRPr lang="en-GB"/>
          </a:p>
        </p:txBody>
      </p:sp>
      <p:sp>
        <p:nvSpPr>
          <p:cNvPr id="6" name="Footer Placeholder 5">
            <a:extLst>
              <a:ext uri="{FF2B5EF4-FFF2-40B4-BE49-F238E27FC236}">
                <a16:creationId xmlns:a16="http://schemas.microsoft.com/office/drawing/2014/main" id="{AB4B9ABF-ED0F-4AB1-84FD-F256318105F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2A8613B-99B5-4483-A009-63E2B0E2D26C}"/>
              </a:ext>
            </a:extLst>
          </p:cNvPr>
          <p:cNvSpPr>
            <a:spLocks noGrp="1"/>
          </p:cNvSpPr>
          <p:nvPr>
            <p:ph type="sldNum" sz="quarter" idx="12"/>
          </p:nvPr>
        </p:nvSpPr>
        <p:spPr/>
        <p:txBody>
          <a:bodyPr/>
          <a:lstStyle/>
          <a:p>
            <a:fld id="{0E40F978-F5FB-4A8D-A61C-3C66E3219D0F}" type="slidenum">
              <a:rPr lang="en-GB" smtClean="0"/>
              <a:t>‹#›</a:t>
            </a:fld>
            <a:endParaRPr lang="en-GB"/>
          </a:p>
        </p:txBody>
      </p:sp>
    </p:spTree>
    <p:extLst>
      <p:ext uri="{BB962C8B-B14F-4D97-AF65-F5344CB8AC3E}">
        <p14:creationId xmlns:p14="http://schemas.microsoft.com/office/powerpoint/2010/main" val="3817062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7563F-A18B-4E09-B75B-9CEB295966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5797DD0-E4F4-4079-9ED2-9BE5F56145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DB83284-DA95-44BE-92E0-46FCBA024F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195F0F-2793-4CE3-8916-8E0F77B1E471}"/>
              </a:ext>
            </a:extLst>
          </p:cNvPr>
          <p:cNvSpPr>
            <a:spLocks noGrp="1"/>
          </p:cNvSpPr>
          <p:nvPr>
            <p:ph type="dt" sz="half" idx="10"/>
          </p:nvPr>
        </p:nvSpPr>
        <p:spPr/>
        <p:txBody>
          <a:bodyPr/>
          <a:lstStyle/>
          <a:p>
            <a:fld id="{8869195D-221A-4A68-B36F-BB6876F95242}" type="datetimeFigureOut">
              <a:rPr lang="en-GB" smtClean="0"/>
              <a:t>07/11/2021</a:t>
            </a:fld>
            <a:endParaRPr lang="en-GB"/>
          </a:p>
        </p:txBody>
      </p:sp>
      <p:sp>
        <p:nvSpPr>
          <p:cNvPr id="6" name="Footer Placeholder 5">
            <a:extLst>
              <a:ext uri="{FF2B5EF4-FFF2-40B4-BE49-F238E27FC236}">
                <a16:creationId xmlns:a16="http://schemas.microsoft.com/office/drawing/2014/main" id="{6CB8285C-0628-4378-A6E1-CFD7C3BF5AB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FDC5C9-10E0-4BD9-A53B-9A3F3FFF2FEF}"/>
              </a:ext>
            </a:extLst>
          </p:cNvPr>
          <p:cNvSpPr>
            <a:spLocks noGrp="1"/>
          </p:cNvSpPr>
          <p:nvPr>
            <p:ph type="sldNum" sz="quarter" idx="12"/>
          </p:nvPr>
        </p:nvSpPr>
        <p:spPr/>
        <p:txBody>
          <a:bodyPr/>
          <a:lstStyle/>
          <a:p>
            <a:fld id="{0E40F978-F5FB-4A8D-A61C-3C66E3219D0F}" type="slidenum">
              <a:rPr lang="en-GB" smtClean="0"/>
              <a:t>‹#›</a:t>
            </a:fld>
            <a:endParaRPr lang="en-GB"/>
          </a:p>
        </p:txBody>
      </p:sp>
    </p:spTree>
    <p:extLst>
      <p:ext uri="{BB962C8B-B14F-4D97-AF65-F5344CB8AC3E}">
        <p14:creationId xmlns:p14="http://schemas.microsoft.com/office/powerpoint/2010/main" val="2643266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CE69B4-CD5A-4FDD-BC36-956FB7570A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286CCE-49BC-4DA6-A794-785EE06935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9D69DDA-F6F0-492A-9E8B-EAF8B0D18B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69195D-221A-4A68-B36F-BB6876F95242}" type="datetimeFigureOut">
              <a:rPr lang="en-GB" smtClean="0"/>
              <a:t>07/11/2021</a:t>
            </a:fld>
            <a:endParaRPr lang="en-GB"/>
          </a:p>
        </p:txBody>
      </p:sp>
      <p:sp>
        <p:nvSpPr>
          <p:cNvPr id="5" name="Footer Placeholder 4">
            <a:extLst>
              <a:ext uri="{FF2B5EF4-FFF2-40B4-BE49-F238E27FC236}">
                <a16:creationId xmlns:a16="http://schemas.microsoft.com/office/drawing/2014/main" id="{F5516B2B-1BE8-4EF5-9D6C-F522B91FFE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A5344C5-37A9-4AEC-9E21-9DEB199665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40F978-F5FB-4A8D-A61C-3C66E3219D0F}" type="slidenum">
              <a:rPr lang="en-GB" smtClean="0"/>
              <a:t>‹#›</a:t>
            </a:fld>
            <a:endParaRPr lang="en-GB"/>
          </a:p>
        </p:txBody>
      </p:sp>
    </p:spTree>
    <p:extLst>
      <p:ext uri="{BB962C8B-B14F-4D97-AF65-F5344CB8AC3E}">
        <p14:creationId xmlns:p14="http://schemas.microsoft.com/office/powerpoint/2010/main" val="3518985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oi.org/10.1186/s12882-021-02324-y" TargetMode="External"/><Relationship Id="rId2" Type="http://schemas.openxmlformats.org/officeDocument/2006/relationships/hyperlink" Target="https://drive.google.com/file/d/10Ylyf-xdpIaNMN34w28uSWhPRgi20q0-/view?usp=sharing"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4689C3-4BB4-4577-BCE3-21379C15B6B9}"/>
              </a:ext>
            </a:extLst>
          </p:cNvPr>
          <p:cNvSpPr/>
          <p:nvPr/>
        </p:nvSpPr>
        <p:spPr>
          <a:xfrm>
            <a:off x="1361862" y="1105422"/>
            <a:ext cx="9468298" cy="2585323"/>
          </a:xfrm>
          <a:prstGeom prst="rect">
            <a:avLst/>
          </a:prstGeom>
          <a:noFill/>
        </p:spPr>
        <p:txBody>
          <a:bodyPr wrap="none" lIns="91440" tIns="45720" rIns="91440" bIns="45720">
            <a:spAutoFit/>
          </a:bodyPr>
          <a:lstStyle/>
          <a:p>
            <a:pPr algn="ctr"/>
            <a:r>
              <a:rPr lang="en-US" sz="5400" b="1" cap="none" spc="0" dirty="0" err="1">
                <a:ln w="12700">
                  <a:solidFill>
                    <a:schemeClr val="accent5"/>
                  </a:solidFill>
                  <a:prstDash val="solid"/>
                </a:ln>
                <a:pattFill prst="ltDnDiag">
                  <a:fgClr>
                    <a:schemeClr val="accent5">
                      <a:lumMod val="60000"/>
                      <a:lumOff val="40000"/>
                    </a:schemeClr>
                  </a:fgClr>
                  <a:bgClr>
                    <a:schemeClr val="bg1"/>
                  </a:bgClr>
                </a:pattFill>
                <a:effectLst/>
              </a:rPr>
              <a:t>Estudos</a:t>
            </a:r>
            <a:r>
              <a:rPr lang="en-US" sz="5400" b="1" cap="none" spc="0" dirty="0">
                <a:ln w="12700">
                  <a:solidFill>
                    <a:schemeClr val="accent5"/>
                  </a:solidFill>
                  <a:prstDash val="solid"/>
                </a:ln>
                <a:pattFill prst="ltDnDiag">
                  <a:fgClr>
                    <a:schemeClr val="accent5">
                      <a:lumMod val="60000"/>
                      <a:lumOff val="40000"/>
                    </a:schemeClr>
                  </a:fgClr>
                  <a:bgClr>
                    <a:schemeClr val="bg1"/>
                  </a:bgClr>
                </a:pattFill>
                <a:effectLst/>
              </a:rPr>
              <a:t> de DRC</a:t>
            </a:r>
          </a:p>
          <a:p>
            <a:pPr algn="ctr"/>
            <a:endParaRPr lang="en-US" sz="5400" b="1" dirty="0">
              <a:ln w="12700">
                <a:solidFill>
                  <a:schemeClr val="accent5"/>
                </a:solidFill>
                <a:prstDash val="solid"/>
              </a:ln>
              <a:pattFill prst="ltDnDiag">
                <a:fgClr>
                  <a:schemeClr val="accent5">
                    <a:lumMod val="60000"/>
                    <a:lumOff val="40000"/>
                  </a:schemeClr>
                </a:fgClr>
                <a:bgClr>
                  <a:schemeClr val="bg1"/>
                </a:bgClr>
              </a:pattFill>
            </a:endParaRPr>
          </a:p>
          <a:p>
            <a:pPr algn="ctr"/>
            <a:r>
              <a:rPr lang="en-US" sz="5400" b="1" dirty="0" err="1">
                <a:ln w="12700">
                  <a:solidFill>
                    <a:schemeClr val="accent5"/>
                  </a:solidFill>
                  <a:prstDash val="solid"/>
                </a:ln>
                <a:pattFill prst="ltDnDiag">
                  <a:fgClr>
                    <a:schemeClr val="accent5">
                      <a:lumMod val="60000"/>
                      <a:lumOff val="40000"/>
                    </a:schemeClr>
                  </a:fgClr>
                  <a:bgClr>
                    <a:schemeClr val="bg1"/>
                  </a:bgClr>
                </a:pattFill>
              </a:rPr>
              <a:t>Resenha</a:t>
            </a:r>
            <a:r>
              <a:rPr lang="en-US" sz="5400" b="1" dirty="0">
                <a:ln w="12700">
                  <a:solidFill>
                    <a:schemeClr val="accent5"/>
                  </a:solidFill>
                  <a:prstDash val="solid"/>
                </a:ln>
                <a:pattFill prst="ltDnDiag">
                  <a:fgClr>
                    <a:schemeClr val="accent5">
                      <a:lumMod val="60000"/>
                      <a:lumOff val="40000"/>
                    </a:schemeClr>
                  </a:fgClr>
                  <a:bgClr>
                    <a:schemeClr val="bg1"/>
                  </a:bgClr>
                </a:pattFill>
              </a:rPr>
              <a:t> da </a:t>
            </a:r>
            <a:r>
              <a:rPr lang="en-US" sz="5400" b="1" dirty="0" err="1">
                <a:ln w="12700">
                  <a:solidFill>
                    <a:schemeClr val="accent5"/>
                  </a:solidFill>
                  <a:prstDash val="solid"/>
                </a:ln>
                <a:pattFill prst="ltDnDiag">
                  <a:fgClr>
                    <a:schemeClr val="accent5">
                      <a:lumMod val="60000"/>
                      <a:lumOff val="40000"/>
                    </a:schemeClr>
                  </a:fgClr>
                  <a:bgClr>
                    <a:schemeClr val="bg1"/>
                  </a:bgClr>
                </a:pattFill>
              </a:rPr>
              <a:t>Primeira</a:t>
            </a:r>
            <a:r>
              <a:rPr lang="en-US" sz="5400" b="1" dirty="0">
                <a:ln w="12700">
                  <a:solidFill>
                    <a:schemeClr val="accent5"/>
                  </a:solidFill>
                  <a:prstDash val="solid"/>
                </a:ln>
                <a:pattFill prst="ltDnDiag">
                  <a:fgClr>
                    <a:schemeClr val="accent5">
                      <a:lumMod val="60000"/>
                      <a:lumOff val="40000"/>
                    </a:schemeClr>
                  </a:fgClr>
                  <a:bgClr>
                    <a:schemeClr val="bg1"/>
                  </a:bgClr>
                </a:pattFill>
              </a:rPr>
              <a:t> </a:t>
            </a:r>
            <a:r>
              <a:rPr lang="en-US" sz="5400" b="1" dirty="0" err="1">
                <a:ln w="12700">
                  <a:solidFill>
                    <a:schemeClr val="accent5"/>
                  </a:solidFill>
                  <a:prstDash val="solid"/>
                </a:ln>
                <a:pattFill prst="ltDnDiag">
                  <a:fgClr>
                    <a:schemeClr val="accent5">
                      <a:lumMod val="60000"/>
                      <a:lumOff val="40000"/>
                    </a:schemeClr>
                  </a:fgClr>
                  <a:bgClr>
                    <a:schemeClr val="bg1"/>
                  </a:bgClr>
                </a:pattFill>
              </a:rPr>
              <a:t>Temporada</a:t>
            </a:r>
            <a:endParaRPr lang="en-US" sz="5400" b="1" dirty="0">
              <a:ln w="12700">
                <a:solidFill>
                  <a:schemeClr val="accent5"/>
                </a:solidFill>
                <a:prstDash val="solid"/>
              </a:ln>
              <a:pattFill prst="ltDnDiag">
                <a:fgClr>
                  <a:schemeClr val="accent5">
                    <a:lumMod val="60000"/>
                    <a:lumOff val="40000"/>
                  </a:schemeClr>
                </a:fgClr>
                <a:bgClr>
                  <a:schemeClr val="bg1"/>
                </a:bgClr>
              </a:pattFill>
            </a:endParaRPr>
          </a:p>
        </p:txBody>
      </p:sp>
      <p:sp>
        <p:nvSpPr>
          <p:cNvPr id="3" name="TextBox 2">
            <a:extLst>
              <a:ext uri="{FF2B5EF4-FFF2-40B4-BE49-F238E27FC236}">
                <a16:creationId xmlns:a16="http://schemas.microsoft.com/office/drawing/2014/main" id="{8CC29C62-1E9E-4FE7-A766-83566C293F89}"/>
              </a:ext>
            </a:extLst>
          </p:cNvPr>
          <p:cNvSpPr txBox="1"/>
          <p:nvPr/>
        </p:nvSpPr>
        <p:spPr>
          <a:xfrm>
            <a:off x="9601200" y="6519446"/>
            <a:ext cx="2590800" cy="338554"/>
          </a:xfrm>
          <a:prstGeom prst="rect">
            <a:avLst/>
          </a:prstGeom>
          <a:noFill/>
        </p:spPr>
        <p:txBody>
          <a:bodyPr wrap="square" rtlCol="0">
            <a:spAutoFit/>
          </a:bodyPr>
          <a:lstStyle/>
          <a:p>
            <a:pPr algn="r"/>
            <a:r>
              <a:rPr lang="pt-BR" sz="1600" i="1" dirty="0">
                <a:solidFill>
                  <a:srgbClr val="FF0000"/>
                </a:solidFill>
              </a:rPr>
              <a:t>6 de novembro de 2021</a:t>
            </a:r>
          </a:p>
        </p:txBody>
      </p:sp>
    </p:spTree>
    <p:extLst>
      <p:ext uri="{BB962C8B-B14F-4D97-AF65-F5344CB8AC3E}">
        <p14:creationId xmlns:p14="http://schemas.microsoft.com/office/powerpoint/2010/main" val="1862622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FDD5FB7A-981C-42B9-AE90-FB59BE231BE9}"/>
              </a:ext>
            </a:extLst>
          </p:cNvPr>
          <p:cNvSpPr/>
          <p:nvPr/>
        </p:nvSpPr>
        <p:spPr>
          <a:xfrm>
            <a:off x="0" y="0"/>
            <a:ext cx="8587047" cy="646331"/>
          </a:xfrm>
          <a:prstGeom prst="rect">
            <a:avLst/>
          </a:prstGeom>
          <a:noFill/>
        </p:spPr>
        <p:txBody>
          <a:bodyPr wrap="square" lIns="91440" tIns="45720" rIns="91440" bIns="45720">
            <a:spAutoFit/>
          </a:bodyPr>
          <a:lstStyle/>
          <a:p>
            <a:pPr algn="ctr"/>
            <a:r>
              <a:rPr lang="en-US" sz="3600" b="1" dirty="0">
                <a:ln w="12700">
                  <a:solidFill>
                    <a:schemeClr val="accent5"/>
                  </a:solidFill>
                  <a:prstDash val="solid"/>
                </a:ln>
                <a:pattFill prst="ltDnDiag">
                  <a:fgClr>
                    <a:schemeClr val="accent5">
                      <a:lumMod val="60000"/>
                      <a:lumOff val="40000"/>
                    </a:schemeClr>
                  </a:fgClr>
                  <a:bgClr>
                    <a:schemeClr val="bg1"/>
                  </a:bgClr>
                </a:pattFill>
              </a:rPr>
              <a:t>Segunda </a:t>
            </a:r>
            <a:r>
              <a:rPr lang="en-US" sz="3600" b="1" dirty="0" err="1">
                <a:ln w="12700">
                  <a:solidFill>
                    <a:schemeClr val="accent5"/>
                  </a:solidFill>
                  <a:prstDash val="solid"/>
                </a:ln>
                <a:pattFill prst="ltDnDiag">
                  <a:fgClr>
                    <a:schemeClr val="accent5">
                      <a:lumMod val="60000"/>
                      <a:lumOff val="40000"/>
                    </a:schemeClr>
                  </a:fgClr>
                  <a:bgClr>
                    <a:schemeClr val="bg1"/>
                  </a:bgClr>
                </a:pattFill>
              </a:rPr>
              <a:t>Temporada</a:t>
            </a:r>
            <a:r>
              <a:rPr lang="en-US" sz="3600" b="1" dirty="0">
                <a:ln w="12700">
                  <a:solidFill>
                    <a:schemeClr val="accent5"/>
                  </a:solidFill>
                  <a:prstDash val="solid"/>
                </a:ln>
                <a:pattFill prst="ltDnDiag">
                  <a:fgClr>
                    <a:schemeClr val="accent5">
                      <a:lumMod val="60000"/>
                      <a:lumOff val="40000"/>
                    </a:schemeClr>
                  </a:fgClr>
                  <a:bgClr>
                    <a:schemeClr val="bg1"/>
                  </a:bgClr>
                </a:pattFill>
              </a:rPr>
              <a:t> – </a:t>
            </a:r>
            <a:r>
              <a:rPr lang="en-US" sz="3600" b="1" dirty="0" err="1">
                <a:ln w="12700">
                  <a:solidFill>
                    <a:schemeClr val="accent5"/>
                  </a:solidFill>
                  <a:prstDash val="solid"/>
                </a:ln>
                <a:pattFill prst="ltDnDiag">
                  <a:fgClr>
                    <a:schemeClr val="accent5">
                      <a:lumMod val="60000"/>
                      <a:lumOff val="40000"/>
                    </a:schemeClr>
                  </a:fgClr>
                  <a:bgClr>
                    <a:schemeClr val="bg1"/>
                  </a:bgClr>
                </a:pattFill>
              </a:rPr>
              <a:t>Narrativa</a:t>
            </a:r>
            <a:r>
              <a:rPr lang="en-US" sz="3600" b="1" dirty="0">
                <a:ln w="12700">
                  <a:solidFill>
                    <a:schemeClr val="accent5"/>
                  </a:solidFill>
                  <a:prstDash val="solid"/>
                </a:ln>
                <a:pattFill prst="ltDnDiag">
                  <a:fgClr>
                    <a:schemeClr val="accent5">
                      <a:lumMod val="60000"/>
                      <a:lumOff val="40000"/>
                    </a:schemeClr>
                  </a:fgClr>
                  <a:bgClr>
                    <a:schemeClr val="bg1"/>
                  </a:bgClr>
                </a:pattFill>
              </a:rPr>
              <a:t> 2b (radical)</a:t>
            </a:r>
            <a:endParaRPr lang="en-US" sz="36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
        <p:nvSpPr>
          <p:cNvPr id="32" name="Flowchart: Magnetic Disk 31">
            <a:extLst>
              <a:ext uri="{FF2B5EF4-FFF2-40B4-BE49-F238E27FC236}">
                <a16:creationId xmlns:a16="http://schemas.microsoft.com/office/drawing/2014/main" id="{68ACDA31-4953-4B47-A1B9-DFE1E384DBE4}"/>
              </a:ext>
            </a:extLst>
          </p:cNvPr>
          <p:cNvSpPr/>
          <p:nvPr/>
        </p:nvSpPr>
        <p:spPr>
          <a:xfrm>
            <a:off x="5968539" y="4197924"/>
            <a:ext cx="1512916" cy="1122218"/>
          </a:xfrm>
          <a:prstGeom prst="flowChartMagneticDisk">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Dataset</a:t>
            </a:r>
          </a:p>
          <a:p>
            <a:pPr algn="ctr"/>
            <a:r>
              <a:rPr lang="pt-BR" dirty="0"/>
              <a:t>ELSA</a:t>
            </a:r>
            <a:endParaRPr lang="en-GB" dirty="0"/>
          </a:p>
        </p:txBody>
      </p:sp>
      <p:sp>
        <p:nvSpPr>
          <p:cNvPr id="34" name="Rectangle: Rounded Corners 33">
            <a:extLst>
              <a:ext uri="{FF2B5EF4-FFF2-40B4-BE49-F238E27FC236}">
                <a16:creationId xmlns:a16="http://schemas.microsoft.com/office/drawing/2014/main" id="{32D34044-E14C-47C4-B204-CE56D6DA0A50}"/>
              </a:ext>
            </a:extLst>
          </p:cNvPr>
          <p:cNvSpPr/>
          <p:nvPr/>
        </p:nvSpPr>
        <p:spPr>
          <a:xfrm>
            <a:off x="3793375" y="3136666"/>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a:t>Critérios</a:t>
            </a:r>
            <a:r>
              <a:rPr lang="en-GB" sz="1400" dirty="0"/>
              <a:t> </a:t>
            </a:r>
            <a:r>
              <a:rPr lang="en-GB" sz="1400"/>
              <a:t>de classificação</a:t>
            </a:r>
            <a:endParaRPr lang="en-GB" sz="1400" dirty="0"/>
          </a:p>
        </p:txBody>
      </p:sp>
      <p:sp>
        <p:nvSpPr>
          <p:cNvPr id="37" name="Rectangle: Rounded Corners 36">
            <a:extLst>
              <a:ext uri="{FF2B5EF4-FFF2-40B4-BE49-F238E27FC236}">
                <a16:creationId xmlns:a16="http://schemas.microsoft.com/office/drawing/2014/main" id="{3C94C68C-AB59-4842-982A-29A7C03FAB1C}"/>
              </a:ext>
            </a:extLst>
          </p:cNvPr>
          <p:cNvSpPr/>
          <p:nvPr/>
        </p:nvSpPr>
        <p:spPr>
          <a:xfrm>
            <a:off x="3793374" y="2204366"/>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I</a:t>
            </a:r>
            <a:r>
              <a:rPr lang="en-GB" sz="1400" dirty="0" err="1"/>
              <a:t>dentificação</a:t>
            </a:r>
            <a:r>
              <a:rPr lang="en-GB" sz="1400" dirty="0"/>
              <a:t> de </a:t>
            </a:r>
            <a:r>
              <a:rPr lang="en-GB" sz="1400" dirty="0" err="1"/>
              <a:t>Indivíduos</a:t>
            </a:r>
            <a:r>
              <a:rPr lang="en-GB" sz="1400" dirty="0"/>
              <a:t> </a:t>
            </a:r>
            <a:r>
              <a:rPr lang="en-GB" sz="1400" dirty="0" err="1"/>
              <a:t>Saudáveis</a:t>
            </a:r>
            <a:endParaRPr lang="en-GB" sz="1400" dirty="0"/>
          </a:p>
        </p:txBody>
      </p:sp>
      <p:cxnSp>
        <p:nvCxnSpPr>
          <p:cNvPr id="38" name="Straight Arrow Connector 7">
            <a:extLst>
              <a:ext uri="{FF2B5EF4-FFF2-40B4-BE49-F238E27FC236}">
                <a16:creationId xmlns:a16="http://schemas.microsoft.com/office/drawing/2014/main" id="{E6B5D65B-67E2-47C8-B0AF-8179505E2436}"/>
              </a:ext>
            </a:extLst>
          </p:cNvPr>
          <p:cNvCxnSpPr>
            <a:cxnSpLocks/>
            <a:stCxn id="37" idx="0"/>
            <a:endCxn id="46" idx="2"/>
          </p:cNvCxnSpPr>
          <p:nvPr/>
        </p:nvCxnSpPr>
        <p:spPr>
          <a:xfrm rot="16200000" flipV="1">
            <a:off x="4459907" y="2114440"/>
            <a:ext cx="177082" cy="276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7">
            <a:extLst>
              <a:ext uri="{FF2B5EF4-FFF2-40B4-BE49-F238E27FC236}">
                <a16:creationId xmlns:a16="http://schemas.microsoft.com/office/drawing/2014/main" id="{9750CD6D-6C37-4895-9EAF-0A61E423296B}"/>
              </a:ext>
            </a:extLst>
          </p:cNvPr>
          <p:cNvCxnSpPr>
            <a:cxnSpLocks/>
            <a:stCxn id="34" idx="0"/>
            <a:endCxn id="37" idx="2"/>
          </p:cNvCxnSpPr>
          <p:nvPr/>
        </p:nvCxnSpPr>
        <p:spPr>
          <a:xfrm rot="16200000" flipV="1">
            <a:off x="4466069" y="3052901"/>
            <a:ext cx="167529" cy="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7">
            <a:extLst>
              <a:ext uri="{FF2B5EF4-FFF2-40B4-BE49-F238E27FC236}">
                <a16:creationId xmlns:a16="http://schemas.microsoft.com/office/drawing/2014/main" id="{2AA985FC-614E-455C-80A3-B43E641AA534}"/>
              </a:ext>
            </a:extLst>
          </p:cNvPr>
          <p:cNvCxnSpPr>
            <a:cxnSpLocks/>
            <a:stCxn id="32" idx="1"/>
            <a:endCxn id="37" idx="3"/>
          </p:cNvCxnSpPr>
          <p:nvPr/>
        </p:nvCxnSpPr>
        <p:spPr>
          <a:xfrm rot="16200000" flipV="1">
            <a:off x="5210058" y="2682984"/>
            <a:ext cx="1611172" cy="141870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ectangle: Rounded Corners 45">
            <a:extLst>
              <a:ext uri="{FF2B5EF4-FFF2-40B4-BE49-F238E27FC236}">
                <a16:creationId xmlns:a16="http://schemas.microsoft.com/office/drawing/2014/main" id="{91BFAB8C-691F-466E-AD7B-5B02F2C03E65}"/>
              </a:ext>
            </a:extLst>
          </p:cNvPr>
          <p:cNvSpPr/>
          <p:nvPr/>
        </p:nvSpPr>
        <p:spPr>
          <a:xfrm>
            <a:off x="3790605" y="1262513"/>
            <a:ext cx="1512916" cy="764771"/>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a:solidFill>
                  <a:schemeClr val="tx1">
                    <a:lumMod val="65000"/>
                    <a:lumOff val="35000"/>
                  </a:schemeClr>
                </a:solidFill>
              </a:rPr>
              <a:t>Equação </a:t>
            </a:r>
            <a:r>
              <a:rPr lang="pt-BR" sz="1400" dirty="0">
                <a:solidFill>
                  <a:schemeClr val="tx1">
                    <a:lumMod val="65000"/>
                    <a:lumOff val="35000"/>
                  </a:schemeClr>
                </a:solidFill>
              </a:rPr>
              <a:t>de </a:t>
            </a:r>
            <a:r>
              <a:rPr lang="pt-BR" sz="1400">
                <a:solidFill>
                  <a:schemeClr val="tx1">
                    <a:lumMod val="65000"/>
                    <a:lumOff val="35000"/>
                  </a:schemeClr>
                </a:solidFill>
              </a:rPr>
              <a:t>Idade Renal (BR)</a:t>
            </a:r>
            <a:endParaRPr lang="en-GB" sz="1400" dirty="0">
              <a:solidFill>
                <a:schemeClr val="tx1">
                  <a:lumMod val="65000"/>
                  <a:lumOff val="35000"/>
                </a:schemeClr>
              </a:solidFill>
            </a:endParaRPr>
          </a:p>
        </p:txBody>
      </p:sp>
      <p:sp>
        <p:nvSpPr>
          <p:cNvPr id="47" name="Rectangle: Rounded Corners 46">
            <a:extLst>
              <a:ext uri="{FF2B5EF4-FFF2-40B4-BE49-F238E27FC236}">
                <a16:creationId xmlns:a16="http://schemas.microsoft.com/office/drawing/2014/main" id="{B1AC9050-985B-4EF9-A901-904E25488210}"/>
              </a:ext>
            </a:extLst>
          </p:cNvPr>
          <p:cNvSpPr/>
          <p:nvPr/>
        </p:nvSpPr>
        <p:spPr>
          <a:xfrm>
            <a:off x="180110" y="1262513"/>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a:t>Equação</a:t>
            </a:r>
            <a:r>
              <a:rPr lang="en-GB" sz="1400" dirty="0"/>
              <a:t> </a:t>
            </a:r>
            <a:r>
              <a:rPr lang="en-GB" sz="1400"/>
              <a:t>de Idade</a:t>
            </a:r>
            <a:r>
              <a:rPr lang="en-GB" sz="1400" dirty="0"/>
              <a:t> Renal (AU)</a:t>
            </a:r>
          </a:p>
        </p:txBody>
      </p:sp>
      <p:sp>
        <p:nvSpPr>
          <p:cNvPr id="48" name="Oval 47">
            <a:extLst>
              <a:ext uri="{FF2B5EF4-FFF2-40B4-BE49-F238E27FC236}">
                <a16:creationId xmlns:a16="http://schemas.microsoft.com/office/drawing/2014/main" id="{A69D4886-265E-4F51-90CE-4298816140E6}"/>
              </a:ext>
            </a:extLst>
          </p:cNvPr>
          <p:cNvSpPr>
            <a:spLocks noChangeAspect="1"/>
          </p:cNvSpPr>
          <p:nvPr/>
        </p:nvSpPr>
        <p:spPr>
          <a:xfrm>
            <a:off x="1503218" y="1839669"/>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2</a:t>
            </a:r>
            <a:endParaRPr lang="en-GB" sz="1600" dirty="0"/>
          </a:p>
        </p:txBody>
      </p:sp>
      <p:cxnSp>
        <p:nvCxnSpPr>
          <p:cNvPr id="49" name="Straight Arrow Connector 7">
            <a:extLst>
              <a:ext uri="{FF2B5EF4-FFF2-40B4-BE49-F238E27FC236}">
                <a16:creationId xmlns:a16="http://schemas.microsoft.com/office/drawing/2014/main" id="{CB930F9E-295C-459B-B3AF-B490F2E83AD8}"/>
              </a:ext>
            </a:extLst>
          </p:cNvPr>
          <p:cNvCxnSpPr>
            <a:cxnSpLocks/>
            <a:stCxn id="47" idx="3"/>
            <a:endCxn id="46" idx="1"/>
          </p:cNvCxnSpPr>
          <p:nvPr/>
        </p:nvCxnSpPr>
        <p:spPr>
          <a:xfrm>
            <a:off x="1693026" y="1644899"/>
            <a:ext cx="2097579" cy="1270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395D5B8F-16FC-4551-846A-1A6CA493C70C}"/>
              </a:ext>
            </a:extLst>
          </p:cNvPr>
          <p:cNvSpPr txBox="1"/>
          <p:nvPr/>
        </p:nvSpPr>
        <p:spPr>
          <a:xfrm>
            <a:off x="1928552" y="3107569"/>
            <a:ext cx="1713808" cy="830997"/>
          </a:xfrm>
          <a:prstGeom prst="rect">
            <a:avLst/>
          </a:prstGeom>
          <a:noFill/>
        </p:spPr>
        <p:txBody>
          <a:bodyPr wrap="square" rtlCol="0">
            <a:spAutoFit/>
          </a:bodyPr>
          <a:lstStyle>
            <a:defPPr>
              <a:defRPr lang="en-US"/>
            </a:defPPr>
            <a:lvl1pPr>
              <a:defRPr sz="1200" i="1">
                <a:solidFill>
                  <a:schemeClr val="accent2"/>
                </a:solidFill>
              </a:defRPr>
            </a:lvl1pPr>
          </a:lstStyle>
          <a:p>
            <a:pPr algn="ctr"/>
            <a:r>
              <a:rPr lang="pt-BR" dirty="0"/>
              <a:t>A gente estabelece um conjunto de critérios para identificar um indivíduo saudável .</a:t>
            </a:r>
          </a:p>
        </p:txBody>
      </p:sp>
      <p:sp>
        <p:nvSpPr>
          <p:cNvPr id="53" name="Rectangle: Rounded Corners 52">
            <a:extLst>
              <a:ext uri="{FF2B5EF4-FFF2-40B4-BE49-F238E27FC236}">
                <a16:creationId xmlns:a16="http://schemas.microsoft.com/office/drawing/2014/main" id="{A038C86C-54B8-4CD5-BC59-AC144AAD51FC}"/>
              </a:ext>
            </a:extLst>
          </p:cNvPr>
          <p:cNvSpPr/>
          <p:nvPr/>
        </p:nvSpPr>
        <p:spPr>
          <a:xfrm>
            <a:off x="1928552" y="3133947"/>
            <a:ext cx="1713807" cy="804619"/>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TextBox 53">
            <a:extLst>
              <a:ext uri="{FF2B5EF4-FFF2-40B4-BE49-F238E27FC236}">
                <a16:creationId xmlns:a16="http://schemas.microsoft.com/office/drawing/2014/main" id="{523B4FCF-4C67-47F7-8455-851C49AC1F9B}"/>
              </a:ext>
            </a:extLst>
          </p:cNvPr>
          <p:cNvSpPr txBox="1"/>
          <p:nvPr/>
        </p:nvSpPr>
        <p:spPr>
          <a:xfrm>
            <a:off x="1878674" y="2158063"/>
            <a:ext cx="1795550" cy="830997"/>
          </a:xfrm>
          <a:prstGeom prst="rect">
            <a:avLst/>
          </a:prstGeom>
          <a:noFill/>
        </p:spPr>
        <p:txBody>
          <a:bodyPr wrap="square" rtlCol="0">
            <a:spAutoFit/>
          </a:bodyPr>
          <a:lstStyle>
            <a:defPPr>
              <a:defRPr lang="en-US"/>
            </a:defPPr>
            <a:lvl1pPr>
              <a:defRPr sz="1200" i="1">
                <a:solidFill>
                  <a:schemeClr val="accent2"/>
                </a:solidFill>
              </a:defRPr>
            </a:lvl1pPr>
          </a:lstStyle>
          <a:p>
            <a:pPr algn="ctr"/>
            <a:r>
              <a:rPr lang="pt-BR" dirty="0"/>
              <a:t>A gente cria uma função em Python, por exemplo, para aplicar os critérios em cada caso no dataset.</a:t>
            </a:r>
          </a:p>
        </p:txBody>
      </p:sp>
      <p:sp>
        <p:nvSpPr>
          <p:cNvPr id="55" name="Rectangle: Rounded Corners 54">
            <a:extLst>
              <a:ext uri="{FF2B5EF4-FFF2-40B4-BE49-F238E27FC236}">
                <a16:creationId xmlns:a16="http://schemas.microsoft.com/office/drawing/2014/main" id="{8F56ED40-6A4D-41D1-8690-04922DD985D2}"/>
              </a:ext>
            </a:extLst>
          </p:cNvPr>
          <p:cNvSpPr/>
          <p:nvPr/>
        </p:nvSpPr>
        <p:spPr>
          <a:xfrm>
            <a:off x="1928552" y="2184441"/>
            <a:ext cx="1713807" cy="804619"/>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BD22CFFB-DDF4-4A84-9EF6-AC37E23EFE8E}"/>
              </a:ext>
            </a:extLst>
          </p:cNvPr>
          <p:cNvSpPr>
            <a:spLocks noChangeAspect="1"/>
          </p:cNvSpPr>
          <p:nvPr/>
        </p:nvSpPr>
        <p:spPr>
          <a:xfrm>
            <a:off x="4946764" y="2913343"/>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J</a:t>
            </a:r>
            <a:endParaRPr lang="en-GB" sz="1600" dirty="0"/>
          </a:p>
        </p:txBody>
      </p:sp>
      <p:sp>
        <p:nvSpPr>
          <p:cNvPr id="23" name="Oval 22">
            <a:extLst>
              <a:ext uri="{FF2B5EF4-FFF2-40B4-BE49-F238E27FC236}">
                <a16:creationId xmlns:a16="http://schemas.microsoft.com/office/drawing/2014/main" id="{458AC293-986F-459A-8A81-0AB175DC2C43}"/>
              </a:ext>
            </a:extLst>
          </p:cNvPr>
          <p:cNvSpPr>
            <a:spLocks noChangeAspect="1"/>
          </p:cNvSpPr>
          <p:nvPr/>
        </p:nvSpPr>
        <p:spPr>
          <a:xfrm>
            <a:off x="4653742" y="2913343"/>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C</a:t>
            </a:r>
            <a:endParaRPr lang="en-GB" sz="1600" dirty="0"/>
          </a:p>
        </p:txBody>
      </p:sp>
      <p:sp>
        <p:nvSpPr>
          <p:cNvPr id="24" name="TextBox 23">
            <a:extLst>
              <a:ext uri="{FF2B5EF4-FFF2-40B4-BE49-F238E27FC236}">
                <a16:creationId xmlns:a16="http://schemas.microsoft.com/office/drawing/2014/main" id="{CCABD2EE-98E8-44DF-9C65-59213809891C}"/>
              </a:ext>
            </a:extLst>
          </p:cNvPr>
          <p:cNvSpPr txBox="1"/>
          <p:nvPr/>
        </p:nvSpPr>
        <p:spPr>
          <a:xfrm>
            <a:off x="5558449" y="5403295"/>
            <a:ext cx="2355266" cy="1015663"/>
          </a:xfrm>
          <a:prstGeom prst="rect">
            <a:avLst/>
          </a:prstGeom>
          <a:noFill/>
        </p:spPr>
        <p:txBody>
          <a:bodyPr wrap="square" rtlCol="0">
            <a:spAutoFit/>
          </a:bodyPr>
          <a:lstStyle>
            <a:defPPr>
              <a:defRPr lang="en-US"/>
            </a:defPPr>
            <a:lvl1pPr>
              <a:defRPr sz="1200" i="1">
                <a:solidFill>
                  <a:schemeClr val="accent6">
                    <a:lumMod val="75000"/>
                  </a:schemeClr>
                </a:solidFill>
              </a:defRPr>
            </a:lvl1pPr>
          </a:lstStyle>
          <a:p>
            <a:pPr algn="ctr"/>
            <a:r>
              <a:rPr lang="pt-BR" dirty="0"/>
              <a:t>A gente aceita provisoriamente que o dataset é uma amostra representativa da população brasileira, boa o suficiente para a tarefa em mãos.</a:t>
            </a:r>
          </a:p>
        </p:txBody>
      </p:sp>
      <p:sp>
        <p:nvSpPr>
          <p:cNvPr id="25" name="TextBox 24">
            <a:extLst>
              <a:ext uri="{FF2B5EF4-FFF2-40B4-BE49-F238E27FC236}">
                <a16:creationId xmlns:a16="http://schemas.microsoft.com/office/drawing/2014/main" id="{12FD3B18-84C4-4B8B-9D9F-9A382932F44E}"/>
              </a:ext>
            </a:extLst>
          </p:cNvPr>
          <p:cNvSpPr txBox="1"/>
          <p:nvPr/>
        </p:nvSpPr>
        <p:spPr>
          <a:xfrm>
            <a:off x="1710168" y="1074371"/>
            <a:ext cx="2063294" cy="276999"/>
          </a:xfrm>
          <a:prstGeom prst="rect">
            <a:avLst/>
          </a:prstGeom>
          <a:noFill/>
        </p:spPr>
        <p:txBody>
          <a:bodyPr wrap="square" rtlCol="0">
            <a:spAutoFit/>
          </a:bodyPr>
          <a:lstStyle/>
          <a:p>
            <a:pPr algn="ctr"/>
            <a:r>
              <a:rPr lang="pt-BR" sz="1200" i="1" dirty="0">
                <a:solidFill>
                  <a:schemeClr val="tx1">
                    <a:lumMod val="65000"/>
                    <a:lumOff val="35000"/>
                  </a:schemeClr>
                </a:solidFill>
              </a:rPr>
              <a:t>Metodologia do estudo</a:t>
            </a:r>
          </a:p>
        </p:txBody>
      </p:sp>
      <p:sp>
        <p:nvSpPr>
          <p:cNvPr id="26" name="Oval 25">
            <a:extLst>
              <a:ext uri="{FF2B5EF4-FFF2-40B4-BE49-F238E27FC236}">
                <a16:creationId xmlns:a16="http://schemas.microsoft.com/office/drawing/2014/main" id="{3EC73149-AFC4-41D8-961F-B9E3AE35EAE5}"/>
              </a:ext>
            </a:extLst>
          </p:cNvPr>
          <p:cNvSpPr>
            <a:spLocks noChangeAspect="1"/>
          </p:cNvSpPr>
          <p:nvPr/>
        </p:nvSpPr>
        <p:spPr>
          <a:xfrm>
            <a:off x="2924688" y="1333172"/>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J</a:t>
            </a:r>
            <a:endParaRPr lang="en-GB" sz="1600" dirty="0"/>
          </a:p>
        </p:txBody>
      </p:sp>
      <p:sp>
        <p:nvSpPr>
          <p:cNvPr id="27" name="Oval 26">
            <a:extLst>
              <a:ext uri="{FF2B5EF4-FFF2-40B4-BE49-F238E27FC236}">
                <a16:creationId xmlns:a16="http://schemas.microsoft.com/office/drawing/2014/main" id="{7D7A975C-A911-4DED-92F4-E8BD6D8280D9}"/>
              </a:ext>
            </a:extLst>
          </p:cNvPr>
          <p:cNvSpPr>
            <a:spLocks noChangeAspect="1"/>
          </p:cNvSpPr>
          <p:nvPr/>
        </p:nvSpPr>
        <p:spPr>
          <a:xfrm>
            <a:off x="2215338" y="1333172"/>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M</a:t>
            </a:r>
            <a:endParaRPr lang="en-GB" sz="1600" dirty="0"/>
          </a:p>
        </p:txBody>
      </p:sp>
      <p:sp>
        <p:nvSpPr>
          <p:cNvPr id="28" name="Oval 27">
            <a:extLst>
              <a:ext uri="{FF2B5EF4-FFF2-40B4-BE49-F238E27FC236}">
                <a16:creationId xmlns:a16="http://schemas.microsoft.com/office/drawing/2014/main" id="{F54215D7-8DA7-4439-ACED-568EB8423C0C}"/>
              </a:ext>
            </a:extLst>
          </p:cNvPr>
          <p:cNvSpPr>
            <a:spLocks noChangeAspect="1"/>
          </p:cNvSpPr>
          <p:nvPr/>
        </p:nvSpPr>
        <p:spPr>
          <a:xfrm>
            <a:off x="2570013" y="1333172"/>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C</a:t>
            </a:r>
            <a:endParaRPr lang="en-GB" sz="1600" dirty="0"/>
          </a:p>
        </p:txBody>
      </p:sp>
      <p:sp>
        <p:nvSpPr>
          <p:cNvPr id="29" name="Oval 28">
            <a:extLst>
              <a:ext uri="{FF2B5EF4-FFF2-40B4-BE49-F238E27FC236}">
                <a16:creationId xmlns:a16="http://schemas.microsoft.com/office/drawing/2014/main" id="{ABD97AF1-E374-438B-BBF7-09F01F5E0E21}"/>
              </a:ext>
            </a:extLst>
          </p:cNvPr>
          <p:cNvSpPr>
            <a:spLocks noChangeAspect="1"/>
          </p:cNvSpPr>
          <p:nvPr/>
        </p:nvSpPr>
        <p:spPr>
          <a:xfrm>
            <a:off x="4652357" y="1976829"/>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D</a:t>
            </a:r>
            <a:endParaRPr lang="en-GB" sz="1600" dirty="0"/>
          </a:p>
        </p:txBody>
      </p:sp>
      <p:cxnSp>
        <p:nvCxnSpPr>
          <p:cNvPr id="30" name="Straight Arrow Connector 7">
            <a:extLst>
              <a:ext uri="{FF2B5EF4-FFF2-40B4-BE49-F238E27FC236}">
                <a16:creationId xmlns:a16="http://schemas.microsoft.com/office/drawing/2014/main" id="{960D5C03-5B8E-4AE3-BD4B-9805653F252F}"/>
              </a:ext>
            </a:extLst>
          </p:cNvPr>
          <p:cNvCxnSpPr>
            <a:cxnSpLocks/>
            <a:endCxn id="31" idx="4"/>
          </p:cNvCxnSpPr>
          <p:nvPr/>
        </p:nvCxnSpPr>
        <p:spPr>
          <a:xfrm rot="16200000" flipV="1">
            <a:off x="4452293" y="1167743"/>
            <a:ext cx="184000" cy="554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51C8F6B3-3E0F-44CC-B125-A37AFC297BC2}"/>
              </a:ext>
            </a:extLst>
          </p:cNvPr>
          <p:cNvSpPr>
            <a:spLocks noChangeAspect="1"/>
          </p:cNvSpPr>
          <p:nvPr/>
        </p:nvSpPr>
        <p:spPr>
          <a:xfrm>
            <a:off x="4404363" y="804193"/>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E</a:t>
            </a:r>
            <a:endParaRPr lang="en-GB" sz="1600" dirty="0"/>
          </a:p>
        </p:txBody>
      </p:sp>
      <p:sp>
        <p:nvSpPr>
          <p:cNvPr id="33" name="TextBox 32">
            <a:extLst>
              <a:ext uri="{FF2B5EF4-FFF2-40B4-BE49-F238E27FC236}">
                <a16:creationId xmlns:a16="http://schemas.microsoft.com/office/drawing/2014/main" id="{E3943601-615C-4613-8A58-26A3D30ED0D0}"/>
              </a:ext>
            </a:extLst>
          </p:cNvPr>
          <p:cNvSpPr txBox="1"/>
          <p:nvPr/>
        </p:nvSpPr>
        <p:spPr>
          <a:xfrm>
            <a:off x="7610308" y="2161429"/>
            <a:ext cx="3877364" cy="338554"/>
          </a:xfrm>
          <a:prstGeom prst="rect">
            <a:avLst/>
          </a:prstGeom>
          <a:noFill/>
        </p:spPr>
        <p:txBody>
          <a:bodyPr wrap="square" rtlCol="0">
            <a:spAutoFit/>
          </a:bodyPr>
          <a:lstStyle/>
          <a:p>
            <a:r>
              <a:rPr lang="pt-BR" sz="1600" i="1" dirty="0">
                <a:solidFill>
                  <a:srgbClr val="FF0000"/>
                </a:solidFill>
              </a:rPr>
              <a:t>Essa foi a proposta que fiz na última reunião</a:t>
            </a:r>
          </a:p>
        </p:txBody>
      </p:sp>
    </p:spTree>
    <p:extLst>
      <p:ext uri="{BB962C8B-B14F-4D97-AF65-F5344CB8AC3E}">
        <p14:creationId xmlns:p14="http://schemas.microsoft.com/office/powerpoint/2010/main" val="1258109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Magnetic Disk 4">
            <a:extLst>
              <a:ext uri="{FF2B5EF4-FFF2-40B4-BE49-F238E27FC236}">
                <a16:creationId xmlns:a16="http://schemas.microsoft.com/office/drawing/2014/main" id="{3E402890-DAA1-4BD7-8358-2027D1A2DD30}"/>
              </a:ext>
            </a:extLst>
          </p:cNvPr>
          <p:cNvSpPr/>
          <p:nvPr/>
        </p:nvSpPr>
        <p:spPr>
          <a:xfrm>
            <a:off x="5968539" y="4197924"/>
            <a:ext cx="1512916" cy="1122218"/>
          </a:xfrm>
          <a:prstGeom prst="flowChartMagneticDisk">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Dataset</a:t>
            </a:r>
          </a:p>
          <a:p>
            <a:pPr algn="ctr"/>
            <a:r>
              <a:rPr lang="pt-BR" dirty="0"/>
              <a:t>ELSA</a:t>
            </a:r>
            <a:endParaRPr lang="en-GB" dirty="0"/>
          </a:p>
        </p:txBody>
      </p:sp>
      <p:sp>
        <p:nvSpPr>
          <p:cNvPr id="6" name="Rectangle: Rounded Corners 5">
            <a:extLst>
              <a:ext uri="{FF2B5EF4-FFF2-40B4-BE49-F238E27FC236}">
                <a16:creationId xmlns:a16="http://schemas.microsoft.com/office/drawing/2014/main" id="{4D49FBF5-C96E-424F-9306-C12B59F51C29}"/>
              </a:ext>
            </a:extLst>
          </p:cNvPr>
          <p:cNvSpPr/>
          <p:nvPr/>
        </p:nvSpPr>
        <p:spPr>
          <a:xfrm>
            <a:off x="3793375" y="3136666"/>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Equação</a:t>
            </a:r>
            <a:r>
              <a:rPr lang="en-GB" sz="1400" dirty="0"/>
              <a:t> para </a:t>
            </a:r>
            <a:r>
              <a:rPr lang="en-GB" sz="1400" dirty="0" err="1"/>
              <a:t>estimar</a:t>
            </a:r>
            <a:r>
              <a:rPr lang="en-GB" sz="1400" dirty="0"/>
              <a:t> TFG</a:t>
            </a:r>
          </a:p>
          <a:p>
            <a:pPr algn="ctr"/>
            <a:r>
              <a:rPr lang="en-GB" sz="1400" dirty="0"/>
              <a:t>(BR)</a:t>
            </a:r>
          </a:p>
        </p:txBody>
      </p:sp>
      <p:cxnSp>
        <p:nvCxnSpPr>
          <p:cNvPr id="8" name="Straight Arrow Connector 7">
            <a:extLst>
              <a:ext uri="{FF2B5EF4-FFF2-40B4-BE49-F238E27FC236}">
                <a16:creationId xmlns:a16="http://schemas.microsoft.com/office/drawing/2014/main" id="{A9AF2F73-8686-44BE-9335-EF2F521C81CA}"/>
              </a:ext>
            </a:extLst>
          </p:cNvPr>
          <p:cNvCxnSpPr>
            <a:cxnSpLocks/>
            <a:stCxn id="5" idx="2"/>
            <a:endCxn id="6" idx="2"/>
          </p:cNvCxnSpPr>
          <p:nvPr/>
        </p:nvCxnSpPr>
        <p:spPr>
          <a:xfrm rot="10800000">
            <a:off x="4549833" y="3901437"/>
            <a:ext cx="1418706" cy="85759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9E9398AA-2D00-4A26-9653-64F1AC1736F9}"/>
              </a:ext>
            </a:extLst>
          </p:cNvPr>
          <p:cNvSpPr/>
          <p:nvPr/>
        </p:nvSpPr>
        <p:spPr>
          <a:xfrm>
            <a:off x="3793374" y="2204366"/>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I</a:t>
            </a:r>
            <a:r>
              <a:rPr lang="en-GB" sz="1400" dirty="0" err="1"/>
              <a:t>dentificação</a:t>
            </a:r>
            <a:r>
              <a:rPr lang="en-GB" sz="1400" dirty="0"/>
              <a:t> de </a:t>
            </a:r>
            <a:r>
              <a:rPr lang="en-GB" sz="1400" dirty="0" err="1"/>
              <a:t>Indivíduos</a:t>
            </a:r>
            <a:r>
              <a:rPr lang="en-GB" sz="1400" dirty="0"/>
              <a:t> </a:t>
            </a:r>
            <a:r>
              <a:rPr lang="en-GB" sz="1400" dirty="0" err="1"/>
              <a:t>Saudáveis</a:t>
            </a:r>
            <a:endParaRPr lang="en-GB" sz="1400" dirty="0"/>
          </a:p>
        </p:txBody>
      </p:sp>
      <p:cxnSp>
        <p:nvCxnSpPr>
          <p:cNvPr id="20" name="Straight Arrow Connector 7">
            <a:extLst>
              <a:ext uri="{FF2B5EF4-FFF2-40B4-BE49-F238E27FC236}">
                <a16:creationId xmlns:a16="http://schemas.microsoft.com/office/drawing/2014/main" id="{FD50C1FC-B384-4726-9C50-4C208E38C800}"/>
              </a:ext>
            </a:extLst>
          </p:cNvPr>
          <p:cNvCxnSpPr>
            <a:cxnSpLocks/>
            <a:stCxn id="19" idx="0"/>
            <a:endCxn id="36" idx="2"/>
          </p:cNvCxnSpPr>
          <p:nvPr/>
        </p:nvCxnSpPr>
        <p:spPr>
          <a:xfrm rot="16200000" flipV="1">
            <a:off x="4459907" y="2114440"/>
            <a:ext cx="177082" cy="2769"/>
          </a:xfrm>
          <a:prstGeom prst="curvedConnector3">
            <a:avLst>
              <a:gd name="adj1" fmla="val 50000"/>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C3FAEAE0-BEF3-48A5-B23A-8785043B7870}"/>
              </a:ext>
            </a:extLst>
          </p:cNvPr>
          <p:cNvSpPr/>
          <p:nvPr/>
        </p:nvSpPr>
        <p:spPr>
          <a:xfrm>
            <a:off x="180110" y="3136665"/>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Equação para estimar TFG</a:t>
            </a:r>
          </a:p>
          <a:p>
            <a:pPr algn="ctr"/>
            <a:r>
              <a:rPr lang="pt-BR" sz="1400" dirty="0"/>
              <a:t>(US)</a:t>
            </a:r>
            <a:endParaRPr lang="en-GB" sz="1400" dirty="0"/>
          </a:p>
        </p:txBody>
      </p:sp>
      <p:sp>
        <p:nvSpPr>
          <p:cNvPr id="18" name="Oval 17">
            <a:extLst>
              <a:ext uri="{FF2B5EF4-FFF2-40B4-BE49-F238E27FC236}">
                <a16:creationId xmlns:a16="http://schemas.microsoft.com/office/drawing/2014/main" id="{0E6E8427-59F4-4192-ADB0-13D5CC8FCDF6}"/>
              </a:ext>
            </a:extLst>
          </p:cNvPr>
          <p:cNvSpPr>
            <a:spLocks noChangeAspect="1"/>
          </p:cNvSpPr>
          <p:nvPr/>
        </p:nvSpPr>
        <p:spPr>
          <a:xfrm>
            <a:off x="1550321" y="3692462"/>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1</a:t>
            </a:r>
            <a:endParaRPr lang="en-GB" sz="1600" dirty="0"/>
          </a:p>
        </p:txBody>
      </p:sp>
      <p:cxnSp>
        <p:nvCxnSpPr>
          <p:cNvPr id="26" name="Straight Arrow Connector 7">
            <a:extLst>
              <a:ext uri="{FF2B5EF4-FFF2-40B4-BE49-F238E27FC236}">
                <a16:creationId xmlns:a16="http://schemas.microsoft.com/office/drawing/2014/main" id="{72574A49-8E4A-44C1-ACA5-98F9E07B6998}"/>
              </a:ext>
            </a:extLst>
          </p:cNvPr>
          <p:cNvCxnSpPr>
            <a:cxnSpLocks/>
            <a:stCxn id="25" idx="3"/>
            <a:endCxn id="6" idx="1"/>
          </p:cNvCxnSpPr>
          <p:nvPr/>
        </p:nvCxnSpPr>
        <p:spPr>
          <a:xfrm>
            <a:off x="1693026" y="3519051"/>
            <a:ext cx="2100349" cy="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E83259F-333C-4C24-A4E7-60CBED039807}"/>
              </a:ext>
            </a:extLst>
          </p:cNvPr>
          <p:cNvSpPr txBox="1"/>
          <p:nvPr/>
        </p:nvSpPr>
        <p:spPr>
          <a:xfrm>
            <a:off x="60091" y="4044024"/>
            <a:ext cx="1797631" cy="1015663"/>
          </a:xfrm>
          <a:prstGeom prst="rect">
            <a:avLst/>
          </a:prstGeom>
          <a:noFill/>
        </p:spPr>
        <p:txBody>
          <a:bodyPr wrap="square" rtlCol="0">
            <a:spAutoFit/>
          </a:bodyPr>
          <a:lstStyle>
            <a:defPPr>
              <a:defRPr lang="en-US"/>
            </a:defPPr>
            <a:lvl1pPr>
              <a:defRPr sz="1200" i="1">
                <a:solidFill>
                  <a:schemeClr val="accent6">
                    <a:lumMod val="75000"/>
                  </a:schemeClr>
                </a:solidFill>
              </a:defRPr>
            </a:lvl1pPr>
          </a:lstStyle>
          <a:p>
            <a:pPr algn="ctr"/>
            <a:r>
              <a:rPr lang="pt-BR" dirty="0"/>
              <a:t>Continuamos usando regressão linear com variáveis transformadas, da forma empregada para construir a MDRD-4.</a:t>
            </a:r>
          </a:p>
        </p:txBody>
      </p:sp>
      <p:cxnSp>
        <p:nvCxnSpPr>
          <p:cNvPr id="30" name="Straight Arrow Connector 7">
            <a:extLst>
              <a:ext uri="{FF2B5EF4-FFF2-40B4-BE49-F238E27FC236}">
                <a16:creationId xmlns:a16="http://schemas.microsoft.com/office/drawing/2014/main" id="{A1919A57-EB68-4F17-A7C8-5C7ADC7234DF}"/>
              </a:ext>
            </a:extLst>
          </p:cNvPr>
          <p:cNvCxnSpPr>
            <a:cxnSpLocks/>
            <a:stCxn id="6" idx="0"/>
            <a:endCxn id="19" idx="2"/>
          </p:cNvCxnSpPr>
          <p:nvPr/>
        </p:nvCxnSpPr>
        <p:spPr>
          <a:xfrm rot="16200000" flipV="1">
            <a:off x="4466069" y="3052901"/>
            <a:ext cx="167529" cy="1"/>
          </a:xfrm>
          <a:prstGeom prst="curvedConnector3">
            <a:avLst>
              <a:gd name="adj1" fmla="val 50000"/>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7">
            <a:extLst>
              <a:ext uri="{FF2B5EF4-FFF2-40B4-BE49-F238E27FC236}">
                <a16:creationId xmlns:a16="http://schemas.microsoft.com/office/drawing/2014/main" id="{67AFBF1D-859E-437C-8517-C207DF4B1596}"/>
              </a:ext>
            </a:extLst>
          </p:cNvPr>
          <p:cNvCxnSpPr>
            <a:cxnSpLocks/>
            <a:stCxn id="5" idx="1"/>
            <a:endCxn id="19" idx="3"/>
          </p:cNvCxnSpPr>
          <p:nvPr/>
        </p:nvCxnSpPr>
        <p:spPr>
          <a:xfrm rot="16200000" flipV="1">
            <a:off x="5210058" y="2682984"/>
            <a:ext cx="1611172" cy="1418707"/>
          </a:xfrm>
          <a:prstGeom prst="curvedConnector2">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Rounded Corners 35">
            <a:extLst>
              <a:ext uri="{FF2B5EF4-FFF2-40B4-BE49-F238E27FC236}">
                <a16:creationId xmlns:a16="http://schemas.microsoft.com/office/drawing/2014/main" id="{D99F1529-707F-4B0F-BDE7-6F68B363C4E5}"/>
              </a:ext>
            </a:extLst>
          </p:cNvPr>
          <p:cNvSpPr/>
          <p:nvPr/>
        </p:nvSpPr>
        <p:spPr>
          <a:xfrm>
            <a:off x="3790605" y="1262513"/>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a:t>Equação </a:t>
            </a:r>
            <a:r>
              <a:rPr lang="pt-BR" sz="1400" dirty="0"/>
              <a:t>de Idade </a:t>
            </a:r>
            <a:r>
              <a:rPr lang="pt-BR" sz="1400"/>
              <a:t>Renal (BR)</a:t>
            </a:r>
            <a:endParaRPr lang="en-GB" sz="1400" dirty="0"/>
          </a:p>
        </p:txBody>
      </p:sp>
      <p:sp>
        <p:nvSpPr>
          <p:cNvPr id="42" name="Rectangle: Rounded Corners 41">
            <a:extLst>
              <a:ext uri="{FF2B5EF4-FFF2-40B4-BE49-F238E27FC236}">
                <a16:creationId xmlns:a16="http://schemas.microsoft.com/office/drawing/2014/main" id="{AB01655D-4A30-4156-B3A5-A74AD4A040F2}"/>
              </a:ext>
            </a:extLst>
          </p:cNvPr>
          <p:cNvSpPr/>
          <p:nvPr/>
        </p:nvSpPr>
        <p:spPr>
          <a:xfrm>
            <a:off x="180110" y="1262513"/>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Equação</a:t>
            </a:r>
            <a:r>
              <a:rPr lang="en-GB" sz="1400" dirty="0"/>
              <a:t> de </a:t>
            </a:r>
            <a:r>
              <a:rPr lang="en-GB" sz="1400" dirty="0" err="1"/>
              <a:t>Idade</a:t>
            </a:r>
            <a:r>
              <a:rPr lang="en-GB" sz="1400" dirty="0"/>
              <a:t> Renal (AU)</a:t>
            </a:r>
          </a:p>
        </p:txBody>
      </p:sp>
      <p:sp>
        <p:nvSpPr>
          <p:cNvPr id="24" name="Oval 23">
            <a:extLst>
              <a:ext uri="{FF2B5EF4-FFF2-40B4-BE49-F238E27FC236}">
                <a16:creationId xmlns:a16="http://schemas.microsoft.com/office/drawing/2014/main" id="{E031EE4D-53BF-4217-9BEC-C3895901ECE2}"/>
              </a:ext>
            </a:extLst>
          </p:cNvPr>
          <p:cNvSpPr>
            <a:spLocks noChangeAspect="1"/>
          </p:cNvSpPr>
          <p:nvPr/>
        </p:nvSpPr>
        <p:spPr>
          <a:xfrm>
            <a:off x="1503218" y="1839669"/>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2</a:t>
            </a:r>
            <a:endParaRPr lang="en-GB" sz="1600" dirty="0"/>
          </a:p>
        </p:txBody>
      </p:sp>
      <p:cxnSp>
        <p:nvCxnSpPr>
          <p:cNvPr id="43" name="Straight Arrow Connector 7">
            <a:extLst>
              <a:ext uri="{FF2B5EF4-FFF2-40B4-BE49-F238E27FC236}">
                <a16:creationId xmlns:a16="http://schemas.microsoft.com/office/drawing/2014/main" id="{F37057A3-BB17-4D2A-8485-EBED644C19BE}"/>
              </a:ext>
            </a:extLst>
          </p:cNvPr>
          <p:cNvCxnSpPr>
            <a:cxnSpLocks/>
            <a:stCxn id="42" idx="3"/>
            <a:endCxn id="36" idx="1"/>
          </p:cNvCxnSpPr>
          <p:nvPr/>
        </p:nvCxnSpPr>
        <p:spPr>
          <a:xfrm>
            <a:off x="1693026" y="1644899"/>
            <a:ext cx="2097579" cy="12700"/>
          </a:xfrm>
          <a:prstGeom prst="curvedConnector3">
            <a:avLst>
              <a:gd name="adj1" fmla="val 50000"/>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8F283290-5EF8-4E11-AACA-988B474ECF04}"/>
              </a:ext>
            </a:extLst>
          </p:cNvPr>
          <p:cNvSpPr txBox="1"/>
          <p:nvPr/>
        </p:nvSpPr>
        <p:spPr>
          <a:xfrm>
            <a:off x="5558449" y="5403295"/>
            <a:ext cx="2355266" cy="1015663"/>
          </a:xfrm>
          <a:prstGeom prst="rect">
            <a:avLst/>
          </a:prstGeom>
          <a:noFill/>
        </p:spPr>
        <p:txBody>
          <a:bodyPr wrap="square" rtlCol="0">
            <a:spAutoFit/>
          </a:bodyPr>
          <a:lstStyle>
            <a:defPPr>
              <a:defRPr lang="en-US"/>
            </a:defPPr>
            <a:lvl1pPr>
              <a:defRPr sz="1200" i="1">
                <a:solidFill>
                  <a:schemeClr val="accent6">
                    <a:lumMod val="75000"/>
                  </a:schemeClr>
                </a:solidFill>
              </a:defRPr>
            </a:lvl1pPr>
          </a:lstStyle>
          <a:p>
            <a:pPr algn="ctr"/>
            <a:r>
              <a:rPr lang="pt-BR" dirty="0"/>
              <a:t>A gente aceita provisoriamente que o dataset é uma amostra representativa da população brasileira, boa o suficiente para a tarefa em mãos.</a:t>
            </a:r>
          </a:p>
        </p:txBody>
      </p:sp>
      <p:sp>
        <p:nvSpPr>
          <p:cNvPr id="23" name="TextBox 22">
            <a:extLst>
              <a:ext uri="{FF2B5EF4-FFF2-40B4-BE49-F238E27FC236}">
                <a16:creationId xmlns:a16="http://schemas.microsoft.com/office/drawing/2014/main" id="{43F8A16C-99CF-4999-B886-0A5FBF47E4B2}"/>
              </a:ext>
            </a:extLst>
          </p:cNvPr>
          <p:cNvSpPr txBox="1"/>
          <p:nvPr/>
        </p:nvSpPr>
        <p:spPr>
          <a:xfrm>
            <a:off x="3596993" y="4600978"/>
            <a:ext cx="2015837" cy="1015663"/>
          </a:xfrm>
          <a:prstGeom prst="rect">
            <a:avLst/>
          </a:prstGeom>
          <a:noFill/>
        </p:spPr>
        <p:txBody>
          <a:bodyPr wrap="square" rtlCol="0">
            <a:spAutoFit/>
          </a:bodyPr>
          <a:lstStyle>
            <a:defPPr>
              <a:defRPr lang="en-US"/>
            </a:defPPr>
            <a:lvl1pPr>
              <a:defRPr sz="1200" i="1">
                <a:solidFill>
                  <a:schemeClr val="accent2"/>
                </a:solidFill>
              </a:defRPr>
            </a:lvl1pPr>
          </a:lstStyle>
          <a:p>
            <a:pPr algn="ctr"/>
            <a:r>
              <a:rPr lang="pt-BR" dirty="0"/>
              <a:t>A gente constrói novas equações, otimizadas para obter maior acurácia e precisão na identificação de indivíduos sadios.</a:t>
            </a:r>
          </a:p>
        </p:txBody>
      </p:sp>
      <p:sp>
        <p:nvSpPr>
          <p:cNvPr id="31" name="TextBox 30">
            <a:extLst>
              <a:ext uri="{FF2B5EF4-FFF2-40B4-BE49-F238E27FC236}">
                <a16:creationId xmlns:a16="http://schemas.microsoft.com/office/drawing/2014/main" id="{3DE38FE3-CA98-4A23-9A67-CA8D8B8ECDB9}"/>
              </a:ext>
            </a:extLst>
          </p:cNvPr>
          <p:cNvSpPr txBox="1"/>
          <p:nvPr/>
        </p:nvSpPr>
        <p:spPr>
          <a:xfrm>
            <a:off x="1916081" y="4044024"/>
            <a:ext cx="1713807" cy="1569660"/>
          </a:xfrm>
          <a:prstGeom prst="rect">
            <a:avLst/>
          </a:prstGeom>
          <a:noFill/>
        </p:spPr>
        <p:txBody>
          <a:bodyPr wrap="square" rtlCol="0">
            <a:spAutoFit/>
          </a:bodyPr>
          <a:lstStyle>
            <a:defPPr>
              <a:defRPr lang="en-US"/>
            </a:defPPr>
            <a:lvl1pPr>
              <a:defRPr sz="1200" i="1">
                <a:solidFill>
                  <a:schemeClr val="accent2"/>
                </a:solidFill>
              </a:defRPr>
            </a:lvl1pPr>
          </a:lstStyle>
          <a:p>
            <a:pPr algn="ctr"/>
            <a:r>
              <a:rPr lang="pt-BR" dirty="0"/>
              <a:t>A gente descobre como o cutoff de </a:t>
            </a:r>
            <a:r>
              <a:rPr lang="pt-BR" dirty="0" err="1"/>
              <a:t>TFGe</a:t>
            </a:r>
            <a:r>
              <a:rPr lang="pt-BR" dirty="0"/>
              <a:t> &lt; 60 foi justificado no passado. Com base nessa justificativa, a gente decide adotar essa convenção ou propor um novo cutoff.</a:t>
            </a:r>
          </a:p>
        </p:txBody>
      </p:sp>
      <p:sp>
        <p:nvSpPr>
          <p:cNvPr id="65" name="Rectangle 64">
            <a:extLst>
              <a:ext uri="{FF2B5EF4-FFF2-40B4-BE49-F238E27FC236}">
                <a16:creationId xmlns:a16="http://schemas.microsoft.com/office/drawing/2014/main" id="{FDD5FB7A-981C-42B9-AE90-FB59BE231BE9}"/>
              </a:ext>
            </a:extLst>
          </p:cNvPr>
          <p:cNvSpPr/>
          <p:nvPr/>
        </p:nvSpPr>
        <p:spPr>
          <a:xfrm>
            <a:off x="0" y="0"/>
            <a:ext cx="6644128" cy="646331"/>
          </a:xfrm>
          <a:prstGeom prst="rect">
            <a:avLst/>
          </a:prstGeom>
          <a:noFill/>
        </p:spPr>
        <p:txBody>
          <a:bodyPr wrap="none" lIns="91440" tIns="45720" rIns="91440" bIns="45720">
            <a:spAutoFit/>
          </a:bodyPr>
          <a:lstStyle/>
          <a:p>
            <a:pPr algn="ctr"/>
            <a:r>
              <a:rPr lang="en-US" sz="3600" b="1" dirty="0">
                <a:ln w="12700">
                  <a:solidFill>
                    <a:schemeClr val="accent5"/>
                  </a:solidFill>
                  <a:prstDash val="solid"/>
                </a:ln>
                <a:pattFill prst="ltDnDiag">
                  <a:fgClr>
                    <a:schemeClr val="accent5">
                      <a:lumMod val="60000"/>
                      <a:lumOff val="40000"/>
                    </a:schemeClr>
                  </a:fgClr>
                  <a:bgClr>
                    <a:schemeClr val="bg1"/>
                  </a:bgClr>
                </a:pattFill>
              </a:rPr>
              <a:t>Segunda </a:t>
            </a:r>
            <a:r>
              <a:rPr lang="en-US" sz="3600" b="1" dirty="0" err="1">
                <a:ln w="12700">
                  <a:solidFill>
                    <a:schemeClr val="accent5"/>
                  </a:solidFill>
                  <a:prstDash val="solid"/>
                </a:ln>
                <a:pattFill prst="ltDnDiag">
                  <a:fgClr>
                    <a:schemeClr val="accent5">
                      <a:lumMod val="60000"/>
                      <a:lumOff val="40000"/>
                    </a:schemeClr>
                  </a:fgClr>
                  <a:bgClr>
                    <a:schemeClr val="bg1"/>
                  </a:bgClr>
                </a:pattFill>
              </a:rPr>
              <a:t>Temporada</a:t>
            </a:r>
            <a:r>
              <a:rPr lang="en-US" sz="3600" b="1" dirty="0">
                <a:ln w="12700">
                  <a:solidFill>
                    <a:schemeClr val="accent5"/>
                  </a:solidFill>
                  <a:prstDash val="solid"/>
                </a:ln>
                <a:pattFill prst="ltDnDiag">
                  <a:fgClr>
                    <a:schemeClr val="accent5">
                      <a:lumMod val="60000"/>
                      <a:lumOff val="40000"/>
                    </a:schemeClr>
                  </a:fgClr>
                  <a:bgClr>
                    <a:schemeClr val="bg1"/>
                  </a:bgClr>
                </a:pattFill>
              </a:rPr>
              <a:t> – </a:t>
            </a:r>
            <a:r>
              <a:rPr lang="en-US" sz="3600" b="1" dirty="0" err="1">
                <a:ln w="12700">
                  <a:solidFill>
                    <a:schemeClr val="accent5"/>
                  </a:solidFill>
                  <a:prstDash val="solid"/>
                </a:ln>
                <a:pattFill prst="ltDnDiag">
                  <a:fgClr>
                    <a:schemeClr val="accent5">
                      <a:lumMod val="60000"/>
                      <a:lumOff val="40000"/>
                    </a:schemeClr>
                  </a:fgClr>
                  <a:bgClr>
                    <a:schemeClr val="bg1"/>
                  </a:bgClr>
                </a:pattFill>
              </a:rPr>
              <a:t>Narrativa</a:t>
            </a:r>
            <a:r>
              <a:rPr lang="en-US" sz="3600" b="1" dirty="0">
                <a:ln w="12700">
                  <a:solidFill>
                    <a:schemeClr val="accent5"/>
                  </a:solidFill>
                  <a:prstDash val="solid"/>
                </a:ln>
                <a:pattFill prst="ltDnDiag">
                  <a:fgClr>
                    <a:schemeClr val="accent5">
                      <a:lumMod val="60000"/>
                      <a:lumOff val="40000"/>
                    </a:schemeClr>
                  </a:fgClr>
                  <a:bgClr>
                    <a:schemeClr val="bg1"/>
                  </a:bgClr>
                </a:pattFill>
              </a:rPr>
              <a:t> 1</a:t>
            </a:r>
            <a:endParaRPr lang="en-US" sz="36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
        <p:nvSpPr>
          <p:cNvPr id="27" name="TextBox 26">
            <a:extLst>
              <a:ext uri="{FF2B5EF4-FFF2-40B4-BE49-F238E27FC236}">
                <a16:creationId xmlns:a16="http://schemas.microsoft.com/office/drawing/2014/main" id="{F54A7C65-5656-4660-8CE3-E21ED68D19C3}"/>
              </a:ext>
            </a:extLst>
          </p:cNvPr>
          <p:cNvSpPr txBox="1"/>
          <p:nvPr/>
        </p:nvSpPr>
        <p:spPr>
          <a:xfrm>
            <a:off x="1710168" y="2939190"/>
            <a:ext cx="2063294" cy="276999"/>
          </a:xfrm>
          <a:prstGeom prst="rect">
            <a:avLst/>
          </a:prstGeom>
          <a:noFill/>
        </p:spPr>
        <p:txBody>
          <a:bodyPr wrap="square" rtlCol="0">
            <a:spAutoFit/>
          </a:bodyPr>
          <a:lstStyle/>
          <a:p>
            <a:pPr algn="ctr"/>
            <a:r>
              <a:rPr lang="pt-BR" sz="1200" i="1" dirty="0">
                <a:solidFill>
                  <a:schemeClr val="tx1">
                    <a:lumMod val="65000"/>
                    <a:lumOff val="35000"/>
                  </a:schemeClr>
                </a:solidFill>
              </a:rPr>
              <a:t>Metodologia do estudo</a:t>
            </a:r>
          </a:p>
        </p:txBody>
      </p:sp>
      <p:sp>
        <p:nvSpPr>
          <p:cNvPr id="28" name="Oval 27">
            <a:extLst>
              <a:ext uri="{FF2B5EF4-FFF2-40B4-BE49-F238E27FC236}">
                <a16:creationId xmlns:a16="http://schemas.microsoft.com/office/drawing/2014/main" id="{DF90C213-F83C-4FC8-AA22-A6DD1E2163B3}"/>
              </a:ext>
            </a:extLst>
          </p:cNvPr>
          <p:cNvSpPr>
            <a:spLocks noChangeAspect="1"/>
          </p:cNvSpPr>
          <p:nvPr/>
        </p:nvSpPr>
        <p:spPr>
          <a:xfrm>
            <a:off x="2924688" y="3197991"/>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J</a:t>
            </a:r>
            <a:endParaRPr lang="en-GB" sz="1600" dirty="0"/>
          </a:p>
        </p:txBody>
      </p:sp>
      <p:sp>
        <p:nvSpPr>
          <p:cNvPr id="32" name="Oval 31">
            <a:extLst>
              <a:ext uri="{FF2B5EF4-FFF2-40B4-BE49-F238E27FC236}">
                <a16:creationId xmlns:a16="http://schemas.microsoft.com/office/drawing/2014/main" id="{493B9622-DD81-49A6-92D3-391D4F29AC19}"/>
              </a:ext>
            </a:extLst>
          </p:cNvPr>
          <p:cNvSpPr>
            <a:spLocks noChangeAspect="1"/>
          </p:cNvSpPr>
          <p:nvPr/>
        </p:nvSpPr>
        <p:spPr>
          <a:xfrm>
            <a:off x="2215338" y="3197991"/>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M</a:t>
            </a:r>
            <a:endParaRPr lang="en-GB" sz="1600" dirty="0"/>
          </a:p>
        </p:txBody>
      </p:sp>
      <p:sp>
        <p:nvSpPr>
          <p:cNvPr id="34" name="Oval 33">
            <a:extLst>
              <a:ext uri="{FF2B5EF4-FFF2-40B4-BE49-F238E27FC236}">
                <a16:creationId xmlns:a16="http://schemas.microsoft.com/office/drawing/2014/main" id="{E8B0975E-0062-43BD-9836-A2A2A8A32D56}"/>
              </a:ext>
            </a:extLst>
          </p:cNvPr>
          <p:cNvSpPr>
            <a:spLocks noChangeAspect="1"/>
          </p:cNvSpPr>
          <p:nvPr/>
        </p:nvSpPr>
        <p:spPr>
          <a:xfrm>
            <a:off x="2570013" y="3197991"/>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C</a:t>
            </a:r>
            <a:endParaRPr lang="en-GB" sz="1600" dirty="0"/>
          </a:p>
        </p:txBody>
      </p:sp>
      <p:sp>
        <p:nvSpPr>
          <p:cNvPr id="35" name="Oval 34">
            <a:extLst>
              <a:ext uri="{FF2B5EF4-FFF2-40B4-BE49-F238E27FC236}">
                <a16:creationId xmlns:a16="http://schemas.microsoft.com/office/drawing/2014/main" id="{8A4EA39F-9887-4920-91D0-987CC82F1CE1}"/>
              </a:ext>
            </a:extLst>
          </p:cNvPr>
          <p:cNvSpPr>
            <a:spLocks noChangeAspect="1"/>
          </p:cNvSpPr>
          <p:nvPr/>
        </p:nvSpPr>
        <p:spPr>
          <a:xfrm>
            <a:off x="5029201" y="4283823"/>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D</a:t>
            </a:r>
            <a:endParaRPr lang="en-GB" sz="1600" dirty="0"/>
          </a:p>
        </p:txBody>
      </p:sp>
      <p:sp>
        <p:nvSpPr>
          <p:cNvPr id="37" name="Oval 36">
            <a:extLst>
              <a:ext uri="{FF2B5EF4-FFF2-40B4-BE49-F238E27FC236}">
                <a16:creationId xmlns:a16="http://schemas.microsoft.com/office/drawing/2014/main" id="{14962D5E-E5E4-4278-BCB2-D987B86EFB6E}"/>
              </a:ext>
            </a:extLst>
          </p:cNvPr>
          <p:cNvSpPr>
            <a:spLocks noChangeAspect="1"/>
          </p:cNvSpPr>
          <p:nvPr/>
        </p:nvSpPr>
        <p:spPr>
          <a:xfrm>
            <a:off x="4653741" y="2913343"/>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E</a:t>
            </a:r>
            <a:endParaRPr lang="en-GB" sz="1600" dirty="0"/>
          </a:p>
        </p:txBody>
      </p:sp>
      <p:sp>
        <p:nvSpPr>
          <p:cNvPr id="38" name="Oval 37">
            <a:extLst>
              <a:ext uri="{FF2B5EF4-FFF2-40B4-BE49-F238E27FC236}">
                <a16:creationId xmlns:a16="http://schemas.microsoft.com/office/drawing/2014/main" id="{8F17E00E-78E9-47C3-8EED-2397CD73D074}"/>
              </a:ext>
            </a:extLst>
          </p:cNvPr>
          <p:cNvSpPr>
            <a:spLocks noChangeAspect="1"/>
          </p:cNvSpPr>
          <p:nvPr/>
        </p:nvSpPr>
        <p:spPr>
          <a:xfrm>
            <a:off x="4946764" y="2913343"/>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J</a:t>
            </a:r>
            <a:endParaRPr lang="en-GB" sz="1600" dirty="0"/>
          </a:p>
        </p:txBody>
      </p:sp>
    </p:spTree>
    <p:extLst>
      <p:ext uri="{BB962C8B-B14F-4D97-AF65-F5344CB8AC3E}">
        <p14:creationId xmlns:p14="http://schemas.microsoft.com/office/powerpoint/2010/main" val="1322265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FDD5FB7A-981C-42B9-AE90-FB59BE231BE9}"/>
              </a:ext>
            </a:extLst>
          </p:cNvPr>
          <p:cNvSpPr/>
          <p:nvPr/>
        </p:nvSpPr>
        <p:spPr>
          <a:xfrm>
            <a:off x="0" y="0"/>
            <a:ext cx="6871753" cy="646331"/>
          </a:xfrm>
          <a:prstGeom prst="rect">
            <a:avLst/>
          </a:prstGeom>
          <a:noFill/>
        </p:spPr>
        <p:txBody>
          <a:bodyPr wrap="none" lIns="91440" tIns="45720" rIns="91440" bIns="45720">
            <a:spAutoFit/>
          </a:bodyPr>
          <a:lstStyle/>
          <a:p>
            <a:pPr algn="ctr"/>
            <a:r>
              <a:rPr lang="en-US" sz="3600" b="1" dirty="0">
                <a:ln w="12700">
                  <a:solidFill>
                    <a:schemeClr val="accent5"/>
                  </a:solidFill>
                  <a:prstDash val="solid"/>
                </a:ln>
                <a:pattFill prst="ltDnDiag">
                  <a:fgClr>
                    <a:schemeClr val="accent5">
                      <a:lumMod val="60000"/>
                      <a:lumOff val="40000"/>
                    </a:schemeClr>
                  </a:fgClr>
                  <a:bgClr>
                    <a:schemeClr val="bg1"/>
                  </a:bgClr>
                </a:pattFill>
              </a:rPr>
              <a:t>Segunda </a:t>
            </a:r>
            <a:r>
              <a:rPr lang="en-US" sz="3600" b="1" dirty="0" err="1">
                <a:ln w="12700">
                  <a:solidFill>
                    <a:schemeClr val="accent5"/>
                  </a:solidFill>
                  <a:prstDash val="solid"/>
                </a:ln>
                <a:pattFill prst="ltDnDiag">
                  <a:fgClr>
                    <a:schemeClr val="accent5">
                      <a:lumMod val="60000"/>
                      <a:lumOff val="40000"/>
                    </a:schemeClr>
                  </a:fgClr>
                  <a:bgClr>
                    <a:schemeClr val="bg1"/>
                  </a:bgClr>
                </a:pattFill>
              </a:rPr>
              <a:t>Temporada</a:t>
            </a:r>
            <a:r>
              <a:rPr lang="en-US" sz="3600" b="1" dirty="0">
                <a:ln w="12700">
                  <a:solidFill>
                    <a:schemeClr val="accent5"/>
                  </a:solidFill>
                  <a:prstDash val="solid"/>
                </a:ln>
                <a:pattFill prst="ltDnDiag">
                  <a:fgClr>
                    <a:schemeClr val="accent5">
                      <a:lumMod val="60000"/>
                      <a:lumOff val="40000"/>
                    </a:schemeClr>
                  </a:fgClr>
                  <a:bgClr>
                    <a:schemeClr val="bg1"/>
                  </a:bgClr>
                </a:pattFill>
              </a:rPr>
              <a:t> – </a:t>
            </a:r>
            <a:r>
              <a:rPr lang="en-US" sz="3600" b="1" dirty="0" err="1">
                <a:ln w="12700">
                  <a:solidFill>
                    <a:schemeClr val="accent5"/>
                  </a:solidFill>
                  <a:prstDash val="solid"/>
                </a:ln>
                <a:pattFill prst="ltDnDiag">
                  <a:fgClr>
                    <a:schemeClr val="accent5">
                      <a:lumMod val="60000"/>
                      <a:lumOff val="40000"/>
                    </a:schemeClr>
                  </a:fgClr>
                  <a:bgClr>
                    <a:schemeClr val="bg1"/>
                  </a:bgClr>
                </a:pattFill>
              </a:rPr>
              <a:t>Narrativa</a:t>
            </a:r>
            <a:r>
              <a:rPr lang="en-US" sz="3600" b="1" dirty="0">
                <a:ln w="12700">
                  <a:solidFill>
                    <a:schemeClr val="accent5"/>
                  </a:solidFill>
                  <a:prstDash val="solid"/>
                </a:ln>
                <a:pattFill prst="ltDnDiag">
                  <a:fgClr>
                    <a:schemeClr val="accent5">
                      <a:lumMod val="60000"/>
                      <a:lumOff val="40000"/>
                    </a:schemeClr>
                  </a:fgClr>
                  <a:bgClr>
                    <a:schemeClr val="bg1"/>
                  </a:bgClr>
                </a:pattFill>
              </a:rPr>
              <a:t> 3a</a:t>
            </a:r>
            <a:endParaRPr lang="en-US" sz="36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
        <p:nvSpPr>
          <p:cNvPr id="27" name="Flowchart: Magnetic Disk 26">
            <a:extLst>
              <a:ext uri="{FF2B5EF4-FFF2-40B4-BE49-F238E27FC236}">
                <a16:creationId xmlns:a16="http://schemas.microsoft.com/office/drawing/2014/main" id="{CE3CDC0A-B7AA-4DCE-B7C4-D9F21B03214B}"/>
              </a:ext>
            </a:extLst>
          </p:cNvPr>
          <p:cNvSpPr/>
          <p:nvPr/>
        </p:nvSpPr>
        <p:spPr>
          <a:xfrm>
            <a:off x="5968539" y="4197924"/>
            <a:ext cx="1512916" cy="1122218"/>
          </a:xfrm>
          <a:prstGeom prst="flowChartMagneticDisk">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Dataset</a:t>
            </a:r>
          </a:p>
          <a:p>
            <a:pPr algn="ctr"/>
            <a:r>
              <a:rPr lang="pt-BR" dirty="0"/>
              <a:t>PNS</a:t>
            </a:r>
            <a:endParaRPr lang="en-GB" dirty="0"/>
          </a:p>
        </p:txBody>
      </p:sp>
      <p:sp>
        <p:nvSpPr>
          <p:cNvPr id="28" name="Rectangle: Rounded Corners 27">
            <a:extLst>
              <a:ext uri="{FF2B5EF4-FFF2-40B4-BE49-F238E27FC236}">
                <a16:creationId xmlns:a16="http://schemas.microsoft.com/office/drawing/2014/main" id="{F4F34471-33E3-4F23-A5AC-0508288B572D}"/>
              </a:ext>
            </a:extLst>
          </p:cNvPr>
          <p:cNvSpPr/>
          <p:nvPr/>
        </p:nvSpPr>
        <p:spPr>
          <a:xfrm>
            <a:off x="3793375" y="3136666"/>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Equação</a:t>
            </a:r>
            <a:r>
              <a:rPr lang="en-GB" sz="1400" dirty="0"/>
              <a:t> para </a:t>
            </a:r>
            <a:r>
              <a:rPr lang="en-GB" sz="1400" dirty="0" err="1"/>
              <a:t>estimar</a:t>
            </a:r>
            <a:r>
              <a:rPr lang="en-GB" sz="1400" dirty="0"/>
              <a:t> TFG</a:t>
            </a:r>
          </a:p>
          <a:p>
            <a:pPr algn="ctr"/>
            <a:r>
              <a:rPr lang="en-GB" sz="1400" dirty="0"/>
              <a:t>(BR)</a:t>
            </a:r>
          </a:p>
        </p:txBody>
      </p:sp>
      <p:cxnSp>
        <p:nvCxnSpPr>
          <p:cNvPr id="32" name="Straight Arrow Connector 7">
            <a:extLst>
              <a:ext uri="{FF2B5EF4-FFF2-40B4-BE49-F238E27FC236}">
                <a16:creationId xmlns:a16="http://schemas.microsoft.com/office/drawing/2014/main" id="{281AE702-C366-438D-8897-0A09F51BEECA}"/>
              </a:ext>
            </a:extLst>
          </p:cNvPr>
          <p:cNvCxnSpPr>
            <a:cxnSpLocks/>
            <a:stCxn id="27" idx="2"/>
            <a:endCxn id="28" idx="2"/>
          </p:cNvCxnSpPr>
          <p:nvPr/>
        </p:nvCxnSpPr>
        <p:spPr>
          <a:xfrm rot="10800000">
            <a:off x="4549833" y="3901437"/>
            <a:ext cx="1418706" cy="85759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Rounded Corners 33">
            <a:extLst>
              <a:ext uri="{FF2B5EF4-FFF2-40B4-BE49-F238E27FC236}">
                <a16:creationId xmlns:a16="http://schemas.microsoft.com/office/drawing/2014/main" id="{325B9CD7-4982-4E27-9DB2-DCC7B262BBC2}"/>
              </a:ext>
            </a:extLst>
          </p:cNvPr>
          <p:cNvSpPr/>
          <p:nvPr/>
        </p:nvSpPr>
        <p:spPr>
          <a:xfrm>
            <a:off x="3793374" y="2204366"/>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I</a:t>
            </a:r>
            <a:r>
              <a:rPr lang="en-GB" sz="1400" dirty="0" err="1"/>
              <a:t>dentificação</a:t>
            </a:r>
            <a:r>
              <a:rPr lang="en-GB" sz="1400" dirty="0"/>
              <a:t> de </a:t>
            </a:r>
            <a:r>
              <a:rPr lang="en-GB" sz="1400" dirty="0" err="1"/>
              <a:t>Indivíduos</a:t>
            </a:r>
            <a:r>
              <a:rPr lang="en-GB" sz="1400" dirty="0"/>
              <a:t> </a:t>
            </a:r>
            <a:r>
              <a:rPr lang="en-GB" sz="1400" dirty="0" err="1"/>
              <a:t>Saudáveis</a:t>
            </a:r>
            <a:endParaRPr lang="en-GB" sz="1400" dirty="0"/>
          </a:p>
        </p:txBody>
      </p:sp>
      <p:cxnSp>
        <p:nvCxnSpPr>
          <p:cNvPr id="35" name="Straight Arrow Connector 7">
            <a:extLst>
              <a:ext uri="{FF2B5EF4-FFF2-40B4-BE49-F238E27FC236}">
                <a16:creationId xmlns:a16="http://schemas.microsoft.com/office/drawing/2014/main" id="{B2A0B802-9AAD-46A6-AEB4-6E15186A5AF2}"/>
              </a:ext>
            </a:extLst>
          </p:cNvPr>
          <p:cNvCxnSpPr>
            <a:cxnSpLocks/>
            <a:stCxn id="34" idx="0"/>
            <a:endCxn id="45" idx="2"/>
          </p:cNvCxnSpPr>
          <p:nvPr/>
        </p:nvCxnSpPr>
        <p:spPr>
          <a:xfrm rot="16200000" flipV="1">
            <a:off x="4459907" y="2114440"/>
            <a:ext cx="177082" cy="2769"/>
          </a:xfrm>
          <a:prstGeom prst="curvedConnector3">
            <a:avLst>
              <a:gd name="adj1" fmla="val 50000"/>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Rounded Corners 36">
            <a:extLst>
              <a:ext uri="{FF2B5EF4-FFF2-40B4-BE49-F238E27FC236}">
                <a16:creationId xmlns:a16="http://schemas.microsoft.com/office/drawing/2014/main" id="{579DAC4A-E6E6-403C-AE93-0C46F531D79F}"/>
              </a:ext>
            </a:extLst>
          </p:cNvPr>
          <p:cNvSpPr/>
          <p:nvPr/>
        </p:nvSpPr>
        <p:spPr>
          <a:xfrm>
            <a:off x="180110" y="3136665"/>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Equação para estimar TFG</a:t>
            </a:r>
          </a:p>
          <a:p>
            <a:pPr algn="ctr"/>
            <a:r>
              <a:rPr lang="pt-BR" sz="1400" dirty="0"/>
              <a:t>(US)</a:t>
            </a:r>
            <a:endParaRPr lang="en-GB" sz="1400" dirty="0"/>
          </a:p>
        </p:txBody>
      </p:sp>
      <p:sp>
        <p:nvSpPr>
          <p:cNvPr id="38" name="Oval 37">
            <a:extLst>
              <a:ext uri="{FF2B5EF4-FFF2-40B4-BE49-F238E27FC236}">
                <a16:creationId xmlns:a16="http://schemas.microsoft.com/office/drawing/2014/main" id="{7D6F2E55-9C2D-46F6-80E2-B1E1DA6F1695}"/>
              </a:ext>
            </a:extLst>
          </p:cNvPr>
          <p:cNvSpPr>
            <a:spLocks noChangeAspect="1"/>
          </p:cNvSpPr>
          <p:nvPr/>
        </p:nvSpPr>
        <p:spPr>
          <a:xfrm>
            <a:off x="1550321" y="3692462"/>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1</a:t>
            </a:r>
            <a:endParaRPr lang="en-GB" sz="1600" dirty="0"/>
          </a:p>
        </p:txBody>
      </p:sp>
      <p:cxnSp>
        <p:nvCxnSpPr>
          <p:cNvPr id="39" name="Straight Arrow Connector 7">
            <a:extLst>
              <a:ext uri="{FF2B5EF4-FFF2-40B4-BE49-F238E27FC236}">
                <a16:creationId xmlns:a16="http://schemas.microsoft.com/office/drawing/2014/main" id="{29E26680-F4D0-4203-8109-FA848C2BFA9C}"/>
              </a:ext>
            </a:extLst>
          </p:cNvPr>
          <p:cNvCxnSpPr>
            <a:cxnSpLocks/>
            <a:stCxn id="37" idx="3"/>
            <a:endCxn id="28" idx="1"/>
          </p:cNvCxnSpPr>
          <p:nvPr/>
        </p:nvCxnSpPr>
        <p:spPr>
          <a:xfrm>
            <a:off x="1693026" y="3519051"/>
            <a:ext cx="2100349" cy="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2730D08B-DDEA-4EE1-8EF4-43FF9EF98BF3}"/>
              </a:ext>
            </a:extLst>
          </p:cNvPr>
          <p:cNvSpPr txBox="1"/>
          <p:nvPr/>
        </p:nvSpPr>
        <p:spPr>
          <a:xfrm>
            <a:off x="60091" y="4044024"/>
            <a:ext cx="1797631" cy="1015663"/>
          </a:xfrm>
          <a:prstGeom prst="rect">
            <a:avLst/>
          </a:prstGeom>
          <a:noFill/>
        </p:spPr>
        <p:txBody>
          <a:bodyPr wrap="square" rtlCol="0">
            <a:spAutoFit/>
          </a:bodyPr>
          <a:lstStyle>
            <a:defPPr>
              <a:defRPr lang="en-US"/>
            </a:defPPr>
            <a:lvl1pPr>
              <a:defRPr sz="1200" i="1">
                <a:solidFill>
                  <a:schemeClr val="accent6">
                    <a:lumMod val="75000"/>
                  </a:schemeClr>
                </a:solidFill>
              </a:defRPr>
            </a:lvl1pPr>
          </a:lstStyle>
          <a:p>
            <a:pPr algn="ctr"/>
            <a:r>
              <a:rPr lang="pt-BR" dirty="0"/>
              <a:t>Continuamos usando regressão linear com variáveis transformadas, da forma empregada para construir a MDRD-4.</a:t>
            </a:r>
          </a:p>
        </p:txBody>
      </p:sp>
      <p:cxnSp>
        <p:nvCxnSpPr>
          <p:cNvPr id="41" name="Straight Arrow Connector 7">
            <a:extLst>
              <a:ext uri="{FF2B5EF4-FFF2-40B4-BE49-F238E27FC236}">
                <a16:creationId xmlns:a16="http://schemas.microsoft.com/office/drawing/2014/main" id="{954A328A-B1E2-4AA8-AD27-EA1953D3CD5B}"/>
              </a:ext>
            </a:extLst>
          </p:cNvPr>
          <p:cNvCxnSpPr>
            <a:cxnSpLocks/>
            <a:stCxn id="28" idx="0"/>
            <a:endCxn id="34" idx="2"/>
          </p:cNvCxnSpPr>
          <p:nvPr/>
        </p:nvCxnSpPr>
        <p:spPr>
          <a:xfrm rot="16200000" flipV="1">
            <a:off x="4466069" y="3052901"/>
            <a:ext cx="167529" cy="1"/>
          </a:xfrm>
          <a:prstGeom prst="curvedConnector3">
            <a:avLst>
              <a:gd name="adj1" fmla="val 50000"/>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7">
            <a:extLst>
              <a:ext uri="{FF2B5EF4-FFF2-40B4-BE49-F238E27FC236}">
                <a16:creationId xmlns:a16="http://schemas.microsoft.com/office/drawing/2014/main" id="{9C69A2B6-C181-480C-9931-0717B748C26E}"/>
              </a:ext>
            </a:extLst>
          </p:cNvPr>
          <p:cNvCxnSpPr>
            <a:cxnSpLocks/>
            <a:stCxn id="27" idx="1"/>
            <a:endCxn id="34" idx="3"/>
          </p:cNvCxnSpPr>
          <p:nvPr/>
        </p:nvCxnSpPr>
        <p:spPr>
          <a:xfrm rot="16200000" flipV="1">
            <a:off x="5210058" y="2682984"/>
            <a:ext cx="1611172" cy="1418707"/>
          </a:xfrm>
          <a:prstGeom prst="curvedConnector2">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Rounded Corners 44">
            <a:extLst>
              <a:ext uri="{FF2B5EF4-FFF2-40B4-BE49-F238E27FC236}">
                <a16:creationId xmlns:a16="http://schemas.microsoft.com/office/drawing/2014/main" id="{81085374-44FB-4D06-8488-F76FD6A339B4}"/>
              </a:ext>
            </a:extLst>
          </p:cNvPr>
          <p:cNvSpPr/>
          <p:nvPr/>
        </p:nvSpPr>
        <p:spPr>
          <a:xfrm>
            <a:off x="3790605" y="1262513"/>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a:t>Equação </a:t>
            </a:r>
            <a:r>
              <a:rPr lang="pt-BR" sz="1400" dirty="0"/>
              <a:t>de Idade </a:t>
            </a:r>
            <a:r>
              <a:rPr lang="pt-BR" sz="1400"/>
              <a:t>Renal (BR)</a:t>
            </a:r>
            <a:endParaRPr lang="en-GB" sz="1400" dirty="0"/>
          </a:p>
        </p:txBody>
      </p:sp>
      <p:sp>
        <p:nvSpPr>
          <p:cNvPr id="46" name="Rectangle: Rounded Corners 45">
            <a:extLst>
              <a:ext uri="{FF2B5EF4-FFF2-40B4-BE49-F238E27FC236}">
                <a16:creationId xmlns:a16="http://schemas.microsoft.com/office/drawing/2014/main" id="{7547AA9B-503A-4A6F-ACDC-3B416C979949}"/>
              </a:ext>
            </a:extLst>
          </p:cNvPr>
          <p:cNvSpPr/>
          <p:nvPr/>
        </p:nvSpPr>
        <p:spPr>
          <a:xfrm>
            <a:off x="180110" y="1262513"/>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Equação</a:t>
            </a:r>
            <a:r>
              <a:rPr lang="en-GB" sz="1400" dirty="0"/>
              <a:t> de </a:t>
            </a:r>
            <a:r>
              <a:rPr lang="en-GB" sz="1400" dirty="0" err="1"/>
              <a:t>Idade</a:t>
            </a:r>
            <a:r>
              <a:rPr lang="en-GB" sz="1400" dirty="0"/>
              <a:t> Renal (AU)</a:t>
            </a:r>
          </a:p>
        </p:txBody>
      </p:sp>
      <p:sp>
        <p:nvSpPr>
          <p:cNvPr id="47" name="Oval 46">
            <a:extLst>
              <a:ext uri="{FF2B5EF4-FFF2-40B4-BE49-F238E27FC236}">
                <a16:creationId xmlns:a16="http://schemas.microsoft.com/office/drawing/2014/main" id="{6FEC861D-DFEF-4E57-BF2C-104BBF4B4682}"/>
              </a:ext>
            </a:extLst>
          </p:cNvPr>
          <p:cNvSpPr>
            <a:spLocks noChangeAspect="1"/>
          </p:cNvSpPr>
          <p:nvPr/>
        </p:nvSpPr>
        <p:spPr>
          <a:xfrm>
            <a:off x="1503218" y="1839669"/>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2</a:t>
            </a:r>
            <a:endParaRPr lang="en-GB" sz="1600" dirty="0"/>
          </a:p>
        </p:txBody>
      </p:sp>
      <p:cxnSp>
        <p:nvCxnSpPr>
          <p:cNvPr id="48" name="Straight Arrow Connector 7">
            <a:extLst>
              <a:ext uri="{FF2B5EF4-FFF2-40B4-BE49-F238E27FC236}">
                <a16:creationId xmlns:a16="http://schemas.microsoft.com/office/drawing/2014/main" id="{8FE60D26-D90F-4948-8079-2AEE984D7455}"/>
              </a:ext>
            </a:extLst>
          </p:cNvPr>
          <p:cNvCxnSpPr>
            <a:cxnSpLocks/>
            <a:stCxn id="46" idx="3"/>
            <a:endCxn id="45" idx="1"/>
          </p:cNvCxnSpPr>
          <p:nvPr/>
        </p:nvCxnSpPr>
        <p:spPr>
          <a:xfrm>
            <a:off x="1693026" y="1644899"/>
            <a:ext cx="2097579" cy="12700"/>
          </a:xfrm>
          <a:prstGeom prst="curvedConnector3">
            <a:avLst>
              <a:gd name="adj1" fmla="val 50000"/>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65D2B753-3972-46E3-8119-40EFE16A2178}"/>
              </a:ext>
            </a:extLst>
          </p:cNvPr>
          <p:cNvSpPr txBox="1"/>
          <p:nvPr/>
        </p:nvSpPr>
        <p:spPr>
          <a:xfrm>
            <a:off x="5558449" y="5403295"/>
            <a:ext cx="2355266" cy="1200329"/>
          </a:xfrm>
          <a:prstGeom prst="rect">
            <a:avLst/>
          </a:prstGeom>
          <a:noFill/>
        </p:spPr>
        <p:txBody>
          <a:bodyPr wrap="square" rtlCol="0">
            <a:spAutoFit/>
          </a:bodyPr>
          <a:lstStyle>
            <a:defPPr>
              <a:defRPr lang="en-US"/>
            </a:defPPr>
            <a:lvl1pPr algn="ctr">
              <a:defRPr sz="1200" i="1">
                <a:solidFill>
                  <a:schemeClr val="accent2"/>
                </a:solidFill>
              </a:defRPr>
            </a:lvl1pPr>
          </a:lstStyle>
          <a:p>
            <a:r>
              <a:rPr lang="pt-BR" dirty="0"/>
              <a:t>A gente substitui o dataset do ELSA pelo do PNS, sob o argumento de que nós acreditamos que este dataset contém uma amostra mais representativa da população brasileira.</a:t>
            </a:r>
          </a:p>
        </p:txBody>
      </p:sp>
      <p:sp>
        <p:nvSpPr>
          <p:cNvPr id="50" name="TextBox 49">
            <a:extLst>
              <a:ext uri="{FF2B5EF4-FFF2-40B4-BE49-F238E27FC236}">
                <a16:creationId xmlns:a16="http://schemas.microsoft.com/office/drawing/2014/main" id="{03CAA536-2231-4F97-A68B-D0E1E87455C9}"/>
              </a:ext>
            </a:extLst>
          </p:cNvPr>
          <p:cNvSpPr txBox="1"/>
          <p:nvPr/>
        </p:nvSpPr>
        <p:spPr>
          <a:xfrm>
            <a:off x="3596993" y="4598021"/>
            <a:ext cx="2015837" cy="1015663"/>
          </a:xfrm>
          <a:prstGeom prst="rect">
            <a:avLst/>
          </a:prstGeom>
          <a:noFill/>
        </p:spPr>
        <p:txBody>
          <a:bodyPr wrap="square" rtlCol="0">
            <a:spAutoFit/>
          </a:bodyPr>
          <a:lstStyle>
            <a:defPPr>
              <a:defRPr lang="en-US"/>
            </a:defPPr>
            <a:lvl1pPr>
              <a:defRPr sz="1200" i="1">
                <a:solidFill>
                  <a:schemeClr val="accent2"/>
                </a:solidFill>
              </a:defRPr>
            </a:lvl1pPr>
          </a:lstStyle>
          <a:p>
            <a:pPr algn="ctr"/>
            <a:r>
              <a:rPr lang="pt-BR" dirty="0"/>
              <a:t>A gente constrói novas equações, otimizadas para obter maior acurácia e precisão na identificação de indivíduos sadios.</a:t>
            </a:r>
          </a:p>
        </p:txBody>
      </p:sp>
      <p:sp>
        <p:nvSpPr>
          <p:cNvPr id="54" name="Rectangle: Rounded Corners 53">
            <a:extLst>
              <a:ext uri="{FF2B5EF4-FFF2-40B4-BE49-F238E27FC236}">
                <a16:creationId xmlns:a16="http://schemas.microsoft.com/office/drawing/2014/main" id="{31857816-37DD-4E34-AF75-5E8ECD8647C3}"/>
              </a:ext>
            </a:extLst>
          </p:cNvPr>
          <p:cNvSpPr/>
          <p:nvPr/>
        </p:nvSpPr>
        <p:spPr>
          <a:xfrm>
            <a:off x="5612830" y="5353394"/>
            <a:ext cx="2355266" cy="1250229"/>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a:extLst>
              <a:ext uri="{FF2B5EF4-FFF2-40B4-BE49-F238E27FC236}">
                <a16:creationId xmlns:a16="http://schemas.microsoft.com/office/drawing/2014/main" id="{C479A969-C4CA-4669-BC49-01EDBFA8B831}"/>
              </a:ext>
            </a:extLst>
          </p:cNvPr>
          <p:cNvSpPr txBox="1"/>
          <p:nvPr/>
        </p:nvSpPr>
        <p:spPr>
          <a:xfrm>
            <a:off x="1710168" y="2939190"/>
            <a:ext cx="2063294" cy="276999"/>
          </a:xfrm>
          <a:prstGeom prst="rect">
            <a:avLst/>
          </a:prstGeom>
          <a:noFill/>
        </p:spPr>
        <p:txBody>
          <a:bodyPr wrap="square" rtlCol="0">
            <a:spAutoFit/>
          </a:bodyPr>
          <a:lstStyle/>
          <a:p>
            <a:pPr algn="ctr"/>
            <a:r>
              <a:rPr lang="pt-BR" sz="1200" i="1" dirty="0">
                <a:solidFill>
                  <a:schemeClr val="tx1">
                    <a:lumMod val="65000"/>
                    <a:lumOff val="35000"/>
                  </a:schemeClr>
                </a:solidFill>
              </a:rPr>
              <a:t>Metodologia do estudo</a:t>
            </a:r>
          </a:p>
        </p:txBody>
      </p:sp>
      <p:sp>
        <p:nvSpPr>
          <p:cNvPr id="25" name="Oval 24">
            <a:extLst>
              <a:ext uri="{FF2B5EF4-FFF2-40B4-BE49-F238E27FC236}">
                <a16:creationId xmlns:a16="http://schemas.microsoft.com/office/drawing/2014/main" id="{8A66447E-D8C5-41F2-85BB-81532AAA2C13}"/>
              </a:ext>
            </a:extLst>
          </p:cNvPr>
          <p:cNvSpPr>
            <a:spLocks noChangeAspect="1"/>
          </p:cNvSpPr>
          <p:nvPr/>
        </p:nvSpPr>
        <p:spPr>
          <a:xfrm>
            <a:off x="2924688" y="3197991"/>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J</a:t>
            </a:r>
            <a:endParaRPr lang="en-GB" sz="1600" dirty="0"/>
          </a:p>
        </p:txBody>
      </p:sp>
      <p:sp>
        <p:nvSpPr>
          <p:cNvPr id="26" name="Oval 25">
            <a:extLst>
              <a:ext uri="{FF2B5EF4-FFF2-40B4-BE49-F238E27FC236}">
                <a16:creationId xmlns:a16="http://schemas.microsoft.com/office/drawing/2014/main" id="{19512FDD-1BFA-49C2-B05B-C49AEC6657E4}"/>
              </a:ext>
            </a:extLst>
          </p:cNvPr>
          <p:cNvSpPr>
            <a:spLocks noChangeAspect="1"/>
          </p:cNvSpPr>
          <p:nvPr/>
        </p:nvSpPr>
        <p:spPr>
          <a:xfrm>
            <a:off x="2215338" y="3197991"/>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M</a:t>
            </a:r>
            <a:endParaRPr lang="en-GB" sz="1600" dirty="0"/>
          </a:p>
        </p:txBody>
      </p:sp>
      <p:sp>
        <p:nvSpPr>
          <p:cNvPr id="29" name="Oval 28">
            <a:extLst>
              <a:ext uri="{FF2B5EF4-FFF2-40B4-BE49-F238E27FC236}">
                <a16:creationId xmlns:a16="http://schemas.microsoft.com/office/drawing/2014/main" id="{05683A8E-6B4F-4397-BEA3-D5AC833268FB}"/>
              </a:ext>
            </a:extLst>
          </p:cNvPr>
          <p:cNvSpPr>
            <a:spLocks noChangeAspect="1"/>
          </p:cNvSpPr>
          <p:nvPr/>
        </p:nvSpPr>
        <p:spPr>
          <a:xfrm>
            <a:off x="2570013" y="3197991"/>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C</a:t>
            </a:r>
            <a:endParaRPr lang="en-GB" sz="1600" dirty="0"/>
          </a:p>
        </p:txBody>
      </p:sp>
      <p:sp>
        <p:nvSpPr>
          <p:cNvPr id="30" name="Oval 29">
            <a:extLst>
              <a:ext uri="{FF2B5EF4-FFF2-40B4-BE49-F238E27FC236}">
                <a16:creationId xmlns:a16="http://schemas.microsoft.com/office/drawing/2014/main" id="{9746BF0B-2DFF-497E-9C38-34E5CD0F294F}"/>
              </a:ext>
            </a:extLst>
          </p:cNvPr>
          <p:cNvSpPr>
            <a:spLocks noChangeAspect="1"/>
          </p:cNvSpPr>
          <p:nvPr/>
        </p:nvSpPr>
        <p:spPr>
          <a:xfrm>
            <a:off x="5029201" y="4283823"/>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D</a:t>
            </a:r>
            <a:endParaRPr lang="en-GB" sz="1600" dirty="0"/>
          </a:p>
        </p:txBody>
      </p:sp>
      <p:sp>
        <p:nvSpPr>
          <p:cNvPr id="31" name="Oval 30">
            <a:extLst>
              <a:ext uri="{FF2B5EF4-FFF2-40B4-BE49-F238E27FC236}">
                <a16:creationId xmlns:a16="http://schemas.microsoft.com/office/drawing/2014/main" id="{17C2DC74-0FC3-4375-A25A-3371AA176BFC}"/>
              </a:ext>
            </a:extLst>
          </p:cNvPr>
          <p:cNvSpPr>
            <a:spLocks noChangeAspect="1"/>
          </p:cNvSpPr>
          <p:nvPr/>
        </p:nvSpPr>
        <p:spPr>
          <a:xfrm>
            <a:off x="4653741" y="2913343"/>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E</a:t>
            </a:r>
            <a:endParaRPr lang="en-GB" sz="1600" dirty="0"/>
          </a:p>
        </p:txBody>
      </p:sp>
      <p:sp>
        <p:nvSpPr>
          <p:cNvPr id="33" name="Oval 32">
            <a:extLst>
              <a:ext uri="{FF2B5EF4-FFF2-40B4-BE49-F238E27FC236}">
                <a16:creationId xmlns:a16="http://schemas.microsoft.com/office/drawing/2014/main" id="{126BBD21-1F8A-4A1A-89EE-7468734CCE8E}"/>
              </a:ext>
            </a:extLst>
          </p:cNvPr>
          <p:cNvSpPr>
            <a:spLocks noChangeAspect="1"/>
          </p:cNvSpPr>
          <p:nvPr/>
        </p:nvSpPr>
        <p:spPr>
          <a:xfrm>
            <a:off x="4946764" y="2913343"/>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J</a:t>
            </a:r>
            <a:endParaRPr lang="en-GB" sz="1600" dirty="0"/>
          </a:p>
        </p:txBody>
      </p:sp>
      <p:sp>
        <p:nvSpPr>
          <p:cNvPr id="36" name="TextBox 35">
            <a:extLst>
              <a:ext uri="{FF2B5EF4-FFF2-40B4-BE49-F238E27FC236}">
                <a16:creationId xmlns:a16="http://schemas.microsoft.com/office/drawing/2014/main" id="{17B49245-2DD3-414E-A259-A983F7A9E1F2}"/>
              </a:ext>
            </a:extLst>
          </p:cNvPr>
          <p:cNvSpPr txBox="1"/>
          <p:nvPr/>
        </p:nvSpPr>
        <p:spPr>
          <a:xfrm>
            <a:off x="1916081" y="4044024"/>
            <a:ext cx="1713807" cy="1569660"/>
          </a:xfrm>
          <a:prstGeom prst="rect">
            <a:avLst/>
          </a:prstGeom>
          <a:noFill/>
        </p:spPr>
        <p:txBody>
          <a:bodyPr wrap="square" rtlCol="0">
            <a:spAutoFit/>
          </a:bodyPr>
          <a:lstStyle>
            <a:defPPr>
              <a:defRPr lang="en-US"/>
            </a:defPPr>
            <a:lvl1pPr>
              <a:defRPr sz="1200" i="1">
                <a:solidFill>
                  <a:schemeClr val="accent2"/>
                </a:solidFill>
              </a:defRPr>
            </a:lvl1pPr>
          </a:lstStyle>
          <a:p>
            <a:pPr algn="ctr"/>
            <a:r>
              <a:rPr lang="pt-BR" dirty="0"/>
              <a:t>A gente descobre como o cutoff de </a:t>
            </a:r>
            <a:r>
              <a:rPr lang="pt-BR" dirty="0" err="1"/>
              <a:t>TFGe</a:t>
            </a:r>
            <a:r>
              <a:rPr lang="pt-BR" dirty="0"/>
              <a:t> &lt; 60 foi justificado no passado. Com base nessa justificativa, a gente decide adotar essa convenção ou propor um novo cutoff.</a:t>
            </a:r>
          </a:p>
        </p:txBody>
      </p:sp>
    </p:spTree>
    <p:extLst>
      <p:ext uri="{BB962C8B-B14F-4D97-AF65-F5344CB8AC3E}">
        <p14:creationId xmlns:p14="http://schemas.microsoft.com/office/powerpoint/2010/main" val="1649957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FDD5FB7A-981C-42B9-AE90-FB59BE231BE9}"/>
              </a:ext>
            </a:extLst>
          </p:cNvPr>
          <p:cNvSpPr/>
          <p:nvPr/>
        </p:nvSpPr>
        <p:spPr>
          <a:xfrm>
            <a:off x="0" y="0"/>
            <a:ext cx="8512233" cy="646331"/>
          </a:xfrm>
          <a:prstGeom prst="rect">
            <a:avLst/>
          </a:prstGeom>
          <a:noFill/>
        </p:spPr>
        <p:txBody>
          <a:bodyPr wrap="square" lIns="91440" tIns="45720" rIns="91440" bIns="45720">
            <a:spAutoFit/>
          </a:bodyPr>
          <a:lstStyle/>
          <a:p>
            <a:pPr algn="ctr"/>
            <a:r>
              <a:rPr lang="en-US" sz="3600" b="1" dirty="0">
                <a:ln w="12700">
                  <a:solidFill>
                    <a:schemeClr val="accent5"/>
                  </a:solidFill>
                  <a:prstDash val="solid"/>
                </a:ln>
                <a:pattFill prst="ltDnDiag">
                  <a:fgClr>
                    <a:schemeClr val="accent5">
                      <a:lumMod val="60000"/>
                      <a:lumOff val="40000"/>
                    </a:schemeClr>
                  </a:fgClr>
                  <a:bgClr>
                    <a:schemeClr val="bg1"/>
                  </a:bgClr>
                </a:pattFill>
              </a:rPr>
              <a:t>Segunda </a:t>
            </a:r>
            <a:r>
              <a:rPr lang="en-US" sz="3600" b="1" dirty="0" err="1">
                <a:ln w="12700">
                  <a:solidFill>
                    <a:schemeClr val="accent5"/>
                  </a:solidFill>
                  <a:prstDash val="solid"/>
                </a:ln>
                <a:pattFill prst="ltDnDiag">
                  <a:fgClr>
                    <a:schemeClr val="accent5">
                      <a:lumMod val="60000"/>
                      <a:lumOff val="40000"/>
                    </a:schemeClr>
                  </a:fgClr>
                  <a:bgClr>
                    <a:schemeClr val="bg1"/>
                  </a:bgClr>
                </a:pattFill>
              </a:rPr>
              <a:t>Temporada</a:t>
            </a:r>
            <a:r>
              <a:rPr lang="en-US" sz="3600" b="1" dirty="0">
                <a:ln w="12700">
                  <a:solidFill>
                    <a:schemeClr val="accent5"/>
                  </a:solidFill>
                  <a:prstDash val="solid"/>
                </a:ln>
                <a:pattFill prst="ltDnDiag">
                  <a:fgClr>
                    <a:schemeClr val="accent5">
                      <a:lumMod val="60000"/>
                      <a:lumOff val="40000"/>
                    </a:schemeClr>
                  </a:fgClr>
                  <a:bgClr>
                    <a:schemeClr val="bg1"/>
                  </a:bgClr>
                </a:pattFill>
              </a:rPr>
              <a:t> – </a:t>
            </a:r>
            <a:r>
              <a:rPr lang="en-US" sz="3600" b="1" dirty="0" err="1">
                <a:ln w="12700">
                  <a:solidFill>
                    <a:schemeClr val="accent5"/>
                  </a:solidFill>
                  <a:prstDash val="solid"/>
                </a:ln>
                <a:pattFill prst="ltDnDiag">
                  <a:fgClr>
                    <a:schemeClr val="accent5">
                      <a:lumMod val="60000"/>
                      <a:lumOff val="40000"/>
                    </a:schemeClr>
                  </a:fgClr>
                  <a:bgClr>
                    <a:schemeClr val="bg1"/>
                  </a:bgClr>
                </a:pattFill>
              </a:rPr>
              <a:t>Narrativa</a:t>
            </a:r>
            <a:r>
              <a:rPr lang="en-US" sz="3600" b="1" dirty="0">
                <a:ln w="12700">
                  <a:solidFill>
                    <a:schemeClr val="accent5"/>
                  </a:solidFill>
                  <a:prstDash val="solid"/>
                </a:ln>
                <a:pattFill prst="ltDnDiag">
                  <a:fgClr>
                    <a:schemeClr val="accent5">
                      <a:lumMod val="60000"/>
                      <a:lumOff val="40000"/>
                    </a:schemeClr>
                  </a:fgClr>
                  <a:bgClr>
                    <a:schemeClr val="bg1"/>
                  </a:bgClr>
                </a:pattFill>
              </a:rPr>
              <a:t> 3b (radical)</a:t>
            </a:r>
            <a:endParaRPr lang="en-US" sz="36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cxnSp>
        <p:nvCxnSpPr>
          <p:cNvPr id="40" name="Straight Arrow Connector 7">
            <a:extLst>
              <a:ext uri="{FF2B5EF4-FFF2-40B4-BE49-F238E27FC236}">
                <a16:creationId xmlns:a16="http://schemas.microsoft.com/office/drawing/2014/main" id="{995C6D6B-126C-4CBE-BBDC-65B9CF8D2EB5}"/>
              </a:ext>
            </a:extLst>
          </p:cNvPr>
          <p:cNvCxnSpPr>
            <a:cxnSpLocks/>
            <a:stCxn id="45" idx="2"/>
            <a:endCxn id="44" idx="3"/>
          </p:cNvCxnSpPr>
          <p:nvPr/>
        </p:nvCxnSpPr>
        <p:spPr>
          <a:xfrm rot="10800000">
            <a:off x="9761914" y="4757701"/>
            <a:ext cx="784151" cy="133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Flowchart: Magnetic Disk 41">
            <a:extLst>
              <a:ext uri="{FF2B5EF4-FFF2-40B4-BE49-F238E27FC236}">
                <a16:creationId xmlns:a16="http://schemas.microsoft.com/office/drawing/2014/main" id="{7BA145DC-519B-43EC-90D1-8F6FA571B340}"/>
              </a:ext>
            </a:extLst>
          </p:cNvPr>
          <p:cNvSpPr/>
          <p:nvPr/>
        </p:nvSpPr>
        <p:spPr>
          <a:xfrm>
            <a:off x="8248985" y="3610543"/>
            <a:ext cx="1512916" cy="588872"/>
          </a:xfrm>
          <a:prstGeom prst="flowChartMagneticDisk">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Dataset</a:t>
            </a:r>
          </a:p>
          <a:p>
            <a:pPr algn="ctr"/>
            <a:r>
              <a:rPr lang="pt-BR" dirty="0"/>
              <a:t>ELSA</a:t>
            </a:r>
          </a:p>
        </p:txBody>
      </p:sp>
      <p:sp>
        <p:nvSpPr>
          <p:cNvPr id="43" name="Flowchart: Magnetic Disk 42">
            <a:extLst>
              <a:ext uri="{FF2B5EF4-FFF2-40B4-BE49-F238E27FC236}">
                <a16:creationId xmlns:a16="http://schemas.microsoft.com/office/drawing/2014/main" id="{6370AEA0-078B-47EE-8625-E101B1C0C48C}"/>
              </a:ext>
            </a:extLst>
          </p:cNvPr>
          <p:cNvSpPr/>
          <p:nvPr/>
        </p:nvSpPr>
        <p:spPr>
          <a:xfrm>
            <a:off x="8248985" y="5297325"/>
            <a:ext cx="1512916" cy="596398"/>
          </a:xfrm>
          <a:prstGeom prst="flowChartMagneticDisk">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Dataset</a:t>
            </a:r>
          </a:p>
          <a:p>
            <a:pPr algn="ctr"/>
            <a:r>
              <a:rPr lang="pt-BR" dirty="0"/>
              <a:t>PNS</a:t>
            </a:r>
          </a:p>
        </p:txBody>
      </p:sp>
      <p:sp>
        <p:nvSpPr>
          <p:cNvPr id="44" name="Rectangle: Rounded Corners 43">
            <a:extLst>
              <a:ext uri="{FF2B5EF4-FFF2-40B4-BE49-F238E27FC236}">
                <a16:creationId xmlns:a16="http://schemas.microsoft.com/office/drawing/2014/main" id="{A63A66F1-5A45-4288-9BE4-E31D32A17F91}"/>
              </a:ext>
            </a:extLst>
          </p:cNvPr>
          <p:cNvSpPr/>
          <p:nvPr/>
        </p:nvSpPr>
        <p:spPr>
          <a:xfrm>
            <a:off x="8248997" y="4375314"/>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Obter</a:t>
            </a:r>
            <a:r>
              <a:rPr lang="en-GB" sz="1400" dirty="0"/>
              <a:t> e </a:t>
            </a:r>
            <a:r>
              <a:rPr lang="en-GB" sz="1400" dirty="0" err="1"/>
              <a:t>comparar</a:t>
            </a:r>
            <a:r>
              <a:rPr lang="en-GB" sz="1400" dirty="0"/>
              <a:t> </a:t>
            </a:r>
            <a:r>
              <a:rPr lang="en-GB" sz="1400" dirty="0" err="1"/>
              <a:t>prevalências</a:t>
            </a:r>
            <a:endParaRPr lang="en-GB" sz="1400" dirty="0"/>
          </a:p>
        </p:txBody>
      </p:sp>
      <p:sp>
        <p:nvSpPr>
          <p:cNvPr id="45" name="Flowchart: Magnetic Disk 44">
            <a:extLst>
              <a:ext uri="{FF2B5EF4-FFF2-40B4-BE49-F238E27FC236}">
                <a16:creationId xmlns:a16="http://schemas.microsoft.com/office/drawing/2014/main" id="{14F43586-7210-462E-9A8B-0271FA859E72}"/>
              </a:ext>
            </a:extLst>
          </p:cNvPr>
          <p:cNvSpPr/>
          <p:nvPr/>
        </p:nvSpPr>
        <p:spPr>
          <a:xfrm>
            <a:off x="10546064" y="4197924"/>
            <a:ext cx="1512916" cy="1122218"/>
          </a:xfrm>
          <a:prstGeom prst="flowChartMagneticDisk">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Prevalência de DRC no BR</a:t>
            </a:r>
          </a:p>
        </p:txBody>
      </p:sp>
      <p:cxnSp>
        <p:nvCxnSpPr>
          <p:cNvPr id="46" name="Straight Arrow Connector 7">
            <a:extLst>
              <a:ext uri="{FF2B5EF4-FFF2-40B4-BE49-F238E27FC236}">
                <a16:creationId xmlns:a16="http://schemas.microsoft.com/office/drawing/2014/main" id="{CD8CAC9E-A5B7-417D-B1A1-DCBEF36FE57C}"/>
              </a:ext>
            </a:extLst>
          </p:cNvPr>
          <p:cNvCxnSpPr>
            <a:cxnSpLocks/>
            <a:stCxn id="42" idx="3"/>
            <a:endCxn id="44" idx="0"/>
          </p:cNvCxnSpPr>
          <p:nvPr/>
        </p:nvCxnSpPr>
        <p:spPr>
          <a:xfrm rot="16200000" flipH="1">
            <a:off x="8917500" y="4287358"/>
            <a:ext cx="175899" cy="1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7">
            <a:extLst>
              <a:ext uri="{FF2B5EF4-FFF2-40B4-BE49-F238E27FC236}">
                <a16:creationId xmlns:a16="http://schemas.microsoft.com/office/drawing/2014/main" id="{D7DA213C-C3A6-45A1-A0B2-E69D595019C7}"/>
              </a:ext>
            </a:extLst>
          </p:cNvPr>
          <p:cNvCxnSpPr>
            <a:cxnSpLocks/>
            <a:stCxn id="43" idx="1"/>
            <a:endCxn id="44" idx="2"/>
          </p:cNvCxnSpPr>
          <p:nvPr/>
        </p:nvCxnSpPr>
        <p:spPr>
          <a:xfrm rot="5400000" flipH="1" flipV="1">
            <a:off x="8926829" y="5218699"/>
            <a:ext cx="157240" cy="1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7">
            <a:extLst>
              <a:ext uri="{FF2B5EF4-FFF2-40B4-BE49-F238E27FC236}">
                <a16:creationId xmlns:a16="http://schemas.microsoft.com/office/drawing/2014/main" id="{4FB1B310-4C0F-4475-A67D-9981554A59F7}"/>
              </a:ext>
            </a:extLst>
          </p:cNvPr>
          <p:cNvCxnSpPr>
            <a:cxnSpLocks/>
            <a:stCxn id="44" idx="1"/>
            <a:endCxn id="49" idx="4"/>
          </p:cNvCxnSpPr>
          <p:nvPr/>
        </p:nvCxnSpPr>
        <p:spPr>
          <a:xfrm rot="10800000" flipV="1">
            <a:off x="7481455" y="4757699"/>
            <a:ext cx="767542" cy="133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Flowchart: Magnetic Disk 48">
            <a:extLst>
              <a:ext uri="{FF2B5EF4-FFF2-40B4-BE49-F238E27FC236}">
                <a16:creationId xmlns:a16="http://schemas.microsoft.com/office/drawing/2014/main" id="{84CCFD5D-11F9-41ED-B6AA-E9516F032124}"/>
              </a:ext>
            </a:extLst>
          </p:cNvPr>
          <p:cNvSpPr/>
          <p:nvPr/>
        </p:nvSpPr>
        <p:spPr>
          <a:xfrm>
            <a:off x="5968539" y="4197924"/>
            <a:ext cx="1512916" cy="1122218"/>
          </a:xfrm>
          <a:prstGeom prst="flowChartMagneticDisk">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Dataset</a:t>
            </a:r>
          </a:p>
          <a:p>
            <a:pPr algn="ctr"/>
            <a:r>
              <a:rPr lang="pt-BR" dirty="0"/>
              <a:t>escolhido</a:t>
            </a:r>
            <a:endParaRPr lang="en-GB" dirty="0"/>
          </a:p>
        </p:txBody>
      </p:sp>
      <p:sp>
        <p:nvSpPr>
          <p:cNvPr id="50" name="Rectangle: Rounded Corners 49">
            <a:extLst>
              <a:ext uri="{FF2B5EF4-FFF2-40B4-BE49-F238E27FC236}">
                <a16:creationId xmlns:a16="http://schemas.microsoft.com/office/drawing/2014/main" id="{5883CF30-2A0B-4366-BAD8-D4CCEF597208}"/>
              </a:ext>
            </a:extLst>
          </p:cNvPr>
          <p:cNvSpPr/>
          <p:nvPr/>
        </p:nvSpPr>
        <p:spPr>
          <a:xfrm>
            <a:off x="3793375" y="3136666"/>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Equação</a:t>
            </a:r>
            <a:r>
              <a:rPr lang="en-GB" sz="1400" dirty="0"/>
              <a:t> para </a:t>
            </a:r>
            <a:r>
              <a:rPr lang="en-GB" sz="1400" dirty="0" err="1"/>
              <a:t>estimar</a:t>
            </a:r>
            <a:r>
              <a:rPr lang="en-GB" sz="1400" dirty="0"/>
              <a:t> TFG</a:t>
            </a:r>
          </a:p>
          <a:p>
            <a:pPr algn="ctr"/>
            <a:r>
              <a:rPr lang="en-GB" sz="1400" dirty="0"/>
              <a:t>(BR)</a:t>
            </a:r>
          </a:p>
        </p:txBody>
      </p:sp>
      <p:cxnSp>
        <p:nvCxnSpPr>
          <p:cNvPr id="51" name="Straight Arrow Connector 7">
            <a:extLst>
              <a:ext uri="{FF2B5EF4-FFF2-40B4-BE49-F238E27FC236}">
                <a16:creationId xmlns:a16="http://schemas.microsoft.com/office/drawing/2014/main" id="{6DB6CC5E-489E-4A03-A6DA-EC236E745D4E}"/>
              </a:ext>
            </a:extLst>
          </p:cNvPr>
          <p:cNvCxnSpPr>
            <a:cxnSpLocks/>
            <a:stCxn id="49" idx="2"/>
            <a:endCxn id="50" idx="2"/>
          </p:cNvCxnSpPr>
          <p:nvPr/>
        </p:nvCxnSpPr>
        <p:spPr>
          <a:xfrm rot="10800000">
            <a:off x="4549833" y="3901437"/>
            <a:ext cx="1418706" cy="857596"/>
          </a:xfrm>
          <a:prstGeom prst="curvedConnector2">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Rounded Corners 51">
            <a:extLst>
              <a:ext uri="{FF2B5EF4-FFF2-40B4-BE49-F238E27FC236}">
                <a16:creationId xmlns:a16="http://schemas.microsoft.com/office/drawing/2014/main" id="{12E47BC8-7DC9-4537-AB76-5513C21AD57A}"/>
              </a:ext>
            </a:extLst>
          </p:cNvPr>
          <p:cNvSpPr/>
          <p:nvPr/>
        </p:nvSpPr>
        <p:spPr>
          <a:xfrm>
            <a:off x="3793374" y="2204366"/>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I</a:t>
            </a:r>
            <a:r>
              <a:rPr lang="en-GB" sz="1400" dirty="0" err="1"/>
              <a:t>dentificação</a:t>
            </a:r>
            <a:r>
              <a:rPr lang="en-GB" sz="1400" dirty="0"/>
              <a:t> de </a:t>
            </a:r>
            <a:r>
              <a:rPr lang="en-GB" sz="1400" dirty="0" err="1"/>
              <a:t>Indivíduos</a:t>
            </a:r>
            <a:r>
              <a:rPr lang="en-GB" sz="1400" dirty="0"/>
              <a:t> </a:t>
            </a:r>
            <a:r>
              <a:rPr lang="en-GB" sz="1400" dirty="0" err="1"/>
              <a:t>Saudáveis</a:t>
            </a:r>
            <a:endParaRPr lang="en-GB" sz="1400" dirty="0"/>
          </a:p>
        </p:txBody>
      </p:sp>
      <p:cxnSp>
        <p:nvCxnSpPr>
          <p:cNvPr id="53" name="Straight Arrow Connector 7">
            <a:extLst>
              <a:ext uri="{FF2B5EF4-FFF2-40B4-BE49-F238E27FC236}">
                <a16:creationId xmlns:a16="http://schemas.microsoft.com/office/drawing/2014/main" id="{7343FED7-818E-4B2B-8376-6F7E081D4532}"/>
              </a:ext>
            </a:extLst>
          </p:cNvPr>
          <p:cNvCxnSpPr>
            <a:cxnSpLocks/>
            <a:stCxn id="52" idx="0"/>
            <a:endCxn id="60" idx="2"/>
          </p:cNvCxnSpPr>
          <p:nvPr/>
        </p:nvCxnSpPr>
        <p:spPr>
          <a:xfrm rot="16200000" flipV="1">
            <a:off x="4459907" y="2114440"/>
            <a:ext cx="177082" cy="2769"/>
          </a:xfrm>
          <a:prstGeom prst="curvedConnector3">
            <a:avLst>
              <a:gd name="adj1" fmla="val 50000"/>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Rounded Corners 53">
            <a:extLst>
              <a:ext uri="{FF2B5EF4-FFF2-40B4-BE49-F238E27FC236}">
                <a16:creationId xmlns:a16="http://schemas.microsoft.com/office/drawing/2014/main" id="{B08BEBCD-4441-414E-9E4E-C225C112F653}"/>
              </a:ext>
            </a:extLst>
          </p:cNvPr>
          <p:cNvSpPr/>
          <p:nvPr/>
        </p:nvSpPr>
        <p:spPr>
          <a:xfrm>
            <a:off x="180110" y="3136665"/>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Equação para estimar TFG</a:t>
            </a:r>
          </a:p>
          <a:p>
            <a:pPr algn="ctr"/>
            <a:r>
              <a:rPr lang="pt-BR" sz="1400" dirty="0"/>
              <a:t>(</a:t>
            </a:r>
            <a:r>
              <a:rPr lang="pt-BR" sz="1400"/>
              <a:t>US)</a:t>
            </a:r>
            <a:endParaRPr lang="en-GB" sz="1400" dirty="0"/>
          </a:p>
        </p:txBody>
      </p:sp>
      <p:sp>
        <p:nvSpPr>
          <p:cNvPr id="55" name="Oval 54">
            <a:extLst>
              <a:ext uri="{FF2B5EF4-FFF2-40B4-BE49-F238E27FC236}">
                <a16:creationId xmlns:a16="http://schemas.microsoft.com/office/drawing/2014/main" id="{B7671482-0907-4D8E-96AB-D78805D9F7A9}"/>
              </a:ext>
            </a:extLst>
          </p:cNvPr>
          <p:cNvSpPr>
            <a:spLocks noChangeAspect="1"/>
          </p:cNvSpPr>
          <p:nvPr/>
        </p:nvSpPr>
        <p:spPr>
          <a:xfrm>
            <a:off x="1550321" y="3692462"/>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1</a:t>
            </a:r>
            <a:endParaRPr lang="en-GB" sz="1600" dirty="0"/>
          </a:p>
        </p:txBody>
      </p:sp>
      <p:cxnSp>
        <p:nvCxnSpPr>
          <p:cNvPr id="56" name="Straight Arrow Connector 7">
            <a:extLst>
              <a:ext uri="{FF2B5EF4-FFF2-40B4-BE49-F238E27FC236}">
                <a16:creationId xmlns:a16="http://schemas.microsoft.com/office/drawing/2014/main" id="{842AD9B5-FC58-410E-8064-8191A50960D1}"/>
              </a:ext>
            </a:extLst>
          </p:cNvPr>
          <p:cNvCxnSpPr>
            <a:cxnSpLocks/>
            <a:stCxn id="54" idx="3"/>
            <a:endCxn id="50" idx="1"/>
          </p:cNvCxnSpPr>
          <p:nvPr/>
        </p:nvCxnSpPr>
        <p:spPr>
          <a:xfrm>
            <a:off x="1693026" y="3519051"/>
            <a:ext cx="2100349" cy="1"/>
          </a:xfrm>
          <a:prstGeom prst="curvedConnector3">
            <a:avLst>
              <a:gd name="adj1" fmla="val 50000"/>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7">
            <a:extLst>
              <a:ext uri="{FF2B5EF4-FFF2-40B4-BE49-F238E27FC236}">
                <a16:creationId xmlns:a16="http://schemas.microsoft.com/office/drawing/2014/main" id="{CD29C3FD-E511-47CA-BB53-0E02118B1879}"/>
              </a:ext>
            </a:extLst>
          </p:cNvPr>
          <p:cNvCxnSpPr>
            <a:cxnSpLocks/>
            <a:stCxn id="50" idx="0"/>
            <a:endCxn id="52" idx="2"/>
          </p:cNvCxnSpPr>
          <p:nvPr/>
        </p:nvCxnSpPr>
        <p:spPr>
          <a:xfrm rot="16200000" flipV="1">
            <a:off x="4466069" y="3052901"/>
            <a:ext cx="167529" cy="1"/>
          </a:xfrm>
          <a:prstGeom prst="curvedConnector3">
            <a:avLst>
              <a:gd name="adj1" fmla="val 50000"/>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7">
            <a:extLst>
              <a:ext uri="{FF2B5EF4-FFF2-40B4-BE49-F238E27FC236}">
                <a16:creationId xmlns:a16="http://schemas.microsoft.com/office/drawing/2014/main" id="{A29E94E7-1F8D-4BE4-A312-DAE31F546932}"/>
              </a:ext>
            </a:extLst>
          </p:cNvPr>
          <p:cNvCxnSpPr>
            <a:cxnSpLocks/>
            <a:stCxn id="49" idx="1"/>
            <a:endCxn id="52" idx="3"/>
          </p:cNvCxnSpPr>
          <p:nvPr/>
        </p:nvCxnSpPr>
        <p:spPr>
          <a:xfrm rot="16200000" flipV="1">
            <a:off x="5210058" y="2682984"/>
            <a:ext cx="1611172" cy="1418707"/>
          </a:xfrm>
          <a:prstGeom prst="curvedConnector2">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Rounded Corners 59">
            <a:extLst>
              <a:ext uri="{FF2B5EF4-FFF2-40B4-BE49-F238E27FC236}">
                <a16:creationId xmlns:a16="http://schemas.microsoft.com/office/drawing/2014/main" id="{9A11FE20-CF1C-4E5D-A9D1-D644D2CF5768}"/>
              </a:ext>
            </a:extLst>
          </p:cNvPr>
          <p:cNvSpPr/>
          <p:nvPr/>
        </p:nvSpPr>
        <p:spPr>
          <a:xfrm>
            <a:off x="3790605" y="1262513"/>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a:t>Equação </a:t>
            </a:r>
            <a:r>
              <a:rPr lang="pt-BR" sz="1400" dirty="0"/>
              <a:t>de Idade </a:t>
            </a:r>
            <a:r>
              <a:rPr lang="pt-BR" sz="1400"/>
              <a:t>Renal (BR)</a:t>
            </a:r>
            <a:endParaRPr lang="en-GB" sz="1400" dirty="0"/>
          </a:p>
        </p:txBody>
      </p:sp>
      <p:sp>
        <p:nvSpPr>
          <p:cNvPr id="61" name="Rectangle: Rounded Corners 60">
            <a:extLst>
              <a:ext uri="{FF2B5EF4-FFF2-40B4-BE49-F238E27FC236}">
                <a16:creationId xmlns:a16="http://schemas.microsoft.com/office/drawing/2014/main" id="{5F43D5C5-0339-4F2F-BDC3-043DB99212CB}"/>
              </a:ext>
            </a:extLst>
          </p:cNvPr>
          <p:cNvSpPr/>
          <p:nvPr/>
        </p:nvSpPr>
        <p:spPr>
          <a:xfrm>
            <a:off x="180110" y="1262513"/>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Equação</a:t>
            </a:r>
            <a:r>
              <a:rPr lang="en-GB" sz="1400" dirty="0"/>
              <a:t> de </a:t>
            </a:r>
            <a:r>
              <a:rPr lang="en-GB" sz="1400" dirty="0" err="1"/>
              <a:t>Idade</a:t>
            </a:r>
            <a:r>
              <a:rPr lang="en-GB" sz="1400" dirty="0"/>
              <a:t> Renal (AU)</a:t>
            </a:r>
          </a:p>
        </p:txBody>
      </p:sp>
      <p:sp>
        <p:nvSpPr>
          <p:cNvPr id="62" name="Oval 61">
            <a:extLst>
              <a:ext uri="{FF2B5EF4-FFF2-40B4-BE49-F238E27FC236}">
                <a16:creationId xmlns:a16="http://schemas.microsoft.com/office/drawing/2014/main" id="{F7D90C2C-DAD6-4B0E-8400-A44799E27438}"/>
              </a:ext>
            </a:extLst>
          </p:cNvPr>
          <p:cNvSpPr>
            <a:spLocks noChangeAspect="1"/>
          </p:cNvSpPr>
          <p:nvPr/>
        </p:nvSpPr>
        <p:spPr>
          <a:xfrm>
            <a:off x="1503218" y="1839669"/>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2</a:t>
            </a:r>
            <a:endParaRPr lang="en-GB" sz="1600" dirty="0"/>
          </a:p>
        </p:txBody>
      </p:sp>
      <p:cxnSp>
        <p:nvCxnSpPr>
          <p:cNvPr id="63" name="Straight Arrow Connector 7">
            <a:extLst>
              <a:ext uri="{FF2B5EF4-FFF2-40B4-BE49-F238E27FC236}">
                <a16:creationId xmlns:a16="http://schemas.microsoft.com/office/drawing/2014/main" id="{0B5C35C9-4308-4E77-9302-BD42A0805532}"/>
              </a:ext>
            </a:extLst>
          </p:cNvPr>
          <p:cNvCxnSpPr>
            <a:cxnSpLocks/>
            <a:stCxn id="61" idx="3"/>
            <a:endCxn id="60" idx="1"/>
          </p:cNvCxnSpPr>
          <p:nvPr/>
        </p:nvCxnSpPr>
        <p:spPr>
          <a:xfrm>
            <a:off x="1693026" y="1644899"/>
            <a:ext cx="2097579" cy="12700"/>
          </a:xfrm>
          <a:prstGeom prst="curvedConnector3">
            <a:avLst>
              <a:gd name="adj1" fmla="val 50000"/>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CF22C756-BD96-4BE6-A2F5-CA1EACDF8AE5}"/>
              </a:ext>
            </a:extLst>
          </p:cNvPr>
          <p:cNvSpPr txBox="1"/>
          <p:nvPr/>
        </p:nvSpPr>
        <p:spPr>
          <a:xfrm>
            <a:off x="5612829" y="5403295"/>
            <a:ext cx="2300885" cy="646331"/>
          </a:xfrm>
          <a:prstGeom prst="rect">
            <a:avLst/>
          </a:prstGeom>
          <a:noFill/>
        </p:spPr>
        <p:txBody>
          <a:bodyPr wrap="square" rtlCol="0">
            <a:spAutoFit/>
          </a:bodyPr>
          <a:lstStyle>
            <a:defPPr>
              <a:defRPr lang="en-US"/>
            </a:defPPr>
            <a:lvl1pPr algn="ctr">
              <a:defRPr sz="1200" i="1">
                <a:solidFill>
                  <a:schemeClr val="accent2"/>
                </a:solidFill>
              </a:defRPr>
            </a:lvl1pPr>
          </a:lstStyle>
          <a:p>
            <a:r>
              <a:rPr lang="pt-BR" dirty="0"/>
              <a:t>A gente foca em determinar </a:t>
            </a:r>
            <a:r>
              <a:rPr lang="pt-BR" dirty="0" err="1"/>
              <a:t>qualo</a:t>
            </a:r>
            <a:r>
              <a:rPr lang="pt-BR" dirty="0"/>
              <a:t> melhor uso que a gente pode fazer dos datasets disponíveis.</a:t>
            </a:r>
          </a:p>
        </p:txBody>
      </p:sp>
      <p:sp>
        <p:nvSpPr>
          <p:cNvPr id="70" name="Rectangle: Rounded Corners 69">
            <a:extLst>
              <a:ext uri="{FF2B5EF4-FFF2-40B4-BE49-F238E27FC236}">
                <a16:creationId xmlns:a16="http://schemas.microsoft.com/office/drawing/2014/main" id="{1928E980-2456-45C6-BB7E-43775A2C9E0C}"/>
              </a:ext>
            </a:extLst>
          </p:cNvPr>
          <p:cNvSpPr/>
          <p:nvPr/>
        </p:nvSpPr>
        <p:spPr>
          <a:xfrm>
            <a:off x="5612830" y="5353395"/>
            <a:ext cx="2355266" cy="753578"/>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TextBox 35">
            <a:extLst>
              <a:ext uri="{FF2B5EF4-FFF2-40B4-BE49-F238E27FC236}">
                <a16:creationId xmlns:a16="http://schemas.microsoft.com/office/drawing/2014/main" id="{B9F8802E-F8B6-428A-9618-EE19DDEC4401}"/>
              </a:ext>
            </a:extLst>
          </p:cNvPr>
          <p:cNvSpPr txBox="1"/>
          <p:nvPr/>
        </p:nvSpPr>
        <p:spPr>
          <a:xfrm>
            <a:off x="10461217" y="5317317"/>
            <a:ext cx="1597739" cy="1384995"/>
          </a:xfrm>
          <a:prstGeom prst="rect">
            <a:avLst/>
          </a:prstGeom>
          <a:noFill/>
        </p:spPr>
        <p:txBody>
          <a:bodyPr wrap="square" rtlCol="0">
            <a:spAutoFit/>
          </a:bodyPr>
          <a:lstStyle/>
          <a:p>
            <a:pPr algn="ctr"/>
            <a:r>
              <a:rPr lang="pt-BR" sz="1200" i="1" dirty="0">
                <a:solidFill>
                  <a:schemeClr val="accent2"/>
                </a:solidFill>
              </a:rPr>
              <a:t>Coletar dados de fontes publicadas e oficiais sobre prevalência de DRC na população brasileira. Identificar </a:t>
            </a:r>
            <a:r>
              <a:rPr lang="pt-BR" sz="1200" i="1" dirty="0" err="1">
                <a:solidFill>
                  <a:schemeClr val="accent2"/>
                </a:solidFill>
              </a:rPr>
              <a:t>cutoffs</a:t>
            </a:r>
            <a:r>
              <a:rPr lang="pt-BR" sz="1200" i="1" dirty="0">
                <a:solidFill>
                  <a:schemeClr val="accent2"/>
                </a:solidFill>
              </a:rPr>
              <a:t> usados.</a:t>
            </a:r>
          </a:p>
        </p:txBody>
      </p:sp>
    </p:spTree>
    <p:extLst>
      <p:ext uri="{BB962C8B-B14F-4D97-AF65-F5344CB8AC3E}">
        <p14:creationId xmlns:p14="http://schemas.microsoft.com/office/powerpoint/2010/main" val="3261630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Magnetic Disk 4">
            <a:extLst>
              <a:ext uri="{FF2B5EF4-FFF2-40B4-BE49-F238E27FC236}">
                <a16:creationId xmlns:a16="http://schemas.microsoft.com/office/drawing/2014/main" id="{3E402890-DAA1-4BD7-8358-2027D1A2DD30}"/>
              </a:ext>
            </a:extLst>
          </p:cNvPr>
          <p:cNvSpPr/>
          <p:nvPr/>
        </p:nvSpPr>
        <p:spPr>
          <a:xfrm>
            <a:off x="5968539" y="4197924"/>
            <a:ext cx="1512916" cy="1122218"/>
          </a:xfrm>
          <a:prstGeom prst="flowChartMagneticDisk">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Dataset</a:t>
            </a:r>
          </a:p>
          <a:p>
            <a:pPr algn="ctr"/>
            <a:r>
              <a:rPr lang="pt-BR" dirty="0"/>
              <a:t>Escolhido</a:t>
            </a:r>
            <a:endParaRPr lang="en-GB" dirty="0"/>
          </a:p>
        </p:txBody>
      </p:sp>
      <p:sp>
        <p:nvSpPr>
          <p:cNvPr id="6" name="Rectangle: Rounded Corners 5">
            <a:extLst>
              <a:ext uri="{FF2B5EF4-FFF2-40B4-BE49-F238E27FC236}">
                <a16:creationId xmlns:a16="http://schemas.microsoft.com/office/drawing/2014/main" id="{4D49FBF5-C96E-424F-9306-C12B59F51C29}"/>
              </a:ext>
            </a:extLst>
          </p:cNvPr>
          <p:cNvSpPr/>
          <p:nvPr/>
        </p:nvSpPr>
        <p:spPr>
          <a:xfrm>
            <a:off x="3793375" y="3136666"/>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Equação</a:t>
            </a:r>
            <a:r>
              <a:rPr lang="en-GB" sz="1400" dirty="0"/>
              <a:t> para </a:t>
            </a:r>
            <a:r>
              <a:rPr lang="en-GB" sz="1400" dirty="0" err="1"/>
              <a:t>estimar</a:t>
            </a:r>
            <a:r>
              <a:rPr lang="en-GB" sz="1400" dirty="0"/>
              <a:t> TFG</a:t>
            </a:r>
          </a:p>
          <a:p>
            <a:pPr algn="ctr"/>
            <a:r>
              <a:rPr lang="en-GB" sz="1400" dirty="0"/>
              <a:t>(BR)</a:t>
            </a:r>
          </a:p>
        </p:txBody>
      </p:sp>
      <p:cxnSp>
        <p:nvCxnSpPr>
          <p:cNvPr id="8" name="Straight Arrow Connector 7">
            <a:extLst>
              <a:ext uri="{FF2B5EF4-FFF2-40B4-BE49-F238E27FC236}">
                <a16:creationId xmlns:a16="http://schemas.microsoft.com/office/drawing/2014/main" id="{A9AF2F73-8686-44BE-9335-EF2F521C81CA}"/>
              </a:ext>
            </a:extLst>
          </p:cNvPr>
          <p:cNvCxnSpPr>
            <a:cxnSpLocks/>
            <a:stCxn id="5" idx="2"/>
            <a:endCxn id="6" idx="2"/>
          </p:cNvCxnSpPr>
          <p:nvPr/>
        </p:nvCxnSpPr>
        <p:spPr>
          <a:xfrm rot="10800000">
            <a:off x="4549833" y="3901437"/>
            <a:ext cx="1418706" cy="85759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9E9398AA-2D00-4A26-9653-64F1AC1736F9}"/>
              </a:ext>
            </a:extLst>
          </p:cNvPr>
          <p:cNvSpPr/>
          <p:nvPr/>
        </p:nvSpPr>
        <p:spPr>
          <a:xfrm>
            <a:off x="3793374" y="2204366"/>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I</a:t>
            </a:r>
            <a:r>
              <a:rPr lang="en-GB" sz="1400" dirty="0" err="1"/>
              <a:t>dentificação</a:t>
            </a:r>
            <a:r>
              <a:rPr lang="en-GB" sz="1400" dirty="0"/>
              <a:t> de </a:t>
            </a:r>
            <a:r>
              <a:rPr lang="en-GB" sz="1400" dirty="0" err="1"/>
              <a:t>Indivíduos</a:t>
            </a:r>
            <a:r>
              <a:rPr lang="en-GB" sz="1400" dirty="0"/>
              <a:t> </a:t>
            </a:r>
            <a:r>
              <a:rPr lang="en-GB" sz="1400" dirty="0" err="1"/>
              <a:t>Saudáveis</a:t>
            </a:r>
            <a:endParaRPr lang="en-GB" sz="1400" dirty="0"/>
          </a:p>
        </p:txBody>
      </p:sp>
      <p:cxnSp>
        <p:nvCxnSpPr>
          <p:cNvPr id="20" name="Straight Arrow Connector 7">
            <a:extLst>
              <a:ext uri="{FF2B5EF4-FFF2-40B4-BE49-F238E27FC236}">
                <a16:creationId xmlns:a16="http://schemas.microsoft.com/office/drawing/2014/main" id="{FD50C1FC-B384-4726-9C50-4C208E38C800}"/>
              </a:ext>
            </a:extLst>
          </p:cNvPr>
          <p:cNvCxnSpPr>
            <a:cxnSpLocks/>
            <a:stCxn id="19" idx="0"/>
            <a:endCxn id="36" idx="2"/>
          </p:cNvCxnSpPr>
          <p:nvPr/>
        </p:nvCxnSpPr>
        <p:spPr>
          <a:xfrm rot="16200000" flipV="1">
            <a:off x="4459907" y="2114440"/>
            <a:ext cx="177082" cy="276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C3FAEAE0-BEF3-48A5-B23A-8785043B7870}"/>
              </a:ext>
            </a:extLst>
          </p:cNvPr>
          <p:cNvSpPr/>
          <p:nvPr/>
        </p:nvSpPr>
        <p:spPr>
          <a:xfrm>
            <a:off x="180110" y="3136665"/>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Equação para estimar TFG</a:t>
            </a:r>
          </a:p>
          <a:p>
            <a:pPr algn="ctr"/>
            <a:r>
              <a:rPr lang="pt-BR" sz="1400" dirty="0"/>
              <a:t>(US)</a:t>
            </a:r>
            <a:endParaRPr lang="en-GB" sz="1400" dirty="0"/>
          </a:p>
        </p:txBody>
      </p:sp>
      <p:sp>
        <p:nvSpPr>
          <p:cNvPr id="18" name="Oval 17">
            <a:extLst>
              <a:ext uri="{FF2B5EF4-FFF2-40B4-BE49-F238E27FC236}">
                <a16:creationId xmlns:a16="http://schemas.microsoft.com/office/drawing/2014/main" id="{0E6E8427-59F4-4192-ADB0-13D5CC8FCDF6}"/>
              </a:ext>
            </a:extLst>
          </p:cNvPr>
          <p:cNvSpPr>
            <a:spLocks noChangeAspect="1"/>
          </p:cNvSpPr>
          <p:nvPr/>
        </p:nvSpPr>
        <p:spPr>
          <a:xfrm>
            <a:off x="1550321" y="3692462"/>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1</a:t>
            </a:r>
            <a:endParaRPr lang="en-GB" sz="1600" dirty="0"/>
          </a:p>
        </p:txBody>
      </p:sp>
      <p:cxnSp>
        <p:nvCxnSpPr>
          <p:cNvPr id="26" name="Straight Arrow Connector 7">
            <a:extLst>
              <a:ext uri="{FF2B5EF4-FFF2-40B4-BE49-F238E27FC236}">
                <a16:creationId xmlns:a16="http://schemas.microsoft.com/office/drawing/2014/main" id="{72574A49-8E4A-44C1-ACA5-98F9E07B6998}"/>
              </a:ext>
            </a:extLst>
          </p:cNvPr>
          <p:cNvCxnSpPr>
            <a:cxnSpLocks/>
            <a:stCxn id="25" idx="3"/>
            <a:endCxn id="6" idx="1"/>
          </p:cNvCxnSpPr>
          <p:nvPr/>
        </p:nvCxnSpPr>
        <p:spPr>
          <a:xfrm>
            <a:off x="1693026" y="3519051"/>
            <a:ext cx="2100349" cy="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7">
            <a:extLst>
              <a:ext uri="{FF2B5EF4-FFF2-40B4-BE49-F238E27FC236}">
                <a16:creationId xmlns:a16="http://schemas.microsoft.com/office/drawing/2014/main" id="{A1919A57-EB68-4F17-A7C8-5C7ADC7234DF}"/>
              </a:ext>
            </a:extLst>
          </p:cNvPr>
          <p:cNvCxnSpPr>
            <a:cxnSpLocks/>
            <a:stCxn id="6" idx="0"/>
            <a:endCxn id="19" idx="2"/>
          </p:cNvCxnSpPr>
          <p:nvPr/>
        </p:nvCxnSpPr>
        <p:spPr>
          <a:xfrm rot="16200000" flipV="1">
            <a:off x="4466069" y="3052901"/>
            <a:ext cx="167529" cy="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7">
            <a:extLst>
              <a:ext uri="{FF2B5EF4-FFF2-40B4-BE49-F238E27FC236}">
                <a16:creationId xmlns:a16="http://schemas.microsoft.com/office/drawing/2014/main" id="{67AFBF1D-859E-437C-8517-C207DF4B1596}"/>
              </a:ext>
            </a:extLst>
          </p:cNvPr>
          <p:cNvCxnSpPr>
            <a:cxnSpLocks/>
            <a:stCxn id="5" idx="1"/>
            <a:endCxn id="19" idx="3"/>
          </p:cNvCxnSpPr>
          <p:nvPr/>
        </p:nvCxnSpPr>
        <p:spPr>
          <a:xfrm rot="16200000" flipV="1">
            <a:off x="5210058" y="2682984"/>
            <a:ext cx="1611172" cy="141870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Rounded Corners 35">
            <a:extLst>
              <a:ext uri="{FF2B5EF4-FFF2-40B4-BE49-F238E27FC236}">
                <a16:creationId xmlns:a16="http://schemas.microsoft.com/office/drawing/2014/main" id="{D99F1529-707F-4B0F-BDE7-6F68B363C4E5}"/>
              </a:ext>
            </a:extLst>
          </p:cNvPr>
          <p:cNvSpPr/>
          <p:nvPr/>
        </p:nvSpPr>
        <p:spPr>
          <a:xfrm>
            <a:off x="3790605" y="1262513"/>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Equação de Idade Renal (BR)</a:t>
            </a:r>
            <a:endParaRPr lang="en-GB" sz="1400" dirty="0"/>
          </a:p>
        </p:txBody>
      </p:sp>
      <p:sp>
        <p:nvSpPr>
          <p:cNvPr id="42" name="Rectangle: Rounded Corners 41">
            <a:extLst>
              <a:ext uri="{FF2B5EF4-FFF2-40B4-BE49-F238E27FC236}">
                <a16:creationId xmlns:a16="http://schemas.microsoft.com/office/drawing/2014/main" id="{AB01655D-4A30-4156-B3A5-A74AD4A040F2}"/>
              </a:ext>
            </a:extLst>
          </p:cNvPr>
          <p:cNvSpPr/>
          <p:nvPr/>
        </p:nvSpPr>
        <p:spPr>
          <a:xfrm>
            <a:off x="180110" y="1262513"/>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Equação</a:t>
            </a:r>
            <a:r>
              <a:rPr lang="en-GB" sz="1400" dirty="0"/>
              <a:t> de </a:t>
            </a:r>
            <a:r>
              <a:rPr lang="en-GB" sz="1400" dirty="0" err="1"/>
              <a:t>Idade</a:t>
            </a:r>
            <a:r>
              <a:rPr lang="en-GB" sz="1400" dirty="0"/>
              <a:t> Renal (AU)</a:t>
            </a:r>
          </a:p>
        </p:txBody>
      </p:sp>
      <p:sp>
        <p:nvSpPr>
          <p:cNvPr id="24" name="Oval 23">
            <a:extLst>
              <a:ext uri="{FF2B5EF4-FFF2-40B4-BE49-F238E27FC236}">
                <a16:creationId xmlns:a16="http://schemas.microsoft.com/office/drawing/2014/main" id="{E031EE4D-53BF-4217-9BEC-C3895901ECE2}"/>
              </a:ext>
            </a:extLst>
          </p:cNvPr>
          <p:cNvSpPr>
            <a:spLocks noChangeAspect="1"/>
          </p:cNvSpPr>
          <p:nvPr/>
        </p:nvSpPr>
        <p:spPr>
          <a:xfrm>
            <a:off x="1503218" y="1839669"/>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2</a:t>
            </a:r>
            <a:endParaRPr lang="en-GB" sz="1600" dirty="0"/>
          </a:p>
        </p:txBody>
      </p:sp>
      <p:cxnSp>
        <p:nvCxnSpPr>
          <p:cNvPr id="43" name="Straight Arrow Connector 7">
            <a:extLst>
              <a:ext uri="{FF2B5EF4-FFF2-40B4-BE49-F238E27FC236}">
                <a16:creationId xmlns:a16="http://schemas.microsoft.com/office/drawing/2014/main" id="{F37057A3-BB17-4D2A-8485-EBED644C19BE}"/>
              </a:ext>
            </a:extLst>
          </p:cNvPr>
          <p:cNvCxnSpPr>
            <a:cxnSpLocks/>
            <a:stCxn id="42" idx="3"/>
            <a:endCxn id="36" idx="1"/>
          </p:cNvCxnSpPr>
          <p:nvPr/>
        </p:nvCxnSpPr>
        <p:spPr>
          <a:xfrm>
            <a:off x="1693026" y="1644899"/>
            <a:ext cx="2097579" cy="1270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FDD5FB7A-981C-42B9-AE90-FB59BE231BE9}"/>
              </a:ext>
            </a:extLst>
          </p:cNvPr>
          <p:cNvSpPr/>
          <p:nvPr/>
        </p:nvSpPr>
        <p:spPr>
          <a:xfrm>
            <a:off x="0" y="0"/>
            <a:ext cx="7063793" cy="646331"/>
          </a:xfrm>
          <a:prstGeom prst="rect">
            <a:avLst/>
          </a:prstGeom>
          <a:noFill/>
        </p:spPr>
        <p:txBody>
          <a:bodyPr wrap="none" lIns="91440" tIns="45720" rIns="91440" bIns="45720">
            <a:spAutoFit/>
          </a:bodyPr>
          <a:lstStyle/>
          <a:p>
            <a:pPr algn="ctr"/>
            <a:r>
              <a:rPr lang="en-US" sz="3600" b="1" dirty="0">
                <a:ln w="12700">
                  <a:solidFill>
                    <a:schemeClr val="accent5"/>
                  </a:solidFill>
                  <a:prstDash val="solid"/>
                </a:ln>
                <a:pattFill prst="ltDnDiag">
                  <a:fgClr>
                    <a:schemeClr val="accent5">
                      <a:lumMod val="60000"/>
                      <a:lumOff val="40000"/>
                    </a:schemeClr>
                  </a:fgClr>
                  <a:bgClr>
                    <a:schemeClr val="bg1"/>
                  </a:bgClr>
                </a:pattFill>
              </a:rPr>
              <a:t>Sketch da </a:t>
            </a:r>
            <a:r>
              <a:rPr lang="en-US" sz="3600" b="1" dirty="0" err="1">
                <a:ln w="12700">
                  <a:solidFill>
                    <a:schemeClr val="accent5"/>
                  </a:solidFill>
                  <a:prstDash val="solid"/>
                </a:ln>
                <a:pattFill prst="ltDnDiag">
                  <a:fgClr>
                    <a:schemeClr val="accent5">
                      <a:lumMod val="60000"/>
                      <a:lumOff val="40000"/>
                    </a:schemeClr>
                  </a:fgClr>
                  <a:bgClr>
                    <a:schemeClr val="bg1"/>
                  </a:bgClr>
                </a:pattFill>
              </a:rPr>
              <a:t>Temporada</a:t>
            </a:r>
            <a:r>
              <a:rPr lang="en-US" sz="3600" b="1" dirty="0">
                <a:ln w="12700">
                  <a:solidFill>
                    <a:schemeClr val="accent5"/>
                  </a:solidFill>
                  <a:prstDash val="solid"/>
                </a:ln>
                <a:pattFill prst="ltDnDiag">
                  <a:fgClr>
                    <a:schemeClr val="accent5">
                      <a:lumMod val="60000"/>
                      <a:lumOff val="40000"/>
                    </a:schemeClr>
                  </a:fgClr>
                  <a:bgClr>
                    <a:schemeClr val="bg1"/>
                  </a:bgClr>
                </a:pattFill>
              </a:rPr>
              <a:t> </a:t>
            </a:r>
            <a:r>
              <a:rPr lang="en-US" sz="3600" b="1" dirty="0" err="1">
                <a:ln w="12700">
                  <a:solidFill>
                    <a:schemeClr val="accent5"/>
                  </a:solidFill>
                  <a:prstDash val="solid"/>
                </a:ln>
                <a:pattFill prst="ltDnDiag">
                  <a:fgClr>
                    <a:schemeClr val="accent5">
                      <a:lumMod val="60000"/>
                      <a:lumOff val="40000"/>
                    </a:schemeClr>
                  </a:fgClr>
                  <a:bgClr>
                    <a:schemeClr val="bg1"/>
                  </a:bgClr>
                </a:pattFill>
              </a:rPr>
              <a:t>Completa</a:t>
            </a:r>
            <a:r>
              <a:rPr lang="en-US" sz="3600" b="1" dirty="0">
                <a:ln w="12700">
                  <a:solidFill>
                    <a:schemeClr val="accent5"/>
                  </a:solidFill>
                  <a:prstDash val="solid"/>
                </a:ln>
                <a:pattFill prst="ltDnDiag">
                  <a:fgClr>
                    <a:schemeClr val="accent5">
                      <a:lumMod val="60000"/>
                      <a:lumOff val="40000"/>
                    </a:schemeClr>
                  </a:fgClr>
                  <a:bgClr>
                    <a:schemeClr val="bg1"/>
                  </a:bgClr>
                </a:pattFill>
              </a:rPr>
              <a:t> (v2)</a:t>
            </a:r>
            <a:endParaRPr lang="en-US" sz="36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cxnSp>
        <p:nvCxnSpPr>
          <p:cNvPr id="27" name="Straight Arrow Connector 7">
            <a:extLst>
              <a:ext uri="{FF2B5EF4-FFF2-40B4-BE49-F238E27FC236}">
                <a16:creationId xmlns:a16="http://schemas.microsoft.com/office/drawing/2014/main" id="{8E422C28-3564-4331-BDE9-69297EF5A8C9}"/>
              </a:ext>
            </a:extLst>
          </p:cNvPr>
          <p:cNvCxnSpPr>
            <a:cxnSpLocks/>
            <a:stCxn id="5" idx="1"/>
            <a:endCxn id="31" idx="1"/>
          </p:cNvCxnSpPr>
          <p:nvPr/>
        </p:nvCxnSpPr>
        <p:spPr>
          <a:xfrm rot="5400000" flipH="1" flipV="1">
            <a:off x="6657859" y="2645578"/>
            <a:ext cx="1619485" cy="148520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Rounded Corners 30">
            <a:extLst>
              <a:ext uri="{FF2B5EF4-FFF2-40B4-BE49-F238E27FC236}">
                <a16:creationId xmlns:a16="http://schemas.microsoft.com/office/drawing/2014/main" id="{255E95E5-F80E-4981-9750-54C09A8273FC}"/>
              </a:ext>
            </a:extLst>
          </p:cNvPr>
          <p:cNvSpPr/>
          <p:nvPr/>
        </p:nvSpPr>
        <p:spPr>
          <a:xfrm>
            <a:off x="8210205" y="2196053"/>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a:t>I</a:t>
            </a:r>
            <a:r>
              <a:rPr lang="en-GB" sz="1400"/>
              <a:t>dentificação</a:t>
            </a:r>
            <a:r>
              <a:rPr lang="en-GB" sz="1400" dirty="0"/>
              <a:t> </a:t>
            </a:r>
            <a:r>
              <a:rPr lang="en-GB" sz="1400"/>
              <a:t>de Indivíduos Saudáveis</a:t>
            </a:r>
            <a:endParaRPr lang="en-GB" sz="1400" dirty="0"/>
          </a:p>
        </p:txBody>
      </p:sp>
      <p:sp>
        <p:nvSpPr>
          <p:cNvPr id="32" name="Rectangle: Rounded Corners 31">
            <a:extLst>
              <a:ext uri="{FF2B5EF4-FFF2-40B4-BE49-F238E27FC236}">
                <a16:creationId xmlns:a16="http://schemas.microsoft.com/office/drawing/2014/main" id="{3376AAA3-0D07-4F84-B962-3C3490EA78AF}"/>
              </a:ext>
            </a:extLst>
          </p:cNvPr>
          <p:cNvSpPr/>
          <p:nvPr/>
        </p:nvSpPr>
        <p:spPr>
          <a:xfrm>
            <a:off x="8201892" y="1245887"/>
            <a:ext cx="1512916" cy="764771"/>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solidFill>
                  <a:schemeClr val="tx1">
                    <a:lumMod val="65000"/>
                    <a:lumOff val="35000"/>
                  </a:schemeClr>
                </a:solidFill>
              </a:rPr>
              <a:t>Equação de Idade Renal (BR)</a:t>
            </a:r>
            <a:endParaRPr lang="en-GB" sz="1400" dirty="0">
              <a:solidFill>
                <a:schemeClr val="tx1">
                  <a:lumMod val="65000"/>
                  <a:lumOff val="35000"/>
                </a:schemeClr>
              </a:solidFill>
            </a:endParaRPr>
          </a:p>
        </p:txBody>
      </p:sp>
      <p:cxnSp>
        <p:nvCxnSpPr>
          <p:cNvPr id="34" name="Straight Arrow Connector 7">
            <a:extLst>
              <a:ext uri="{FF2B5EF4-FFF2-40B4-BE49-F238E27FC236}">
                <a16:creationId xmlns:a16="http://schemas.microsoft.com/office/drawing/2014/main" id="{EC487FD6-3B39-4CFC-858E-C182544AD2DE}"/>
              </a:ext>
            </a:extLst>
          </p:cNvPr>
          <p:cNvCxnSpPr>
            <a:cxnSpLocks/>
            <a:stCxn id="31" idx="0"/>
            <a:endCxn id="32" idx="2"/>
          </p:cNvCxnSpPr>
          <p:nvPr/>
        </p:nvCxnSpPr>
        <p:spPr>
          <a:xfrm rot="16200000" flipV="1">
            <a:off x="8869810" y="2099199"/>
            <a:ext cx="185395" cy="831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7">
            <a:extLst>
              <a:ext uri="{FF2B5EF4-FFF2-40B4-BE49-F238E27FC236}">
                <a16:creationId xmlns:a16="http://schemas.microsoft.com/office/drawing/2014/main" id="{3CB18ACC-3C41-4083-B115-F0EA51581E63}"/>
              </a:ext>
            </a:extLst>
          </p:cNvPr>
          <p:cNvCxnSpPr>
            <a:cxnSpLocks/>
            <a:stCxn id="41" idx="2"/>
            <a:endCxn id="40" idx="3"/>
          </p:cNvCxnSpPr>
          <p:nvPr/>
        </p:nvCxnSpPr>
        <p:spPr>
          <a:xfrm rot="10800000">
            <a:off x="9761914" y="4757701"/>
            <a:ext cx="784151" cy="133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40174ADD-2536-4E61-9DA7-7474BA14026C}"/>
              </a:ext>
            </a:extLst>
          </p:cNvPr>
          <p:cNvSpPr txBox="1"/>
          <p:nvPr/>
        </p:nvSpPr>
        <p:spPr>
          <a:xfrm>
            <a:off x="10461217" y="5317317"/>
            <a:ext cx="1597739" cy="1384995"/>
          </a:xfrm>
          <a:prstGeom prst="rect">
            <a:avLst/>
          </a:prstGeom>
          <a:noFill/>
        </p:spPr>
        <p:txBody>
          <a:bodyPr wrap="square" rtlCol="0">
            <a:spAutoFit/>
          </a:bodyPr>
          <a:lstStyle/>
          <a:p>
            <a:pPr algn="ctr"/>
            <a:r>
              <a:rPr lang="pt-BR" sz="1200" i="1" dirty="0">
                <a:solidFill>
                  <a:schemeClr val="accent2"/>
                </a:solidFill>
              </a:rPr>
              <a:t>Coletar dados de fontes publicadas e oficiais sobre prevalência de DRC na população brasileira. Identificar </a:t>
            </a:r>
            <a:r>
              <a:rPr lang="pt-BR" sz="1200" i="1" dirty="0" err="1">
                <a:solidFill>
                  <a:schemeClr val="accent2"/>
                </a:solidFill>
              </a:rPr>
              <a:t>cutoffs</a:t>
            </a:r>
            <a:r>
              <a:rPr lang="pt-BR" sz="1200" i="1" dirty="0">
                <a:solidFill>
                  <a:schemeClr val="accent2"/>
                </a:solidFill>
              </a:rPr>
              <a:t> usados.</a:t>
            </a:r>
          </a:p>
        </p:txBody>
      </p:sp>
      <p:sp>
        <p:nvSpPr>
          <p:cNvPr id="38" name="Flowchart: Magnetic Disk 37">
            <a:extLst>
              <a:ext uri="{FF2B5EF4-FFF2-40B4-BE49-F238E27FC236}">
                <a16:creationId xmlns:a16="http://schemas.microsoft.com/office/drawing/2014/main" id="{1BB868AC-CACB-4204-BEF1-6EEF9EF5461B}"/>
              </a:ext>
            </a:extLst>
          </p:cNvPr>
          <p:cNvSpPr/>
          <p:nvPr/>
        </p:nvSpPr>
        <p:spPr>
          <a:xfrm>
            <a:off x="8248985" y="3610543"/>
            <a:ext cx="1512916" cy="588872"/>
          </a:xfrm>
          <a:prstGeom prst="flowChartMagneticDisk">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Dataset</a:t>
            </a:r>
          </a:p>
          <a:p>
            <a:pPr algn="ctr"/>
            <a:r>
              <a:rPr lang="pt-BR" dirty="0"/>
              <a:t>ELSA</a:t>
            </a:r>
          </a:p>
        </p:txBody>
      </p:sp>
      <p:sp>
        <p:nvSpPr>
          <p:cNvPr id="39" name="Flowchart: Magnetic Disk 38">
            <a:extLst>
              <a:ext uri="{FF2B5EF4-FFF2-40B4-BE49-F238E27FC236}">
                <a16:creationId xmlns:a16="http://schemas.microsoft.com/office/drawing/2014/main" id="{578076BE-273E-44EC-B0D9-F1C1B758FC4E}"/>
              </a:ext>
            </a:extLst>
          </p:cNvPr>
          <p:cNvSpPr/>
          <p:nvPr/>
        </p:nvSpPr>
        <p:spPr>
          <a:xfrm>
            <a:off x="8248985" y="5297325"/>
            <a:ext cx="1512916" cy="596398"/>
          </a:xfrm>
          <a:prstGeom prst="flowChartMagneticDisk">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Dataset</a:t>
            </a:r>
          </a:p>
          <a:p>
            <a:pPr algn="ctr"/>
            <a:r>
              <a:rPr lang="pt-BR" dirty="0"/>
              <a:t>PNS</a:t>
            </a:r>
          </a:p>
        </p:txBody>
      </p:sp>
      <p:sp>
        <p:nvSpPr>
          <p:cNvPr id="40" name="Rectangle: Rounded Corners 39">
            <a:extLst>
              <a:ext uri="{FF2B5EF4-FFF2-40B4-BE49-F238E27FC236}">
                <a16:creationId xmlns:a16="http://schemas.microsoft.com/office/drawing/2014/main" id="{6A8F95F6-7FFC-4D72-A049-E946D2F0EBBD}"/>
              </a:ext>
            </a:extLst>
          </p:cNvPr>
          <p:cNvSpPr/>
          <p:nvPr/>
        </p:nvSpPr>
        <p:spPr>
          <a:xfrm>
            <a:off x="8248997" y="4375314"/>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Obter</a:t>
            </a:r>
            <a:r>
              <a:rPr lang="en-GB" sz="1400" dirty="0"/>
              <a:t> e </a:t>
            </a:r>
            <a:r>
              <a:rPr lang="en-GB" sz="1400" dirty="0" err="1"/>
              <a:t>comparar</a:t>
            </a:r>
            <a:r>
              <a:rPr lang="en-GB" sz="1400" dirty="0"/>
              <a:t> </a:t>
            </a:r>
            <a:r>
              <a:rPr lang="en-GB" sz="1400" dirty="0" err="1"/>
              <a:t>prevalências</a:t>
            </a:r>
            <a:endParaRPr lang="en-GB" sz="1400" dirty="0"/>
          </a:p>
        </p:txBody>
      </p:sp>
      <p:sp>
        <p:nvSpPr>
          <p:cNvPr id="41" name="Flowchart: Magnetic Disk 40">
            <a:extLst>
              <a:ext uri="{FF2B5EF4-FFF2-40B4-BE49-F238E27FC236}">
                <a16:creationId xmlns:a16="http://schemas.microsoft.com/office/drawing/2014/main" id="{43C01261-61C2-4F51-BF20-4C55D30F9101}"/>
              </a:ext>
            </a:extLst>
          </p:cNvPr>
          <p:cNvSpPr/>
          <p:nvPr/>
        </p:nvSpPr>
        <p:spPr>
          <a:xfrm>
            <a:off x="10546064" y="4197924"/>
            <a:ext cx="1512916" cy="1122218"/>
          </a:xfrm>
          <a:prstGeom prst="flowChartMagneticDisk">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Prevalência de DRC no BR</a:t>
            </a:r>
          </a:p>
        </p:txBody>
      </p:sp>
      <p:cxnSp>
        <p:nvCxnSpPr>
          <p:cNvPr id="44" name="Straight Arrow Connector 7">
            <a:extLst>
              <a:ext uri="{FF2B5EF4-FFF2-40B4-BE49-F238E27FC236}">
                <a16:creationId xmlns:a16="http://schemas.microsoft.com/office/drawing/2014/main" id="{533EA06F-156C-4263-97B6-8D88650548EB}"/>
              </a:ext>
            </a:extLst>
          </p:cNvPr>
          <p:cNvCxnSpPr>
            <a:cxnSpLocks/>
            <a:stCxn id="38" idx="3"/>
            <a:endCxn id="40" idx="0"/>
          </p:cNvCxnSpPr>
          <p:nvPr/>
        </p:nvCxnSpPr>
        <p:spPr>
          <a:xfrm rot="16200000" flipH="1">
            <a:off x="8917500" y="4287358"/>
            <a:ext cx="175899" cy="1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7">
            <a:extLst>
              <a:ext uri="{FF2B5EF4-FFF2-40B4-BE49-F238E27FC236}">
                <a16:creationId xmlns:a16="http://schemas.microsoft.com/office/drawing/2014/main" id="{D6565DAA-C960-4FDD-9238-2D8651007E2F}"/>
              </a:ext>
            </a:extLst>
          </p:cNvPr>
          <p:cNvCxnSpPr>
            <a:cxnSpLocks/>
            <a:stCxn id="39" idx="1"/>
            <a:endCxn id="40" idx="2"/>
          </p:cNvCxnSpPr>
          <p:nvPr/>
        </p:nvCxnSpPr>
        <p:spPr>
          <a:xfrm rot="5400000" flipH="1" flipV="1">
            <a:off x="8926829" y="5218699"/>
            <a:ext cx="157240" cy="1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7">
            <a:extLst>
              <a:ext uri="{FF2B5EF4-FFF2-40B4-BE49-F238E27FC236}">
                <a16:creationId xmlns:a16="http://schemas.microsoft.com/office/drawing/2014/main" id="{4116425D-F9B7-44FC-8BE0-271EB50F3346}"/>
              </a:ext>
            </a:extLst>
          </p:cNvPr>
          <p:cNvCxnSpPr>
            <a:cxnSpLocks/>
            <a:stCxn id="40" idx="1"/>
            <a:endCxn id="5" idx="4"/>
          </p:cNvCxnSpPr>
          <p:nvPr/>
        </p:nvCxnSpPr>
        <p:spPr>
          <a:xfrm rot="10800000" flipV="1">
            <a:off x="7481455" y="4757699"/>
            <a:ext cx="767542" cy="133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angle: Rounded Corners 46">
            <a:extLst>
              <a:ext uri="{FF2B5EF4-FFF2-40B4-BE49-F238E27FC236}">
                <a16:creationId xmlns:a16="http://schemas.microsoft.com/office/drawing/2014/main" id="{115D7859-A348-401B-B87B-8CE31B95E392}"/>
              </a:ext>
            </a:extLst>
          </p:cNvPr>
          <p:cNvSpPr/>
          <p:nvPr/>
        </p:nvSpPr>
        <p:spPr>
          <a:xfrm>
            <a:off x="5968539" y="1254200"/>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Comparar </a:t>
            </a:r>
            <a:r>
              <a:rPr lang="pt-BR" sz="1400"/>
              <a:t>e Melhorar</a:t>
            </a:r>
            <a:endParaRPr lang="en-GB" sz="1400" dirty="0"/>
          </a:p>
        </p:txBody>
      </p:sp>
      <p:cxnSp>
        <p:nvCxnSpPr>
          <p:cNvPr id="48" name="Straight Arrow Connector 7">
            <a:extLst>
              <a:ext uri="{FF2B5EF4-FFF2-40B4-BE49-F238E27FC236}">
                <a16:creationId xmlns:a16="http://schemas.microsoft.com/office/drawing/2014/main" id="{AAD75B56-E459-45A7-93C5-37BA42AD7D11}"/>
              </a:ext>
            </a:extLst>
          </p:cNvPr>
          <p:cNvCxnSpPr>
            <a:cxnSpLocks/>
            <a:stCxn id="36" idx="3"/>
            <a:endCxn id="47" idx="1"/>
          </p:cNvCxnSpPr>
          <p:nvPr/>
        </p:nvCxnSpPr>
        <p:spPr>
          <a:xfrm flipV="1">
            <a:off x="5303521" y="1636586"/>
            <a:ext cx="665018" cy="831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7">
            <a:extLst>
              <a:ext uri="{FF2B5EF4-FFF2-40B4-BE49-F238E27FC236}">
                <a16:creationId xmlns:a16="http://schemas.microsoft.com/office/drawing/2014/main" id="{6459D293-A78B-4172-891A-F709B56152CC}"/>
              </a:ext>
            </a:extLst>
          </p:cNvPr>
          <p:cNvCxnSpPr>
            <a:cxnSpLocks/>
            <a:stCxn id="32" idx="1"/>
            <a:endCxn id="47" idx="3"/>
          </p:cNvCxnSpPr>
          <p:nvPr/>
        </p:nvCxnSpPr>
        <p:spPr>
          <a:xfrm rot="10800000" flipV="1">
            <a:off x="7481456" y="1628272"/>
            <a:ext cx="720437" cy="831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7E07EEB3-138F-4D95-B2C7-51F55F2E1B50}"/>
              </a:ext>
            </a:extLst>
          </p:cNvPr>
          <p:cNvSpPr txBox="1"/>
          <p:nvPr/>
        </p:nvSpPr>
        <p:spPr>
          <a:xfrm>
            <a:off x="2125222" y="3927562"/>
            <a:ext cx="2300824" cy="646331"/>
          </a:xfrm>
          <a:prstGeom prst="rect">
            <a:avLst/>
          </a:prstGeom>
          <a:noFill/>
        </p:spPr>
        <p:txBody>
          <a:bodyPr wrap="square" rtlCol="0">
            <a:spAutoFit/>
          </a:bodyPr>
          <a:lstStyle/>
          <a:p>
            <a:pPr algn="ctr"/>
            <a:r>
              <a:rPr lang="pt-BR" sz="1200" i="1" dirty="0">
                <a:solidFill>
                  <a:schemeClr val="accent2"/>
                </a:solidFill>
              </a:rPr>
              <a:t>Modelo tradicional (baseado em MDRD-4 ou CKD-EPI) ou inovador (p. ex., uma rede neural)?</a:t>
            </a:r>
          </a:p>
        </p:txBody>
      </p:sp>
      <p:cxnSp>
        <p:nvCxnSpPr>
          <p:cNvPr id="53" name="Straight Arrow Connector 7">
            <a:extLst>
              <a:ext uri="{FF2B5EF4-FFF2-40B4-BE49-F238E27FC236}">
                <a16:creationId xmlns:a16="http://schemas.microsoft.com/office/drawing/2014/main" id="{6FA3FE44-1A53-4569-BD23-F4084D673B45}"/>
              </a:ext>
            </a:extLst>
          </p:cNvPr>
          <p:cNvCxnSpPr>
            <a:cxnSpLocks/>
            <a:stCxn id="42" idx="0"/>
            <a:endCxn id="32" idx="0"/>
          </p:cNvCxnSpPr>
          <p:nvPr/>
        </p:nvCxnSpPr>
        <p:spPr>
          <a:xfrm rot="5400000" flipH="1" flipV="1">
            <a:off x="4939146" y="-2756691"/>
            <a:ext cx="16626" cy="8021782"/>
          </a:xfrm>
          <a:prstGeom prst="bentConnector3">
            <a:avLst>
              <a:gd name="adj1" fmla="val 297490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AA0AF90B-4201-4BE2-A7B9-A0BC8AE8F11E}"/>
              </a:ext>
            </a:extLst>
          </p:cNvPr>
          <p:cNvSpPr txBox="1"/>
          <p:nvPr/>
        </p:nvSpPr>
        <p:spPr>
          <a:xfrm>
            <a:off x="5851736" y="5317317"/>
            <a:ext cx="1746521" cy="830997"/>
          </a:xfrm>
          <a:prstGeom prst="rect">
            <a:avLst/>
          </a:prstGeom>
          <a:noFill/>
        </p:spPr>
        <p:txBody>
          <a:bodyPr wrap="square" rtlCol="0">
            <a:spAutoFit/>
          </a:bodyPr>
          <a:lstStyle/>
          <a:p>
            <a:pPr algn="ctr"/>
            <a:r>
              <a:rPr lang="pt-BR" sz="1200" i="1" dirty="0">
                <a:solidFill>
                  <a:schemeClr val="accent2"/>
                </a:solidFill>
              </a:rPr>
              <a:t>Qualidades e deficiências melhor identificadas promovem melhor gestão de risco.</a:t>
            </a:r>
          </a:p>
        </p:txBody>
      </p:sp>
      <p:sp>
        <p:nvSpPr>
          <p:cNvPr id="58" name="TextBox 57">
            <a:extLst>
              <a:ext uri="{FF2B5EF4-FFF2-40B4-BE49-F238E27FC236}">
                <a16:creationId xmlns:a16="http://schemas.microsoft.com/office/drawing/2014/main" id="{2B38580F-2129-4098-8971-AA2AC0200078}"/>
              </a:ext>
            </a:extLst>
          </p:cNvPr>
          <p:cNvSpPr txBox="1"/>
          <p:nvPr/>
        </p:nvSpPr>
        <p:spPr>
          <a:xfrm>
            <a:off x="9628912" y="1993417"/>
            <a:ext cx="2413408" cy="1569660"/>
          </a:xfrm>
          <a:prstGeom prst="rect">
            <a:avLst/>
          </a:prstGeom>
          <a:noFill/>
        </p:spPr>
        <p:txBody>
          <a:bodyPr wrap="square" rtlCol="0">
            <a:spAutoFit/>
          </a:bodyPr>
          <a:lstStyle/>
          <a:p>
            <a:pPr algn="ctr"/>
            <a:r>
              <a:rPr lang="pt-BR" sz="1200" i="1" dirty="0">
                <a:solidFill>
                  <a:schemeClr val="accent2"/>
                </a:solidFill>
              </a:rPr>
              <a:t>Mesmo que a escolha inicial de critérios seja um pouco arbitrária, comparações com modelos construídos usando outra metodologia podem identificar intuições questionáveis, apontar melhorias ou substanciar justificativas (por convergência).</a:t>
            </a:r>
          </a:p>
        </p:txBody>
      </p:sp>
      <p:sp>
        <p:nvSpPr>
          <p:cNvPr id="55" name="TextBox 54">
            <a:extLst>
              <a:ext uri="{FF2B5EF4-FFF2-40B4-BE49-F238E27FC236}">
                <a16:creationId xmlns:a16="http://schemas.microsoft.com/office/drawing/2014/main" id="{EEDB10AF-03CE-4304-8D64-542CA2C301CD}"/>
              </a:ext>
            </a:extLst>
          </p:cNvPr>
          <p:cNvSpPr txBox="1"/>
          <p:nvPr/>
        </p:nvSpPr>
        <p:spPr>
          <a:xfrm>
            <a:off x="1710168" y="1074371"/>
            <a:ext cx="2063294" cy="276999"/>
          </a:xfrm>
          <a:prstGeom prst="rect">
            <a:avLst/>
          </a:prstGeom>
          <a:noFill/>
        </p:spPr>
        <p:txBody>
          <a:bodyPr wrap="square" rtlCol="0">
            <a:spAutoFit/>
          </a:bodyPr>
          <a:lstStyle/>
          <a:p>
            <a:pPr algn="ctr"/>
            <a:r>
              <a:rPr lang="pt-BR" sz="1200" i="1" dirty="0">
                <a:solidFill>
                  <a:schemeClr val="tx1">
                    <a:lumMod val="65000"/>
                    <a:lumOff val="35000"/>
                  </a:schemeClr>
                </a:solidFill>
              </a:rPr>
              <a:t>Metodologia do estudo</a:t>
            </a:r>
          </a:p>
        </p:txBody>
      </p:sp>
      <p:sp>
        <p:nvSpPr>
          <p:cNvPr id="57" name="Oval 56">
            <a:extLst>
              <a:ext uri="{FF2B5EF4-FFF2-40B4-BE49-F238E27FC236}">
                <a16:creationId xmlns:a16="http://schemas.microsoft.com/office/drawing/2014/main" id="{AE7B9FC0-D67E-4243-9138-9467F0B810EA}"/>
              </a:ext>
            </a:extLst>
          </p:cNvPr>
          <p:cNvSpPr>
            <a:spLocks noChangeAspect="1"/>
          </p:cNvSpPr>
          <p:nvPr/>
        </p:nvSpPr>
        <p:spPr>
          <a:xfrm>
            <a:off x="2924688" y="1333172"/>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J</a:t>
            </a:r>
            <a:endParaRPr lang="en-GB" sz="1600" dirty="0"/>
          </a:p>
        </p:txBody>
      </p:sp>
      <p:sp>
        <p:nvSpPr>
          <p:cNvPr id="62" name="Oval 61">
            <a:extLst>
              <a:ext uri="{FF2B5EF4-FFF2-40B4-BE49-F238E27FC236}">
                <a16:creationId xmlns:a16="http://schemas.microsoft.com/office/drawing/2014/main" id="{D25379E7-70E8-42FD-8AD8-D5029161B1BD}"/>
              </a:ext>
            </a:extLst>
          </p:cNvPr>
          <p:cNvSpPr>
            <a:spLocks noChangeAspect="1"/>
          </p:cNvSpPr>
          <p:nvPr/>
        </p:nvSpPr>
        <p:spPr>
          <a:xfrm>
            <a:off x="2215338" y="1333172"/>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M</a:t>
            </a:r>
            <a:endParaRPr lang="en-GB" sz="1600" dirty="0"/>
          </a:p>
        </p:txBody>
      </p:sp>
      <p:sp>
        <p:nvSpPr>
          <p:cNvPr id="63" name="Oval 62">
            <a:extLst>
              <a:ext uri="{FF2B5EF4-FFF2-40B4-BE49-F238E27FC236}">
                <a16:creationId xmlns:a16="http://schemas.microsoft.com/office/drawing/2014/main" id="{AC991D1E-8D70-42B4-A04B-D60AFD3B5137}"/>
              </a:ext>
            </a:extLst>
          </p:cNvPr>
          <p:cNvSpPr>
            <a:spLocks noChangeAspect="1"/>
          </p:cNvSpPr>
          <p:nvPr/>
        </p:nvSpPr>
        <p:spPr>
          <a:xfrm>
            <a:off x="2570013" y="1333172"/>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C</a:t>
            </a:r>
            <a:endParaRPr lang="en-GB" sz="1600" dirty="0"/>
          </a:p>
        </p:txBody>
      </p:sp>
      <p:sp>
        <p:nvSpPr>
          <p:cNvPr id="64" name="Oval 63">
            <a:extLst>
              <a:ext uri="{FF2B5EF4-FFF2-40B4-BE49-F238E27FC236}">
                <a16:creationId xmlns:a16="http://schemas.microsoft.com/office/drawing/2014/main" id="{8A312728-E3E5-4E6F-875B-66F641A11291}"/>
              </a:ext>
            </a:extLst>
          </p:cNvPr>
          <p:cNvSpPr>
            <a:spLocks noChangeAspect="1"/>
          </p:cNvSpPr>
          <p:nvPr/>
        </p:nvSpPr>
        <p:spPr>
          <a:xfrm>
            <a:off x="5037514" y="4267197"/>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D</a:t>
            </a:r>
            <a:endParaRPr lang="en-GB" sz="1600" dirty="0"/>
          </a:p>
        </p:txBody>
      </p:sp>
      <p:sp>
        <p:nvSpPr>
          <p:cNvPr id="66" name="Oval 65">
            <a:extLst>
              <a:ext uri="{FF2B5EF4-FFF2-40B4-BE49-F238E27FC236}">
                <a16:creationId xmlns:a16="http://schemas.microsoft.com/office/drawing/2014/main" id="{A0C4DA1A-720F-4EA9-911B-F375E36C9A33}"/>
              </a:ext>
            </a:extLst>
          </p:cNvPr>
          <p:cNvSpPr>
            <a:spLocks noChangeAspect="1"/>
          </p:cNvSpPr>
          <p:nvPr/>
        </p:nvSpPr>
        <p:spPr>
          <a:xfrm>
            <a:off x="5990707" y="3023807"/>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D</a:t>
            </a:r>
            <a:endParaRPr lang="en-GB" sz="1600" dirty="0"/>
          </a:p>
        </p:txBody>
      </p:sp>
      <p:sp>
        <p:nvSpPr>
          <p:cNvPr id="67" name="TextBox 66">
            <a:extLst>
              <a:ext uri="{FF2B5EF4-FFF2-40B4-BE49-F238E27FC236}">
                <a16:creationId xmlns:a16="http://schemas.microsoft.com/office/drawing/2014/main" id="{C994C98C-030E-421D-93F4-659452FEB6A5}"/>
              </a:ext>
            </a:extLst>
          </p:cNvPr>
          <p:cNvSpPr txBox="1"/>
          <p:nvPr/>
        </p:nvSpPr>
        <p:spPr>
          <a:xfrm>
            <a:off x="1710168" y="2939190"/>
            <a:ext cx="2063294" cy="276999"/>
          </a:xfrm>
          <a:prstGeom prst="rect">
            <a:avLst/>
          </a:prstGeom>
          <a:noFill/>
        </p:spPr>
        <p:txBody>
          <a:bodyPr wrap="square" rtlCol="0">
            <a:spAutoFit/>
          </a:bodyPr>
          <a:lstStyle/>
          <a:p>
            <a:pPr algn="ctr"/>
            <a:r>
              <a:rPr lang="pt-BR" sz="1200" i="1" dirty="0">
                <a:solidFill>
                  <a:schemeClr val="tx1">
                    <a:lumMod val="65000"/>
                    <a:lumOff val="35000"/>
                  </a:schemeClr>
                </a:solidFill>
              </a:rPr>
              <a:t>Metodologia do estudo</a:t>
            </a:r>
          </a:p>
        </p:txBody>
      </p:sp>
      <p:sp>
        <p:nvSpPr>
          <p:cNvPr id="68" name="Oval 67">
            <a:extLst>
              <a:ext uri="{FF2B5EF4-FFF2-40B4-BE49-F238E27FC236}">
                <a16:creationId xmlns:a16="http://schemas.microsoft.com/office/drawing/2014/main" id="{5289EC2A-4C9E-4149-87AD-60514E1F24B3}"/>
              </a:ext>
            </a:extLst>
          </p:cNvPr>
          <p:cNvSpPr>
            <a:spLocks noChangeAspect="1"/>
          </p:cNvSpPr>
          <p:nvPr/>
        </p:nvSpPr>
        <p:spPr>
          <a:xfrm>
            <a:off x="2924688" y="3197991"/>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J</a:t>
            </a:r>
            <a:endParaRPr lang="en-GB" sz="1600" dirty="0"/>
          </a:p>
        </p:txBody>
      </p:sp>
      <p:sp>
        <p:nvSpPr>
          <p:cNvPr id="69" name="Oval 68">
            <a:extLst>
              <a:ext uri="{FF2B5EF4-FFF2-40B4-BE49-F238E27FC236}">
                <a16:creationId xmlns:a16="http://schemas.microsoft.com/office/drawing/2014/main" id="{46733010-B671-40A0-BB26-D4F3FA311666}"/>
              </a:ext>
            </a:extLst>
          </p:cNvPr>
          <p:cNvSpPr>
            <a:spLocks noChangeAspect="1"/>
          </p:cNvSpPr>
          <p:nvPr/>
        </p:nvSpPr>
        <p:spPr>
          <a:xfrm>
            <a:off x="2215338" y="3197991"/>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M</a:t>
            </a:r>
            <a:endParaRPr lang="en-GB" sz="1600" dirty="0"/>
          </a:p>
        </p:txBody>
      </p:sp>
      <p:sp>
        <p:nvSpPr>
          <p:cNvPr id="70" name="Oval 69">
            <a:extLst>
              <a:ext uri="{FF2B5EF4-FFF2-40B4-BE49-F238E27FC236}">
                <a16:creationId xmlns:a16="http://schemas.microsoft.com/office/drawing/2014/main" id="{07D5107F-4A4D-4445-8F65-A1E3886106A9}"/>
              </a:ext>
            </a:extLst>
          </p:cNvPr>
          <p:cNvSpPr>
            <a:spLocks noChangeAspect="1"/>
          </p:cNvSpPr>
          <p:nvPr/>
        </p:nvSpPr>
        <p:spPr>
          <a:xfrm>
            <a:off x="2570013" y="3197991"/>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C</a:t>
            </a:r>
            <a:endParaRPr lang="en-GB" sz="1600" dirty="0"/>
          </a:p>
        </p:txBody>
      </p:sp>
      <p:sp>
        <p:nvSpPr>
          <p:cNvPr id="71" name="Oval 70">
            <a:extLst>
              <a:ext uri="{FF2B5EF4-FFF2-40B4-BE49-F238E27FC236}">
                <a16:creationId xmlns:a16="http://schemas.microsoft.com/office/drawing/2014/main" id="{3896C521-94B5-46E6-A19F-27E13944BD0B}"/>
              </a:ext>
            </a:extLst>
          </p:cNvPr>
          <p:cNvSpPr>
            <a:spLocks noChangeAspect="1"/>
          </p:cNvSpPr>
          <p:nvPr/>
        </p:nvSpPr>
        <p:spPr>
          <a:xfrm>
            <a:off x="4653741" y="2913343"/>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E</a:t>
            </a:r>
            <a:endParaRPr lang="en-GB" sz="1600" dirty="0"/>
          </a:p>
        </p:txBody>
      </p:sp>
      <p:sp>
        <p:nvSpPr>
          <p:cNvPr id="72" name="Oval 71">
            <a:extLst>
              <a:ext uri="{FF2B5EF4-FFF2-40B4-BE49-F238E27FC236}">
                <a16:creationId xmlns:a16="http://schemas.microsoft.com/office/drawing/2014/main" id="{1DEB2E9F-6DFC-4CAD-8CF3-8692C643DC35}"/>
              </a:ext>
            </a:extLst>
          </p:cNvPr>
          <p:cNvSpPr>
            <a:spLocks noChangeAspect="1"/>
          </p:cNvSpPr>
          <p:nvPr/>
        </p:nvSpPr>
        <p:spPr>
          <a:xfrm>
            <a:off x="4652357" y="1976829"/>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D</a:t>
            </a:r>
            <a:endParaRPr lang="en-GB" sz="1600" dirty="0"/>
          </a:p>
        </p:txBody>
      </p:sp>
      <p:sp>
        <p:nvSpPr>
          <p:cNvPr id="73" name="Oval 72">
            <a:extLst>
              <a:ext uri="{FF2B5EF4-FFF2-40B4-BE49-F238E27FC236}">
                <a16:creationId xmlns:a16="http://schemas.microsoft.com/office/drawing/2014/main" id="{8D3B7EF6-9668-4FD3-AE83-95B8A6DEB970}"/>
              </a:ext>
            </a:extLst>
          </p:cNvPr>
          <p:cNvSpPr>
            <a:spLocks noChangeAspect="1"/>
          </p:cNvSpPr>
          <p:nvPr/>
        </p:nvSpPr>
        <p:spPr>
          <a:xfrm>
            <a:off x="4946764" y="2913343"/>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J</a:t>
            </a:r>
            <a:endParaRPr lang="en-GB" sz="1600" dirty="0"/>
          </a:p>
        </p:txBody>
      </p:sp>
      <p:cxnSp>
        <p:nvCxnSpPr>
          <p:cNvPr id="74" name="Straight Arrow Connector 7">
            <a:extLst>
              <a:ext uri="{FF2B5EF4-FFF2-40B4-BE49-F238E27FC236}">
                <a16:creationId xmlns:a16="http://schemas.microsoft.com/office/drawing/2014/main" id="{BD99652F-076A-44B3-BBDE-8323E5C5B89C}"/>
              </a:ext>
            </a:extLst>
          </p:cNvPr>
          <p:cNvCxnSpPr>
            <a:cxnSpLocks/>
            <a:stCxn id="47" idx="0"/>
            <a:endCxn id="75" idx="4"/>
          </p:cNvCxnSpPr>
          <p:nvPr/>
        </p:nvCxnSpPr>
        <p:spPr>
          <a:xfrm rot="5400000" flipH="1" flipV="1">
            <a:off x="6637154" y="1166357"/>
            <a:ext cx="175687" cy="1270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Oval 74">
            <a:extLst>
              <a:ext uri="{FF2B5EF4-FFF2-40B4-BE49-F238E27FC236}">
                <a16:creationId xmlns:a16="http://schemas.microsoft.com/office/drawing/2014/main" id="{2F0FE160-F2A8-4B3C-962C-C5CFEC07D8CB}"/>
              </a:ext>
            </a:extLst>
          </p:cNvPr>
          <p:cNvSpPr>
            <a:spLocks noChangeAspect="1"/>
          </p:cNvSpPr>
          <p:nvPr/>
        </p:nvSpPr>
        <p:spPr>
          <a:xfrm>
            <a:off x="6587837" y="804193"/>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E</a:t>
            </a:r>
            <a:endParaRPr lang="en-GB" sz="1600" dirty="0"/>
          </a:p>
        </p:txBody>
      </p:sp>
      <p:sp>
        <p:nvSpPr>
          <p:cNvPr id="76" name="Oval 75">
            <a:extLst>
              <a:ext uri="{FF2B5EF4-FFF2-40B4-BE49-F238E27FC236}">
                <a16:creationId xmlns:a16="http://schemas.microsoft.com/office/drawing/2014/main" id="{448274ED-E623-40FA-88A7-04ECE3DE9D1F}"/>
              </a:ext>
            </a:extLst>
          </p:cNvPr>
          <p:cNvSpPr>
            <a:spLocks noChangeAspect="1"/>
          </p:cNvSpPr>
          <p:nvPr/>
        </p:nvSpPr>
        <p:spPr>
          <a:xfrm>
            <a:off x="7198823" y="3023807"/>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D</a:t>
            </a:r>
            <a:endParaRPr lang="en-GB" sz="1600" dirty="0"/>
          </a:p>
        </p:txBody>
      </p:sp>
      <p:sp>
        <p:nvSpPr>
          <p:cNvPr id="77" name="Oval 76">
            <a:extLst>
              <a:ext uri="{FF2B5EF4-FFF2-40B4-BE49-F238E27FC236}">
                <a16:creationId xmlns:a16="http://schemas.microsoft.com/office/drawing/2014/main" id="{56383274-72E0-49CB-8F53-F668D36D56C0}"/>
              </a:ext>
            </a:extLst>
          </p:cNvPr>
          <p:cNvSpPr>
            <a:spLocks noChangeAspect="1"/>
          </p:cNvSpPr>
          <p:nvPr/>
        </p:nvSpPr>
        <p:spPr>
          <a:xfrm>
            <a:off x="5342314" y="1333172"/>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E</a:t>
            </a:r>
            <a:endParaRPr lang="en-GB" sz="1600" dirty="0"/>
          </a:p>
        </p:txBody>
      </p:sp>
      <p:sp>
        <p:nvSpPr>
          <p:cNvPr id="78" name="Oval 77">
            <a:extLst>
              <a:ext uri="{FF2B5EF4-FFF2-40B4-BE49-F238E27FC236}">
                <a16:creationId xmlns:a16="http://schemas.microsoft.com/office/drawing/2014/main" id="{4E6FE1DD-BDB4-4FE7-9496-20559ED9AD2D}"/>
              </a:ext>
            </a:extLst>
          </p:cNvPr>
          <p:cNvSpPr>
            <a:spLocks noChangeAspect="1"/>
          </p:cNvSpPr>
          <p:nvPr/>
        </p:nvSpPr>
        <p:spPr>
          <a:xfrm>
            <a:off x="7704513" y="1333172"/>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E</a:t>
            </a:r>
            <a:endParaRPr lang="en-GB" sz="1600" dirty="0"/>
          </a:p>
        </p:txBody>
      </p:sp>
      <p:cxnSp>
        <p:nvCxnSpPr>
          <p:cNvPr id="79" name="Straight Arrow Connector 7">
            <a:extLst>
              <a:ext uri="{FF2B5EF4-FFF2-40B4-BE49-F238E27FC236}">
                <a16:creationId xmlns:a16="http://schemas.microsoft.com/office/drawing/2014/main" id="{C0AAB5B8-191B-47D8-A1AF-C2A773C511F8}"/>
              </a:ext>
            </a:extLst>
          </p:cNvPr>
          <p:cNvCxnSpPr>
            <a:cxnSpLocks/>
            <a:stCxn id="5" idx="1"/>
            <a:endCxn id="47" idx="2"/>
          </p:cNvCxnSpPr>
          <p:nvPr/>
        </p:nvCxnSpPr>
        <p:spPr>
          <a:xfrm rot="5400000" flipH="1" flipV="1">
            <a:off x="5635521" y="3108448"/>
            <a:ext cx="2178953" cy="1270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Oval 79">
            <a:extLst>
              <a:ext uri="{FF2B5EF4-FFF2-40B4-BE49-F238E27FC236}">
                <a16:creationId xmlns:a16="http://schemas.microsoft.com/office/drawing/2014/main" id="{3F64EF87-53B5-42FA-9A9D-A4782A863779}"/>
              </a:ext>
            </a:extLst>
          </p:cNvPr>
          <p:cNvSpPr>
            <a:spLocks noChangeAspect="1"/>
          </p:cNvSpPr>
          <p:nvPr/>
        </p:nvSpPr>
        <p:spPr>
          <a:xfrm>
            <a:off x="6738735" y="2450224"/>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D</a:t>
            </a:r>
            <a:endParaRPr lang="en-GB" sz="1600" dirty="0"/>
          </a:p>
        </p:txBody>
      </p:sp>
      <p:sp>
        <p:nvSpPr>
          <p:cNvPr id="82" name="Oval 81">
            <a:extLst>
              <a:ext uri="{FF2B5EF4-FFF2-40B4-BE49-F238E27FC236}">
                <a16:creationId xmlns:a16="http://schemas.microsoft.com/office/drawing/2014/main" id="{0A0CE4DE-9DE7-481F-81A9-14CF9B161683}"/>
              </a:ext>
            </a:extLst>
          </p:cNvPr>
          <p:cNvSpPr>
            <a:spLocks noChangeAspect="1"/>
          </p:cNvSpPr>
          <p:nvPr/>
        </p:nvSpPr>
        <p:spPr>
          <a:xfrm>
            <a:off x="5655427" y="1333172"/>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C</a:t>
            </a:r>
            <a:endParaRPr lang="en-GB" sz="1600" dirty="0"/>
          </a:p>
        </p:txBody>
      </p:sp>
    </p:spTree>
    <p:extLst>
      <p:ext uri="{BB962C8B-B14F-4D97-AF65-F5344CB8AC3E}">
        <p14:creationId xmlns:p14="http://schemas.microsoft.com/office/powerpoint/2010/main" val="1326511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4689C3-4BB4-4577-BCE3-21379C15B6B9}"/>
              </a:ext>
            </a:extLst>
          </p:cNvPr>
          <p:cNvSpPr/>
          <p:nvPr/>
        </p:nvSpPr>
        <p:spPr>
          <a:xfrm>
            <a:off x="1340512" y="1105422"/>
            <a:ext cx="9511002" cy="2585323"/>
          </a:xfrm>
          <a:prstGeom prst="rect">
            <a:avLst/>
          </a:prstGeom>
          <a:noFill/>
        </p:spPr>
        <p:txBody>
          <a:bodyPr wrap="none" lIns="91440" tIns="45720" rIns="91440" bIns="45720">
            <a:spAutoFit/>
          </a:bodyPr>
          <a:lstStyle/>
          <a:p>
            <a:pPr algn="ctr"/>
            <a:r>
              <a:rPr lang="en-US" sz="5400" b="1" cap="none" spc="0" dirty="0" err="1">
                <a:ln w="12700">
                  <a:solidFill>
                    <a:schemeClr val="accent5"/>
                  </a:solidFill>
                  <a:prstDash val="solid"/>
                </a:ln>
                <a:pattFill prst="ltDnDiag">
                  <a:fgClr>
                    <a:schemeClr val="accent5">
                      <a:lumMod val="60000"/>
                      <a:lumOff val="40000"/>
                    </a:schemeClr>
                  </a:fgClr>
                  <a:bgClr>
                    <a:schemeClr val="bg1"/>
                  </a:bgClr>
                </a:pattFill>
                <a:effectLst/>
              </a:rPr>
              <a:t>Estudos</a:t>
            </a:r>
            <a:r>
              <a:rPr lang="en-US" sz="5400" b="1" cap="none" spc="0" dirty="0">
                <a:ln w="12700">
                  <a:solidFill>
                    <a:schemeClr val="accent5"/>
                  </a:solidFill>
                  <a:prstDash val="solid"/>
                </a:ln>
                <a:pattFill prst="ltDnDiag">
                  <a:fgClr>
                    <a:schemeClr val="accent5">
                      <a:lumMod val="60000"/>
                      <a:lumOff val="40000"/>
                    </a:schemeClr>
                  </a:fgClr>
                  <a:bgClr>
                    <a:schemeClr val="bg1"/>
                  </a:bgClr>
                </a:pattFill>
                <a:effectLst/>
              </a:rPr>
              <a:t> de DRC</a:t>
            </a:r>
          </a:p>
          <a:p>
            <a:pPr algn="ctr"/>
            <a:endParaRPr lang="en-US" sz="5400" b="1" dirty="0">
              <a:ln w="12700">
                <a:solidFill>
                  <a:schemeClr val="accent5"/>
                </a:solidFill>
                <a:prstDash val="solid"/>
              </a:ln>
              <a:pattFill prst="ltDnDiag">
                <a:fgClr>
                  <a:schemeClr val="accent5">
                    <a:lumMod val="60000"/>
                    <a:lumOff val="40000"/>
                  </a:schemeClr>
                </a:fgClr>
                <a:bgClr>
                  <a:schemeClr val="bg1"/>
                </a:bgClr>
              </a:pattFill>
            </a:endParaRPr>
          </a:p>
          <a:p>
            <a:pPr algn="ctr"/>
            <a:r>
              <a:rPr lang="en-US" sz="5400" b="1" dirty="0" err="1">
                <a:ln w="12700">
                  <a:solidFill>
                    <a:schemeClr val="accent5"/>
                  </a:solidFill>
                  <a:prstDash val="solid"/>
                </a:ln>
                <a:pattFill prst="ltDnDiag">
                  <a:fgClr>
                    <a:schemeClr val="accent5">
                      <a:lumMod val="60000"/>
                      <a:lumOff val="40000"/>
                    </a:schemeClr>
                  </a:fgClr>
                  <a:bgClr>
                    <a:schemeClr val="bg1"/>
                  </a:bgClr>
                </a:pattFill>
              </a:rPr>
              <a:t>Roteiro</a:t>
            </a:r>
            <a:r>
              <a:rPr lang="en-US" sz="5400" b="1" dirty="0">
                <a:ln w="12700">
                  <a:solidFill>
                    <a:schemeClr val="accent5"/>
                  </a:solidFill>
                  <a:prstDash val="solid"/>
                </a:ln>
                <a:pattFill prst="ltDnDiag">
                  <a:fgClr>
                    <a:schemeClr val="accent5">
                      <a:lumMod val="60000"/>
                      <a:lumOff val="40000"/>
                    </a:schemeClr>
                  </a:fgClr>
                  <a:bgClr>
                    <a:schemeClr val="bg1"/>
                  </a:bgClr>
                </a:pattFill>
              </a:rPr>
              <a:t> da Segunda </a:t>
            </a:r>
            <a:r>
              <a:rPr lang="en-US" sz="5400" b="1" dirty="0" err="1">
                <a:ln w="12700">
                  <a:solidFill>
                    <a:schemeClr val="accent5"/>
                  </a:solidFill>
                  <a:prstDash val="solid"/>
                </a:ln>
                <a:pattFill prst="ltDnDiag">
                  <a:fgClr>
                    <a:schemeClr val="accent5">
                      <a:lumMod val="60000"/>
                      <a:lumOff val="40000"/>
                    </a:schemeClr>
                  </a:fgClr>
                  <a:bgClr>
                    <a:schemeClr val="bg1"/>
                  </a:bgClr>
                </a:pattFill>
              </a:rPr>
              <a:t>Temporada</a:t>
            </a:r>
            <a:endParaRPr lang="en-US" sz="5400" b="1" dirty="0">
              <a:ln w="12700">
                <a:solidFill>
                  <a:schemeClr val="accent5"/>
                </a:solidFill>
                <a:prstDash val="solid"/>
              </a:ln>
              <a:pattFill prst="ltDnDiag">
                <a:fgClr>
                  <a:schemeClr val="accent5">
                    <a:lumMod val="60000"/>
                    <a:lumOff val="40000"/>
                  </a:schemeClr>
                </a:fgClr>
                <a:bgClr>
                  <a:schemeClr val="bg1"/>
                </a:bgClr>
              </a:pattFill>
            </a:endParaRPr>
          </a:p>
        </p:txBody>
      </p:sp>
      <p:sp>
        <p:nvSpPr>
          <p:cNvPr id="3" name="Rectangle 2">
            <a:extLst>
              <a:ext uri="{FF2B5EF4-FFF2-40B4-BE49-F238E27FC236}">
                <a16:creationId xmlns:a16="http://schemas.microsoft.com/office/drawing/2014/main" id="{0186C91E-A2B9-43AF-8ED6-270EAE80C069}"/>
              </a:ext>
            </a:extLst>
          </p:cNvPr>
          <p:cNvSpPr/>
          <p:nvPr/>
        </p:nvSpPr>
        <p:spPr>
          <a:xfrm>
            <a:off x="5742390" y="4306028"/>
            <a:ext cx="707246" cy="1446550"/>
          </a:xfrm>
          <a:prstGeom prst="rect">
            <a:avLst/>
          </a:prstGeom>
          <a:noFill/>
        </p:spPr>
        <p:txBody>
          <a:bodyPr wrap="none" lIns="91440" tIns="45720" rIns="91440" bIns="45720">
            <a:spAutoFit/>
          </a:bodyPr>
          <a:lstStyle/>
          <a:p>
            <a:pPr algn="ctr"/>
            <a:r>
              <a:rPr lang="en-US" sz="8800" b="1" cap="none" spc="0" dirty="0">
                <a:ln w="6600">
                  <a:solidFill>
                    <a:schemeClr val="accent2"/>
                  </a:solidFill>
                  <a:prstDash val="solid"/>
                </a:ln>
                <a:solidFill>
                  <a:srgbClr val="FFFFFF"/>
                </a:solidFill>
                <a:effectLst>
                  <a:outerShdw dist="38100" dir="2700000" algn="tl" rotWithShape="0">
                    <a:schemeClr val="accent2"/>
                  </a:outerShdw>
                </a:effectLst>
              </a:rPr>
              <a:t>?</a:t>
            </a:r>
          </a:p>
        </p:txBody>
      </p:sp>
      <p:sp>
        <p:nvSpPr>
          <p:cNvPr id="4" name="TextBox 3">
            <a:extLst>
              <a:ext uri="{FF2B5EF4-FFF2-40B4-BE49-F238E27FC236}">
                <a16:creationId xmlns:a16="http://schemas.microsoft.com/office/drawing/2014/main" id="{02C62695-8615-4812-AB7B-EB3C56EA6415}"/>
              </a:ext>
            </a:extLst>
          </p:cNvPr>
          <p:cNvSpPr txBox="1"/>
          <p:nvPr/>
        </p:nvSpPr>
        <p:spPr>
          <a:xfrm>
            <a:off x="9601200" y="6519446"/>
            <a:ext cx="2590800" cy="338554"/>
          </a:xfrm>
          <a:prstGeom prst="rect">
            <a:avLst/>
          </a:prstGeom>
          <a:noFill/>
        </p:spPr>
        <p:txBody>
          <a:bodyPr wrap="square" rtlCol="0">
            <a:spAutoFit/>
          </a:bodyPr>
          <a:lstStyle/>
          <a:p>
            <a:pPr algn="r"/>
            <a:r>
              <a:rPr lang="pt-BR" sz="1600" i="1" dirty="0">
                <a:solidFill>
                  <a:srgbClr val="FF0000"/>
                </a:solidFill>
              </a:rPr>
              <a:t>6 de novembro de 2021</a:t>
            </a:r>
          </a:p>
        </p:txBody>
      </p:sp>
    </p:spTree>
    <p:extLst>
      <p:ext uri="{BB962C8B-B14F-4D97-AF65-F5344CB8AC3E}">
        <p14:creationId xmlns:p14="http://schemas.microsoft.com/office/powerpoint/2010/main" val="813535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2247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FDCBE7-5400-4B5C-ACCA-DD080AE46789}"/>
              </a:ext>
            </a:extLst>
          </p:cNvPr>
          <p:cNvPicPr>
            <a:picLocks noChangeAspect="1"/>
          </p:cNvPicPr>
          <p:nvPr/>
        </p:nvPicPr>
        <p:blipFill rotWithShape="1">
          <a:blip r:embed="rId2"/>
          <a:srcRect l="3546" t="23151" b="37091"/>
          <a:stretch/>
        </p:blipFill>
        <p:spPr>
          <a:xfrm>
            <a:off x="216131" y="565264"/>
            <a:ext cx="11759738" cy="2726575"/>
          </a:xfrm>
          <a:prstGeom prst="rect">
            <a:avLst/>
          </a:prstGeom>
        </p:spPr>
      </p:pic>
      <p:sp>
        <p:nvSpPr>
          <p:cNvPr id="5" name="Rectangle: Rounded Corners 4">
            <a:extLst>
              <a:ext uri="{FF2B5EF4-FFF2-40B4-BE49-F238E27FC236}">
                <a16:creationId xmlns:a16="http://schemas.microsoft.com/office/drawing/2014/main" id="{168BF135-00E8-40B0-8878-03EA1D910AE3}"/>
              </a:ext>
            </a:extLst>
          </p:cNvPr>
          <p:cNvSpPr/>
          <p:nvPr/>
        </p:nvSpPr>
        <p:spPr>
          <a:xfrm>
            <a:off x="290945" y="1155469"/>
            <a:ext cx="8046720" cy="939338"/>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B067AA9B-2142-4249-8D17-15113E21C8F6}"/>
              </a:ext>
            </a:extLst>
          </p:cNvPr>
          <p:cNvSpPr txBox="1"/>
          <p:nvPr/>
        </p:nvSpPr>
        <p:spPr>
          <a:xfrm>
            <a:off x="7656022" y="3483034"/>
            <a:ext cx="4164677" cy="3046988"/>
          </a:xfrm>
          <a:prstGeom prst="rect">
            <a:avLst/>
          </a:prstGeom>
          <a:noFill/>
        </p:spPr>
        <p:txBody>
          <a:bodyPr wrap="square" rtlCol="0">
            <a:spAutoFit/>
          </a:bodyPr>
          <a:lstStyle/>
          <a:p>
            <a:r>
              <a:rPr lang="pt-BR" sz="1600" i="1" dirty="0">
                <a:solidFill>
                  <a:srgbClr val="FF0000"/>
                </a:solidFill>
              </a:rPr>
              <a:t>A gente estruturou o estudo em duas etapas:</a:t>
            </a:r>
          </a:p>
          <a:p>
            <a:pPr marL="342900" indent="-342900">
              <a:buAutoNum type="arabicPeriod"/>
            </a:pPr>
            <a:r>
              <a:rPr lang="pt-BR" sz="1600" i="1" dirty="0">
                <a:solidFill>
                  <a:srgbClr val="FF0000"/>
                </a:solidFill>
              </a:rPr>
              <a:t>Na primeira etapa, a gente aprenderia como construir uma equação para estimar TFG a partir de dados que nós temos em mãos (ELSA, PNS).</a:t>
            </a:r>
          </a:p>
          <a:p>
            <a:pPr marL="342900" indent="-342900">
              <a:buAutoNum type="arabicPeriod"/>
            </a:pPr>
            <a:r>
              <a:rPr lang="pt-BR" sz="1600" i="1" dirty="0">
                <a:solidFill>
                  <a:srgbClr val="FF0000"/>
                </a:solidFill>
              </a:rPr>
              <a:t>Na segunda etapa, a gente aprenderia como construir uma equação para estimar a idade renal a partir de dados que nós temos em mãos.</a:t>
            </a:r>
          </a:p>
          <a:p>
            <a:pPr marL="342900" indent="-342900">
              <a:buAutoNum type="arabicPeriod"/>
            </a:pPr>
            <a:r>
              <a:rPr lang="pt-BR" sz="1600" i="1" dirty="0">
                <a:solidFill>
                  <a:srgbClr val="FF0000"/>
                </a:solidFill>
              </a:rPr>
              <a:t>Depois disso, a gente aplicaria o que aprendemos para criar uma equação para estimar idade renal na população brasileira.</a:t>
            </a:r>
          </a:p>
        </p:txBody>
      </p:sp>
      <p:cxnSp>
        <p:nvCxnSpPr>
          <p:cNvPr id="7" name="Straight Arrow Connector 7">
            <a:extLst>
              <a:ext uri="{FF2B5EF4-FFF2-40B4-BE49-F238E27FC236}">
                <a16:creationId xmlns:a16="http://schemas.microsoft.com/office/drawing/2014/main" id="{9E03BF50-620D-45C3-9DA0-1128CC167CDB}"/>
              </a:ext>
            </a:extLst>
          </p:cNvPr>
          <p:cNvCxnSpPr>
            <a:cxnSpLocks/>
            <a:stCxn id="5" idx="3"/>
            <a:endCxn id="6" idx="0"/>
          </p:cNvCxnSpPr>
          <p:nvPr/>
        </p:nvCxnSpPr>
        <p:spPr>
          <a:xfrm>
            <a:off x="8337665" y="1625138"/>
            <a:ext cx="1400696" cy="1857896"/>
          </a:xfrm>
          <a:prstGeom prst="curved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2DC0FDE2-8EA3-48C5-AADF-69034FCF6299}"/>
              </a:ext>
            </a:extLst>
          </p:cNvPr>
          <p:cNvSpPr/>
          <p:nvPr/>
        </p:nvSpPr>
        <p:spPr>
          <a:xfrm>
            <a:off x="0" y="0"/>
            <a:ext cx="6219010" cy="646331"/>
          </a:xfrm>
          <a:prstGeom prst="rect">
            <a:avLst/>
          </a:prstGeom>
          <a:noFill/>
        </p:spPr>
        <p:txBody>
          <a:bodyPr wrap="none" lIns="91440" tIns="45720" rIns="91440" bIns="45720">
            <a:spAutoFit/>
          </a:bodyPr>
          <a:lstStyle/>
          <a:p>
            <a:pPr algn="ctr"/>
            <a:r>
              <a:rPr lang="en-US" sz="3600" b="1" dirty="0">
                <a:ln w="12700">
                  <a:solidFill>
                    <a:schemeClr val="accent5"/>
                  </a:solidFill>
                  <a:prstDash val="solid"/>
                </a:ln>
                <a:pattFill prst="ltDnDiag">
                  <a:fgClr>
                    <a:schemeClr val="accent5">
                      <a:lumMod val="60000"/>
                      <a:lumOff val="40000"/>
                    </a:schemeClr>
                  </a:fgClr>
                  <a:bgClr>
                    <a:schemeClr val="bg1"/>
                  </a:bgClr>
                </a:pattFill>
              </a:rPr>
              <a:t>Sketch da </a:t>
            </a:r>
            <a:r>
              <a:rPr lang="en-US" sz="3600" b="1" dirty="0" err="1">
                <a:ln w="12700">
                  <a:solidFill>
                    <a:schemeClr val="accent5"/>
                  </a:solidFill>
                  <a:prstDash val="solid"/>
                </a:ln>
                <a:pattFill prst="ltDnDiag">
                  <a:fgClr>
                    <a:schemeClr val="accent5">
                      <a:lumMod val="60000"/>
                      <a:lumOff val="40000"/>
                    </a:schemeClr>
                  </a:fgClr>
                  <a:bgClr>
                    <a:schemeClr val="bg1"/>
                  </a:bgClr>
                </a:pattFill>
              </a:rPr>
              <a:t>Temporada</a:t>
            </a:r>
            <a:r>
              <a:rPr lang="en-US" sz="3600" b="1" dirty="0">
                <a:ln w="12700">
                  <a:solidFill>
                    <a:schemeClr val="accent5"/>
                  </a:solidFill>
                  <a:prstDash val="solid"/>
                </a:ln>
                <a:pattFill prst="ltDnDiag">
                  <a:fgClr>
                    <a:schemeClr val="accent5">
                      <a:lumMod val="60000"/>
                      <a:lumOff val="40000"/>
                    </a:schemeClr>
                  </a:fgClr>
                  <a:bgClr>
                    <a:schemeClr val="bg1"/>
                  </a:bgClr>
                </a:pattFill>
              </a:rPr>
              <a:t> </a:t>
            </a:r>
            <a:r>
              <a:rPr lang="en-US" sz="3600" b="1" dirty="0" err="1">
                <a:ln w="12700">
                  <a:solidFill>
                    <a:schemeClr val="accent5"/>
                  </a:solidFill>
                  <a:prstDash val="solid"/>
                </a:ln>
                <a:pattFill prst="ltDnDiag">
                  <a:fgClr>
                    <a:schemeClr val="accent5">
                      <a:lumMod val="60000"/>
                      <a:lumOff val="40000"/>
                    </a:schemeClr>
                  </a:fgClr>
                  <a:bgClr>
                    <a:schemeClr val="bg1"/>
                  </a:bgClr>
                </a:pattFill>
              </a:rPr>
              <a:t>Completa</a:t>
            </a:r>
            <a:endParaRPr lang="en-US" sz="36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Tree>
    <p:extLst>
      <p:ext uri="{BB962C8B-B14F-4D97-AF65-F5344CB8AC3E}">
        <p14:creationId xmlns:p14="http://schemas.microsoft.com/office/powerpoint/2010/main" val="174386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Magnetic Disk 4">
            <a:extLst>
              <a:ext uri="{FF2B5EF4-FFF2-40B4-BE49-F238E27FC236}">
                <a16:creationId xmlns:a16="http://schemas.microsoft.com/office/drawing/2014/main" id="{3E402890-DAA1-4BD7-8358-2027D1A2DD30}"/>
              </a:ext>
            </a:extLst>
          </p:cNvPr>
          <p:cNvSpPr/>
          <p:nvPr/>
        </p:nvSpPr>
        <p:spPr>
          <a:xfrm>
            <a:off x="5968539" y="4197924"/>
            <a:ext cx="1512916" cy="1122218"/>
          </a:xfrm>
          <a:prstGeom prst="flowChartMagneticDisk">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Dataset</a:t>
            </a:r>
            <a:endParaRPr lang="en-GB" dirty="0"/>
          </a:p>
          <a:p>
            <a:pPr algn="ctr"/>
            <a:r>
              <a:rPr lang="en-GB" dirty="0"/>
              <a:t>ELSA</a:t>
            </a:r>
            <a:endParaRPr lang="pt-BR" dirty="0"/>
          </a:p>
        </p:txBody>
      </p:sp>
      <p:sp>
        <p:nvSpPr>
          <p:cNvPr id="6" name="Rectangle: Rounded Corners 5">
            <a:extLst>
              <a:ext uri="{FF2B5EF4-FFF2-40B4-BE49-F238E27FC236}">
                <a16:creationId xmlns:a16="http://schemas.microsoft.com/office/drawing/2014/main" id="{4D49FBF5-C96E-424F-9306-C12B59F51C29}"/>
              </a:ext>
            </a:extLst>
          </p:cNvPr>
          <p:cNvSpPr/>
          <p:nvPr/>
        </p:nvSpPr>
        <p:spPr>
          <a:xfrm>
            <a:off x="3793375" y="3136666"/>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Equação</a:t>
            </a:r>
            <a:r>
              <a:rPr lang="en-GB" sz="1400" dirty="0"/>
              <a:t> para </a:t>
            </a:r>
            <a:r>
              <a:rPr lang="en-GB" sz="1400" dirty="0" err="1"/>
              <a:t>estimar</a:t>
            </a:r>
            <a:r>
              <a:rPr lang="en-GB" sz="1400" dirty="0"/>
              <a:t> TFG</a:t>
            </a:r>
          </a:p>
          <a:p>
            <a:pPr algn="ctr"/>
            <a:r>
              <a:rPr lang="en-GB" sz="1400" dirty="0"/>
              <a:t>(BR)</a:t>
            </a:r>
          </a:p>
        </p:txBody>
      </p:sp>
      <p:cxnSp>
        <p:nvCxnSpPr>
          <p:cNvPr id="8" name="Straight Arrow Connector 7">
            <a:extLst>
              <a:ext uri="{FF2B5EF4-FFF2-40B4-BE49-F238E27FC236}">
                <a16:creationId xmlns:a16="http://schemas.microsoft.com/office/drawing/2014/main" id="{A9AF2F73-8686-44BE-9335-EF2F521C81CA}"/>
              </a:ext>
            </a:extLst>
          </p:cNvPr>
          <p:cNvCxnSpPr>
            <a:cxnSpLocks/>
            <a:stCxn id="5" idx="2"/>
            <a:endCxn id="6" idx="2"/>
          </p:cNvCxnSpPr>
          <p:nvPr/>
        </p:nvCxnSpPr>
        <p:spPr>
          <a:xfrm rot="10800000">
            <a:off x="4549833" y="3901437"/>
            <a:ext cx="1418706" cy="85759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9E9398AA-2D00-4A26-9653-64F1AC1736F9}"/>
              </a:ext>
            </a:extLst>
          </p:cNvPr>
          <p:cNvSpPr/>
          <p:nvPr/>
        </p:nvSpPr>
        <p:spPr>
          <a:xfrm>
            <a:off x="3793374" y="2204366"/>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I</a:t>
            </a:r>
            <a:r>
              <a:rPr lang="en-GB" sz="1400" dirty="0" err="1"/>
              <a:t>dentificação</a:t>
            </a:r>
            <a:r>
              <a:rPr lang="en-GB" sz="1400" dirty="0"/>
              <a:t> de </a:t>
            </a:r>
            <a:r>
              <a:rPr lang="en-GB" sz="1400" dirty="0" err="1"/>
              <a:t>Indivíduos</a:t>
            </a:r>
            <a:r>
              <a:rPr lang="en-GB" sz="1400" dirty="0"/>
              <a:t> </a:t>
            </a:r>
            <a:r>
              <a:rPr lang="en-GB" sz="1400" dirty="0" err="1"/>
              <a:t>Saudáveis</a:t>
            </a:r>
            <a:endParaRPr lang="en-GB" sz="1400" dirty="0"/>
          </a:p>
        </p:txBody>
      </p:sp>
      <p:cxnSp>
        <p:nvCxnSpPr>
          <p:cNvPr id="20" name="Straight Arrow Connector 7">
            <a:extLst>
              <a:ext uri="{FF2B5EF4-FFF2-40B4-BE49-F238E27FC236}">
                <a16:creationId xmlns:a16="http://schemas.microsoft.com/office/drawing/2014/main" id="{FD50C1FC-B384-4726-9C50-4C208E38C800}"/>
              </a:ext>
            </a:extLst>
          </p:cNvPr>
          <p:cNvCxnSpPr>
            <a:cxnSpLocks/>
            <a:stCxn id="19" idx="0"/>
            <a:endCxn id="36" idx="2"/>
          </p:cNvCxnSpPr>
          <p:nvPr/>
        </p:nvCxnSpPr>
        <p:spPr>
          <a:xfrm rot="16200000" flipV="1">
            <a:off x="4459907" y="2114440"/>
            <a:ext cx="177082" cy="276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C3FAEAE0-BEF3-48A5-B23A-8785043B7870}"/>
              </a:ext>
            </a:extLst>
          </p:cNvPr>
          <p:cNvSpPr/>
          <p:nvPr/>
        </p:nvSpPr>
        <p:spPr>
          <a:xfrm>
            <a:off x="180110" y="3136665"/>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Equação para estimar TFG</a:t>
            </a:r>
          </a:p>
          <a:p>
            <a:pPr algn="ctr"/>
            <a:r>
              <a:rPr lang="pt-BR" sz="1400" dirty="0"/>
              <a:t>(US)</a:t>
            </a:r>
            <a:endParaRPr lang="en-GB" sz="1400" dirty="0"/>
          </a:p>
        </p:txBody>
      </p:sp>
      <p:sp>
        <p:nvSpPr>
          <p:cNvPr id="18" name="Oval 17">
            <a:extLst>
              <a:ext uri="{FF2B5EF4-FFF2-40B4-BE49-F238E27FC236}">
                <a16:creationId xmlns:a16="http://schemas.microsoft.com/office/drawing/2014/main" id="{0E6E8427-59F4-4192-ADB0-13D5CC8FCDF6}"/>
              </a:ext>
            </a:extLst>
          </p:cNvPr>
          <p:cNvSpPr>
            <a:spLocks noChangeAspect="1"/>
          </p:cNvSpPr>
          <p:nvPr/>
        </p:nvSpPr>
        <p:spPr>
          <a:xfrm>
            <a:off x="1550321" y="3692462"/>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1</a:t>
            </a:r>
            <a:endParaRPr lang="en-GB" sz="1600" dirty="0"/>
          </a:p>
        </p:txBody>
      </p:sp>
      <p:cxnSp>
        <p:nvCxnSpPr>
          <p:cNvPr id="26" name="Straight Arrow Connector 7">
            <a:extLst>
              <a:ext uri="{FF2B5EF4-FFF2-40B4-BE49-F238E27FC236}">
                <a16:creationId xmlns:a16="http://schemas.microsoft.com/office/drawing/2014/main" id="{72574A49-8E4A-44C1-ACA5-98F9E07B6998}"/>
              </a:ext>
            </a:extLst>
          </p:cNvPr>
          <p:cNvCxnSpPr>
            <a:cxnSpLocks/>
            <a:stCxn id="25" idx="3"/>
            <a:endCxn id="6" idx="1"/>
          </p:cNvCxnSpPr>
          <p:nvPr/>
        </p:nvCxnSpPr>
        <p:spPr>
          <a:xfrm>
            <a:off x="1693026" y="3519051"/>
            <a:ext cx="2100349" cy="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7">
            <a:extLst>
              <a:ext uri="{FF2B5EF4-FFF2-40B4-BE49-F238E27FC236}">
                <a16:creationId xmlns:a16="http://schemas.microsoft.com/office/drawing/2014/main" id="{A1919A57-EB68-4F17-A7C8-5C7ADC7234DF}"/>
              </a:ext>
            </a:extLst>
          </p:cNvPr>
          <p:cNvCxnSpPr>
            <a:cxnSpLocks/>
            <a:stCxn id="6" idx="0"/>
            <a:endCxn id="19" idx="2"/>
          </p:cNvCxnSpPr>
          <p:nvPr/>
        </p:nvCxnSpPr>
        <p:spPr>
          <a:xfrm rot="16200000" flipV="1">
            <a:off x="4466069" y="3052901"/>
            <a:ext cx="167529" cy="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7">
            <a:extLst>
              <a:ext uri="{FF2B5EF4-FFF2-40B4-BE49-F238E27FC236}">
                <a16:creationId xmlns:a16="http://schemas.microsoft.com/office/drawing/2014/main" id="{67AFBF1D-859E-437C-8517-C207DF4B1596}"/>
              </a:ext>
            </a:extLst>
          </p:cNvPr>
          <p:cNvCxnSpPr>
            <a:cxnSpLocks/>
            <a:stCxn id="5" idx="1"/>
            <a:endCxn id="19" idx="3"/>
          </p:cNvCxnSpPr>
          <p:nvPr/>
        </p:nvCxnSpPr>
        <p:spPr>
          <a:xfrm rot="16200000" flipV="1">
            <a:off x="5210058" y="2682984"/>
            <a:ext cx="1611172" cy="141870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Rounded Corners 35">
            <a:extLst>
              <a:ext uri="{FF2B5EF4-FFF2-40B4-BE49-F238E27FC236}">
                <a16:creationId xmlns:a16="http://schemas.microsoft.com/office/drawing/2014/main" id="{D99F1529-707F-4B0F-BDE7-6F68B363C4E5}"/>
              </a:ext>
            </a:extLst>
          </p:cNvPr>
          <p:cNvSpPr/>
          <p:nvPr/>
        </p:nvSpPr>
        <p:spPr>
          <a:xfrm>
            <a:off x="3790605" y="1262513"/>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a:t>Equação </a:t>
            </a:r>
            <a:r>
              <a:rPr lang="pt-BR" sz="1400" dirty="0"/>
              <a:t>de Idade </a:t>
            </a:r>
            <a:r>
              <a:rPr lang="pt-BR" sz="1400"/>
              <a:t>Renal (BR)</a:t>
            </a:r>
            <a:endParaRPr lang="en-GB" sz="1400" dirty="0"/>
          </a:p>
        </p:txBody>
      </p:sp>
      <p:sp>
        <p:nvSpPr>
          <p:cNvPr id="42" name="Rectangle: Rounded Corners 41">
            <a:extLst>
              <a:ext uri="{FF2B5EF4-FFF2-40B4-BE49-F238E27FC236}">
                <a16:creationId xmlns:a16="http://schemas.microsoft.com/office/drawing/2014/main" id="{AB01655D-4A30-4156-B3A5-A74AD4A040F2}"/>
              </a:ext>
            </a:extLst>
          </p:cNvPr>
          <p:cNvSpPr/>
          <p:nvPr/>
        </p:nvSpPr>
        <p:spPr>
          <a:xfrm>
            <a:off x="180110" y="1262513"/>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Equação</a:t>
            </a:r>
            <a:r>
              <a:rPr lang="en-GB" sz="1400" dirty="0"/>
              <a:t> de </a:t>
            </a:r>
            <a:r>
              <a:rPr lang="en-GB" sz="1400" dirty="0" err="1"/>
              <a:t>Idade</a:t>
            </a:r>
            <a:r>
              <a:rPr lang="en-GB" sz="1400" dirty="0"/>
              <a:t> Renal (AU)</a:t>
            </a:r>
          </a:p>
        </p:txBody>
      </p:sp>
      <p:sp>
        <p:nvSpPr>
          <p:cNvPr id="24" name="Oval 23">
            <a:extLst>
              <a:ext uri="{FF2B5EF4-FFF2-40B4-BE49-F238E27FC236}">
                <a16:creationId xmlns:a16="http://schemas.microsoft.com/office/drawing/2014/main" id="{E031EE4D-53BF-4217-9BEC-C3895901ECE2}"/>
              </a:ext>
            </a:extLst>
          </p:cNvPr>
          <p:cNvSpPr>
            <a:spLocks noChangeAspect="1"/>
          </p:cNvSpPr>
          <p:nvPr/>
        </p:nvSpPr>
        <p:spPr>
          <a:xfrm>
            <a:off x="1503218" y="1839669"/>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2</a:t>
            </a:r>
            <a:endParaRPr lang="en-GB" sz="1600" dirty="0"/>
          </a:p>
        </p:txBody>
      </p:sp>
      <p:cxnSp>
        <p:nvCxnSpPr>
          <p:cNvPr id="43" name="Straight Arrow Connector 7">
            <a:extLst>
              <a:ext uri="{FF2B5EF4-FFF2-40B4-BE49-F238E27FC236}">
                <a16:creationId xmlns:a16="http://schemas.microsoft.com/office/drawing/2014/main" id="{F37057A3-BB17-4D2A-8485-EBED644C19BE}"/>
              </a:ext>
            </a:extLst>
          </p:cNvPr>
          <p:cNvCxnSpPr>
            <a:cxnSpLocks/>
            <a:stCxn id="42" idx="3"/>
            <a:endCxn id="36" idx="1"/>
          </p:cNvCxnSpPr>
          <p:nvPr/>
        </p:nvCxnSpPr>
        <p:spPr>
          <a:xfrm>
            <a:off x="1693026" y="1644899"/>
            <a:ext cx="2097579" cy="1270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700B0C26-6C17-4AC5-8717-2BC7E1F63845}"/>
              </a:ext>
            </a:extLst>
          </p:cNvPr>
          <p:cNvSpPr txBox="1"/>
          <p:nvPr/>
        </p:nvSpPr>
        <p:spPr>
          <a:xfrm>
            <a:off x="1710168" y="1074371"/>
            <a:ext cx="2063294" cy="276999"/>
          </a:xfrm>
          <a:prstGeom prst="rect">
            <a:avLst/>
          </a:prstGeom>
          <a:noFill/>
        </p:spPr>
        <p:txBody>
          <a:bodyPr wrap="square" rtlCol="0">
            <a:spAutoFit/>
          </a:bodyPr>
          <a:lstStyle/>
          <a:p>
            <a:pPr algn="ctr"/>
            <a:r>
              <a:rPr lang="pt-BR" sz="1200" i="1" dirty="0">
                <a:solidFill>
                  <a:schemeClr val="tx1">
                    <a:lumMod val="65000"/>
                    <a:lumOff val="35000"/>
                  </a:schemeClr>
                </a:solidFill>
              </a:rPr>
              <a:t>Metodologia do estudo</a:t>
            </a:r>
          </a:p>
        </p:txBody>
      </p:sp>
      <p:sp>
        <p:nvSpPr>
          <p:cNvPr id="21" name="Oval 20">
            <a:extLst>
              <a:ext uri="{FF2B5EF4-FFF2-40B4-BE49-F238E27FC236}">
                <a16:creationId xmlns:a16="http://schemas.microsoft.com/office/drawing/2014/main" id="{E41FCB1E-1251-4FC2-997C-6D9363ED82E9}"/>
              </a:ext>
            </a:extLst>
          </p:cNvPr>
          <p:cNvSpPr>
            <a:spLocks noChangeAspect="1"/>
          </p:cNvSpPr>
          <p:nvPr/>
        </p:nvSpPr>
        <p:spPr>
          <a:xfrm>
            <a:off x="8444352" y="3077847"/>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J</a:t>
            </a:r>
            <a:endParaRPr lang="en-GB" sz="1600" dirty="0"/>
          </a:p>
        </p:txBody>
      </p:sp>
      <p:sp>
        <p:nvSpPr>
          <p:cNvPr id="22" name="Oval 21">
            <a:extLst>
              <a:ext uri="{FF2B5EF4-FFF2-40B4-BE49-F238E27FC236}">
                <a16:creationId xmlns:a16="http://schemas.microsoft.com/office/drawing/2014/main" id="{A85E6045-33DD-41B2-BB43-9AC0E889A818}"/>
              </a:ext>
            </a:extLst>
          </p:cNvPr>
          <p:cNvSpPr>
            <a:spLocks noChangeAspect="1"/>
          </p:cNvSpPr>
          <p:nvPr/>
        </p:nvSpPr>
        <p:spPr>
          <a:xfrm>
            <a:off x="8444352" y="1905040"/>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M</a:t>
            </a:r>
            <a:endParaRPr lang="en-GB" sz="1600" dirty="0"/>
          </a:p>
        </p:txBody>
      </p:sp>
      <p:sp>
        <p:nvSpPr>
          <p:cNvPr id="23" name="Oval 22">
            <a:extLst>
              <a:ext uri="{FF2B5EF4-FFF2-40B4-BE49-F238E27FC236}">
                <a16:creationId xmlns:a16="http://schemas.microsoft.com/office/drawing/2014/main" id="{E302DABD-8FC9-44F2-A6D5-8A67B1457FE6}"/>
              </a:ext>
            </a:extLst>
          </p:cNvPr>
          <p:cNvSpPr>
            <a:spLocks noChangeAspect="1"/>
          </p:cNvSpPr>
          <p:nvPr/>
        </p:nvSpPr>
        <p:spPr>
          <a:xfrm>
            <a:off x="8444352" y="2669100"/>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C</a:t>
            </a:r>
            <a:endParaRPr lang="en-GB" sz="1600" dirty="0"/>
          </a:p>
        </p:txBody>
      </p:sp>
      <p:sp>
        <p:nvSpPr>
          <p:cNvPr id="27" name="Oval 26">
            <a:extLst>
              <a:ext uri="{FF2B5EF4-FFF2-40B4-BE49-F238E27FC236}">
                <a16:creationId xmlns:a16="http://schemas.microsoft.com/office/drawing/2014/main" id="{048636A2-DA8B-49E3-825C-5F6C440E6D29}"/>
              </a:ext>
            </a:extLst>
          </p:cNvPr>
          <p:cNvSpPr>
            <a:spLocks noChangeAspect="1"/>
          </p:cNvSpPr>
          <p:nvPr/>
        </p:nvSpPr>
        <p:spPr>
          <a:xfrm>
            <a:off x="8444352" y="1496296"/>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D</a:t>
            </a:r>
            <a:endParaRPr lang="en-GB" sz="1600" dirty="0"/>
          </a:p>
        </p:txBody>
      </p:sp>
      <p:sp>
        <p:nvSpPr>
          <p:cNvPr id="28" name="TextBox 27">
            <a:extLst>
              <a:ext uri="{FF2B5EF4-FFF2-40B4-BE49-F238E27FC236}">
                <a16:creationId xmlns:a16="http://schemas.microsoft.com/office/drawing/2014/main" id="{DE1C5AA0-4FD8-4BE8-A1EE-3FA4B5C97F67}"/>
              </a:ext>
            </a:extLst>
          </p:cNvPr>
          <p:cNvSpPr txBox="1"/>
          <p:nvPr/>
        </p:nvSpPr>
        <p:spPr>
          <a:xfrm>
            <a:off x="8677108" y="1899680"/>
            <a:ext cx="2542312" cy="276999"/>
          </a:xfrm>
          <a:prstGeom prst="rect">
            <a:avLst/>
          </a:prstGeom>
          <a:noFill/>
        </p:spPr>
        <p:txBody>
          <a:bodyPr wrap="square" rtlCol="0">
            <a:spAutoFit/>
          </a:bodyPr>
          <a:lstStyle/>
          <a:p>
            <a:r>
              <a:rPr lang="pt-BR" sz="1200" i="1" dirty="0">
                <a:solidFill>
                  <a:schemeClr val="tx1">
                    <a:lumMod val="65000"/>
                    <a:lumOff val="35000"/>
                  </a:schemeClr>
                </a:solidFill>
              </a:rPr>
              <a:t>Modelo estatístico</a:t>
            </a:r>
          </a:p>
        </p:txBody>
      </p:sp>
      <p:sp>
        <p:nvSpPr>
          <p:cNvPr id="29" name="TextBox 28">
            <a:extLst>
              <a:ext uri="{FF2B5EF4-FFF2-40B4-BE49-F238E27FC236}">
                <a16:creationId xmlns:a16="http://schemas.microsoft.com/office/drawing/2014/main" id="{FC01F046-EC20-4746-A9C0-8F52E75AC545}"/>
              </a:ext>
            </a:extLst>
          </p:cNvPr>
          <p:cNvSpPr txBox="1"/>
          <p:nvPr/>
        </p:nvSpPr>
        <p:spPr>
          <a:xfrm>
            <a:off x="8677108" y="3072901"/>
            <a:ext cx="2542312" cy="276999"/>
          </a:xfrm>
          <a:prstGeom prst="rect">
            <a:avLst/>
          </a:prstGeom>
          <a:noFill/>
        </p:spPr>
        <p:txBody>
          <a:bodyPr wrap="square" rtlCol="0">
            <a:spAutoFit/>
          </a:bodyPr>
          <a:lstStyle/>
          <a:p>
            <a:r>
              <a:rPr lang="pt-BR" sz="1200" i="1" dirty="0">
                <a:solidFill>
                  <a:schemeClr val="tx1">
                    <a:lumMod val="65000"/>
                    <a:lumOff val="35000"/>
                  </a:schemeClr>
                </a:solidFill>
              </a:rPr>
              <a:t>Justificativas para os </a:t>
            </a:r>
            <a:r>
              <a:rPr lang="pt-BR" sz="1200" i="1" dirty="0" err="1">
                <a:solidFill>
                  <a:schemeClr val="tx1">
                    <a:lumMod val="65000"/>
                    <a:lumOff val="35000"/>
                  </a:schemeClr>
                </a:solidFill>
              </a:rPr>
              <a:t>cutoffs</a:t>
            </a:r>
            <a:r>
              <a:rPr lang="pt-BR" sz="1200" i="1" dirty="0">
                <a:solidFill>
                  <a:schemeClr val="tx1">
                    <a:lumMod val="65000"/>
                    <a:lumOff val="35000"/>
                  </a:schemeClr>
                </a:solidFill>
              </a:rPr>
              <a:t> adotados</a:t>
            </a:r>
          </a:p>
        </p:txBody>
      </p:sp>
      <p:sp>
        <p:nvSpPr>
          <p:cNvPr id="31" name="TextBox 30">
            <a:extLst>
              <a:ext uri="{FF2B5EF4-FFF2-40B4-BE49-F238E27FC236}">
                <a16:creationId xmlns:a16="http://schemas.microsoft.com/office/drawing/2014/main" id="{99AF64B3-EC53-4353-B3C6-9D63C0EB12DE}"/>
              </a:ext>
            </a:extLst>
          </p:cNvPr>
          <p:cNvSpPr txBox="1"/>
          <p:nvPr/>
        </p:nvSpPr>
        <p:spPr>
          <a:xfrm>
            <a:off x="8677108" y="2663326"/>
            <a:ext cx="2542312" cy="276999"/>
          </a:xfrm>
          <a:prstGeom prst="rect">
            <a:avLst/>
          </a:prstGeom>
          <a:noFill/>
        </p:spPr>
        <p:txBody>
          <a:bodyPr wrap="square" rtlCol="0">
            <a:spAutoFit/>
          </a:bodyPr>
          <a:lstStyle/>
          <a:p>
            <a:r>
              <a:rPr lang="pt-BR" sz="1200" i="1" dirty="0">
                <a:solidFill>
                  <a:schemeClr val="tx1">
                    <a:lumMod val="65000"/>
                    <a:lumOff val="35000"/>
                  </a:schemeClr>
                </a:solidFill>
              </a:rPr>
              <a:t>Critérios de comparação de equações</a:t>
            </a:r>
          </a:p>
        </p:txBody>
      </p:sp>
      <p:sp>
        <p:nvSpPr>
          <p:cNvPr id="32" name="TextBox 31">
            <a:extLst>
              <a:ext uri="{FF2B5EF4-FFF2-40B4-BE49-F238E27FC236}">
                <a16:creationId xmlns:a16="http://schemas.microsoft.com/office/drawing/2014/main" id="{411615EB-3759-468B-B60C-BD3B05FD2D91}"/>
              </a:ext>
            </a:extLst>
          </p:cNvPr>
          <p:cNvSpPr txBox="1"/>
          <p:nvPr/>
        </p:nvSpPr>
        <p:spPr>
          <a:xfrm>
            <a:off x="8677108" y="1490107"/>
            <a:ext cx="2542312" cy="276999"/>
          </a:xfrm>
          <a:prstGeom prst="rect">
            <a:avLst/>
          </a:prstGeom>
          <a:noFill/>
        </p:spPr>
        <p:txBody>
          <a:bodyPr wrap="square" rtlCol="0">
            <a:spAutoFit/>
          </a:bodyPr>
          <a:lstStyle/>
          <a:p>
            <a:r>
              <a:rPr lang="pt-BR" sz="1200" i="1" dirty="0">
                <a:solidFill>
                  <a:schemeClr val="tx1">
                    <a:lumMod val="65000"/>
                    <a:lumOff val="35000"/>
                  </a:schemeClr>
                </a:solidFill>
              </a:rPr>
              <a:t>Dados (casos)</a:t>
            </a:r>
          </a:p>
        </p:txBody>
      </p:sp>
      <p:sp>
        <p:nvSpPr>
          <p:cNvPr id="34" name="Oval 33">
            <a:extLst>
              <a:ext uri="{FF2B5EF4-FFF2-40B4-BE49-F238E27FC236}">
                <a16:creationId xmlns:a16="http://schemas.microsoft.com/office/drawing/2014/main" id="{A0816A33-CAB9-4831-A2E9-5F9DE0E8891B}"/>
              </a:ext>
            </a:extLst>
          </p:cNvPr>
          <p:cNvSpPr>
            <a:spLocks noChangeAspect="1"/>
          </p:cNvSpPr>
          <p:nvPr/>
        </p:nvSpPr>
        <p:spPr>
          <a:xfrm>
            <a:off x="8444352" y="2272631"/>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E</a:t>
            </a:r>
            <a:endParaRPr lang="en-GB" sz="1600" dirty="0"/>
          </a:p>
        </p:txBody>
      </p:sp>
      <p:sp>
        <p:nvSpPr>
          <p:cNvPr id="35" name="TextBox 34">
            <a:extLst>
              <a:ext uri="{FF2B5EF4-FFF2-40B4-BE49-F238E27FC236}">
                <a16:creationId xmlns:a16="http://schemas.microsoft.com/office/drawing/2014/main" id="{CAA79627-9940-41DE-BFC5-E614C196E2A2}"/>
              </a:ext>
            </a:extLst>
          </p:cNvPr>
          <p:cNvSpPr txBox="1"/>
          <p:nvPr/>
        </p:nvSpPr>
        <p:spPr>
          <a:xfrm>
            <a:off x="8677108" y="2267685"/>
            <a:ext cx="2542312" cy="276999"/>
          </a:xfrm>
          <a:prstGeom prst="rect">
            <a:avLst/>
          </a:prstGeom>
          <a:noFill/>
        </p:spPr>
        <p:txBody>
          <a:bodyPr wrap="square" rtlCol="0">
            <a:spAutoFit/>
          </a:bodyPr>
          <a:lstStyle/>
          <a:p>
            <a:r>
              <a:rPr lang="pt-BR" sz="1200" i="1" dirty="0">
                <a:solidFill>
                  <a:schemeClr val="tx1">
                    <a:lumMod val="65000"/>
                    <a:lumOff val="35000"/>
                  </a:schemeClr>
                </a:solidFill>
              </a:rPr>
              <a:t>Equação (Modelo + Dados)</a:t>
            </a:r>
          </a:p>
        </p:txBody>
      </p:sp>
      <p:sp>
        <p:nvSpPr>
          <p:cNvPr id="37" name="Oval 36">
            <a:extLst>
              <a:ext uri="{FF2B5EF4-FFF2-40B4-BE49-F238E27FC236}">
                <a16:creationId xmlns:a16="http://schemas.microsoft.com/office/drawing/2014/main" id="{77F53FC2-5446-44BA-9AEF-2086659C85E3}"/>
              </a:ext>
            </a:extLst>
          </p:cNvPr>
          <p:cNvSpPr>
            <a:spLocks noChangeAspect="1"/>
          </p:cNvSpPr>
          <p:nvPr/>
        </p:nvSpPr>
        <p:spPr>
          <a:xfrm>
            <a:off x="2924688" y="1333172"/>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J</a:t>
            </a:r>
            <a:endParaRPr lang="en-GB" sz="1600" dirty="0"/>
          </a:p>
        </p:txBody>
      </p:sp>
      <p:sp>
        <p:nvSpPr>
          <p:cNvPr id="38" name="Oval 37">
            <a:extLst>
              <a:ext uri="{FF2B5EF4-FFF2-40B4-BE49-F238E27FC236}">
                <a16:creationId xmlns:a16="http://schemas.microsoft.com/office/drawing/2014/main" id="{D81C12C9-7872-4D68-B0CE-9C2D00CE9588}"/>
              </a:ext>
            </a:extLst>
          </p:cNvPr>
          <p:cNvSpPr>
            <a:spLocks noChangeAspect="1"/>
          </p:cNvSpPr>
          <p:nvPr/>
        </p:nvSpPr>
        <p:spPr>
          <a:xfrm>
            <a:off x="2215338" y="1333172"/>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M</a:t>
            </a:r>
            <a:endParaRPr lang="en-GB" sz="1600" dirty="0"/>
          </a:p>
        </p:txBody>
      </p:sp>
      <p:sp>
        <p:nvSpPr>
          <p:cNvPr id="39" name="Oval 38">
            <a:extLst>
              <a:ext uri="{FF2B5EF4-FFF2-40B4-BE49-F238E27FC236}">
                <a16:creationId xmlns:a16="http://schemas.microsoft.com/office/drawing/2014/main" id="{240CD7C1-2E3A-4BD4-BD6B-BA3EAA3D826C}"/>
              </a:ext>
            </a:extLst>
          </p:cNvPr>
          <p:cNvSpPr>
            <a:spLocks noChangeAspect="1"/>
          </p:cNvSpPr>
          <p:nvPr/>
        </p:nvSpPr>
        <p:spPr>
          <a:xfrm>
            <a:off x="2570013" y="1333172"/>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C</a:t>
            </a:r>
            <a:endParaRPr lang="en-GB" sz="1600" dirty="0"/>
          </a:p>
        </p:txBody>
      </p:sp>
      <p:sp>
        <p:nvSpPr>
          <p:cNvPr id="40" name="Oval 39">
            <a:extLst>
              <a:ext uri="{FF2B5EF4-FFF2-40B4-BE49-F238E27FC236}">
                <a16:creationId xmlns:a16="http://schemas.microsoft.com/office/drawing/2014/main" id="{9A514760-A1C9-4CFC-B15F-DAC0BECD553C}"/>
              </a:ext>
            </a:extLst>
          </p:cNvPr>
          <p:cNvSpPr>
            <a:spLocks noChangeAspect="1"/>
          </p:cNvSpPr>
          <p:nvPr/>
        </p:nvSpPr>
        <p:spPr>
          <a:xfrm>
            <a:off x="5037514" y="4267197"/>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D</a:t>
            </a:r>
            <a:endParaRPr lang="en-GB" sz="1600" dirty="0"/>
          </a:p>
        </p:txBody>
      </p:sp>
      <p:sp>
        <p:nvSpPr>
          <p:cNvPr id="41" name="Oval 40">
            <a:extLst>
              <a:ext uri="{FF2B5EF4-FFF2-40B4-BE49-F238E27FC236}">
                <a16:creationId xmlns:a16="http://schemas.microsoft.com/office/drawing/2014/main" id="{2876A189-0D02-43CE-A09B-941C0A0963D4}"/>
              </a:ext>
            </a:extLst>
          </p:cNvPr>
          <p:cNvSpPr>
            <a:spLocks noChangeAspect="1"/>
          </p:cNvSpPr>
          <p:nvPr/>
        </p:nvSpPr>
        <p:spPr>
          <a:xfrm>
            <a:off x="5990707" y="3023807"/>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D</a:t>
            </a:r>
            <a:endParaRPr lang="en-GB" sz="1600" dirty="0"/>
          </a:p>
        </p:txBody>
      </p:sp>
      <p:sp>
        <p:nvSpPr>
          <p:cNvPr id="44" name="TextBox 43">
            <a:extLst>
              <a:ext uri="{FF2B5EF4-FFF2-40B4-BE49-F238E27FC236}">
                <a16:creationId xmlns:a16="http://schemas.microsoft.com/office/drawing/2014/main" id="{940D7B0B-684F-4953-BBE4-2D4D64935C20}"/>
              </a:ext>
            </a:extLst>
          </p:cNvPr>
          <p:cNvSpPr txBox="1"/>
          <p:nvPr/>
        </p:nvSpPr>
        <p:spPr>
          <a:xfrm>
            <a:off x="1710168" y="2939190"/>
            <a:ext cx="2063294" cy="276999"/>
          </a:xfrm>
          <a:prstGeom prst="rect">
            <a:avLst/>
          </a:prstGeom>
          <a:noFill/>
        </p:spPr>
        <p:txBody>
          <a:bodyPr wrap="square" rtlCol="0">
            <a:spAutoFit/>
          </a:bodyPr>
          <a:lstStyle/>
          <a:p>
            <a:pPr algn="ctr"/>
            <a:r>
              <a:rPr lang="pt-BR" sz="1200" i="1" dirty="0">
                <a:solidFill>
                  <a:schemeClr val="tx1">
                    <a:lumMod val="65000"/>
                    <a:lumOff val="35000"/>
                  </a:schemeClr>
                </a:solidFill>
              </a:rPr>
              <a:t>Metodologia do estudo</a:t>
            </a:r>
          </a:p>
        </p:txBody>
      </p:sp>
      <p:sp>
        <p:nvSpPr>
          <p:cNvPr id="45" name="Oval 44">
            <a:extLst>
              <a:ext uri="{FF2B5EF4-FFF2-40B4-BE49-F238E27FC236}">
                <a16:creationId xmlns:a16="http://schemas.microsoft.com/office/drawing/2014/main" id="{27E29341-6BC5-4E52-9781-7F716F88D60A}"/>
              </a:ext>
            </a:extLst>
          </p:cNvPr>
          <p:cNvSpPr>
            <a:spLocks noChangeAspect="1"/>
          </p:cNvSpPr>
          <p:nvPr/>
        </p:nvSpPr>
        <p:spPr>
          <a:xfrm>
            <a:off x="2924688" y="3197991"/>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J</a:t>
            </a:r>
            <a:endParaRPr lang="en-GB" sz="1600" dirty="0"/>
          </a:p>
        </p:txBody>
      </p:sp>
      <p:sp>
        <p:nvSpPr>
          <p:cNvPr id="46" name="Oval 45">
            <a:extLst>
              <a:ext uri="{FF2B5EF4-FFF2-40B4-BE49-F238E27FC236}">
                <a16:creationId xmlns:a16="http://schemas.microsoft.com/office/drawing/2014/main" id="{D011439A-64EB-4C39-A80C-56F0BE00FEA4}"/>
              </a:ext>
            </a:extLst>
          </p:cNvPr>
          <p:cNvSpPr>
            <a:spLocks noChangeAspect="1"/>
          </p:cNvSpPr>
          <p:nvPr/>
        </p:nvSpPr>
        <p:spPr>
          <a:xfrm>
            <a:off x="2215338" y="3197991"/>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M</a:t>
            </a:r>
            <a:endParaRPr lang="en-GB" sz="1600" dirty="0"/>
          </a:p>
        </p:txBody>
      </p:sp>
      <p:sp>
        <p:nvSpPr>
          <p:cNvPr id="47" name="Oval 46">
            <a:extLst>
              <a:ext uri="{FF2B5EF4-FFF2-40B4-BE49-F238E27FC236}">
                <a16:creationId xmlns:a16="http://schemas.microsoft.com/office/drawing/2014/main" id="{C3BF5370-A413-45AB-9C3D-7E0734DD9CD4}"/>
              </a:ext>
            </a:extLst>
          </p:cNvPr>
          <p:cNvSpPr>
            <a:spLocks noChangeAspect="1"/>
          </p:cNvSpPr>
          <p:nvPr/>
        </p:nvSpPr>
        <p:spPr>
          <a:xfrm>
            <a:off x="2570013" y="3197991"/>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C</a:t>
            </a:r>
            <a:endParaRPr lang="en-GB" sz="1600" dirty="0"/>
          </a:p>
        </p:txBody>
      </p:sp>
      <p:sp>
        <p:nvSpPr>
          <p:cNvPr id="48" name="Oval 47">
            <a:extLst>
              <a:ext uri="{FF2B5EF4-FFF2-40B4-BE49-F238E27FC236}">
                <a16:creationId xmlns:a16="http://schemas.microsoft.com/office/drawing/2014/main" id="{B3AE822D-81B3-4C0F-B684-D6C0FD2614B9}"/>
              </a:ext>
            </a:extLst>
          </p:cNvPr>
          <p:cNvSpPr>
            <a:spLocks noChangeAspect="1"/>
          </p:cNvSpPr>
          <p:nvPr/>
        </p:nvSpPr>
        <p:spPr>
          <a:xfrm>
            <a:off x="4653741" y="2913343"/>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E</a:t>
            </a:r>
            <a:endParaRPr lang="en-GB" sz="1600" dirty="0"/>
          </a:p>
        </p:txBody>
      </p:sp>
      <p:sp>
        <p:nvSpPr>
          <p:cNvPr id="49" name="Oval 48">
            <a:extLst>
              <a:ext uri="{FF2B5EF4-FFF2-40B4-BE49-F238E27FC236}">
                <a16:creationId xmlns:a16="http://schemas.microsoft.com/office/drawing/2014/main" id="{13F6F61C-D455-4410-A6F9-67EF4B76E397}"/>
              </a:ext>
            </a:extLst>
          </p:cNvPr>
          <p:cNvSpPr>
            <a:spLocks noChangeAspect="1"/>
          </p:cNvSpPr>
          <p:nvPr/>
        </p:nvSpPr>
        <p:spPr>
          <a:xfrm>
            <a:off x="4652357" y="1976829"/>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D</a:t>
            </a:r>
            <a:endParaRPr lang="en-GB" sz="1600" dirty="0"/>
          </a:p>
        </p:txBody>
      </p:sp>
      <p:sp>
        <p:nvSpPr>
          <p:cNvPr id="51" name="TextBox 50">
            <a:extLst>
              <a:ext uri="{FF2B5EF4-FFF2-40B4-BE49-F238E27FC236}">
                <a16:creationId xmlns:a16="http://schemas.microsoft.com/office/drawing/2014/main" id="{90D73363-0A17-4BEB-A07F-8645E3CE7F00}"/>
              </a:ext>
            </a:extLst>
          </p:cNvPr>
          <p:cNvSpPr txBox="1"/>
          <p:nvPr/>
        </p:nvSpPr>
        <p:spPr>
          <a:xfrm>
            <a:off x="8371442" y="182701"/>
            <a:ext cx="3682013" cy="276999"/>
          </a:xfrm>
          <a:prstGeom prst="rect">
            <a:avLst/>
          </a:prstGeom>
          <a:solidFill>
            <a:schemeClr val="bg2"/>
          </a:solidFill>
        </p:spPr>
        <p:txBody>
          <a:bodyPr wrap="square" rtlCol="0">
            <a:spAutoFit/>
          </a:bodyPr>
          <a:lstStyle/>
          <a:p>
            <a:pPr algn="ctr"/>
            <a:r>
              <a:rPr lang="pt-BR" sz="1200" b="1" i="1" dirty="0">
                <a:solidFill>
                  <a:schemeClr val="tx1">
                    <a:lumMod val="65000"/>
                    <a:lumOff val="35000"/>
                  </a:schemeClr>
                </a:solidFill>
              </a:rPr>
              <a:t>Legenda</a:t>
            </a:r>
          </a:p>
        </p:txBody>
      </p:sp>
      <p:sp>
        <p:nvSpPr>
          <p:cNvPr id="53" name="Oval 52">
            <a:extLst>
              <a:ext uri="{FF2B5EF4-FFF2-40B4-BE49-F238E27FC236}">
                <a16:creationId xmlns:a16="http://schemas.microsoft.com/office/drawing/2014/main" id="{690099F2-1823-44EA-BB42-B4053AF93222}"/>
              </a:ext>
            </a:extLst>
          </p:cNvPr>
          <p:cNvSpPr>
            <a:spLocks noChangeAspect="1"/>
          </p:cNvSpPr>
          <p:nvPr/>
        </p:nvSpPr>
        <p:spPr>
          <a:xfrm>
            <a:off x="4946764" y="2913343"/>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J</a:t>
            </a:r>
            <a:endParaRPr lang="en-GB" sz="1600" dirty="0"/>
          </a:p>
        </p:txBody>
      </p:sp>
      <p:sp>
        <p:nvSpPr>
          <p:cNvPr id="54" name="TextBox 53">
            <a:extLst>
              <a:ext uri="{FF2B5EF4-FFF2-40B4-BE49-F238E27FC236}">
                <a16:creationId xmlns:a16="http://schemas.microsoft.com/office/drawing/2014/main" id="{1991B1A5-BAA8-4098-A87E-478C4E0C021A}"/>
              </a:ext>
            </a:extLst>
          </p:cNvPr>
          <p:cNvSpPr txBox="1"/>
          <p:nvPr/>
        </p:nvSpPr>
        <p:spPr>
          <a:xfrm>
            <a:off x="8659102" y="3549543"/>
            <a:ext cx="3502423" cy="1015663"/>
          </a:xfrm>
          <a:prstGeom prst="rect">
            <a:avLst/>
          </a:prstGeom>
          <a:noFill/>
        </p:spPr>
        <p:txBody>
          <a:bodyPr wrap="square" rtlCol="0">
            <a:spAutoFit/>
          </a:bodyPr>
          <a:lstStyle>
            <a:defPPr>
              <a:defRPr lang="en-US"/>
            </a:defPPr>
            <a:lvl1pPr>
              <a:defRPr sz="1200" i="1">
                <a:solidFill>
                  <a:schemeClr val="tx1">
                    <a:lumMod val="65000"/>
                    <a:lumOff val="35000"/>
                  </a:schemeClr>
                </a:solidFill>
              </a:defRPr>
            </a:lvl1pPr>
          </a:lstStyle>
          <a:p>
            <a:r>
              <a:rPr lang="en-US" dirty="0"/>
              <a:t>Andrew S. Levey, Josef Coresh, Tom Greene, et al. Using Standardized Serum Creatinine Values in the Modification of Diet in Renal Disease Study Equation for Estimating Glomerular Filtration Rate. Ann Intern Med.2006;145:247-254. </a:t>
            </a:r>
            <a:r>
              <a:rPr lang="en-US" dirty="0">
                <a:hlinkClick r:id="rId2"/>
              </a:rPr>
              <a:t>Link</a:t>
            </a:r>
            <a:r>
              <a:rPr lang="en-US" dirty="0"/>
              <a:t>.</a:t>
            </a:r>
            <a:endParaRPr lang="en-GB" dirty="0"/>
          </a:p>
        </p:txBody>
      </p:sp>
      <p:sp>
        <p:nvSpPr>
          <p:cNvPr id="55" name="TextBox 54">
            <a:extLst>
              <a:ext uri="{FF2B5EF4-FFF2-40B4-BE49-F238E27FC236}">
                <a16:creationId xmlns:a16="http://schemas.microsoft.com/office/drawing/2014/main" id="{27917743-947D-4E01-AE52-0BDD7D9BFD75}"/>
              </a:ext>
            </a:extLst>
          </p:cNvPr>
          <p:cNvSpPr txBox="1"/>
          <p:nvPr/>
        </p:nvSpPr>
        <p:spPr>
          <a:xfrm>
            <a:off x="8659100" y="4580165"/>
            <a:ext cx="3502423" cy="830997"/>
          </a:xfrm>
          <a:prstGeom prst="rect">
            <a:avLst/>
          </a:prstGeom>
          <a:noFill/>
        </p:spPr>
        <p:txBody>
          <a:bodyPr wrap="square" rtlCol="0">
            <a:spAutoFit/>
          </a:bodyPr>
          <a:lstStyle>
            <a:defPPr>
              <a:defRPr lang="en-US"/>
            </a:defPPr>
            <a:lvl1pPr>
              <a:defRPr sz="1200" i="1">
                <a:solidFill>
                  <a:schemeClr val="tx1">
                    <a:lumMod val="65000"/>
                    <a:lumOff val="35000"/>
                  </a:schemeClr>
                </a:solidFill>
              </a:defRPr>
            </a:lvl1pPr>
          </a:lstStyle>
          <a:p>
            <a:r>
              <a:rPr lang="en-US" dirty="0"/>
              <a:t>Duncan J. Campbell, Jennifer M. </a:t>
            </a:r>
            <a:r>
              <a:rPr lang="en-US" dirty="0" err="1"/>
              <a:t>Coller</a:t>
            </a:r>
            <a:r>
              <a:rPr lang="en-US" dirty="0"/>
              <a:t>, Fei </a:t>
            </a:r>
            <a:r>
              <a:rPr lang="en-US" dirty="0" err="1"/>
              <a:t>Fei</a:t>
            </a:r>
            <a:r>
              <a:rPr lang="en-US" dirty="0"/>
              <a:t> Gong, et al. Kidney age - chronological age difference (KCD) score provides an age-adapted measure of kidney function. BMC Nephrol 22, 152 (2021). </a:t>
            </a:r>
            <a:r>
              <a:rPr lang="en-US" dirty="0">
                <a:hlinkClick r:id="rId3"/>
              </a:rPr>
              <a:t>Link</a:t>
            </a:r>
            <a:r>
              <a:rPr lang="en-US" dirty="0"/>
              <a:t>.</a:t>
            </a:r>
            <a:endParaRPr lang="en-GB" dirty="0"/>
          </a:p>
        </p:txBody>
      </p:sp>
      <p:sp>
        <p:nvSpPr>
          <p:cNvPr id="56" name="Oval 55">
            <a:extLst>
              <a:ext uri="{FF2B5EF4-FFF2-40B4-BE49-F238E27FC236}">
                <a16:creationId xmlns:a16="http://schemas.microsoft.com/office/drawing/2014/main" id="{98083D76-1D13-42E9-9CFC-D3582C647A6C}"/>
              </a:ext>
            </a:extLst>
          </p:cNvPr>
          <p:cNvSpPr>
            <a:spLocks noChangeAspect="1"/>
          </p:cNvSpPr>
          <p:nvPr/>
        </p:nvSpPr>
        <p:spPr>
          <a:xfrm>
            <a:off x="8426346" y="3574462"/>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1</a:t>
            </a:r>
            <a:endParaRPr lang="en-GB" sz="1600" dirty="0"/>
          </a:p>
        </p:txBody>
      </p:sp>
      <p:sp>
        <p:nvSpPr>
          <p:cNvPr id="57" name="Oval 56">
            <a:extLst>
              <a:ext uri="{FF2B5EF4-FFF2-40B4-BE49-F238E27FC236}">
                <a16:creationId xmlns:a16="http://schemas.microsoft.com/office/drawing/2014/main" id="{7A5FE003-3356-4C01-A8FF-7E77A441EB65}"/>
              </a:ext>
            </a:extLst>
          </p:cNvPr>
          <p:cNvSpPr>
            <a:spLocks noChangeAspect="1"/>
          </p:cNvSpPr>
          <p:nvPr/>
        </p:nvSpPr>
        <p:spPr>
          <a:xfrm>
            <a:off x="8426346" y="4621200"/>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2</a:t>
            </a:r>
            <a:endParaRPr lang="en-GB" sz="1600" dirty="0"/>
          </a:p>
        </p:txBody>
      </p:sp>
      <p:sp>
        <p:nvSpPr>
          <p:cNvPr id="60" name="Oval 59">
            <a:extLst>
              <a:ext uri="{FF2B5EF4-FFF2-40B4-BE49-F238E27FC236}">
                <a16:creationId xmlns:a16="http://schemas.microsoft.com/office/drawing/2014/main" id="{3A9F4E99-B527-4F89-A2FE-90CA0883000B}"/>
              </a:ext>
            </a:extLst>
          </p:cNvPr>
          <p:cNvSpPr>
            <a:spLocks noChangeAspect="1"/>
          </p:cNvSpPr>
          <p:nvPr/>
        </p:nvSpPr>
        <p:spPr>
          <a:xfrm>
            <a:off x="8447124" y="518160"/>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61" name="TextBox 60">
            <a:extLst>
              <a:ext uri="{FF2B5EF4-FFF2-40B4-BE49-F238E27FC236}">
                <a16:creationId xmlns:a16="http://schemas.microsoft.com/office/drawing/2014/main" id="{DE3F4F7D-6E1E-4B97-AFA9-1566A4B0BDFC}"/>
              </a:ext>
            </a:extLst>
          </p:cNvPr>
          <p:cNvSpPr txBox="1"/>
          <p:nvPr/>
        </p:nvSpPr>
        <p:spPr>
          <a:xfrm>
            <a:off x="8679880" y="511971"/>
            <a:ext cx="2542312" cy="276999"/>
          </a:xfrm>
          <a:prstGeom prst="rect">
            <a:avLst/>
          </a:prstGeom>
          <a:noFill/>
        </p:spPr>
        <p:txBody>
          <a:bodyPr wrap="square" rtlCol="0">
            <a:spAutoFit/>
          </a:bodyPr>
          <a:lstStyle/>
          <a:p>
            <a:r>
              <a:rPr lang="pt-BR" sz="1200" i="1" dirty="0">
                <a:solidFill>
                  <a:schemeClr val="tx1">
                    <a:lumMod val="65000"/>
                    <a:lumOff val="35000"/>
                  </a:schemeClr>
                </a:solidFill>
              </a:rPr>
              <a:t>Artefato</a:t>
            </a:r>
          </a:p>
        </p:txBody>
      </p:sp>
      <p:sp>
        <p:nvSpPr>
          <p:cNvPr id="62" name="Flowchart: Alternate Process 61">
            <a:extLst>
              <a:ext uri="{FF2B5EF4-FFF2-40B4-BE49-F238E27FC236}">
                <a16:creationId xmlns:a16="http://schemas.microsoft.com/office/drawing/2014/main" id="{11397751-D7B9-48CF-BF1C-8F22F8526D8E}"/>
              </a:ext>
            </a:extLst>
          </p:cNvPr>
          <p:cNvSpPr>
            <a:spLocks noChangeAspect="1"/>
          </p:cNvSpPr>
          <p:nvPr/>
        </p:nvSpPr>
        <p:spPr>
          <a:xfrm>
            <a:off x="8447124" y="900549"/>
            <a:ext cx="274320" cy="274320"/>
          </a:xfrm>
          <a:prstGeom prst="flowChartAlternateProcess">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p>
        </p:txBody>
      </p:sp>
      <p:sp>
        <p:nvSpPr>
          <p:cNvPr id="63" name="TextBox 62">
            <a:extLst>
              <a:ext uri="{FF2B5EF4-FFF2-40B4-BE49-F238E27FC236}">
                <a16:creationId xmlns:a16="http://schemas.microsoft.com/office/drawing/2014/main" id="{A410BE32-3ED6-460F-B130-73F57B150C19}"/>
              </a:ext>
            </a:extLst>
          </p:cNvPr>
          <p:cNvSpPr txBox="1"/>
          <p:nvPr/>
        </p:nvSpPr>
        <p:spPr>
          <a:xfrm>
            <a:off x="8679880" y="894360"/>
            <a:ext cx="2542312" cy="276999"/>
          </a:xfrm>
          <a:prstGeom prst="rect">
            <a:avLst/>
          </a:prstGeom>
          <a:noFill/>
        </p:spPr>
        <p:txBody>
          <a:bodyPr wrap="square" rtlCol="0">
            <a:spAutoFit/>
          </a:bodyPr>
          <a:lstStyle/>
          <a:p>
            <a:r>
              <a:rPr lang="pt-BR" sz="1200" i="1" dirty="0">
                <a:solidFill>
                  <a:schemeClr val="tx1">
                    <a:lumMod val="65000"/>
                    <a:lumOff val="35000"/>
                  </a:schemeClr>
                </a:solidFill>
              </a:rPr>
              <a:t>Atividade</a:t>
            </a:r>
          </a:p>
        </p:txBody>
      </p:sp>
      <p:sp>
        <p:nvSpPr>
          <p:cNvPr id="64" name="TextBox 63">
            <a:extLst>
              <a:ext uri="{FF2B5EF4-FFF2-40B4-BE49-F238E27FC236}">
                <a16:creationId xmlns:a16="http://schemas.microsoft.com/office/drawing/2014/main" id="{67E9B8D3-8B5B-4EB9-8023-591F6BBD7F54}"/>
              </a:ext>
            </a:extLst>
          </p:cNvPr>
          <p:cNvSpPr txBox="1"/>
          <p:nvPr/>
        </p:nvSpPr>
        <p:spPr>
          <a:xfrm>
            <a:off x="7647023" y="3571185"/>
            <a:ext cx="854825" cy="276999"/>
          </a:xfrm>
          <a:prstGeom prst="rect">
            <a:avLst/>
          </a:prstGeom>
          <a:noFill/>
        </p:spPr>
        <p:txBody>
          <a:bodyPr wrap="square" rtlCol="0">
            <a:spAutoFit/>
          </a:bodyPr>
          <a:lstStyle/>
          <a:p>
            <a:pPr algn="r"/>
            <a:r>
              <a:rPr lang="pt-BR" sz="1200" b="1" i="1" dirty="0">
                <a:solidFill>
                  <a:schemeClr val="accent2"/>
                </a:solidFill>
              </a:rPr>
              <a:t>MDRD-4</a:t>
            </a:r>
          </a:p>
        </p:txBody>
      </p:sp>
      <p:sp>
        <p:nvSpPr>
          <p:cNvPr id="65" name="TextBox 64">
            <a:extLst>
              <a:ext uri="{FF2B5EF4-FFF2-40B4-BE49-F238E27FC236}">
                <a16:creationId xmlns:a16="http://schemas.microsoft.com/office/drawing/2014/main" id="{038DFE75-1035-4027-AAF0-8E6EA7860853}"/>
              </a:ext>
            </a:extLst>
          </p:cNvPr>
          <p:cNvSpPr txBox="1"/>
          <p:nvPr/>
        </p:nvSpPr>
        <p:spPr>
          <a:xfrm>
            <a:off x="7647023" y="4621361"/>
            <a:ext cx="854825" cy="276999"/>
          </a:xfrm>
          <a:prstGeom prst="rect">
            <a:avLst/>
          </a:prstGeom>
          <a:noFill/>
        </p:spPr>
        <p:txBody>
          <a:bodyPr wrap="square" rtlCol="0">
            <a:spAutoFit/>
          </a:bodyPr>
          <a:lstStyle/>
          <a:p>
            <a:pPr algn="r"/>
            <a:r>
              <a:rPr lang="pt-BR" sz="1200" b="1" i="1" dirty="0">
                <a:solidFill>
                  <a:schemeClr val="accent2"/>
                </a:solidFill>
              </a:rPr>
              <a:t>KCD</a:t>
            </a:r>
          </a:p>
        </p:txBody>
      </p:sp>
      <p:sp>
        <p:nvSpPr>
          <p:cNvPr id="66" name="Rectangle 65">
            <a:extLst>
              <a:ext uri="{FF2B5EF4-FFF2-40B4-BE49-F238E27FC236}">
                <a16:creationId xmlns:a16="http://schemas.microsoft.com/office/drawing/2014/main" id="{E51DDCE0-1105-41B5-9CC7-36B3C5FC2771}"/>
              </a:ext>
            </a:extLst>
          </p:cNvPr>
          <p:cNvSpPr/>
          <p:nvPr/>
        </p:nvSpPr>
        <p:spPr>
          <a:xfrm>
            <a:off x="0" y="0"/>
            <a:ext cx="6219010" cy="646331"/>
          </a:xfrm>
          <a:prstGeom prst="rect">
            <a:avLst/>
          </a:prstGeom>
          <a:noFill/>
        </p:spPr>
        <p:txBody>
          <a:bodyPr wrap="none" lIns="91440" tIns="45720" rIns="91440" bIns="45720">
            <a:spAutoFit/>
          </a:bodyPr>
          <a:lstStyle/>
          <a:p>
            <a:pPr algn="ctr"/>
            <a:r>
              <a:rPr lang="en-US" sz="3600" b="1" dirty="0">
                <a:ln w="12700">
                  <a:solidFill>
                    <a:schemeClr val="accent5"/>
                  </a:solidFill>
                  <a:prstDash val="solid"/>
                </a:ln>
                <a:pattFill prst="ltDnDiag">
                  <a:fgClr>
                    <a:schemeClr val="accent5">
                      <a:lumMod val="60000"/>
                      <a:lumOff val="40000"/>
                    </a:schemeClr>
                  </a:fgClr>
                  <a:bgClr>
                    <a:schemeClr val="bg1"/>
                  </a:bgClr>
                </a:pattFill>
              </a:rPr>
              <a:t>Sketch da </a:t>
            </a:r>
            <a:r>
              <a:rPr lang="en-US" sz="3600" b="1" dirty="0" err="1">
                <a:ln w="12700">
                  <a:solidFill>
                    <a:schemeClr val="accent5"/>
                  </a:solidFill>
                  <a:prstDash val="solid"/>
                </a:ln>
                <a:pattFill prst="ltDnDiag">
                  <a:fgClr>
                    <a:schemeClr val="accent5">
                      <a:lumMod val="60000"/>
                      <a:lumOff val="40000"/>
                    </a:schemeClr>
                  </a:fgClr>
                  <a:bgClr>
                    <a:schemeClr val="bg1"/>
                  </a:bgClr>
                </a:pattFill>
              </a:rPr>
              <a:t>Temporada</a:t>
            </a:r>
            <a:r>
              <a:rPr lang="en-US" sz="3600" b="1" dirty="0">
                <a:ln w="12700">
                  <a:solidFill>
                    <a:schemeClr val="accent5"/>
                  </a:solidFill>
                  <a:prstDash val="solid"/>
                </a:ln>
                <a:pattFill prst="ltDnDiag">
                  <a:fgClr>
                    <a:schemeClr val="accent5">
                      <a:lumMod val="60000"/>
                      <a:lumOff val="40000"/>
                    </a:schemeClr>
                  </a:fgClr>
                  <a:bgClr>
                    <a:schemeClr val="bg1"/>
                  </a:bgClr>
                </a:pattFill>
              </a:rPr>
              <a:t> </a:t>
            </a:r>
            <a:r>
              <a:rPr lang="en-US" sz="3600" b="1" dirty="0" err="1">
                <a:ln w="12700">
                  <a:solidFill>
                    <a:schemeClr val="accent5"/>
                  </a:solidFill>
                  <a:prstDash val="solid"/>
                </a:ln>
                <a:pattFill prst="ltDnDiag">
                  <a:fgClr>
                    <a:schemeClr val="accent5">
                      <a:lumMod val="60000"/>
                      <a:lumOff val="40000"/>
                    </a:schemeClr>
                  </a:fgClr>
                  <a:bgClr>
                    <a:schemeClr val="bg1"/>
                  </a:bgClr>
                </a:pattFill>
              </a:rPr>
              <a:t>Completa</a:t>
            </a:r>
            <a:endParaRPr lang="en-US" sz="36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cxnSp>
        <p:nvCxnSpPr>
          <p:cNvPr id="67" name="Straight Arrow Connector 7">
            <a:extLst>
              <a:ext uri="{FF2B5EF4-FFF2-40B4-BE49-F238E27FC236}">
                <a16:creationId xmlns:a16="http://schemas.microsoft.com/office/drawing/2014/main" id="{0012A247-747E-4E52-9D7E-80B74114B063}"/>
              </a:ext>
            </a:extLst>
          </p:cNvPr>
          <p:cNvCxnSpPr>
            <a:cxnSpLocks/>
            <a:stCxn id="36" idx="0"/>
            <a:endCxn id="71" idx="4"/>
          </p:cNvCxnSpPr>
          <p:nvPr/>
        </p:nvCxnSpPr>
        <p:spPr>
          <a:xfrm rot="16200000" flipV="1">
            <a:off x="4452293" y="1167743"/>
            <a:ext cx="184000" cy="554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54BB34C1-DFAA-40E5-9763-956C76523E41}"/>
              </a:ext>
            </a:extLst>
          </p:cNvPr>
          <p:cNvSpPr>
            <a:spLocks noChangeAspect="1"/>
          </p:cNvSpPr>
          <p:nvPr/>
        </p:nvSpPr>
        <p:spPr>
          <a:xfrm>
            <a:off x="4404363" y="804193"/>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E</a:t>
            </a:r>
            <a:endParaRPr lang="en-GB" sz="1600" dirty="0"/>
          </a:p>
        </p:txBody>
      </p:sp>
    </p:spTree>
    <p:extLst>
      <p:ext uri="{BB962C8B-B14F-4D97-AF65-F5344CB8AC3E}">
        <p14:creationId xmlns:p14="http://schemas.microsoft.com/office/powerpoint/2010/main" val="4134528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Magnetic Disk 4">
            <a:extLst>
              <a:ext uri="{FF2B5EF4-FFF2-40B4-BE49-F238E27FC236}">
                <a16:creationId xmlns:a16="http://schemas.microsoft.com/office/drawing/2014/main" id="{3E402890-DAA1-4BD7-8358-2027D1A2DD30}"/>
              </a:ext>
            </a:extLst>
          </p:cNvPr>
          <p:cNvSpPr/>
          <p:nvPr/>
        </p:nvSpPr>
        <p:spPr>
          <a:xfrm>
            <a:off x="5968539" y="4197924"/>
            <a:ext cx="1512916" cy="1122218"/>
          </a:xfrm>
          <a:prstGeom prst="flowChartMagneticDisk">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Dataset</a:t>
            </a:r>
          </a:p>
          <a:p>
            <a:pPr algn="ctr"/>
            <a:r>
              <a:rPr lang="pt-BR" dirty="0"/>
              <a:t>ELSA</a:t>
            </a:r>
            <a:endParaRPr lang="en-GB" dirty="0"/>
          </a:p>
        </p:txBody>
      </p:sp>
      <p:sp>
        <p:nvSpPr>
          <p:cNvPr id="6" name="Rectangle: Rounded Corners 5">
            <a:extLst>
              <a:ext uri="{FF2B5EF4-FFF2-40B4-BE49-F238E27FC236}">
                <a16:creationId xmlns:a16="http://schemas.microsoft.com/office/drawing/2014/main" id="{4D49FBF5-C96E-424F-9306-C12B59F51C29}"/>
              </a:ext>
            </a:extLst>
          </p:cNvPr>
          <p:cNvSpPr/>
          <p:nvPr/>
        </p:nvSpPr>
        <p:spPr>
          <a:xfrm>
            <a:off x="3793375" y="3136666"/>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Equação</a:t>
            </a:r>
            <a:r>
              <a:rPr lang="en-GB" sz="1400" dirty="0"/>
              <a:t> para </a:t>
            </a:r>
            <a:r>
              <a:rPr lang="en-GB" sz="1400" dirty="0" err="1"/>
              <a:t>estimar</a:t>
            </a:r>
            <a:r>
              <a:rPr lang="en-GB" sz="1400" dirty="0"/>
              <a:t> TFG</a:t>
            </a:r>
          </a:p>
          <a:p>
            <a:pPr algn="ctr"/>
            <a:r>
              <a:rPr lang="en-GB" sz="1400" dirty="0"/>
              <a:t>(BR)</a:t>
            </a:r>
          </a:p>
        </p:txBody>
      </p:sp>
      <p:cxnSp>
        <p:nvCxnSpPr>
          <p:cNvPr id="8" name="Straight Arrow Connector 7">
            <a:extLst>
              <a:ext uri="{FF2B5EF4-FFF2-40B4-BE49-F238E27FC236}">
                <a16:creationId xmlns:a16="http://schemas.microsoft.com/office/drawing/2014/main" id="{A9AF2F73-8686-44BE-9335-EF2F521C81CA}"/>
              </a:ext>
            </a:extLst>
          </p:cNvPr>
          <p:cNvCxnSpPr>
            <a:cxnSpLocks/>
            <a:stCxn id="5" idx="2"/>
            <a:endCxn id="6" idx="2"/>
          </p:cNvCxnSpPr>
          <p:nvPr/>
        </p:nvCxnSpPr>
        <p:spPr>
          <a:xfrm rot="10800000">
            <a:off x="4549833" y="3901437"/>
            <a:ext cx="1418706" cy="85759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9E9398AA-2D00-4A26-9653-64F1AC1736F9}"/>
              </a:ext>
            </a:extLst>
          </p:cNvPr>
          <p:cNvSpPr/>
          <p:nvPr/>
        </p:nvSpPr>
        <p:spPr>
          <a:xfrm>
            <a:off x="3793374" y="2204366"/>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I</a:t>
            </a:r>
            <a:r>
              <a:rPr lang="en-GB" sz="1400" dirty="0" err="1"/>
              <a:t>dentificação</a:t>
            </a:r>
            <a:r>
              <a:rPr lang="en-GB" sz="1400" dirty="0"/>
              <a:t> de </a:t>
            </a:r>
            <a:r>
              <a:rPr lang="en-GB" sz="1400" dirty="0" err="1"/>
              <a:t>Indivíduos</a:t>
            </a:r>
            <a:r>
              <a:rPr lang="en-GB" sz="1400" dirty="0"/>
              <a:t> </a:t>
            </a:r>
            <a:r>
              <a:rPr lang="en-GB" sz="1400" dirty="0" err="1"/>
              <a:t>Saudáveis</a:t>
            </a:r>
            <a:endParaRPr lang="en-GB" sz="1400" dirty="0"/>
          </a:p>
        </p:txBody>
      </p:sp>
      <p:cxnSp>
        <p:nvCxnSpPr>
          <p:cNvPr id="20" name="Straight Arrow Connector 7">
            <a:extLst>
              <a:ext uri="{FF2B5EF4-FFF2-40B4-BE49-F238E27FC236}">
                <a16:creationId xmlns:a16="http://schemas.microsoft.com/office/drawing/2014/main" id="{FD50C1FC-B384-4726-9C50-4C208E38C800}"/>
              </a:ext>
            </a:extLst>
          </p:cNvPr>
          <p:cNvCxnSpPr>
            <a:cxnSpLocks/>
            <a:stCxn id="19" idx="0"/>
            <a:endCxn id="36" idx="2"/>
          </p:cNvCxnSpPr>
          <p:nvPr/>
        </p:nvCxnSpPr>
        <p:spPr>
          <a:xfrm rot="16200000" flipV="1">
            <a:off x="4459907" y="2114440"/>
            <a:ext cx="177082" cy="2769"/>
          </a:xfrm>
          <a:prstGeom prst="curvedConnector3">
            <a:avLst>
              <a:gd name="adj1" fmla="val 50000"/>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C3FAEAE0-BEF3-48A5-B23A-8785043B7870}"/>
              </a:ext>
            </a:extLst>
          </p:cNvPr>
          <p:cNvSpPr/>
          <p:nvPr/>
        </p:nvSpPr>
        <p:spPr>
          <a:xfrm>
            <a:off x="180110" y="3136665"/>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Equação para estimar TFG</a:t>
            </a:r>
          </a:p>
          <a:p>
            <a:pPr algn="ctr"/>
            <a:r>
              <a:rPr lang="pt-BR" sz="1400" dirty="0"/>
              <a:t>(US)</a:t>
            </a:r>
            <a:endParaRPr lang="en-GB" sz="1400" dirty="0"/>
          </a:p>
        </p:txBody>
      </p:sp>
      <p:sp>
        <p:nvSpPr>
          <p:cNvPr id="18" name="Oval 17">
            <a:extLst>
              <a:ext uri="{FF2B5EF4-FFF2-40B4-BE49-F238E27FC236}">
                <a16:creationId xmlns:a16="http://schemas.microsoft.com/office/drawing/2014/main" id="{0E6E8427-59F4-4192-ADB0-13D5CC8FCDF6}"/>
              </a:ext>
            </a:extLst>
          </p:cNvPr>
          <p:cNvSpPr>
            <a:spLocks noChangeAspect="1"/>
          </p:cNvSpPr>
          <p:nvPr/>
        </p:nvSpPr>
        <p:spPr>
          <a:xfrm>
            <a:off x="1550321" y="3692462"/>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1</a:t>
            </a:r>
            <a:endParaRPr lang="en-GB" sz="1600" dirty="0"/>
          </a:p>
        </p:txBody>
      </p:sp>
      <p:cxnSp>
        <p:nvCxnSpPr>
          <p:cNvPr id="26" name="Straight Arrow Connector 7">
            <a:extLst>
              <a:ext uri="{FF2B5EF4-FFF2-40B4-BE49-F238E27FC236}">
                <a16:creationId xmlns:a16="http://schemas.microsoft.com/office/drawing/2014/main" id="{72574A49-8E4A-44C1-ACA5-98F9E07B6998}"/>
              </a:ext>
            </a:extLst>
          </p:cNvPr>
          <p:cNvCxnSpPr>
            <a:cxnSpLocks/>
            <a:stCxn id="25" idx="3"/>
            <a:endCxn id="6" idx="1"/>
          </p:cNvCxnSpPr>
          <p:nvPr/>
        </p:nvCxnSpPr>
        <p:spPr>
          <a:xfrm>
            <a:off x="1693026" y="3519051"/>
            <a:ext cx="2100349" cy="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7">
            <a:extLst>
              <a:ext uri="{FF2B5EF4-FFF2-40B4-BE49-F238E27FC236}">
                <a16:creationId xmlns:a16="http://schemas.microsoft.com/office/drawing/2014/main" id="{A1919A57-EB68-4F17-A7C8-5C7ADC7234DF}"/>
              </a:ext>
            </a:extLst>
          </p:cNvPr>
          <p:cNvCxnSpPr>
            <a:cxnSpLocks/>
            <a:stCxn id="6" idx="0"/>
            <a:endCxn id="19" idx="2"/>
          </p:cNvCxnSpPr>
          <p:nvPr/>
        </p:nvCxnSpPr>
        <p:spPr>
          <a:xfrm rot="16200000" flipV="1">
            <a:off x="4466069" y="3052901"/>
            <a:ext cx="167529" cy="1"/>
          </a:xfrm>
          <a:prstGeom prst="curvedConnector3">
            <a:avLst>
              <a:gd name="adj1" fmla="val 50000"/>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7">
            <a:extLst>
              <a:ext uri="{FF2B5EF4-FFF2-40B4-BE49-F238E27FC236}">
                <a16:creationId xmlns:a16="http://schemas.microsoft.com/office/drawing/2014/main" id="{67AFBF1D-859E-437C-8517-C207DF4B1596}"/>
              </a:ext>
            </a:extLst>
          </p:cNvPr>
          <p:cNvCxnSpPr>
            <a:cxnSpLocks/>
            <a:stCxn id="5" idx="1"/>
            <a:endCxn id="19" idx="3"/>
          </p:cNvCxnSpPr>
          <p:nvPr/>
        </p:nvCxnSpPr>
        <p:spPr>
          <a:xfrm rot="16200000" flipV="1">
            <a:off x="5210058" y="2682984"/>
            <a:ext cx="1611172" cy="1418707"/>
          </a:xfrm>
          <a:prstGeom prst="curvedConnector2">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Rounded Corners 35">
            <a:extLst>
              <a:ext uri="{FF2B5EF4-FFF2-40B4-BE49-F238E27FC236}">
                <a16:creationId xmlns:a16="http://schemas.microsoft.com/office/drawing/2014/main" id="{D99F1529-707F-4B0F-BDE7-6F68B363C4E5}"/>
              </a:ext>
            </a:extLst>
          </p:cNvPr>
          <p:cNvSpPr/>
          <p:nvPr/>
        </p:nvSpPr>
        <p:spPr>
          <a:xfrm>
            <a:off x="3790605" y="1262513"/>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a:t>Equação </a:t>
            </a:r>
            <a:r>
              <a:rPr lang="pt-BR" sz="1400" dirty="0"/>
              <a:t>de Idade </a:t>
            </a:r>
            <a:r>
              <a:rPr lang="pt-BR" sz="1400"/>
              <a:t>Renal (BR)</a:t>
            </a:r>
            <a:endParaRPr lang="en-GB" sz="1400" dirty="0"/>
          </a:p>
        </p:txBody>
      </p:sp>
      <p:sp>
        <p:nvSpPr>
          <p:cNvPr id="42" name="Rectangle: Rounded Corners 41">
            <a:extLst>
              <a:ext uri="{FF2B5EF4-FFF2-40B4-BE49-F238E27FC236}">
                <a16:creationId xmlns:a16="http://schemas.microsoft.com/office/drawing/2014/main" id="{AB01655D-4A30-4156-B3A5-A74AD4A040F2}"/>
              </a:ext>
            </a:extLst>
          </p:cNvPr>
          <p:cNvSpPr/>
          <p:nvPr/>
        </p:nvSpPr>
        <p:spPr>
          <a:xfrm>
            <a:off x="180110" y="1262513"/>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a:t>Equação</a:t>
            </a:r>
            <a:r>
              <a:rPr lang="en-GB" sz="1400" dirty="0"/>
              <a:t> </a:t>
            </a:r>
            <a:r>
              <a:rPr lang="en-GB" sz="1400"/>
              <a:t>de Idade</a:t>
            </a:r>
            <a:r>
              <a:rPr lang="en-GB" sz="1400" dirty="0"/>
              <a:t> Renal (AU)</a:t>
            </a:r>
          </a:p>
        </p:txBody>
      </p:sp>
      <p:sp>
        <p:nvSpPr>
          <p:cNvPr id="24" name="Oval 23">
            <a:extLst>
              <a:ext uri="{FF2B5EF4-FFF2-40B4-BE49-F238E27FC236}">
                <a16:creationId xmlns:a16="http://schemas.microsoft.com/office/drawing/2014/main" id="{E031EE4D-53BF-4217-9BEC-C3895901ECE2}"/>
              </a:ext>
            </a:extLst>
          </p:cNvPr>
          <p:cNvSpPr>
            <a:spLocks noChangeAspect="1"/>
          </p:cNvSpPr>
          <p:nvPr/>
        </p:nvSpPr>
        <p:spPr>
          <a:xfrm>
            <a:off x="1503218" y="1839669"/>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2</a:t>
            </a:r>
            <a:endParaRPr lang="en-GB" sz="1600" dirty="0"/>
          </a:p>
        </p:txBody>
      </p:sp>
      <p:cxnSp>
        <p:nvCxnSpPr>
          <p:cNvPr id="43" name="Straight Arrow Connector 7">
            <a:extLst>
              <a:ext uri="{FF2B5EF4-FFF2-40B4-BE49-F238E27FC236}">
                <a16:creationId xmlns:a16="http://schemas.microsoft.com/office/drawing/2014/main" id="{F37057A3-BB17-4D2A-8485-EBED644C19BE}"/>
              </a:ext>
            </a:extLst>
          </p:cNvPr>
          <p:cNvCxnSpPr>
            <a:cxnSpLocks/>
            <a:stCxn id="42" idx="3"/>
            <a:endCxn id="36" idx="1"/>
          </p:cNvCxnSpPr>
          <p:nvPr/>
        </p:nvCxnSpPr>
        <p:spPr>
          <a:xfrm>
            <a:off x="1693026" y="1644899"/>
            <a:ext cx="2097579" cy="12700"/>
          </a:xfrm>
          <a:prstGeom prst="curvedConnector3">
            <a:avLst>
              <a:gd name="adj1" fmla="val 50000"/>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2C5A7372-74C1-4B0C-BE86-C2DA2EFE7DDA}"/>
              </a:ext>
            </a:extLst>
          </p:cNvPr>
          <p:cNvSpPr txBox="1"/>
          <p:nvPr/>
        </p:nvSpPr>
        <p:spPr>
          <a:xfrm>
            <a:off x="2049603" y="3966782"/>
            <a:ext cx="1418708" cy="369332"/>
          </a:xfrm>
          <a:prstGeom prst="rect">
            <a:avLst/>
          </a:prstGeom>
          <a:noFill/>
        </p:spPr>
        <p:txBody>
          <a:bodyPr wrap="square" rtlCol="0">
            <a:spAutoFit/>
          </a:bodyPr>
          <a:lstStyle/>
          <a:p>
            <a:pPr algn="ctr"/>
            <a:r>
              <a:rPr lang="pt-BR" dirty="0"/>
              <a:t>Caderno 1</a:t>
            </a:r>
            <a:endParaRPr lang="en-GB" dirty="0"/>
          </a:p>
        </p:txBody>
      </p:sp>
      <p:sp>
        <p:nvSpPr>
          <p:cNvPr id="48" name="Rectangle 47">
            <a:extLst>
              <a:ext uri="{FF2B5EF4-FFF2-40B4-BE49-F238E27FC236}">
                <a16:creationId xmlns:a16="http://schemas.microsoft.com/office/drawing/2014/main" id="{1FE063D8-3AE5-4411-8140-A671AB75D038}"/>
              </a:ext>
            </a:extLst>
          </p:cNvPr>
          <p:cNvSpPr/>
          <p:nvPr/>
        </p:nvSpPr>
        <p:spPr>
          <a:xfrm>
            <a:off x="0" y="0"/>
            <a:ext cx="4064702" cy="646331"/>
          </a:xfrm>
          <a:prstGeom prst="rect">
            <a:avLst/>
          </a:prstGeom>
          <a:noFill/>
        </p:spPr>
        <p:txBody>
          <a:bodyPr wrap="none" lIns="91440" tIns="45720" rIns="91440" bIns="45720">
            <a:spAutoFit/>
          </a:bodyPr>
          <a:lstStyle/>
          <a:p>
            <a:pPr algn="ctr"/>
            <a:r>
              <a:rPr lang="en-US" sz="3600" b="1" dirty="0" err="1">
                <a:ln w="12700">
                  <a:solidFill>
                    <a:schemeClr val="accent5"/>
                  </a:solidFill>
                  <a:prstDash val="solid"/>
                </a:ln>
                <a:pattFill prst="ltDnDiag">
                  <a:fgClr>
                    <a:schemeClr val="accent5">
                      <a:lumMod val="60000"/>
                      <a:lumOff val="40000"/>
                    </a:schemeClr>
                  </a:fgClr>
                  <a:bgClr>
                    <a:schemeClr val="bg1"/>
                  </a:bgClr>
                </a:pattFill>
              </a:rPr>
              <a:t>Primeira</a:t>
            </a:r>
            <a:r>
              <a:rPr lang="en-US" sz="3600" b="1" dirty="0">
                <a:ln w="12700">
                  <a:solidFill>
                    <a:schemeClr val="accent5"/>
                  </a:solidFill>
                  <a:prstDash val="solid"/>
                </a:ln>
                <a:pattFill prst="ltDnDiag">
                  <a:fgClr>
                    <a:schemeClr val="accent5">
                      <a:lumMod val="60000"/>
                      <a:lumOff val="40000"/>
                    </a:schemeClr>
                  </a:fgClr>
                  <a:bgClr>
                    <a:schemeClr val="bg1"/>
                  </a:bgClr>
                </a:pattFill>
              </a:rPr>
              <a:t> </a:t>
            </a:r>
            <a:r>
              <a:rPr lang="en-US" sz="3600" b="1" dirty="0" err="1">
                <a:ln w="12700">
                  <a:solidFill>
                    <a:schemeClr val="accent5"/>
                  </a:solidFill>
                  <a:prstDash val="solid"/>
                </a:ln>
                <a:pattFill prst="ltDnDiag">
                  <a:fgClr>
                    <a:schemeClr val="accent5">
                      <a:lumMod val="60000"/>
                      <a:lumOff val="40000"/>
                    </a:schemeClr>
                  </a:fgClr>
                  <a:bgClr>
                    <a:schemeClr val="bg1"/>
                  </a:bgClr>
                </a:pattFill>
              </a:rPr>
              <a:t>Temporada</a:t>
            </a:r>
            <a:endParaRPr lang="en-US" sz="36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
        <p:nvSpPr>
          <p:cNvPr id="21" name="Oval 20">
            <a:extLst>
              <a:ext uri="{FF2B5EF4-FFF2-40B4-BE49-F238E27FC236}">
                <a16:creationId xmlns:a16="http://schemas.microsoft.com/office/drawing/2014/main" id="{BE5E3185-401A-48E0-8B30-49600DAC799B}"/>
              </a:ext>
            </a:extLst>
          </p:cNvPr>
          <p:cNvSpPr>
            <a:spLocks noChangeAspect="1"/>
          </p:cNvSpPr>
          <p:nvPr/>
        </p:nvSpPr>
        <p:spPr>
          <a:xfrm>
            <a:off x="5029201" y="4283823"/>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D</a:t>
            </a:r>
            <a:endParaRPr lang="en-GB" sz="1600" dirty="0"/>
          </a:p>
        </p:txBody>
      </p:sp>
      <p:sp>
        <p:nvSpPr>
          <p:cNvPr id="22" name="TextBox 21">
            <a:extLst>
              <a:ext uri="{FF2B5EF4-FFF2-40B4-BE49-F238E27FC236}">
                <a16:creationId xmlns:a16="http://schemas.microsoft.com/office/drawing/2014/main" id="{2CE53875-20A1-41F1-96F4-DD3508D6B0E7}"/>
              </a:ext>
            </a:extLst>
          </p:cNvPr>
          <p:cNvSpPr txBox="1"/>
          <p:nvPr/>
        </p:nvSpPr>
        <p:spPr>
          <a:xfrm>
            <a:off x="1710168" y="2939190"/>
            <a:ext cx="2063294" cy="276999"/>
          </a:xfrm>
          <a:prstGeom prst="rect">
            <a:avLst/>
          </a:prstGeom>
          <a:noFill/>
        </p:spPr>
        <p:txBody>
          <a:bodyPr wrap="square" rtlCol="0">
            <a:spAutoFit/>
          </a:bodyPr>
          <a:lstStyle/>
          <a:p>
            <a:pPr algn="ctr"/>
            <a:r>
              <a:rPr lang="pt-BR" sz="1200" i="1" dirty="0">
                <a:solidFill>
                  <a:schemeClr val="tx1">
                    <a:lumMod val="65000"/>
                    <a:lumOff val="35000"/>
                  </a:schemeClr>
                </a:solidFill>
              </a:rPr>
              <a:t>Metodologia do estudo</a:t>
            </a:r>
          </a:p>
        </p:txBody>
      </p:sp>
      <p:sp>
        <p:nvSpPr>
          <p:cNvPr id="23" name="Oval 22">
            <a:extLst>
              <a:ext uri="{FF2B5EF4-FFF2-40B4-BE49-F238E27FC236}">
                <a16:creationId xmlns:a16="http://schemas.microsoft.com/office/drawing/2014/main" id="{43FBC6D3-67E9-4DDE-A2F0-0586433691AB}"/>
              </a:ext>
            </a:extLst>
          </p:cNvPr>
          <p:cNvSpPr>
            <a:spLocks noChangeAspect="1"/>
          </p:cNvSpPr>
          <p:nvPr/>
        </p:nvSpPr>
        <p:spPr>
          <a:xfrm>
            <a:off x="2924688" y="3197991"/>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J</a:t>
            </a:r>
            <a:endParaRPr lang="en-GB" sz="1600" dirty="0"/>
          </a:p>
        </p:txBody>
      </p:sp>
      <p:sp>
        <p:nvSpPr>
          <p:cNvPr id="27" name="Oval 26">
            <a:extLst>
              <a:ext uri="{FF2B5EF4-FFF2-40B4-BE49-F238E27FC236}">
                <a16:creationId xmlns:a16="http://schemas.microsoft.com/office/drawing/2014/main" id="{9A012C47-D6A2-46AE-A42A-79F85B42F8A2}"/>
              </a:ext>
            </a:extLst>
          </p:cNvPr>
          <p:cNvSpPr>
            <a:spLocks noChangeAspect="1"/>
          </p:cNvSpPr>
          <p:nvPr/>
        </p:nvSpPr>
        <p:spPr>
          <a:xfrm>
            <a:off x="2215338" y="3197991"/>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M</a:t>
            </a:r>
            <a:endParaRPr lang="en-GB" sz="1600" dirty="0"/>
          </a:p>
        </p:txBody>
      </p:sp>
      <p:sp>
        <p:nvSpPr>
          <p:cNvPr id="28" name="Oval 27">
            <a:extLst>
              <a:ext uri="{FF2B5EF4-FFF2-40B4-BE49-F238E27FC236}">
                <a16:creationId xmlns:a16="http://schemas.microsoft.com/office/drawing/2014/main" id="{9A9808E4-590F-43DB-A2E2-4341C1B15749}"/>
              </a:ext>
            </a:extLst>
          </p:cNvPr>
          <p:cNvSpPr>
            <a:spLocks noChangeAspect="1"/>
          </p:cNvSpPr>
          <p:nvPr/>
        </p:nvSpPr>
        <p:spPr>
          <a:xfrm>
            <a:off x="2570013" y="3197991"/>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C</a:t>
            </a:r>
            <a:endParaRPr lang="en-GB" sz="1600" dirty="0"/>
          </a:p>
        </p:txBody>
      </p:sp>
      <p:sp>
        <p:nvSpPr>
          <p:cNvPr id="29" name="Oval 28">
            <a:extLst>
              <a:ext uri="{FF2B5EF4-FFF2-40B4-BE49-F238E27FC236}">
                <a16:creationId xmlns:a16="http://schemas.microsoft.com/office/drawing/2014/main" id="{238B7473-D678-495C-9260-8BD78F2928CE}"/>
              </a:ext>
            </a:extLst>
          </p:cNvPr>
          <p:cNvSpPr>
            <a:spLocks noChangeAspect="1"/>
          </p:cNvSpPr>
          <p:nvPr/>
        </p:nvSpPr>
        <p:spPr>
          <a:xfrm>
            <a:off x="4653741" y="2913343"/>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E</a:t>
            </a:r>
            <a:endParaRPr lang="en-GB" sz="1600" dirty="0"/>
          </a:p>
        </p:txBody>
      </p:sp>
      <p:sp>
        <p:nvSpPr>
          <p:cNvPr id="31" name="Oval 30">
            <a:extLst>
              <a:ext uri="{FF2B5EF4-FFF2-40B4-BE49-F238E27FC236}">
                <a16:creationId xmlns:a16="http://schemas.microsoft.com/office/drawing/2014/main" id="{2DCE5F90-D522-422D-8BBC-7C2EC52A3220}"/>
              </a:ext>
            </a:extLst>
          </p:cNvPr>
          <p:cNvSpPr>
            <a:spLocks noChangeAspect="1"/>
          </p:cNvSpPr>
          <p:nvPr/>
        </p:nvSpPr>
        <p:spPr>
          <a:xfrm>
            <a:off x="4946764" y="2913343"/>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J</a:t>
            </a:r>
            <a:endParaRPr lang="en-GB" sz="1600" dirty="0"/>
          </a:p>
        </p:txBody>
      </p:sp>
      <p:sp>
        <p:nvSpPr>
          <p:cNvPr id="32" name="Rectangle: Rounded Corners 31">
            <a:extLst>
              <a:ext uri="{FF2B5EF4-FFF2-40B4-BE49-F238E27FC236}">
                <a16:creationId xmlns:a16="http://schemas.microsoft.com/office/drawing/2014/main" id="{E28E6C7B-68CF-4055-A56A-8D3614B3CE84}"/>
              </a:ext>
            </a:extLst>
          </p:cNvPr>
          <p:cNvSpPr/>
          <p:nvPr/>
        </p:nvSpPr>
        <p:spPr>
          <a:xfrm>
            <a:off x="8902930" y="1272736"/>
            <a:ext cx="1345628" cy="33412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a:t>MDRD-4</a:t>
            </a:r>
            <a:endParaRPr lang="en-GB" sz="1200" dirty="0"/>
          </a:p>
        </p:txBody>
      </p:sp>
      <p:sp>
        <p:nvSpPr>
          <p:cNvPr id="34" name="Rectangle: Rounded Corners 33">
            <a:extLst>
              <a:ext uri="{FF2B5EF4-FFF2-40B4-BE49-F238E27FC236}">
                <a16:creationId xmlns:a16="http://schemas.microsoft.com/office/drawing/2014/main" id="{5C5F38EB-A55D-46C8-99B0-E5B7AEF1D676}"/>
              </a:ext>
            </a:extLst>
          </p:cNvPr>
          <p:cNvSpPr/>
          <p:nvPr/>
        </p:nvSpPr>
        <p:spPr>
          <a:xfrm>
            <a:off x="8902929" y="1664758"/>
            <a:ext cx="1345629" cy="33412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MDRD-6</a:t>
            </a:r>
            <a:endParaRPr lang="en-GB" sz="1200" dirty="0"/>
          </a:p>
        </p:txBody>
      </p:sp>
      <p:sp>
        <p:nvSpPr>
          <p:cNvPr id="35" name="Rectangle: Rounded Corners 34">
            <a:extLst>
              <a:ext uri="{FF2B5EF4-FFF2-40B4-BE49-F238E27FC236}">
                <a16:creationId xmlns:a16="http://schemas.microsoft.com/office/drawing/2014/main" id="{AB2B2786-BD18-436A-9107-257F6C7BBA99}"/>
              </a:ext>
            </a:extLst>
          </p:cNvPr>
          <p:cNvSpPr/>
          <p:nvPr/>
        </p:nvSpPr>
        <p:spPr>
          <a:xfrm>
            <a:off x="8902929" y="2082837"/>
            <a:ext cx="1345630" cy="33412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Cockcroft-</a:t>
            </a:r>
            <a:r>
              <a:rPr lang="pt-BR" sz="1200" dirty="0" err="1"/>
              <a:t>Gault</a:t>
            </a:r>
            <a:endParaRPr lang="en-GB" sz="1200" dirty="0"/>
          </a:p>
        </p:txBody>
      </p:sp>
      <p:sp>
        <p:nvSpPr>
          <p:cNvPr id="37" name="Rectangle: Rounded Corners 36">
            <a:extLst>
              <a:ext uri="{FF2B5EF4-FFF2-40B4-BE49-F238E27FC236}">
                <a16:creationId xmlns:a16="http://schemas.microsoft.com/office/drawing/2014/main" id="{C366D064-DBBE-4DB3-842A-F62F8A10642D}"/>
              </a:ext>
            </a:extLst>
          </p:cNvPr>
          <p:cNvSpPr/>
          <p:nvPr/>
        </p:nvSpPr>
        <p:spPr>
          <a:xfrm>
            <a:off x="8902928" y="2500916"/>
            <a:ext cx="1345631" cy="33412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Cockcroft-</a:t>
            </a:r>
            <a:r>
              <a:rPr lang="pt-BR" sz="1200" dirty="0" err="1"/>
              <a:t>Gault</a:t>
            </a:r>
            <a:r>
              <a:rPr lang="pt-BR" sz="1200" dirty="0"/>
              <a:t>*</a:t>
            </a:r>
            <a:endParaRPr lang="en-GB" sz="1200" dirty="0"/>
          </a:p>
        </p:txBody>
      </p:sp>
      <p:sp>
        <p:nvSpPr>
          <p:cNvPr id="38" name="Left Brace 37">
            <a:extLst>
              <a:ext uri="{FF2B5EF4-FFF2-40B4-BE49-F238E27FC236}">
                <a16:creationId xmlns:a16="http://schemas.microsoft.com/office/drawing/2014/main" id="{1123A010-6F95-401D-B76E-D536CD5CB762}"/>
              </a:ext>
            </a:extLst>
          </p:cNvPr>
          <p:cNvSpPr/>
          <p:nvPr/>
        </p:nvSpPr>
        <p:spPr>
          <a:xfrm>
            <a:off x="8611985" y="1272735"/>
            <a:ext cx="169028" cy="198037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9" name="Oval 38">
            <a:extLst>
              <a:ext uri="{FF2B5EF4-FFF2-40B4-BE49-F238E27FC236}">
                <a16:creationId xmlns:a16="http://schemas.microsoft.com/office/drawing/2014/main" id="{297D8885-E512-4D1C-BCF3-67B8A7CC59A1}"/>
              </a:ext>
            </a:extLst>
          </p:cNvPr>
          <p:cNvSpPr>
            <a:spLocks noChangeAspect="1"/>
          </p:cNvSpPr>
          <p:nvPr/>
        </p:nvSpPr>
        <p:spPr>
          <a:xfrm>
            <a:off x="8221288" y="2125764"/>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1</a:t>
            </a:r>
            <a:endParaRPr lang="en-GB" sz="1600" dirty="0"/>
          </a:p>
        </p:txBody>
      </p:sp>
      <p:sp>
        <p:nvSpPr>
          <p:cNvPr id="40" name="Rectangle: Rounded Corners 39">
            <a:extLst>
              <a:ext uri="{FF2B5EF4-FFF2-40B4-BE49-F238E27FC236}">
                <a16:creationId xmlns:a16="http://schemas.microsoft.com/office/drawing/2014/main" id="{8AC70816-2E3B-44F3-ADD5-3858CF8150F6}"/>
              </a:ext>
            </a:extLst>
          </p:cNvPr>
          <p:cNvSpPr/>
          <p:nvPr/>
        </p:nvSpPr>
        <p:spPr>
          <a:xfrm>
            <a:off x="8902928" y="3445392"/>
            <a:ext cx="1345628" cy="33412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Tentativa 1</a:t>
            </a:r>
            <a:endParaRPr lang="en-GB" sz="1200" dirty="0"/>
          </a:p>
        </p:txBody>
      </p:sp>
      <p:sp>
        <p:nvSpPr>
          <p:cNvPr id="41" name="Rectangle: Rounded Corners 40">
            <a:extLst>
              <a:ext uri="{FF2B5EF4-FFF2-40B4-BE49-F238E27FC236}">
                <a16:creationId xmlns:a16="http://schemas.microsoft.com/office/drawing/2014/main" id="{DB985FB8-E673-4061-9B07-6A6E200CF8E9}"/>
              </a:ext>
            </a:extLst>
          </p:cNvPr>
          <p:cNvSpPr/>
          <p:nvPr/>
        </p:nvSpPr>
        <p:spPr>
          <a:xfrm>
            <a:off x="8902928" y="3897050"/>
            <a:ext cx="1345628" cy="33412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Tentativa 2</a:t>
            </a:r>
            <a:endParaRPr lang="en-GB" sz="1200" dirty="0"/>
          </a:p>
        </p:txBody>
      </p:sp>
      <p:sp>
        <p:nvSpPr>
          <p:cNvPr id="44" name="Left Brace 43">
            <a:extLst>
              <a:ext uri="{FF2B5EF4-FFF2-40B4-BE49-F238E27FC236}">
                <a16:creationId xmlns:a16="http://schemas.microsoft.com/office/drawing/2014/main" id="{D40B3336-19E5-4251-9E9F-D5D4A85E3BC8}"/>
              </a:ext>
            </a:extLst>
          </p:cNvPr>
          <p:cNvSpPr/>
          <p:nvPr/>
        </p:nvSpPr>
        <p:spPr>
          <a:xfrm>
            <a:off x="8611985" y="3445392"/>
            <a:ext cx="169028" cy="128155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5" name="TextBox 44">
            <a:extLst>
              <a:ext uri="{FF2B5EF4-FFF2-40B4-BE49-F238E27FC236}">
                <a16:creationId xmlns:a16="http://schemas.microsoft.com/office/drawing/2014/main" id="{B14076A5-2824-45BD-A828-2D81CDF50E57}"/>
              </a:ext>
            </a:extLst>
          </p:cNvPr>
          <p:cNvSpPr txBox="1"/>
          <p:nvPr/>
        </p:nvSpPr>
        <p:spPr>
          <a:xfrm>
            <a:off x="7464829" y="3672455"/>
            <a:ext cx="1239979" cy="830997"/>
          </a:xfrm>
          <a:prstGeom prst="rect">
            <a:avLst/>
          </a:prstGeom>
          <a:noFill/>
        </p:spPr>
        <p:txBody>
          <a:bodyPr wrap="square" rtlCol="0">
            <a:spAutoFit/>
          </a:bodyPr>
          <a:lstStyle/>
          <a:p>
            <a:pPr algn="r"/>
            <a:r>
              <a:rPr lang="pt-BR" sz="1200" i="1" dirty="0">
                <a:solidFill>
                  <a:schemeClr val="accent2"/>
                </a:solidFill>
              </a:rPr>
              <a:t>Notebook </a:t>
            </a:r>
          </a:p>
          <a:p>
            <a:pPr algn="r"/>
            <a:r>
              <a:rPr lang="pt-BR" sz="1200" i="1" dirty="0">
                <a:solidFill>
                  <a:schemeClr val="accent2"/>
                </a:solidFill>
              </a:rPr>
              <a:t>Estudos de DRC, Etapa 1, </a:t>
            </a:r>
          </a:p>
          <a:p>
            <a:pPr algn="r"/>
            <a:r>
              <a:rPr lang="pt-BR" sz="1200" i="1" dirty="0">
                <a:solidFill>
                  <a:schemeClr val="accent2"/>
                </a:solidFill>
              </a:rPr>
              <a:t>Caderno 1</a:t>
            </a:r>
          </a:p>
        </p:txBody>
      </p:sp>
      <p:sp>
        <p:nvSpPr>
          <p:cNvPr id="46" name="Rectangle: Rounded Corners 45">
            <a:extLst>
              <a:ext uri="{FF2B5EF4-FFF2-40B4-BE49-F238E27FC236}">
                <a16:creationId xmlns:a16="http://schemas.microsoft.com/office/drawing/2014/main" id="{AD096FE6-D2A9-45A6-A4BA-CDA745D8B9B3}"/>
              </a:ext>
            </a:extLst>
          </p:cNvPr>
          <p:cNvSpPr/>
          <p:nvPr/>
        </p:nvSpPr>
        <p:spPr>
          <a:xfrm>
            <a:off x="8901892" y="2918995"/>
            <a:ext cx="1345628" cy="334120"/>
          </a:xfrm>
          <a:prstGeom prst="round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TFG Padrão Ouro</a:t>
            </a:r>
            <a:endParaRPr lang="en-GB" sz="1200" dirty="0"/>
          </a:p>
        </p:txBody>
      </p:sp>
      <p:sp>
        <p:nvSpPr>
          <p:cNvPr id="49" name="Rectangle: Rounded Corners 48">
            <a:extLst>
              <a:ext uri="{FF2B5EF4-FFF2-40B4-BE49-F238E27FC236}">
                <a16:creationId xmlns:a16="http://schemas.microsoft.com/office/drawing/2014/main" id="{17CE6B02-82D1-4744-91A4-FE91D03A92BF}"/>
              </a:ext>
            </a:extLst>
          </p:cNvPr>
          <p:cNvSpPr/>
          <p:nvPr/>
        </p:nvSpPr>
        <p:spPr>
          <a:xfrm>
            <a:off x="8908132" y="4351263"/>
            <a:ext cx="1345628" cy="334120"/>
          </a:xfrm>
          <a:prstGeom prst="round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TFG Padrão Ouro</a:t>
            </a:r>
            <a:endParaRPr lang="en-GB" sz="1200" dirty="0"/>
          </a:p>
        </p:txBody>
      </p:sp>
      <p:sp>
        <p:nvSpPr>
          <p:cNvPr id="51" name="TextBox 50">
            <a:extLst>
              <a:ext uri="{FF2B5EF4-FFF2-40B4-BE49-F238E27FC236}">
                <a16:creationId xmlns:a16="http://schemas.microsoft.com/office/drawing/2014/main" id="{750152FA-9949-4FB5-AFE2-232BDA40CC1C}"/>
              </a:ext>
            </a:extLst>
          </p:cNvPr>
          <p:cNvSpPr txBox="1"/>
          <p:nvPr/>
        </p:nvSpPr>
        <p:spPr>
          <a:xfrm>
            <a:off x="10247518" y="1295996"/>
            <a:ext cx="1523301" cy="261610"/>
          </a:xfrm>
          <a:prstGeom prst="rect">
            <a:avLst/>
          </a:prstGeom>
          <a:noFill/>
        </p:spPr>
        <p:txBody>
          <a:bodyPr wrap="square" rtlCol="0">
            <a:spAutoFit/>
          </a:bodyPr>
          <a:lstStyle/>
          <a:p>
            <a:r>
              <a:rPr lang="pt-BR" sz="1100" i="1" dirty="0">
                <a:solidFill>
                  <a:schemeClr val="accent2"/>
                </a:solidFill>
              </a:rPr>
              <a:t>Idade, Sexo, Raça, </a:t>
            </a:r>
            <a:r>
              <a:rPr lang="pt-BR" sz="1100" i="1" dirty="0" err="1">
                <a:solidFill>
                  <a:schemeClr val="accent2"/>
                </a:solidFill>
              </a:rPr>
              <a:t>SCr</a:t>
            </a:r>
            <a:endParaRPr lang="pt-BR" sz="1100" i="1" dirty="0">
              <a:solidFill>
                <a:schemeClr val="accent2"/>
              </a:solidFill>
            </a:endParaRPr>
          </a:p>
        </p:txBody>
      </p:sp>
      <p:sp>
        <p:nvSpPr>
          <p:cNvPr id="52" name="TextBox 51">
            <a:extLst>
              <a:ext uri="{FF2B5EF4-FFF2-40B4-BE49-F238E27FC236}">
                <a16:creationId xmlns:a16="http://schemas.microsoft.com/office/drawing/2014/main" id="{4CC1E905-BD30-4393-B3E2-1065E6B876B1}"/>
              </a:ext>
            </a:extLst>
          </p:cNvPr>
          <p:cNvSpPr txBox="1"/>
          <p:nvPr/>
        </p:nvSpPr>
        <p:spPr>
          <a:xfrm>
            <a:off x="10247518" y="1591715"/>
            <a:ext cx="1897375" cy="430887"/>
          </a:xfrm>
          <a:prstGeom prst="rect">
            <a:avLst/>
          </a:prstGeom>
          <a:noFill/>
        </p:spPr>
        <p:txBody>
          <a:bodyPr wrap="square" rtlCol="0">
            <a:spAutoFit/>
          </a:bodyPr>
          <a:lstStyle>
            <a:defPPr>
              <a:defRPr lang="en-US"/>
            </a:defPPr>
            <a:lvl1pPr>
              <a:defRPr sz="1100" i="1">
                <a:solidFill>
                  <a:schemeClr val="accent2"/>
                </a:solidFill>
              </a:defRPr>
            </a:lvl1pPr>
          </a:lstStyle>
          <a:p>
            <a:r>
              <a:rPr lang="pt-BR" dirty="0"/>
              <a:t>Idade, Sexo, Raça, </a:t>
            </a:r>
            <a:r>
              <a:rPr lang="pt-BR" dirty="0" err="1"/>
              <a:t>SCr</a:t>
            </a:r>
            <a:r>
              <a:rPr lang="pt-BR" dirty="0"/>
              <a:t>, </a:t>
            </a:r>
          </a:p>
          <a:p>
            <a:r>
              <a:rPr lang="pt-BR" dirty="0"/>
              <a:t>SUN, albumina</a:t>
            </a:r>
          </a:p>
        </p:txBody>
      </p:sp>
      <p:sp>
        <p:nvSpPr>
          <p:cNvPr id="53" name="TextBox 52">
            <a:extLst>
              <a:ext uri="{FF2B5EF4-FFF2-40B4-BE49-F238E27FC236}">
                <a16:creationId xmlns:a16="http://schemas.microsoft.com/office/drawing/2014/main" id="{7001A372-67AA-4691-AC64-ABBE37E3A2F4}"/>
              </a:ext>
            </a:extLst>
          </p:cNvPr>
          <p:cNvSpPr txBox="1"/>
          <p:nvPr/>
        </p:nvSpPr>
        <p:spPr>
          <a:xfrm>
            <a:off x="10247518" y="2101517"/>
            <a:ext cx="1897375" cy="276999"/>
          </a:xfrm>
          <a:prstGeom prst="rect">
            <a:avLst/>
          </a:prstGeom>
          <a:noFill/>
        </p:spPr>
        <p:txBody>
          <a:bodyPr wrap="square" rtlCol="0">
            <a:spAutoFit/>
          </a:bodyPr>
          <a:lstStyle>
            <a:defPPr>
              <a:defRPr lang="en-US"/>
            </a:defPPr>
            <a:lvl1pPr>
              <a:defRPr sz="1100" i="1">
                <a:solidFill>
                  <a:schemeClr val="accent2"/>
                </a:solidFill>
              </a:defRPr>
            </a:lvl1pPr>
          </a:lstStyle>
          <a:p>
            <a:r>
              <a:rPr lang="pt-BR" dirty="0"/>
              <a:t>Idade, Sexo, Peso, BSA, </a:t>
            </a:r>
            <a:r>
              <a:rPr lang="pt-BR" dirty="0" err="1"/>
              <a:t>SCr</a:t>
            </a:r>
            <a:endParaRPr lang="pt-BR" dirty="0"/>
          </a:p>
        </p:txBody>
      </p:sp>
      <p:sp>
        <p:nvSpPr>
          <p:cNvPr id="54" name="TextBox 53">
            <a:extLst>
              <a:ext uri="{FF2B5EF4-FFF2-40B4-BE49-F238E27FC236}">
                <a16:creationId xmlns:a16="http://schemas.microsoft.com/office/drawing/2014/main" id="{C3313F8E-7548-47A4-96AA-9C3EAC299977}"/>
              </a:ext>
            </a:extLst>
          </p:cNvPr>
          <p:cNvSpPr txBox="1"/>
          <p:nvPr/>
        </p:nvSpPr>
        <p:spPr>
          <a:xfrm>
            <a:off x="10247517" y="2530047"/>
            <a:ext cx="1897375" cy="276999"/>
          </a:xfrm>
          <a:prstGeom prst="rect">
            <a:avLst/>
          </a:prstGeom>
          <a:noFill/>
        </p:spPr>
        <p:txBody>
          <a:bodyPr wrap="square" rtlCol="0">
            <a:spAutoFit/>
          </a:bodyPr>
          <a:lstStyle>
            <a:defPPr>
              <a:defRPr lang="en-US"/>
            </a:defPPr>
            <a:lvl1pPr>
              <a:defRPr sz="1100" i="1">
                <a:solidFill>
                  <a:schemeClr val="accent2"/>
                </a:solidFill>
              </a:defRPr>
            </a:lvl1pPr>
          </a:lstStyle>
          <a:p>
            <a:r>
              <a:rPr lang="pt-BR" dirty="0"/>
              <a:t>Idade, Sexo, Peso, BSA, </a:t>
            </a:r>
            <a:r>
              <a:rPr lang="pt-BR" dirty="0" err="1"/>
              <a:t>SCr</a:t>
            </a:r>
            <a:r>
              <a:rPr lang="pt-BR" dirty="0"/>
              <a:t>*</a:t>
            </a:r>
          </a:p>
        </p:txBody>
      </p:sp>
      <p:sp>
        <p:nvSpPr>
          <p:cNvPr id="55" name="TextBox 54">
            <a:extLst>
              <a:ext uri="{FF2B5EF4-FFF2-40B4-BE49-F238E27FC236}">
                <a16:creationId xmlns:a16="http://schemas.microsoft.com/office/drawing/2014/main" id="{AC7FAC5B-183C-476B-B9A4-497DFE30AA2E}"/>
              </a:ext>
            </a:extLst>
          </p:cNvPr>
          <p:cNvSpPr txBox="1"/>
          <p:nvPr/>
        </p:nvSpPr>
        <p:spPr>
          <a:xfrm>
            <a:off x="10247518" y="3476557"/>
            <a:ext cx="1944482" cy="261610"/>
          </a:xfrm>
          <a:prstGeom prst="rect">
            <a:avLst/>
          </a:prstGeom>
          <a:noFill/>
        </p:spPr>
        <p:txBody>
          <a:bodyPr wrap="square" rtlCol="0">
            <a:spAutoFit/>
          </a:bodyPr>
          <a:lstStyle>
            <a:defPPr>
              <a:defRPr lang="en-US"/>
            </a:defPPr>
            <a:lvl1pPr>
              <a:defRPr sz="1100" i="1">
                <a:solidFill>
                  <a:schemeClr val="accent2"/>
                </a:solidFill>
              </a:defRPr>
            </a:lvl1pPr>
          </a:lstStyle>
          <a:p>
            <a:r>
              <a:rPr lang="pt-BR" dirty="0"/>
              <a:t>MDRD-4, sem transformação</a:t>
            </a:r>
          </a:p>
        </p:txBody>
      </p:sp>
      <p:sp>
        <p:nvSpPr>
          <p:cNvPr id="56" name="TextBox 55">
            <a:extLst>
              <a:ext uri="{FF2B5EF4-FFF2-40B4-BE49-F238E27FC236}">
                <a16:creationId xmlns:a16="http://schemas.microsoft.com/office/drawing/2014/main" id="{D8644B49-2396-4D70-AE84-E2C68AD871CE}"/>
              </a:ext>
            </a:extLst>
          </p:cNvPr>
          <p:cNvSpPr txBox="1"/>
          <p:nvPr/>
        </p:nvSpPr>
        <p:spPr>
          <a:xfrm>
            <a:off x="10247518" y="3924338"/>
            <a:ext cx="1897374" cy="261610"/>
          </a:xfrm>
          <a:prstGeom prst="rect">
            <a:avLst/>
          </a:prstGeom>
          <a:noFill/>
        </p:spPr>
        <p:txBody>
          <a:bodyPr wrap="square" rtlCol="0">
            <a:spAutoFit/>
          </a:bodyPr>
          <a:lstStyle>
            <a:defPPr>
              <a:defRPr lang="en-US"/>
            </a:defPPr>
            <a:lvl1pPr>
              <a:defRPr sz="1100" i="1">
                <a:solidFill>
                  <a:schemeClr val="accent2"/>
                </a:solidFill>
              </a:defRPr>
            </a:lvl1pPr>
          </a:lstStyle>
          <a:p>
            <a:r>
              <a:rPr lang="pt-BR" dirty="0"/>
              <a:t>MDRD-4, com transformação</a:t>
            </a:r>
          </a:p>
        </p:txBody>
      </p:sp>
      <p:sp>
        <p:nvSpPr>
          <p:cNvPr id="57" name="TextBox 56">
            <a:extLst>
              <a:ext uri="{FF2B5EF4-FFF2-40B4-BE49-F238E27FC236}">
                <a16:creationId xmlns:a16="http://schemas.microsoft.com/office/drawing/2014/main" id="{ABF37C26-50BB-4956-8F30-7AD1A1D11005}"/>
              </a:ext>
            </a:extLst>
          </p:cNvPr>
          <p:cNvSpPr txBox="1"/>
          <p:nvPr/>
        </p:nvSpPr>
        <p:spPr>
          <a:xfrm>
            <a:off x="8696499" y="172718"/>
            <a:ext cx="3448393" cy="1015663"/>
          </a:xfrm>
          <a:prstGeom prst="rect">
            <a:avLst/>
          </a:prstGeom>
          <a:noFill/>
        </p:spPr>
        <p:txBody>
          <a:bodyPr wrap="square" rtlCol="0">
            <a:spAutoFit/>
          </a:bodyPr>
          <a:lstStyle/>
          <a:p>
            <a:r>
              <a:rPr lang="pt-BR" sz="1200" i="1" dirty="0">
                <a:solidFill>
                  <a:schemeClr val="accent2"/>
                </a:solidFill>
              </a:rPr>
              <a:t>Metodologia do estudo:</a:t>
            </a:r>
          </a:p>
          <a:p>
            <a:pPr marL="171450" indent="-171450">
              <a:buFontTx/>
              <a:buChar char="-"/>
            </a:pPr>
            <a:r>
              <a:rPr lang="pt-BR" sz="1200" i="1" dirty="0">
                <a:solidFill>
                  <a:schemeClr val="accent2"/>
                </a:solidFill>
              </a:rPr>
              <a:t>Regressão linear com variáveis log transformadas</a:t>
            </a:r>
          </a:p>
          <a:p>
            <a:pPr marL="171450" indent="-171450">
              <a:buFontTx/>
              <a:buChar char="-"/>
            </a:pPr>
            <a:r>
              <a:rPr lang="pt-BR" sz="1200" i="1" dirty="0">
                <a:solidFill>
                  <a:schemeClr val="accent2"/>
                </a:solidFill>
              </a:rPr>
              <a:t>Critérios de comparação de equações: bias (absoluto/relativo), </a:t>
            </a:r>
            <a:r>
              <a:rPr lang="pt-BR" sz="1200" i="1" u="sng" dirty="0" err="1">
                <a:solidFill>
                  <a:schemeClr val="accent2"/>
                </a:solidFill>
              </a:rPr>
              <a:t>precision</a:t>
            </a:r>
            <a:r>
              <a:rPr lang="pt-BR" sz="1200" i="1" dirty="0">
                <a:solidFill>
                  <a:schemeClr val="accent2"/>
                </a:solidFill>
              </a:rPr>
              <a:t>, r-</a:t>
            </a:r>
            <a:r>
              <a:rPr lang="pt-BR" sz="1200" i="1" dirty="0" err="1">
                <a:solidFill>
                  <a:schemeClr val="accent2"/>
                </a:solidFill>
              </a:rPr>
              <a:t>squared</a:t>
            </a:r>
            <a:r>
              <a:rPr lang="pt-BR" sz="1200" i="1" dirty="0">
                <a:solidFill>
                  <a:schemeClr val="accent2"/>
                </a:solidFill>
              </a:rPr>
              <a:t>, </a:t>
            </a:r>
            <a:r>
              <a:rPr lang="pt-BR" sz="1200" i="1" u="sng" dirty="0" err="1">
                <a:solidFill>
                  <a:schemeClr val="accent2"/>
                </a:solidFill>
              </a:rPr>
              <a:t>accuracy</a:t>
            </a:r>
            <a:endParaRPr lang="pt-BR" sz="1200" i="1" u="sng" dirty="0">
              <a:solidFill>
                <a:schemeClr val="accent2"/>
              </a:solidFill>
            </a:endParaRPr>
          </a:p>
          <a:p>
            <a:pPr marL="171450" indent="-171450">
              <a:buFontTx/>
              <a:buChar char="-"/>
            </a:pPr>
            <a:r>
              <a:rPr lang="pt-BR" sz="1200" i="1" dirty="0">
                <a:solidFill>
                  <a:schemeClr val="accent2"/>
                </a:solidFill>
              </a:rPr>
              <a:t>Indivíduo com DRC = Indivíduo com </a:t>
            </a:r>
            <a:r>
              <a:rPr lang="pt-BR" sz="1200" i="1" dirty="0" err="1">
                <a:solidFill>
                  <a:schemeClr val="accent2"/>
                </a:solidFill>
              </a:rPr>
              <a:t>TGFm</a:t>
            </a:r>
            <a:r>
              <a:rPr lang="pt-BR" sz="1200" i="1" dirty="0">
                <a:solidFill>
                  <a:schemeClr val="accent2"/>
                </a:solidFill>
              </a:rPr>
              <a:t> &lt; 60</a:t>
            </a:r>
          </a:p>
        </p:txBody>
      </p:sp>
      <p:sp>
        <p:nvSpPr>
          <p:cNvPr id="59" name="TextBox 58">
            <a:extLst>
              <a:ext uri="{FF2B5EF4-FFF2-40B4-BE49-F238E27FC236}">
                <a16:creationId xmlns:a16="http://schemas.microsoft.com/office/drawing/2014/main" id="{62CE77EB-8DE9-4A2C-BDFE-659D7D02D820}"/>
              </a:ext>
            </a:extLst>
          </p:cNvPr>
          <p:cNvSpPr txBox="1"/>
          <p:nvPr/>
        </p:nvSpPr>
        <p:spPr>
          <a:xfrm>
            <a:off x="10247517" y="2948456"/>
            <a:ext cx="1897375" cy="261610"/>
          </a:xfrm>
          <a:prstGeom prst="rect">
            <a:avLst/>
          </a:prstGeom>
          <a:noFill/>
        </p:spPr>
        <p:txBody>
          <a:bodyPr wrap="square" rtlCol="0">
            <a:spAutoFit/>
          </a:bodyPr>
          <a:lstStyle>
            <a:defPPr>
              <a:defRPr lang="en-US"/>
            </a:defPPr>
            <a:lvl1pPr>
              <a:defRPr sz="1100" i="1">
                <a:solidFill>
                  <a:schemeClr val="accent2"/>
                </a:solidFill>
              </a:defRPr>
            </a:lvl1pPr>
          </a:lstStyle>
          <a:p>
            <a:r>
              <a:rPr lang="pt-BR" dirty="0"/>
              <a:t>NIST (SRM 967) + CAP (LN24)</a:t>
            </a:r>
          </a:p>
        </p:txBody>
      </p:sp>
      <p:sp>
        <p:nvSpPr>
          <p:cNvPr id="60" name="TextBox 59">
            <a:extLst>
              <a:ext uri="{FF2B5EF4-FFF2-40B4-BE49-F238E27FC236}">
                <a16:creationId xmlns:a16="http://schemas.microsoft.com/office/drawing/2014/main" id="{83AB0369-E938-45C0-B383-7E4BE2851481}"/>
              </a:ext>
            </a:extLst>
          </p:cNvPr>
          <p:cNvSpPr txBox="1"/>
          <p:nvPr/>
        </p:nvSpPr>
        <p:spPr>
          <a:xfrm>
            <a:off x="10247517" y="4381019"/>
            <a:ext cx="1897375" cy="261610"/>
          </a:xfrm>
          <a:prstGeom prst="rect">
            <a:avLst/>
          </a:prstGeom>
          <a:noFill/>
        </p:spPr>
        <p:txBody>
          <a:bodyPr wrap="square" rtlCol="0">
            <a:spAutoFit/>
          </a:bodyPr>
          <a:lstStyle>
            <a:defPPr>
              <a:defRPr lang="en-US"/>
            </a:defPPr>
            <a:lvl1pPr>
              <a:defRPr sz="1100" i="1">
                <a:solidFill>
                  <a:schemeClr val="accent2"/>
                </a:solidFill>
              </a:defRPr>
            </a:lvl1pPr>
          </a:lstStyle>
          <a:p>
            <a:r>
              <a:rPr lang="pt-BR" dirty="0"/>
              <a:t>Processo não conhecido</a:t>
            </a:r>
          </a:p>
        </p:txBody>
      </p:sp>
      <p:sp>
        <p:nvSpPr>
          <p:cNvPr id="63" name="Oval 62">
            <a:extLst>
              <a:ext uri="{FF2B5EF4-FFF2-40B4-BE49-F238E27FC236}">
                <a16:creationId xmlns:a16="http://schemas.microsoft.com/office/drawing/2014/main" id="{E87BC67F-45CC-4687-A292-7E9D0B970908}"/>
              </a:ext>
            </a:extLst>
          </p:cNvPr>
          <p:cNvSpPr>
            <a:spLocks noChangeAspect="1"/>
          </p:cNvSpPr>
          <p:nvPr/>
        </p:nvSpPr>
        <p:spPr>
          <a:xfrm>
            <a:off x="8719012" y="421344"/>
            <a:ext cx="182880" cy="18288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dirty="0"/>
              <a:t>M</a:t>
            </a:r>
            <a:endParaRPr lang="en-GB" sz="1000" dirty="0"/>
          </a:p>
        </p:txBody>
      </p:sp>
      <p:sp>
        <p:nvSpPr>
          <p:cNvPr id="64" name="Oval 63">
            <a:extLst>
              <a:ext uri="{FF2B5EF4-FFF2-40B4-BE49-F238E27FC236}">
                <a16:creationId xmlns:a16="http://schemas.microsoft.com/office/drawing/2014/main" id="{FB1F811F-2371-4369-BF4E-A619D8C4945C}"/>
              </a:ext>
            </a:extLst>
          </p:cNvPr>
          <p:cNvSpPr>
            <a:spLocks noChangeAspect="1"/>
          </p:cNvSpPr>
          <p:nvPr/>
        </p:nvSpPr>
        <p:spPr>
          <a:xfrm>
            <a:off x="8719012" y="615591"/>
            <a:ext cx="182880" cy="18288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dirty="0"/>
              <a:t>C</a:t>
            </a:r>
            <a:endParaRPr lang="en-GB" sz="1000" dirty="0"/>
          </a:p>
        </p:txBody>
      </p:sp>
      <p:sp>
        <p:nvSpPr>
          <p:cNvPr id="65" name="Oval 64">
            <a:extLst>
              <a:ext uri="{FF2B5EF4-FFF2-40B4-BE49-F238E27FC236}">
                <a16:creationId xmlns:a16="http://schemas.microsoft.com/office/drawing/2014/main" id="{053F544B-EEEB-4425-8181-03073E570555}"/>
              </a:ext>
            </a:extLst>
          </p:cNvPr>
          <p:cNvSpPr>
            <a:spLocks noChangeAspect="1"/>
          </p:cNvSpPr>
          <p:nvPr/>
        </p:nvSpPr>
        <p:spPr>
          <a:xfrm>
            <a:off x="8719012" y="960012"/>
            <a:ext cx="182880" cy="18288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dirty="0"/>
              <a:t>J</a:t>
            </a:r>
            <a:endParaRPr lang="en-GB" sz="1000" dirty="0"/>
          </a:p>
        </p:txBody>
      </p:sp>
    </p:spTree>
    <p:extLst>
      <p:ext uri="{BB962C8B-B14F-4D97-AF65-F5344CB8AC3E}">
        <p14:creationId xmlns:p14="http://schemas.microsoft.com/office/powerpoint/2010/main" val="822045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Magnetic Disk 4">
            <a:extLst>
              <a:ext uri="{FF2B5EF4-FFF2-40B4-BE49-F238E27FC236}">
                <a16:creationId xmlns:a16="http://schemas.microsoft.com/office/drawing/2014/main" id="{3E402890-DAA1-4BD7-8358-2027D1A2DD30}"/>
              </a:ext>
            </a:extLst>
          </p:cNvPr>
          <p:cNvSpPr/>
          <p:nvPr/>
        </p:nvSpPr>
        <p:spPr>
          <a:xfrm>
            <a:off x="5968539" y="4197924"/>
            <a:ext cx="1512916" cy="1122218"/>
          </a:xfrm>
          <a:prstGeom prst="flowChartMagneticDisk">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Dataset</a:t>
            </a:r>
          </a:p>
          <a:p>
            <a:pPr algn="ctr"/>
            <a:r>
              <a:rPr lang="pt-BR" dirty="0"/>
              <a:t>ELSA</a:t>
            </a:r>
            <a:endParaRPr lang="en-GB" dirty="0"/>
          </a:p>
        </p:txBody>
      </p:sp>
      <p:sp>
        <p:nvSpPr>
          <p:cNvPr id="6" name="Rectangle: Rounded Corners 5">
            <a:extLst>
              <a:ext uri="{FF2B5EF4-FFF2-40B4-BE49-F238E27FC236}">
                <a16:creationId xmlns:a16="http://schemas.microsoft.com/office/drawing/2014/main" id="{4D49FBF5-C96E-424F-9306-C12B59F51C29}"/>
              </a:ext>
            </a:extLst>
          </p:cNvPr>
          <p:cNvSpPr/>
          <p:nvPr/>
        </p:nvSpPr>
        <p:spPr>
          <a:xfrm>
            <a:off x="3793375" y="3136666"/>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Equação</a:t>
            </a:r>
            <a:r>
              <a:rPr lang="en-GB" sz="1400" dirty="0"/>
              <a:t> para </a:t>
            </a:r>
            <a:r>
              <a:rPr lang="en-GB" sz="1400" dirty="0" err="1"/>
              <a:t>estimar</a:t>
            </a:r>
            <a:r>
              <a:rPr lang="en-GB" sz="1400" dirty="0"/>
              <a:t> TFG</a:t>
            </a:r>
          </a:p>
          <a:p>
            <a:pPr algn="ctr"/>
            <a:r>
              <a:rPr lang="en-GB" sz="1400" dirty="0"/>
              <a:t>(BR)</a:t>
            </a:r>
          </a:p>
        </p:txBody>
      </p:sp>
      <p:cxnSp>
        <p:nvCxnSpPr>
          <p:cNvPr id="8" name="Straight Arrow Connector 7">
            <a:extLst>
              <a:ext uri="{FF2B5EF4-FFF2-40B4-BE49-F238E27FC236}">
                <a16:creationId xmlns:a16="http://schemas.microsoft.com/office/drawing/2014/main" id="{A9AF2F73-8686-44BE-9335-EF2F521C81CA}"/>
              </a:ext>
            </a:extLst>
          </p:cNvPr>
          <p:cNvCxnSpPr>
            <a:cxnSpLocks/>
            <a:stCxn id="5" idx="2"/>
            <a:endCxn id="6" idx="2"/>
          </p:cNvCxnSpPr>
          <p:nvPr/>
        </p:nvCxnSpPr>
        <p:spPr>
          <a:xfrm rot="10800000">
            <a:off x="4549833" y="3901437"/>
            <a:ext cx="1418706" cy="85759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9E9398AA-2D00-4A26-9653-64F1AC1736F9}"/>
              </a:ext>
            </a:extLst>
          </p:cNvPr>
          <p:cNvSpPr/>
          <p:nvPr/>
        </p:nvSpPr>
        <p:spPr>
          <a:xfrm>
            <a:off x="3793374" y="2204366"/>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I</a:t>
            </a:r>
            <a:r>
              <a:rPr lang="en-GB" sz="1400" dirty="0" err="1"/>
              <a:t>dentificação</a:t>
            </a:r>
            <a:r>
              <a:rPr lang="en-GB" sz="1400" dirty="0"/>
              <a:t> de </a:t>
            </a:r>
            <a:r>
              <a:rPr lang="en-GB" sz="1400" dirty="0" err="1"/>
              <a:t>Indivíduos</a:t>
            </a:r>
            <a:r>
              <a:rPr lang="en-GB" sz="1400" dirty="0"/>
              <a:t> </a:t>
            </a:r>
            <a:r>
              <a:rPr lang="en-GB" sz="1400" dirty="0" err="1"/>
              <a:t>Saudáveis</a:t>
            </a:r>
            <a:endParaRPr lang="en-GB" sz="1400" dirty="0"/>
          </a:p>
        </p:txBody>
      </p:sp>
      <p:cxnSp>
        <p:nvCxnSpPr>
          <p:cNvPr id="20" name="Straight Arrow Connector 7">
            <a:extLst>
              <a:ext uri="{FF2B5EF4-FFF2-40B4-BE49-F238E27FC236}">
                <a16:creationId xmlns:a16="http://schemas.microsoft.com/office/drawing/2014/main" id="{FD50C1FC-B384-4726-9C50-4C208E38C800}"/>
              </a:ext>
            </a:extLst>
          </p:cNvPr>
          <p:cNvCxnSpPr>
            <a:cxnSpLocks/>
            <a:stCxn id="19" idx="0"/>
            <a:endCxn id="36" idx="2"/>
          </p:cNvCxnSpPr>
          <p:nvPr/>
        </p:nvCxnSpPr>
        <p:spPr>
          <a:xfrm rot="16200000" flipV="1">
            <a:off x="4459907" y="2114440"/>
            <a:ext cx="177082" cy="2769"/>
          </a:xfrm>
          <a:prstGeom prst="curvedConnector3">
            <a:avLst>
              <a:gd name="adj1" fmla="val 50000"/>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C3FAEAE0-BEF3-48A5-B23A-8785043B7870}"/>
              </a:ext>
            </a:extLst>
          </p:cNvPr>
          <p:cNvSpPr/>
          <p:nvPr/>
        </p:nvSpPr>
        <p:spPr>
          <a:xfrm>
            <a:off x="180110" y="3136665"/>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Equação para estimar TFG</a:t>
            </a:r>
          </a:p>
          <a:p>
            <a:pPr algn="ctr"/>
            <a:r>
              <a:rPr lang="pt-BR" sz="1400" dirty="0"/>
              <a:t>(US)</a:t>
            </a:r>
            <a:endParaRPr lang="en-GB" sz="1400" dirty="0"/>
          </a:p>
        </p:txBody>
      </p:sp>
      <p:sp>
        <p:nvSpPr>
          <p:cNvPr id="18" name="Oval 17">
            <a:extLst>
              <a:ext uri="{FF2B5EF4-FFF2-40B4-BE49-F238E27FC236}">
                <a16:creationId xmlns:a16="http://schemas.microsoft.com/office/drawing/2014/main" id="{0E6E8427-59F4-4192-ADB0-13D5CC8FCDF6}"/>
              </a:ext>
            </a:extLst>
          </p:cNvPr>
          <p:cNvSpPr>
            <a:spLocks noChangeAspect="1"/>
          </p:cNvSpPr>
          <p:nvPr/>
        </p:nvSpPr>
        <p:spPr>
          <a:xfrm>
            <a:off x="1550321" y="3692462"/>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1</a:t>
            </a:r>
            <a:endParaRPr lang="en-GB" sz="1600" dirty="0"/>
          </a:p>
        </p:txBody>
      </p:sp>
      <p:cxnSp>
        <p:nvCxnSpPr>
          <p:cNvPr id="26" name="Straight Arrow Connector 7">
            <a:extLst>
              <a:ext uri="{FF2B5EF4-FFF2-40B4-BE49-F238E27FC236}">
                <a16:creationId xmlns:a16="http://schemas.microsoft.com/office/drawing/2014/main" id="{72574A49-8E4A-44C1-ACA5-98F9E07B6998}"/>
              </a:ext>
            </a:extLst>
          </p:cNvPr>
          <p:cNvCxnSpPr>
            <a:cxnSpLocks/>
            <a:stCxn id="25" idx="3"/>
            <a:endCxn id="6" idx="1"/>
          </p:cNvCxnSpPr>
          <p:nvPr/>
        </p:nvCxnSpPr>
        <p:spPr>
          <a:xfrm>
            <a:off x="1693026" y="3519051"/>
            <a:ext cx="2100349" cy="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E83259F-333C-4C24-A4E7-60CBED039807}"/>
              </a:ext>
            </a:extLst>
          </p:cNvPr>
          <p:cNvSpPr txBox="1"/>
          <p:nvPr/>
        </p:nvSpPr>
        <p:spPr>
          <a:xfrm>
            <a:off x="41060" y="4044024"/>
            <a:ext cx="3147750" cy="461665"/>
          </a:xfrm>
          <a:prstGeom prst="rect">
            <a:avLst/>
          </a:prstGeom>
          <a:noFill/>
        </p:spPr>
        <p:txBody>
          <a:bodyPr wrap="square" rtlCol="0">
            <a:spAutoFit/>
          </a:bodyPr>
          <a:lstStyle>
            <a:defPPr>
              <a:defRPr lang="en-US"/>
            </a:defPPr>
            <a:lvl1pPr>
              <a:defRPr sz="1200" i="1">
                <a:solidFill>
                  <a:schemeClr val="accent6">
                    <a:lumMod val="75000"/>
                  </a:schemeClr>
                </a:solidFill>
              </a:defRPr>
            </a:lvl1pPr>
          </a:lstStyle>
          <a:p>
            <a:r>
              <a:rPr lang="pt-BR" dirty="0"/>
              <a:t>MDRD-4 foi um bom ponto de partida porque a metodologia é simples.</a:t>
            </a:r>
          </a:p>
        </p:txBody>
      </p:sp>
      <p:cxnSp>
        <p:nvCxnSpPr>
          <p:cNvPr id="30" name="Straight Arrow Connector 7">
            <a:extLst>
              <a:ext uri="{FF2B5EF4-FFF2-40B4-BE49-F238E27FC236}">
                <a16:creationId xmlns:a16="http://schemas.microsoft.com/office/drawing/2014/main" id="{A1919A57-EB68-4F17-A7C8-5C7ADC7234DF}"/>
              </a:ext>
            </a:extLst>
          </p:cNvPr>
          <p:cNvCxnSpPr>
            <a:cxnSpLocks/>
            <a:stCxn id="6" idx="0"/>
            <a:endCxn id="19" idx="2"/>
          </p:cNvCxnSpPr>
          <p:nvPr/>
        </p:nvCxnSpPr>
        <p:spPr>
          <a:xfrm rot="16200000" flipV="1">
            <a:off x="4466069" y="3052901"/>
            <a:ext cx="167529" cy="1"/>
          </a:xfrm>
          <a:prstGeom prst="curvedConnector3">
            <a:avLst>
              <a:gd name="adj1" fmla="val 50000"/>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7">
            <a:extLst>
              <a:ext uri="{FF2B5EF4-FFF2-40B4-BE49-F238E27FC236}">
                <a16:creationId xmlns:a16="http://schemas.microsoft.com/office/drawing/2014/main" id="{67AFBF1D-859E-437C-8517-C207DF4B1596}"/>
              </a:ext>
            </a:extLst>
          </p:cNvPr>
          <p:cNvCxnSpPr>
            <a:cxnSpLocks/>
            <a:stCxn id="5" idx="1"/>
            <a:endCxn id="19" idx="3"/>
          </p:cNvCxnSpPr>
          <p:nvPr/>
        </p:nvCxnSpPr>
        <p:spPr>
          <a:xfrm rot="16200000" flipV="1">
            <a:off x="5210058" y="2682984"/>
            <a:ext cx="1611172" cy="1418707"/>
          </a:xfrm>
          <a:prstGeom prst="curvedConnector2">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Rounded Corners 35">
            <a:extLst>
              <a:ext uri="{FF2B5EF4-FFF2-40B4-BE49-F238E27FC236}">
                <a16:creationId xmlns:a16="http://schemas.microsoft.com/office/drawing/2014/main" id="{D99F1529-707F-4B0F-BDE7-6F68B363C4E5}"/>
              </a:ext>
            </a:extLst>
          </p:cNvPr>
          <p:cNvSpPr/>
          <p:nvPr/>
        </p:nvSpPr>
        <p:spPr>
          <a:xfrm>
            <a:off x="3790605" y="1262513"/>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a:t>Equação </a:t>
            </a:r>
            <a:r>
              <a:rPr lang="pt-BR" sz="1400" dirty="0"/>
              <a:t>de Idade </a:t>
            </a:r>
            <a:r>
              <a:rPr lang="pt-BR" sz="1400"/>
              <a:t>Renal (BR)</a:t>
            </a:r>
            <a:endParaRPr lang="en-GB" sz="1400" dirty="0"/>
          </a:p>
        </p:txBody>
      </p:sp>
      <p:sp>
        <p:nvSpPr>
          <p:cNvPr id="42" name="Rectangle: Rounded Corners 41">
            <a:extLst>
              <a:ext uri="{FF2B5EF4-FFF2-40B4-BE49-F238E27FC236}">
                <a16:creationId xmlns:a16="http://schemas.microsoft.com/office/drawing/2014/main" id="{AB01655D-4A30-4156-B3A5-A74AD4A040F2}"/>
              </a:ext>
            </a:extLst>
          </p:cNvPr>
          <p:cNvSpPr/>
          <p:nvPr/>
        </p:nvSpPr>
        <p:spPr>
          <a:xfrm>
            <a:off x="180110" y="1262513"/>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Equação</a:t>
            </a:r>
            <a:r>
              <a:rPr lang="en-GB" sz="1400" dirty="0"/>
              <a:t> de </a:t>
            </a:r>
            <a:r>
              <a:rPr lang="en-GB" sz="1400" dirty="0" err="1"/>
              <a:t>Idade</a:t>
            </a:r>
            <a:r>
              <a:rPr lang="en-GB" sz="1400" dirty="0"/>
              <a:t> Renal (AU)</a:t>
            </a:r>
          </a:p>
        </p:txBody>
      </p:sp>
      <p:sp>
        <p:nvSpPr>
          <p:cNvPr id="24" name="Oval 23">
            <a:extLst>
              <a:ext uri="{FF2B5EF4-FFF2-40B4-BE49-F238E27FC236}">
                <a16:creationId xmlns:a16="http://schemas.microsoft.com/office/drawing/2014/main" id="{E031EE4D-53BF-4217-9BEC-C3895901ECE2}"/>
              </a:ext>
            </a:extLst>
          </p:cNvPr>
          <p:cNvSpPr>
            <a:spLocks noChangeAspect="1"/>
          </p:cNvSpPr>
          <p:nvPr/>
        </p:nvSpPr>
        <p:spPr>
          <a:xfrm>
            <a:off x="1503218" y="1839669"/>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2</a:t>
            </a:r>
            <a:endParaRPr lang="en-GB" sz="1600" dirty="0"/>
          </a:p>
        </p:txBody>
      </p:sp>
      <p:cxnSp>
        <p:nvCxnSpPr>
          <p:cNvPr id="43" name="Straight Arrow Connector 7">
            <a:extLst>
              <a:ext uri="{FF2B5EF4-FFF2-40B4-BE49-F238E27FC236}">
                <a16:creationId xmlns:a16="http://schemas.microsoft.com/office/drawing/2014/main" id="{F37057A3-BB17-4D2A-8485-EBED644C19BE}"/>
              </a:ext>
            </a:extLst>
          </p:cNvPr>
          <p:cNvCxnSpPr>
            <a:cxnSpLocks/>
            <a:stCxn id="42" idx="3"/>
            <a:endCxn id="36" idx="1"/>
          </p:cNvCxnSpPr>
          <p:nvPr/>
        </p:nvCxnSpPr>
        <p:spPr>
          <a:xfrm>
            <a:off x="1693026" y="1644899"/>
            <a:ext cx="2097579" cy="12700"/>
          </a:xfrm>
          <a:prstGeom prst="curvedConnector3">
            <a:avLst>
              <a:gd name="adj1" fmla="val 50000"/>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8F283290-5EF8-4E11-AACA-988B474ECF04}"/>
              </a:ext>
            </a:extLst>
          </p:cNvPr>
          <p:cNvSpPr txBox="1"/>
          <p:nvPr/>
        </p:nvSpPr>
        <p:spPr>
          <a:xfrm>
            <a:off x="5550135" y="5927002"/>
            <a:ext cx="3393325" cy="830997"/>
          </a:xfrm>
          <a:prstGeom prst="rect">
            <a:avLst/>
          </a:prstGeom>
          <a:noFill/>
        </p:spPr>
        <p:txBody>
          <a:bodyPr wrap="square" rtlCol="0">
            <a:spAutoFit/>
          </a:bodyPr>
          <a:lstStyle/>
          <a:p>
            <a:r>
              <a:rPr lang="pt-BR" sz="1200" i="1" dirty="0">
                <a:solidFill>
                  <a:srgbClr val="FF0000"/>
                </a:solidFill>
              </a:rPr>
              <a:t>Temos razões para acreditar que o dataset não representa a população brasileira. A razão é que uma estimativa de prevalência obtida da amostra não converge com outros resultados publicados.</a:t>
            </a:r>
          </a:p>
        </p:txBody>
      </p:sp>
      <p:sp>
        <p:nvSpPr>
          <p:cNvPr id="22" name="TextBox 21">
            <a:extLst>
              <a:ext uri="{FF2B5EF4-FFF2-40B4-BE49-F238E27FC236}">
                <a16:creationId xmlns:a16="http://schemas.microsoft.com/office/drawing/2014/main" id="{B9A041EA-8C01-4A5E-BEF1-FA8B9CA5F4C1}"/>
              </a:ext>
            </a:extLst>
          </p:cNvPr>
          <p:cNvSpPr txBox="1"/>
          <p:nvPr/>
        </p:nvSpPr>
        <p:spPr>
          <a:xfrm>
            <a:off x="3355920" y="5763697"/>
            <a:ext cx="2013067" cy="830997"/>
          </a:xfrm>
          <a:prstGeom prst="rect">
            <a:avLst/>
          </a:prstGeom>
          <a:noFill/>
        </p:spPr>
        <p:txBody>
          <a:bodyPr wrap="square" rtlCol="0">
            <a:spAutoFit/>
          </a:bodyPr>
          <a:lstStyle/>
          <a:p>
            <a:r>
              <a:rPr lang="pt-BR" sz="1200" i="1" dirty="0">
                <a:solidFill>
                  <a:srgbClr val="FF0000"/>
                </a:solidFill>
              </a:rPr>
              <a:t>Não conseguimos implementar e aplicar os critérios para comparar as equações construídas.</a:t>
            </a:r>
          </a:p>
        </p:txBody>
      </p:sp>
      <p:sp>
        <p:nvSpPr>
          <p:cNvPr id="23" name="TextBox 22">
            <a:extLst>
              <a:ext uri="{FF2B5EF4-FFF2-40B4-BE49-F238E27FC236}">
                <a16:creationId xmlns:a16="http://schemas.microsoft.com/office/drawing/2014/main" id="{43F8A16C-99CF-4999-B886-0A5FBF47E4B2}"/>
              </a:ext>
            </a:extLst>
          </p:cNvPr>
          <p:cNvSpPr txBox="1"/>
          <p:nvPr/>
        </p:nvSpPr>
        <p:spPr>
          <a:xfrm>
            <a:off x="3355920" y="4600977"/>
            <a:ext cx="2015837" cy="1015663"/>
          </a:xfrm>
          <a:prstGeom prst="rect">
            <a:avLst/>
          </a:prstGeom>
          <a:noFill/>
        </p:spPr>
        <p:txBody>
          <a:bodyPr wrap="square" rtlCol="0">
            <a:spAutoFit/>
          </a:bodyPr>
          <a:lstStyle/>
          <a:p>
            <a:r>
              <a:rPr lang="pt-BR" sz="1200" i="1" dirty="0">
                <a:solidFill>
                  <a:schemeClr val="accent6">
                    <a:lumMod val="75000"/>
                  </a:schemeClr>
                </a:solidFill>
              </a:rPr>
              <a:t>Construímos duas equações usando regressão linear múltipla, com (Tentativa 1) e sem (Tentativa 2) transformação de variáveis.</a:t>
            </a:r>
          </a:p>
        </p:txBody>
      </p:sp>
      <p:sp>
        <p:nvSpPr>
          <p:cNvPr id="31" name="TextBox 30">
            <a:extLst>
              <a:ext uri="{FF2B5EF4-FFF2-40B4-BE49-F238E27FC236}">
                <a16:creationId xmlns:a16="http://schemas.microsoft.com/office/drawing/2014/main" id="{3DE38FE3-CA98-4A23-9A67-CA8D8B8ECDB9}"/>
              </a:ext>
            </a:extLst>
          </p:cNvPr>
          <p:cNvSpPr txBox="1"/>
          <p:nvPr/>
        </p:nvSpPr>
        <p:spPr>
          <a:xfrm>
            <a:off x="41060" y="4491157"/>
            <a:ext cx="3147750" cy="2308324"/>
          </a:xfrm>
          <a:prstGeom prst="rect">
            <a:avLst/>
          </a:prstGeom>
          <a:noFill/>
        </p:spPr>
        <p:txBody>
          <a:bodyPr wrap="square" rtlCol="0">
            <a:spAutoFit/>
          </a:bodyPr>
          <a:lstStyle/>
          <a:p>
            <a:r>
              <a:rPr lang="pt-BR" sz="1200" i="1" dirty="0">
                <a:solidFill>
                  <a:srgbClr val="FF0000"/>
                </a:solidFill>
              </a:rPr>
              <a:t>O estudo não informa como os </a:t>
            </a:r>
            <a:r>
              <a:rPr lang="pt-BR" sz="1200" i="1" dirty="0" err="1">
                <a:solidFill>
                  <a:srgbClr val="FF0000"/>
                </a:solidFill>
              </a:rPr>
              <a:t>cutoffs</a:t>
            </a:r>
            <a:r>
              <a:rPr lang="pt-BR" sz="1200" i="1" dirty="0">
                <a:solidFill>
                  <a:srgbClr val="FF0000"/>
                </a:solidFill>
              </a:rPr>
              <a:t> foram determinados. Exemplo: por que usamos o critério </a:t>
            </a:r>
            <a:r>
              <a:rPr lang="pt-BR" sz="1200" i="1" dirty="0" err="1">
                <a:solidFill>
                  <a:srgbClr val="FF0000"/>
                </a:solidFill>
              </a:rPr>
              <a:t>TFGm</a:t>
            </a:r>
            <a:r>
              <a:rPr lang="pt-BR" sz="1200" i="1" dirty="0">
                <a:solidFill>
                  <a:srgbClr val="FF0000"/>
                </a:solidFill>
              </a:rPr>
              <a:t> &lt; 60 para identificar portadores de DRC?</a:t>
            </a:r>
          </a:p>
          <a:p>
            <a:endParaRPr lang="pt-BR" sz="1200" i="1" dirty="0">
              <a:solidFill>
                <a:srgbClr val="FF0000"/>
              </a:solidFill>
            </a:endParaRPr>
          </a:p>
          <a:p>
            <a:r>
              <a:rPr lang="pt-BR" sz="1200" i="1" dirty="0">
                <a:solidFill>
                  <a:srgbClr val="FF0000"/>
                </a:solidFill>
              </a:rPr>
              <a:t>Quais são os riscos de adotarmos esses </a:t>
            </a:r>
            <a:r>
              <a:rPr lang="pt-BR" sz="1200" i="1" dirty="0" err="1">
                <a:solidFill>
                  <a:srgbClr val="FF0000"/>
                </a:solidFill>
              </a:rPr>
              <a:t>cutoffs</a:t>
            </a:r>
            <a:r>
              <a:rPr lang="pt-BR" sz="1200" i="1" dirty="0">
                <a:solidFill>
                  <a:srgbClr val="FF0000"/>
                </a:solidFill>
              </a:rPr>
              <a:t> sem uma justificação clara?</a:t>
            </a:r>
          </a:p>
          <a:p>
            <a:endParaRPr lang="pt-BR" sz="1200" i="1" dirty="0">
              <a:solidFill>
                <a:srgbClr val="FF0000"/>
              </a:solidFill>
            </a:endParaRPr>
          </a:p>
          <a:p>
            <a:r>
              <a:rPr lang="pt-BR" sz="1200" i="1" dirty="0">
                <a:solidFill>
                  <a:srgbClr val="FF0000"/>
                </a:solidFill>
              </a:rPr>
              <a:t>Quais os riscos de propormos novos </a:t>
            </a:r>
            <a:r>
              <a:rPr lang="pt-BR" sz="1200" i="1" dirty="0" err="1">
                <a:solidFill>
                  <a:srgbClr val="FF0000"/>
                </a:solidFill>
              </a:rPr>
              <a:t>cutoffs</a:t>
            </a:r>
            <a:r>
              <a:rPr lang="pt-BR" sz="1200" i="1" dirty="0">
                <a:solidFill>
                  <a:srgbClr val="FF0000"/>
                </a:solidFill>
              </a:rPr>
              <a:t>, mais efetivos para a tarefa de construção de uma equação de idade renal para a população brasileira?</a:t>
            </a:r>
          </a:p>
        </p:txBody>
      </p:sp>
      <p:sp>
        <p:nvSpPr>
          <p:cNvPr id="65" name="Rectangle 64">
            <a:extLst>
              <a:ext uri="{FF2B5EF4-FFF2-40B4-BE49-F238E27FC236}">
                <a16:creationId xmlns:a16="http://schemas.microsoft.com/office/drawing/2014/main" id="{FDD5FB7A-981C-42B9-AE90-FB59BE231BE9}"/>
              </a:ext>
            </a:extLst>
          </p:cNvPr>
          <p:cNvSpPr/>
          <p:nvPr/>
        </p:nvSpPr>
        <p:spPr>
          <a:xfrm>
            <a:off x="0" y="0"/>
            <a:ext cx="5664500" cy="646331"/>
          </a:xfrm>
          <a:prstGeom prst="rect">
            <a:avLst/>
          </a:prstGeom>
          <a:noFill/>
        </p:spPr>
        <p:txBody>
          <a:bodyPr wrap="none" lIns="91440" tIns="45720" rIns="91440" bIns="45720">
            <a:spAutoFit/>
          </a:bodyPr>
          <a:lstStyle/>
          <a:p>
            <a:pPr algn="ctr"/>
            <a:r>
              <a:rPr lang="en-US" sz="3600" b="1" dirty="0">
                <a:ln w="12700">
                  <a:solidFill>
                    <a:schemeClr val="accent5"/>
                  </a:solidFill>
                  <a:prstDash val="solid"/>
                </a:ln>
                <a:pattFill prst="ltDnDiag">
                  <a:fgClr>
                    <a:schemeClr val="accent5">
                      <a:lumMod val="60000"/>
                      <a:lumOff val="40000"/>
                    </a:schemeClr>
                  </a:fgClr>
                  <a:bgClr>
                    <a:schemeClr val="bg1"/>
                  </a:bgClr>
                </a:pattFill>
              </a:rPr>
              <a:t>Final da </a:t>
            </a:r>
            <a:r>
              <a:rPr lang="en-US" sz="3600" b="1" dirty="0" err="1">
                <a:ln w="12700">
                  <a:solidFill>
                    <a:schemeClr val="accent5"/>
                  </a:solidFill>
                  <a:prstDash val="solid"/>
                </a:ln>
                <a:pattFill prst="ltDnDiag">
                  <a:fgClr>
                    <a:schemeClr val="accent5">
                      <a:lumMod val="60000"/>
                      <a:lumOff val="40000"/>
                    </a:schemeClr>
                  </a:fgClr>
                  <a:bgClr>
                    <a:schemeClr val="bg1"/>
                  </a:bgClr>
                </a:pattFill>
              </a:rPr>
              <a:t>Primeira</a:t>
            </a:r>
            <a:r>
              <a:rPr lang="en-US" sz="3600" b="1" dirty="0">
                <a:ln w="12700">
                  <a:solidFill>
                    <a:schemeClr val="accent5"/>
                  </a:solidFill>
                  <a:prstDash val="solid"/>
                </a:ln>
                <a:pattFill prst="ltDnDiag">
                  <a:fgClr>
                    <a:schemeClr val="accent5">
                      <a:lumMod val="60000"/>
                      <a:lumOff val="40000"/>
                    </a:schemeClr>
                  </a:fgClr>
                  <a:bgClr>
                    <a:schemeClr val="bg1"/>
                  </a:bgClr>
                </a:pattFill>
              </a:rPr>
              <a:t> </a:t>
            </a:r>
            <a:r>
              <a:rPr lang="en-US" sz="3600" b="1" dirty="0" err="1">
                <a:ln w="12700">
                  <a:solidFill>
                    <a:schemeClr val="accent5"/>
                  </a:solidFill>
                  <a:prstDash val="solid"/>
                </a:ln>
                <a:pattFill prst="ltDnDiag">
                  <a:fgClr>
                    <a:schemeClr val="accent5">
                      <a:lumMod val="60000"/>
                      <a:lumOff val="40000"/>
                    </a:schemeClr>
                  </a:fgClr>
                  <a:bgClr>
                    <a:schemeClr val="bg1"/>
                  </a:bgClr>
                </a:pattFill>
              </a:rPr>
              <a:t>Temporada</a:t>
            </a:r>
            <a:endParaRPr lang="en-US" sz="36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
        <p:nvSpPr>
          <p:cNvPr id="84" name="TextBox 83">
            <a:extLst>
              <a:ext uri="{FF2B5EF4-FFF2-40B4-BE49-F238E27FC236}">
                <a16:creationId xmlns:a16="http://schemas.microsoft.com/office/drawing/2014/main" id="{CA1381E3-B542-4831-9214-D5F703A981F8}"/>
              </a:ext>
            </a:extLst>
          </p:cNvPr>
          <p:cNvSpPr txBox="1"/>
          <p:nvPr/>
        </p:nvSpPr>
        <p:spPr>
          <a:xfrm>
            <a:off x="8994877" y="5557670"/>
            <a:ext cx="3147749" cy="1200329"/>
          </a:xfrm>
          <a:prstGeom prst="rect">
            <a:avLst/>
          </a:prstGeom>
          <a:noFill/>
        </p:spPr>
        <p:txBody>
          <a:bodyPr wrap="square" rtlCol="0">
            <a:spAutoFit/>
          </a:bodyPr>
          <a:lstStyle/>
          <a:p>
            <a:r>
              <a:rPr lang="pt-BR" sz="1200" i="1" dirty="0">
                <a:solidFill>
                  <a:srgbClr val="FF0000"/>
                </a:solidFill>
              </a:rPr>
              <a:t>O protocolo do MS usa a TFG estimada pela equação CKD-EPI para classificar o estágio da DRC. Usamos a MDRD-4 para discernir indivíduos saudáveis dos portadores de DRC. Deveríamos usar CKD-EPI nessa tarefa para evitar críticas? </a:t>
            </a:r>
          </a:p>
        </p:txBody>
      </p:sp>
      <p:sp>
        <p:nvSpPr>
          <p:cNvPr id="91" name="TextBox 90">
            <a:extLst>
              <a:ext uri="{FF2B5EF4-FFF2-40B4-BE49-F238E27FC236}">
                <a16:creationId xmlns:a16="http://schemas.microsoft.com/office/drawing/2014/main" id="{B21900B4-BD6E-4625-9B25-1D298617C711}"/>
              </a:ext>
            </a:extLst>
          </p:cNvPr>
          <p:cNvSpPr txBox="1"/>
          <p:nvPr/>
        </p:nvSpPr>
        <p:spPr>
          <a:xfrm>
            <a:off x="1710168" y="2939190"/>
            <a:ext cx="2063294" cy="276999"/>
          </a:xfrm>
          <a:prstGeom prst="rect">
            <a:avLst/>
          </a:prstGeom>
          <a:noFill/>
        </p:spPr>
        <p:txBody>
          <a:bodyPr wrap="square" rtlCol="0">
            <a:spAutoFit/>
          </a:bodyPr>
          <a:lstStyle/>
          <a:p>
            <a:pPr algn="ctr"/>
            <a:r>
              <a:rPr lang="pt-BR" sz="1200" i="1" dirty="0">
                <a:solidFill>
                  <a:schemeClr val="tx1">
                    <a:lumMod val="65000"/>
                    <a:lumOff val="35000"/>
                  </a:schemeClr>
                </a:solidFill>
              </a:rPr>
              <a:t>Metodologia do estudo</a:t>
            </a:r>
          </a:p>
        </p:txBody>
      </p:sp>
      <p:sp>
        <p:nvSpPr>
          <p:cNvPr id="92" name="Oval 91">
            <a:extLst>
              <a:ext uri="{FF2B5EF4-FFF2-40B4-BE49-F238E27FC236}">
                <a16:creationId xmlns:a16="http://schemas.microsoft.com/office/drawing/2014/main" id="{97E8861E-C65C-4135-841C-F6B176880A34}"/>
              </a:ext>
            </a:extLst>
          </p:cNvPr>
          <p:cNvSpPr>
            <a:spLocks noChangeAspect="1"/>
          </p:cNvSpPr>
          <p:nvPr/>
        </p:nvSpPr>
        <p:spPr>
          <a:xfrm>
            <a:off x="2924688" y="3197991"/>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J</a:t>
            </a:r>
            <a:endParaRPr lang="en-GB" sz="1600" dirty="0"/>
          </a:p>
        </p:txBody>
      </p:sp>
      <p:sp>
        <p:nvSpPr>
          <p:cNvPr id="93" name="Oval 92">
            <a:extLst>
              <a:ext uri="{FF2B5EF4-FFF2-40B4-BE49-F238E27FC236}">
                <a16:creationId xmlns:a16="http://schemas.microsoft.com/office/drawing/2014/main" id="{7D5D3716-FFE4-4B59-9F3A-AAC15C19A496}"/>
              </a:ext>
            </a:extLst>
          </p:cNvPr>
          <p:cNvSpPr>
            <a:spLocks noChangeAspect="1"/>
          </p:cNvSpPr>
          <p:nvPr/>
        </p:nvSpPr>
        <p:spPr>
          <a:xfrm>
            <a:off x="2215338" y="3197991"/>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M</a:t>
            </a:r>
            <a:endParaRPr lang="en-GB" sz="1600" dirty="0"/>
          </a:p>
        </p:txBody>
      </p:sp>
      <p:sp>
        <p:nvSpPr>
          <p:cNvPr id="94" name="Oval 93">
            <a:extLst>
              <a:ext uri="{FF2B5EF4-FFF2-40B4-BE49-F238E27FC236}">
                <a16:creationId xmlns:a16="http://schemas.microsoft.com/office/drawing/2014/main" id="{9A136119-7888-4D1C-9C9A-72ECA94AD6FC}"/>
              </a:ext>
            </a:extLst>
          </p:cNvPr>
          <p:cNvSpPr>
            <a:spLocks noChangeAspect="1"/>
          </p:cNvSpPr>
          <p:nvPr/>
        </p:nvSpPr>
        <p:spPr>
          <a:xfrm>
            <a:off x="2570013" y="3197991"/>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C</a:t>
            </a:r>
            <a:endParaRPr lang="en-GB" sz="1600" dirty="0"/>
          </a:p>
        </p:txBody>
      </p:sp>
      <p:cxnSp>
        <p:nvCxnSpPr>
          <p:cNvPr id="95" name="Straight Arrow Connector 7">
            <a:extLst>
              <a:ext uri="{FF2B5EF4-FFF2-40B4-BE49-F238E27FC236}">
                <a16:creationId xmlns:a16="http://schemas.microsoft.com/office/drawing/2014/main" id="{C5ED7276-F1CA-4C0A-9578-2DD83B0A517F}"/>
              </a:ext>
            </a:extLst>
          </p:cNvPr>
          <p:cNvCxnSpPr>
            <a:cxnSpLocks/>
          </p:cNvCxnSpPr>
          <p:nvPr/>
        </p:nvCxnSpPr>
        <p:spPr>
          <a:xfrm rot="16200000" flipV="1">
            <a:off x="4466069" y="3052901"/>
            <a:ext cx="167529" cy="1"/>
          </a:xfrm>
          <a:prstGeom prst="curvedConnector3">
            <a:avLst>
              <a:gd name="adj1" fmla="val 50000"/>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6" name="Oval 95">
            <a:extLst>
              <a:ext uri="{FF2B5EF4-FFF2-40B4-BE49-F238E27FC236}">
                <a16:creationId xmlns:a16="http://schemas.microsoft.com/office/drawing/2014/main" id="{BA63DC64-D1A5-4A4A-B063-295339444B1A}"/>
              </a:ext>
            </a:extLst>
          </p:cNvPr>
          <p:cNvSpPr>
            <a:spLocks noChangeAspect="1"/>
          </p:cNvSpPr>
          <p:nvPr/>
        </p:nvSpPr>
        <p:spPr>
          <a:xfrm>
            <a:off x="5029201" y="4283823"/>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D</a:t>
            </a:r>
            <a:endParaRPr lang="en-GB" sz="1600" dirty="0"/>
          </a:p>
        </p:txBody>
      </p:sp>
      <p:sp>
        <p:nvSpPr>
          <p:cNvPr id="97" name="Oval 96">
            <a:extLst>
              <a:ext uri="{FF2B5EF4-FFF2-40B4-BE49-F238E27FC236}">
                <a16:creationId xmlns:a16="http://schemas.microsoft.com/office/drawing/2014/main" id="{A57F9A11-9BFE-4A71-BD6D-1E4A02C9A528}"/>
              </a:ext>
            </a:extLst>
          </p:cNvPr>
          <p:cNvSpPr>
            <a:spLocks noChangeAspect="1"/>
          </p:cNvSpPr>
          <p:nvPr/>
        </p:nvSpPr>
        <p:spPr>
          <a:xfrm>
            <a:off x="4653741" y="2913343"/>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E</a:t>
            </a:r>
            <a:endParaRPr lang="en-GB" sz="1600" dirty="0"/>
          </a:p>
        </p:txBody>
      </p:sp>
      <p:sp>
        <p:nvSpPr>
          <p:cNvPr id="98" name="Oval 97">
            <a:extLst>
              <a:ext uri="{FF2B5EF4-FFF2-40B4-BE49-F238E27FC236}">
                <a16:creationId xmlns:a16="http://schemas.microsoft.com/office/drawing/2014/main" id="{6E20C370-86CD-4F1B-A580-14E8DB6D8E30}"/>
              </a:ext>
            </a:extLst>
          </p:cNvPr>
          <p:cNvSpPr>
            <a:spLocks noChangeAspect="1"/>
          </p:cNvSpPr>
          <p:nvPr/>
        </p:nvSpPr>
        <p:spPr>
          <a:xfrm>
            <a:off x="4946764" y="2913343"/>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J</a:t>
            </a:r>
            <a:endParaRPr lang="en-GB" sz="1600" dirty="0"/>
          </a:p>
        </p:txBody>
      </p:sp>
      <p:sp>
        <p:nvSpPr>
          <p:cNvPr id="99" name="TextBox 98">
            <a:extLst>
              <a:ext uri="{FF2B5EF4-FFF2-40B4-BE49-F238E27FC236}">
                <a16:creationId xmlns:a16="http://schemas.microsoft.com/office/drawing/2014/main" id="{2FDD61B9-6C89-4C72-9775-77C942C1D6BD}"/>
              </a:ext>
            </a:extLst>
          </p:cNvPr>
          <p:cNvSpPr txBox="1"/>
          <p:nvPr/>
        </p:nvSpPr>
        <p:spPr>
          <a:xfrm>
            <a:off x="5550135" y="5286086"/>
            <a:ext cx="3444743" cy="646331"/>
          </a:xfrm>
          <a:prstGeom prst="rect">
            <a:avLst/>
          </a:prstGeom>
          <a:noFill/>
        </p:spPr>
        <p:txBody>
          <a:bodyPr wrap="square" rtlCol="0">
            <a:spAutoFit/>
          </a:bodyPr>
          <a:lstStyle>
            <a:defPPr>
              <a:defRPr lang="en-US"/>
            </a:defPPr>
            <a:lvl1pPr>
              <a:defRPr sz="1200" i="1">
                <a:solidFill>
                  <a:schemeClr val="accent6">
                    <a:lumMod val="75000"/>
                  </a:schemeClr>
                </a:solidFill>
              </a:defRPr>
            </a:lvl1pPr>
          </a:lstStyle>
          <a:p>
            <a:r>
              <a:rPr lang="pt-BR" dirty="0"/>
              <a:t>O dataset do ELSA é muito maior e menos enviesado do que o dataset empregado por </a:t>
            </a:r>
            <a:r>
              <a:rPr lang="pt-BR" dirty="0" err="1"/>
              <a:t>Levey</a:t>
            </a:r>
            <a:r>
              <a:rPr lang="pt-BR" dirty="0"/>
              <a:t>+ (MDRD recrutou apenas pacientes com DRC).</a:t>
            </a:r>
          </a:p>
        </p:txBody>
      </p:sp>
    </p:spTree>
    <p:extLst>
      <p:ext uri="{BB962C8B-B14F-4D97-AF65-F5344CB8AC3E}">
        <p14:creationId xmlns:p14="http://schemas.microsoft.com/office/powerpoint/2010/main" val="2994330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32348A8-184D-4C92-ACEF-94CCDA07778E}"/>
              </a:ext>
            </a:extLst>
          </p:cNvPr>
          <p:cNvPicPr>
            <a:picLocks noChangeAspect="1"/>
          </p:cNvPicPr>
          <p:nvPr/>
        </p:nvPicPr>
        <p:blipFill rotWithShape="1">
          <a:blip r:embed="rId2"/>
          <a:srcRect l="8742" t="12350" r="12377" b="33115"/>
          <a:stretch/>
        </p:blipFill>
        <p:spPr>
          <a:xfrm>
            <a:off x="5919583" y="3630253"/>
            <a:ext cx="5454569" cy="3161243"/>
          </a:xfrm>
          <a:prstGeom prst="rect">
            <a:avLst/>
          </a:prstGeom>
        </p:spPr>
      </p:pic>
      <p:pic>
        <p:nvPicPr>
          <p:cNvPr id="7" name="Picture 6">
            <a:extLst>
              <a:ext uri="{FF2B5EF4-FFF2-40B4-BE49-F238E27FC236}">
                <a16:creationId xmlns:a16="http://schemas.microsoft.com/office/drawing/2014/main" id="{2861F6D6-CA81-41AC-BD1D-EFC198BB47BD}"/>
              </a:ext>
            </a:extLst>
          </p:cNvPr>
          <p:cNvPicPr>
            <a:picLocks noChangeAspect="1"/>
          </p:cNvPicPr>
          <p:nvPr/>
        </p:nvPicPr>
        <p:blipFill rotWithShape="1">
          <a:blip r:embed="rId3"/>
          <a:srcRect t="4481" b="63825"/>
          <a:stretch/>
        </p:blipFill>
        <p:spPr>
          <a:xfrm>
            <a:off x="817848" y="1274161"/>
            <a:ext cx="10556304" cy="2854162"/>
          </a:xfrm>
          <a:prstGeom prst="rect">
            <a:avLst/>
          </a:prstGeom>
        </p:spPr>
      </p:pic>
      <p:pic>
        <p:nvPicPr>
          <p:cNvPr id="9" name="Picture 8">
            <a:extLst>
              <a:ext uri="{FF2B5EF4-FFF2-40B4-BE49-F238E27FC236}">
                <a16:creationId xmlns:a16="http://schemas.microsoft.com/office/drawing/2014/main" id="{FC54E709-9756-4F2D-A9BF-235398FA0A98}"/>
              </a:ext>
            </a:extLst>
          </p:cNvPr>
          <p:cNvPicPr>
            <a:picLocks noChangeAspect="1"/>
          </p:cNvPicPr>
          <p:nvPr/>
        </p:nvPicPr>
        <p:blipFill rotWithShape="1">
          <a:blip r:embed="rId4"/>
          <a:srcRect t="7213" b="47323"/>
          <a:stretch/>
        </p:blipFill>
        <p:spPr>
          <a:xfrm>
            <a:off x="817848" y="4422102"/>
            <a:ext cx="5101735" cy="1978702"/>
          </a:xfrm>
          <a:prstGeom prst="rect">
            <a:avLst/>
          </a:prstGeom>
        </p:spPr>
      </p:pic>
      <p:sp>
        <p:nvSpPr>
          <p:cNvPr id="6" name="Rectangle 5">
            <a:extLst>
              <a:ext uri="{FF2B5EF4-FFF2-40B4-BE49-F238E27FC236}">
                <a16:creationId xmlns:a16="http://schemas.microsoft.com/office/drawing/2014/main" id="{A3890CC1-6EBB-4F24-99DB-2F8B109C6033}"/>
              </a:ext>
            </a:extLst>
          </p:cNvPr>
          <p:cNvSpPr/>
          <p:nvPr/>
        </p:nvSpPr>
        <p:spPr>
          <a:xfrm>
            <a:off x="0" y="0"/>
            <a:ext cx="5664500" cy="646331"/>
          </a:xfrm>
          <a:prstGeom prst="rect">
            <a:avLst/>
          </a:prstGeom>
          <a:noFill/>
        </p:spPr>
        <p:txBody>
          <a:bodyPr wrap="none" lIns="91440" tIns="45720" rIns="91440" bIns="45720">
            <a:spAutoFit/>
          </a:bodyPr>
          <a:lstStyle/>
          <a:p>
            <a:pPr algn="ctr"/>
            <a:r>
              <a:rPr lang="en-US" sz="3600" b="1" dirty="0">
                <a:ln w="12700">
                  <a:solidFill>
                    <a:schemeClr val="accent5"/>
                  </a:solidFill>
                  <a:prstDash val="solid"/>
                </a:ln>
                <a:pattFill prst="ltDnDiag">
                  <a:fgClr>
                    <a:schemeClr val="accent5">
                      <a:lumMod val="60000"/>
                      <a:lumOff val="40000"/>
                    </a:schemeClr>
                  </a:fgClr>
                  <a:bgClr>
                    <a:schemeClr val="bg1"/>
                  </a:bgClr>
                </a:pattFill>
              </a:rPr>
              <a:t>Final da </a:t>
            </a:r>
            <a:r>
              <a:rPr lang="en-US" sz="3600" b="1" dirty="0" err="1">
                <a:ln w="12700">
                  <a:solidFill>
                    <a:schemeClr val="accent5"/>
                  </a:solidFill>
                  <a:prstDash val="solid"/>
                </a:ln>
                <a:pattFill prst="ltDnDiag">
                  <a:fgClr>
                    <a:schemeClr val="accent5">
                      <a:lumMod val="60000"/>
                      <a:lumOff val="40000"/>
                    </a:schemeClr>
                  </a:fgClr>
                  <a:bgClr>
                    <a:schemeClr val="bg1"/>
                  </a:bgClr>
                </a:pattFill>
              </a:rPr>
              <a:t>Primeira</a:t>
            </a:r>
            <a:r>
              <a:rPr lang="en-US" sz="3600" b="1" dirty="0">
                <a:ln w="12700">
                  <a:solidFill>
                    <a:schemeClr val="accent5"/>
                  </a:solidFill>
                  <a:prstDash val="solid"/>
                </a:ln>
                <a:pattFill prst="ltDnDiag">
                  <a:fgClr>
                    <a:schemeClr val="accent5">
                      <a:lumMod val="60000"/>
                      <a:lumOff val="40000"/>
                    </a:schemeClr>
                  </a:fgClr>
                  <a:bgClr>
                    <a:schemeClr val="bg1"/>
                  </a:bgClr>
                </a:pattFill>
              </a:rPr>
              <a:t> </a:t>
            </a:r>
            <a:r>
              <a:rPr lang="en-US" sz="3600" b="1" dirty="0" err="1">
                <a:ln w="12700">
                  <a:solidFill>
                    <a:schemeClr val="accent5"/>
                  </a:solidFill>
                  <a:prstDash val="solid"/>
                </a:ln>
                <a:pattFill prst="ltDnDiag">
                  <a:fgClr>
                    <a:schemeClr val="accent5">
                      <a:lumMod val="60000"/>
                      <a:lumOff val="40000"/>
                    </a:schemeClr>
                  </a:fgClr>
                  <a:bgClr>
                    <a:schemeClr val="bg1"/>
                  </a:bgClr>
                </a:pattFill>
              </a:rPr>
              <a:t>Temporada</a:t>
            </a:r>
            <a:endParaRPr lang="en-US" sz="36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
        <p:nvSpPr>
          <p:cNvPr id="8" name="TextBox 7">
            <a:extLst>
              <a:ext uri="{FF2B5EF4-FFF2-40B4-BE49-F238E27FC236}">
                <a16:creationId xmlns:a16="http://schemas.microsoft.com/office/drawing/2014/main" id="{1A30D8AB-F31D-4768-8BCE-79B8BDF9DF6E}"/>
              </a:ext>
            </a:extLst>
          </p:cNvPr>
          <p:cNvSpPr txBox="1"/>
          <p:nvPr/>
        </p:nvSpPr>
        <p:spPr>
          <a:xfrm>
            <a:off x="6096000" y="110622"/>
            <a:ext cx="5278152" cy="830997"/>
          </a:xfrm>
          <a:prstGeom prst="rect">
            <a:avLst/>
          </a:prstGeom>
          <a:noFill/>
        </p:spPr>
        <p:txBody>
          <a:bodyPr wrap="square" rtlCol="0">
            <a:spAutoFit/>
          </a:bodyPr>
          <a:lstStyle/>
          <a:p>
            <a:r>
              <a:rPr lang="pt-BR" sz="1600" i="1" dirty="0">
                <a:solidFill>
                  <a:srgbClr val="FF0000"/>
                </a:solidFill>
              </a:rPr>
              <a:t>Quais os riscos de propormos novos </a:t>
            </a:r>
            <a:r>
              <a:rPr lang="pt-BR" sz="1600" i="1" dirty="0" err="1">
                <a:solidFill>
                  <a:srgbClr val="FF0000"/>
                </a:solidFill>
              </a:rPr>
              <a:t>cutoffs</a:t>
            </a:r>
            <a:r>
              <a:rPr lang="pt-BR" sz="1600" i="1" dirty="0">
                <a:solidFill>
                  <a:srgbClr val="FF0000"/>
                </a:solidFill>
              </a:rPr>
              <a:t>, mais efetivos para a tarefa de construção de uma equação de idade renal para a população brasileira?</a:t>
            </a:r>
          </a:p>
        </p:txBody>
      </p:sp>
      <p:sp>
        <p:nvSpPr>
          <p:cNvPr id="10" name="Rectangle: Rounded Corners 9">
            <a:extLst>
              <a:ext uri="{FF2B5EF4-FFF2-40B4-BE49-F238E27FC236}">
                <a16:creationId xmlns:a16="http://schemas.microsoft.com/office/drawing/2014/main" id="{A26639CB-0591-4C66-818F-F421F4B7675A}"/>
              </a:ext>
            </a:extLst>
          </p:cNvPr>
          <p:cNvSpPr/>
          <p:nvPr/>
        </p:nvSpPr>
        <p:spPr>
          <a:xfrm>
            <a:off x="1349784" y="2528433"/>
            <a:ext cx="2274565" cy="356084"/>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Rounded Corners 10">
            <a:extLst>
              <a:ext uri="{FF2B5EF4-FFF2-40B4-BE49-F238E27FC236}">
                <a16:creationId xmlns:a16="http://schemas.microsoft.com/office/drawing/2014/main" id="{E802F131-8F32-4682-9AEB-1B7E31D420CE}"/>
              </a:ext>
            </a:extLst>
          </p:cNvPr>
          <p:cNvSpPr/>
          <p:nvPr/>
        </p:nvSpPr>
        <p:spPr>
          <a:xfrm>
            <a:off x="7886360" y="2528433"/>
            <a:ext cx="2030724" cy="356084"/>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Rounded Corners 11">
            <a:extLst>
              <a:ext uri="{FF2B5EF4-FFF2-40B4-BE49-F238E27FC236}">
                <a16:creationId xmlns:a16="http://schemas.microsoft.com/office/drawing/2014/main" id="{A95CF43A-4C7C-49DF-A330-FAE368273571}"/>
              </a:ext>
            </a:extLst>
          </p:cNvPr>
          <p:cNvSpPr/>
          <p:nvPr/>
        </p:nvSpPr>
        <p:spPr>
          <a:xfrm>
            <a:off x="1011733" y="5070787"/>
            <a:ext cx="2354922" cy="267532"/>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Rounded Corners 12">
            <a:extLst>
              <a:ext uri="{FF2B5EF4-FFF2-40B4-BE49-F238E27FC236}">
                <a16:creationId xmlns:a16="http://schemas.microsoft.com/office/drawing/2014/main" id="{0E43ECB7-4739-4186-819E-711EBE8B9DBD}"/>
              </a:ext>
            </a:extLst>
          </p:cNvPr>
          <p:cNvSpPr/>
          <p:nvPr/>
        </p:nvSpPr>
        <p:spPr>
          <a:xfrm>
            <a:off x="7158865" y="5273065"/>
            <a:ext cx="2402256" cy="267532"/>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80150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4689C3-4BB4-4577-BCE3-21379C15B6B9}"/>
              </a:ext>
            </a:extLst>
          </p:cNvPr>
          <p:cNvSpPr/>
          <p:nvPr/>
        </p:nvSpPr>
        <p:spPr>
          <a:xfrm>
            <a:off x="1282931" y="1105422"/>
            <a:ext cx="9626161" cy="2585323"/>
          </a:xfrm>
          <a:prstGeom prst="rect">
            <a:avLst/>
          </a:prstGeom>
          <a:noFill/>
        </p:spPr>
        <p:txBody>
          <a:bodyPr wrap="none" lIns="91440" tIns="45720" rIns="91440" bIns="45720">
            <a:spAutoFit/>
          </a:bodyPr>
          <a:lstStyle/>
          <a:p>
            <a:pPr algn="ctr"/>
            <a:r>
              <a:rPr lang="en-US" sz="5400" b="1" cap="none" spc="0" dirty="0" err="1">
                <a:ln w="12700">
                  <a:solidFill>
                    <a:schemeClr val="accent5"/>
                  </a:solidFill>
                  <a:prstDash val="solid"/>
                </a:ln>
                <a:pattFill prst="ltDnDiag">
                  <a:fgClr>
                    <a:schemeClr val="accent5">
                      <a:lumMod val="60000"/>
                      <a:lumOff val="40000"/>
                    </a:schemeClr>
                  </a:fgClr>
                  <a:bgClr>
                    <a:schemeClr val="bg1"/>
                  </a:bgClr>
                </a:pattFill>
                <a:effectLst/>
              </a:rPr>
              <a:t>Estudos</a:t>
            </a:r>
            <a:r>
              <a:rPr lang="en-US" sz="5400" b="1" cap="none" spc="0" dirty="0">
                <a:ln w="12700">
                  <a:solidFill>
                    <a:schemeClr val="accent5"/>
                  </a:solidFill>
                  <a:prstDash val="solid"/>
                </a:ln>
                <a:pattFill prst="ltDnDiag">
                  <a:fgClr>
                    <a:schemeClr val="accent5">
                      <a:lumMod val="60000"/>
                      <a:lumOff val="40000"/>
                    </a:schemeClr>
                  </a:fgClr>
                  <a:bgClr>
                    <a:schemeClr val="bg1"/>
                  </a:bgClr>
                </a:pattFill>
                <a:effectLst/>
              </a:rPr>
              <a:t> de DRC</a:t>
            </a:r>
          </a:p>
          <a:p>
            <a:pPr algn="ctr"/>
            <a:endParaRPr lang="en-US" sz="5400" b="1" dirty="0">
              <a:ln w="12700">
                <a:solidFill>
                  <a:schemeClr val="accent5"/>
                </a:solidFill>
                <a:prstDash val="solid"/>
              </a:ln>
              <a:pattFill prst="ltDnDiag">
                <a:fgClr>
                  <a:schemeClr val="accent5">
                    <a:lumMod val="60000"/>
                    <a:lumOff val="40000"/>
                  </a:schemeClr>
                </a:fgClr>
                <a:bgClr>
                  <a:schemeClr val="bg1"/>
                </a:bgClr>
              </a:pattFill>
            </a:endParaRPr>
          </a:p>
          <a:p>
            <a:pPr algn="ctr"/>
            <a:r>
              <a:rPr lang="en-US" sz="5400" b="1" dirty="0" err="1">
                <a:ln w="12700">
                  <a:solidFill>
                    <a:schemeClr val="accent5"/>
                  </a:solidFill>
                  <a:prstDash val="solid"/>
                </a:ln>
                <a:pattFill prst="ltDnDiag">
                  <a:fgClr>
                    <a:schemeClr val="accent5">
                      <a:lumMod val="60000"/>
                      <a:lumOff val="40000"/>
                    </a:schemeClr>
                  </a:fgClr>
                  <a:bgClr>
                    <a:schemeClr val="bg1"/>
                  </a:bgClr>
                </a:pattFill>
              </a:rPr>
              <a:t>Proposta</a:t>
            </a:r>
            <a:r>
              <a:rPr lang="en-US" sz="5400" b="1" dirty="0">
                <a:ln w="12700">
                  <a:solidFill>
                    <a:schemeClr val="accent5"/>
                  </a:solidFill>
                  <a:prstDash val="solid"/>
                </a:ln>
                <a:pattFill prst="ltDnDiag">
                  <a:fgClr>
                    <a:schemeClr val="accent5">
                      <a:lumMod val="60000"/>
                      <a:lumOff val="40000"/>
                    </a:schemeClr>
                  </a:fgClr>
                  <a:bgClr>
                    <a:schemeClr val="bg1"/>
                  </a:bgClr>
                </a:pattFill>
              </a:rPr>
              <a:t> de Segunda </a:t>
            </a:r>
            <a:r>
              <a:rPr lang="en-US" sz="5400" b="1" dirty="0" err="1">
                <a:ln w="12700">
                  <a:solidFill>
                    <a:schemeClr val="accent5"/>
                  </a:solidFill>
                  <a:prstDash val="solid"/>
                </a:ln>
                <a:pattFill prst="ltDnDiag">
                  <a:fgClr>
                    <a:schemeClr val="accent5">
                      <a:lumMod val="60000"/>
                      <a:lumOff val="40000"/>
                    </a:schemeClr>
                  </a:fgClr>
                  <a:bgClr>
                    <a:schemeClr val="bg1"/>
                  </a:bgClr>
                </a:pattFill>
              </a:rPr>
              <a:t>Temporada</a:t>
            </a:r>
            <a:endParaRPr lang="en-US" sz="5400" b="1" dirty="0">
              <a:ln w="12700">
                <a:solidFill>
                  <a:schemeClr val="accent5"/>
                </a:solidFill>
                <a:prstDash val="solid"/>
              </a:ln>
              <a:pattFill prst="ltDnDiag">
                <a:fgClr>
                  <a:schemeClr val="accent5">
                    <a:lumMod val="60000"/>
                    <a:lumOff val="40000"/>
                  </a:schemeClr>
                </a:fgClr>
                <a:bgClr>
                  <a:schemeClr val="bg1"/>
                </a:bgClr>
              </a:pattFill>
            </a:endParaRPr>
          </a:p>
        </p:txBody>
      </p:sp>
      <p:sp>
        <p:nvSpPr>
          <p:cNvPr id="3" name="TextBox 2">
            <a:extLst>
              <a:ext uri="{FF2B5EF4-FFF2-40B4-BE49-F238E27FC236}">
                <a16:creationId xmlns:a16="http://schemas.microsoft.com/office/drawing/2014/main" id="{93955447-6846-4C08-8F87-0813A9400997}"/>
              </a:ext>
            </a:extLst>
          </p:cNvPr>
          <p:cNvSpPr txBox="1"/>
          <p:nvPr/>
        </p:nvSpPr>
        <p:spPr>
          <a:xfrm>
            <a:off x="9601200" y="6519446"/>
            <a:ext cx="2590800" cy="338554"/>
          </a:xfrm>
          <a:prstGeom prst="rect">
            <a:avLst/>
          </a:prstGeom>
          <a:noFill/>
        </p:spPr>
        <p:txBody>
          <a:bodyPr wrap="square" rtlCol="0">
            <a:spAutoFit/>
          </a:bodyPr>
          <a:lstStyle/>
          <a:p>
            <a:pPr algn="r"/>
            <a:r>
              <a:rPr lang="pt-BR" sz="1600" i="1" dirty="0">
                <a:solidFill>
                  <a:srgbClr val="FF0000"/>
                </a:solidFill>
              </a:rPr>
              <a:t>6 de novembro de 2021</a:t>
            </a:r>
          </a:p>
        </p:txBody>
      </p:sp>
    </p:spTree>
    <p:extLst>
      <p:ext uri="{BB962C8B-B14F-4D97-AF65-F5344CB8AC3E}">
        <p14:creationId xmlns:p14="http://schemas.microsoft.com/office/powerpoint/2010/main" val="417835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Magnetic Disk 4">
            <a:extLst>
              <a:ext uri="{FF2B5EF4-FFF2-40B4-BE49-F238E27FC236}">
                <a16:creationId xmlns:a16="http://schemas.microsoft.com/office/drawing/2014/main" id="{3E402890-DAA1-4BD7-8358-2027D1A2DD30}"/>
              </a:ext>
            </a:extLst>
          </p:cNvPr>
          <p:cNvSpPr/>
          <p:nvPr/>
        </p:nvSpPr>
        <p:spPr>
          <a:xfrm>
            <a:off x="5968539" y="4197924"/>
            <a:ext cx="1512916" cy="1122218"/>
          </a:xfrm>
          <a:prstGeom prst="flowChartMagneticDisk">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Dataset</a:t>
            </a:r>
          </a:p>
          <a:p>
            <a:pPr algn="ctr"/>
            <a:r>
              <a:rPr lang="pt-BR" dirty="0"/>
              <a:t>ELSA</a:t>
            </a:r>
            <a:endParaRPr lang="en-GB" dirty="0"/>
          </a:p>
        </p:txBody>
      </p:sp>
      <p:sp>
        <p:nvSpPr>
          <p:cNvPr id="6" name="Rectangle: Rounded Corners 5">
            <a:extLst>
              <a:ext uri="{FF2B5EF4-FFF2-40B4-BE49-F238E27FC236}">
                <a16:creationId xmlns:a16="http://schemas.microsoft.com/office/drawing/2014/main" id="{4D49FBF5-C96E-424F-9306-C12B59F51C29}"/>
              </a:ext>
            </a:extLst>
          </p:cNvPr>
          <p:cNvSpPr/>
          <p:nvPr/>
        </p:nvSpPr>
        <p:spPr>
          <a:xfrm>
            <a:off x="3793375" y="3136666"/>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Equação</a:t>
            </a:r>
            <a:r>
              <a:rPr lang="en-GB" sz="1400" dirty="0"/>
              <a:t> para </a:t>
            </a:r>
            <a:r>
              <a:rPr lang="en-GB" sz="1400" dirty="0" err="1"/>
              <a:t>estimar</a:t>
            </a:r>
            <a:r>
              <a:rPr lang="en-GB" sz="1400" dirty="0"/>
              <a:t> TFG</a:t>
            </a:r>
          </a:p>
          <a:p>
            <a:pPr algn="ctr"/>
            <a:r>
              <a:rPr lang="en-GB" sz="1400" dirty="0"/>
              <a:t>(BR)</a:t>
            </a:r>
          </a:p>
        </p:txBody>
      </p:sp>
      <p:cxnSp>
        <p:nvCxnSpPr>
          <p:cNvPr id="8" name="Straight Arrow Connector 7">
            <a:extLst>
              <a:ext uri="{FF2B5EF4-FFF2-40B4-BE49-F238E27FC236}">
                <a16:creationId xmlns:a16="http://schemas.microsoft.com/office/drawing/2014/main" id="{A9AF2F73-8686-44BE-9335-EF2F521C81CA}"/>
              </a:ext>
            </a:extLst>
          </p:cNvPr>
          <p:cNvCxnSpPr>
            <a:cxnSpLocks/>
            <a:stCxn id="5" idx="2"/>
            <a:endCxn id="6" idx="2"/>
          </p:cNvCxnSpPr>
          <p:nvPr/>
        </p:nvCxnSpPr>
        <p:spPr>
          <a:xfrm rot="10800000">
            <a:off x="4549833" y="3901437"/>
            <a:ext cx="1418706" cy="85759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9E9398AA-2D00-4A26-9653-64F1AC1736F9}"/>
              </a:ext>
            </a:extLst>
          </p:cNvPr>
          <p:cNvSpPr/>
          <p:nvPr/>
        </p:nvSpPr>
        <p:spPr>
          <a:xfrm>
            <a:off x="3793374" y="2204366"/>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I</a:t>
            </a:r>
            <a:r>
              <a:rPr lang="en-GB" sz="1400" dirty="0" err="1"/>
              <a:t>dentificação</a:t>
            </a:r>
            <a:r>
              <a:rPr lang="en-GB" sz="1400" dirty="0"/>
              <a:t> de </a:t>
            </a:r>
            <a:r>
              <a:rPr lang="en-GB" sz="1400" dirty="0" err="1"/>
              <a:t>Indivíduos</a:t>
            </a:r>
            <a:r>
              <a:rPr lang="en-GB" sz="1400" dirty="0"/>
              <a:t> </a:t>
            </a:r>
            <a:r>
              <a:rPr lang="en-GB" sz="1400" dirty="0" err="1"/>
              <a:t>Saudáveis</a:t>
            </a:r>
            <a:endParaRPr lang="en-GB" sz="1400" dirty="0"/>
          </a:p>
        </p:txBody>
      </p:sp>
      <p:cxnSp>
        <p:nvCxnSpPr>
          <p:cNvPr id="20" name="Straight Arrow Connector 7">
            <a:extLst>
              <a:ext uri="{FF2B5EF4-FFF2-40B4-BE49-F238E27FC236}">
                <a16:creationId xmlns:a16="http://schemas.microsoft.com/office/drawing/2014/main" id="{FD50C1FC-B384-4726-9C50-4C208E38C800}"/>
              </a:ext>
            </a:extLst>
          </p:cNvPr>
          <p:cNvCxnSpPr>
            <a:cxnSpLocks/>
            <a:stCxn id="19" idx="0"/>
            <a:endCxn id="36" idx="2"/>
          </p:cNvCxnSpPr>
          <p:nvPr/>
        </p:nvCxnSpPr>
        <p:spPr>
          <a:xfrm rot="16200000" flipV="1">
            <a:off x="4459907" y="2114440"/>
            <a:ext cx="177082" cy="2769"/>
          </a:xfrm>
          <a:prstGeom prst="curvedConnector3">
            <a:avLst>
              <a:gd name="adj1" fmla="val 50000"/>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C3FAEAE0-BEF3-48A5-B23A-8785043B7870}"/>
              </a:ext>
            </a:extLst>
          </p:cNvPr>
          <p:cNvSpPr/>
          <p:nvPr/>
        </p:nvSpPr>
        <p:spPr>
          <a:xfrm>
            <a:off x="180110" y="3136665"/>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Equação para estimar TFG</a:t>
            </a:r>
          </a:p>
          <a:p>
            <a:pPr algn="ctr"/>
            <a:r>
              <a:rPr lang="pt-BR" sz="1400" dirty="0"/>
              <a:t>(US)</a:t>
            </a:r>
            <a:endParaRPr lang="en-GB" sz="1400" dirty="0"/>
          </a:p>
        </p:txBody>
      </p:sp>
      <p:sp>
        <p:nvSpPr>
          <p:cNvPr id="18" name="Oval 17">
            <a:extLst>
              <a:ext uri="{FF2B5EF4-FFF2-40B4-BE49-F238E27FC236}">
                <a16:creationId xmlns:a16="http://schemas.microsoft.com/office/drawing/2014/main" id="{0E6E8427-59F4-4192-ADB0-13D5CC8FCDF6}"/>
              </a:ext>
            </a:extLst>
          </p:cNvPr>
          <p:cNvSpPr>
            <a:spLocks noChangeAspect="1"/>
          </p:cNvSpPr>
          <p:nvPr/>
        </p:nvSpPr>
        <p:spPr>
          <a:xfrm>
            <a:off x="1550321" y="3692462"/>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1</a:t>
            </a:r>
            <a:endParaRPr lang="en-GB" sz="1600" dirty="0"/>
          </a:p>
        </p:txBody>
      </p:sp>
      <p:cxnSp>
        <p:nvCxnSpPr>
          <p:cNvPr id="26" name="Straight Arrow Connector 7">
            <a:extLst>
              <a:ext uri="{FF2B5EF4-FFF2-40B4-BE49-F238E27FC236}">
                <a16:creationId xmlns:a16="http://schemas.microsoft.com/office/drawing/2014/main" id="{72574A49-8E4A-44C1-ACA5-98F9E07B6998}"/>
              </a:ext>
            </a:extLst>
          </p:cNvPr>
          <p:cNvCxnSpPr>
            <a:cxnSpLocks/>
            <a:stCxn id="25" idx="3"/>
            <a:endCxn id="6" idx="1"/>
          </p:cNvCxnSpPr>
          <p:nvPr/>
        </p:nvCxnSpPr>
        <p:spPr>
          <a:xfrm>
            <a:off x="1693026" y="3519051"/>
            <a:ext cx="2100349" cy="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E83259F-333C-4C24-A4E7-60CBED039807}"/>
              </a:ext>
            </a:extLst>
          </p:cNvPr>
          <p:cNvSpPr txBox="1"/>
          <p:nvPr/>
        </p:nvSpPr>
        <p:spPr>
          <a:xfrm>
            <a:off x="60091" y="4044024"/>
            <a:ext cx="1797631" cy="1015663"/>
          </a:xfrm>
          <a:prstGeom prst="rect">
            <a:avLst/>
          </a:prstGeom>
          <a:noFill/>
        </p:spPr>
        <p:txBody>
          <a:bodyPr wrap="square" rtlCol="0">
            <a:spAutoFit/>
          </a:bodyPr>
          <a:lstStyle>
            <a:defPPr>
              <a:defRPr lang="en-US"/>
            </a:defPPr>
            <a:lvl1pPr>
              <a:defRPr sz="1200" i="1">
                <a:solidFill>
                  <a:schemeClr val="accent6">
                    <a:lumMod val="75000"/>
                  </a:schemeClr>
                </a:solidFill>
              </a:defRPr>
            </a:lvl1pPr>
          </a:lstStyle>
          <a:p>
            <a:pPr algn="ctr"/>
            <a:r>
              <a:rPr lang="pt-BR" dirty="0"/>
              <a:t>Continuamos usando regressão linear com variáveis transformadas, da forma empregada para construir a MDRD-4.</a:t>
            </a:r>
          </a:p>
        </p:txBody>
      </p:sp>
      <p:cxnSp>
        <p:nvCxnSpPr>
          <p:cNvPr id="30" name="Straight Arrow Connector 7">
            <a:extLst>
              <a:ext uri="{FF2B5EF4-FFF2-40B4-BE49-F238E27FC236}">
                <a16:creationId xmlns:a16="http://schemas.microsoft.com/office/drawing/2014/main" id="{A1919A57-EB68-4F17-A7C8-5C7ADC7234DF}"/>
              </a:ext>
            </a:extLst>
          </p:cNvPr>
          <p:cNvCxnSpPr>
            <a:cxnSpLocks/>
            <a:stCxn id="6" idx="0"/>
            <a:endCxn id="19" idx="2"/>
          </p:cNvCxnSpPr>
          <p:nvPr/>
        </p:nvCxnSpPr>
        <p:spPr>
          <a:xfrm rot="16200000" flipV="1">
            <a:off x="4466069" y="3052901"/>
            <a:ext cx="167529" cy="1"/>
          </a:xfrm>
          <a:prstGeom prst="curvedConnector3">
            <a:avLst>
              <a:gd name="adj1" fmla="val 50000"/>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7">
            <a:extLst>
              <a:ext uri="{FF2B5EF4-FFF2-40B4-BE49-F238E27FC236}">
                <a16:creationId xmlns:a16="http://schemas.microsoft.com/office/drawing/2014/main" id="{67AFBF1D-859E-437C-8517-C207DF4B1596}"/>
              </a:ext>
            </a:extLst>
          </p:cNvPr>
          <p:cNvCxnSpPr>
            <a:cxnSpLocks/>
            <a:stCxn id="5" idx="1"/>
            <a:endCxn id="19" idx="3"/>
          </p:cNvCxnSpPr>
          <p:nvPr/>
        </p:nvCxnSpPr>
        <p:spPr>
          <a:xfrm rot="16200000" flipV="1">
            <a:off x="5210058" y="2682984"/>
            <a:ext cx="1611172" cy="1418707"/>
          </a:xfrm>
          <a:prstGeom prst="curvedConnector2">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Rounded Corners 35">
            <a:extLst>
              <a:ext uri="{FF2B5EF4-FFF2-40B4-BE49-F238E27FC236}">
                <a16:creationId xmlns:a16="http://schemas.microsoft.com/office/drawing/2014/main" id="{D99F1529-707F-4B0F-BDE7-6F68B363C4E5}"/>
              </a:ext>
            </a:extLst>
          </p:cNvPr>
          <p:cNvSpPr/>
          <p:nvPr/>
        </p:nvSpPr>
        <p:spPr>
          <a:xfrm>
            <a:off x="3790605" y="1262513"/>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a:t>Equação </a:t>
            </a:r>
            <a:r>
              <a:rPr lang="pt-BR" sz="1400" dirty="0"/>
              <a:t>de Idade </a:t>
            </a:r>
            <a:r>
              <a:rPr lang="pt-BR" sz="1400"/>
              <a:t>Renal (BR)</a:t>
            </a:r>
            <a:endParaRPr lang="en-GB" sz="1400" dirty="0"/>
          </a:p>
        </p:txBody>
      </p:sp>
      <p:sp>
        <p:nvSpPr>
          <p:cNvPr id="42" name="Rectangle: Rounded Corners 41">
            <a:extLst>
              <a:ext uri="{FF2B5EF4-FFF2-40B4-BE49-F238E27FC236}">
                <a16:creationId xmlns:a16="http://schemas.microsoft.com/office/drawing/2014/main" id="{AB01655D-4A30-4156-B3A5-A74AD4A040F2}"/>
              </a:ext>
            </a:extLst>
          </p:cNvPr>
          <p:cNvSpPr/>
          <p:nvPr/>
        </p:nvSpPr>
        <p:spPr>
          <a:xfrm>
            <a:off x="180110" y="1262513"/>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Equação</a:t>
            </a:r>
            <a:r>
              <a:rPr lang="en-GB" sz="1400" dirty="0"/>
              <a:t> de </a:t>
            </a:r>
            <a:r>
              <a:rPr lang="en-GB" sz="1400" dirty="0" err="1"/>
              <a:t>Idade</a:t>
            </a:r>
            <a:r>
              <a:rPr lang="en-GB" sz="1400" dirty="0"/>
              <a:t> Renal (AU)</a:t>
            </a:r>
          </a:p>
        </p:txBody>
      </p:sp>
      <p:sp>
        <p:nvSpPr>
          <p:cNvPr id="24" name="Oval 23">
            <a:extLst>
              <a:ext uri="{FF2B5EF4-FFF2-40B4-BE49-F238E27FC236}">
                <a16:creationId xmlns:a16="http://schemas.microsoft.com/office/drawing/2014/main" id="{E031EE4D-53BF-4217-9BEC-C3895901ECE2}"/>
              </a:ext>
            </a:extLst>
          </p:cNvPr>
          <p:cNvSpPr>
            <a:spLocks noChangeAspect="1"/>
          </p:cNvSpPr>
          <p:nvPr/>
        </p:nvSpPr>
        <p:spPr>
          <a:xfrm>
            <a:off x="1503218" y="1839669"/>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2</a:t>
            </a:r>
            <a:endParaRPr lang="en-GB" sz="1600" dirty="0"/>
          </a:p>
        </p:txBody>
      </p:sp>
      <p:cxnSp>
        <p:nvCxnSpPr>
          <p:cNvPr id="43" name="Straight Arrow Connector 7">
            <a:extLst>
              <a:ext uri="{FF2B5EF4-FFF2-40B4-BE49-F238E27FC236}">
                <a16:creationId xmlns:a16="http://schemas.microsoft.com/office/drawing/2014/main" id="{F37057A3-BB17-4D2A-8485-EBED644C19BE}"/>
              </a:ext>
            </a:extLst>
          </p:cNvPr>
          <p:cNvCxnSpPr>
            <a:cxnSpLocks/>
            <a:stCxn id="42" idx="3"/>
            <a:endCxn id="36" idx="1"/>
          </p:cNvCxnSpPr>
          <p:nvPr/>
        </p:nvCxnSpPr>
        <p:spPr>
          <a:xfrm>
            <a:off x="1693026" y="1644899"/>
            <a:ext cx="2097579" cy="12700"/>
          </a:xfrm>
          <a:prstGeom prst="curvedConnector3">
            <a:avLst>
              <a:gd name="adj1" fmla="val 50000"/>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8F283290-5EF8-4E11-AACA-988B474ECF04}"/>
              </a:ext>
            </a:extLst>
          </p:cNvPr>
          <p:cNvSpPr txBox="1"/>
          <p:nvPr/>
        </p:nvSpPr>
        <p:spPr>
          <a:xfrm>
            <a:off x="5558449" y="5403295"/>
            <a:ext cx="2355266" cy="1015663"/>
          </a:xfrm>
          <a:prstGeom prst="rect">
            <a:avLst/>
          </a:prstGeom>
          <a:noFill/>
        </p:spPr>
        <p:txBody>
          <a:bodyPr wrap="square" rtlCol="0">
            <a:spAutoFit/>
          </a:bodyPr>
          <a:lstStyle>
            <a:defPPr>
              <a:defRPr lang="en-US"/>
            </a:defPPr>
            <a:lvl1pPr>
              <a:defRPr sz="1200" i="1">
                <a:solidFill>
                  <a:schemeClr val="accent6">
                    <a:lumMod val="75000"/>
                  </a:schemeClr>
                </a:solidFill>
              </a:defRPr>
            </a:lvl1pPr>
          </a:lstStyle>
          <a:p>
            <a:pPr algn="ctr"/>
            <a:r>
              <a:rPr lang="pt-BR" dirty="0"/>
              <a:t>A gente aceita provisoriamente que o dataset é uma amostra representativa da população brasileira, boa o suficiente para a tarefa em mãos.</a:t>
            </a:r>
          </a:p>
        </p:txBody>
      </p:sp>
      <p:sp>
        <p:nvSpPr>
          <p:cNvPr id="23" name="TextBox 22">
            <a:extLst>
              <a:ext uri="{FF2B5EF4-FFF2-40B4-BE49-F238E27FC236}">
                <a16:creationId xmlns:a16="http://schemas.microsoft.com/office/drawing/2014/main" id="{43F8A16C-99CF-4999-B886-0A5FBF47E4B2}"/>
              </a:ext>
            </a:extLst>
          </p:cNvPr>
          <p:cNvSpPr txBox="1"/>
          <p:nvPr/>
        </p:nvSpPr>
        <p:spPr>
          <a:xfrm>
            <a:off x="3596993" y="4600978"/>
            <a:ext cx="2015837" cy="1015663"/>
          </a:xfrm>
          <a:prstGeom prst="rect">
            <a:avLst/>
          </a:prstGeom>
          <a:noFill/>
        </p:spPr>
        <p:txBody>
          <a:bodyPr wrap="square" rtlCol="0">
            <a:spAutoFit/>
          </a:bodyPr>
          <a:lstStyle>
            <a:defPPr>
              <a:defRPr lang="en-US"/>
            </a:defPPr>
            <a:lvl1pPr>
              <a:defRPr sz="1200" i="1">
                <a:solidFill>
                  <a:schemeClr val="accent2"/>
                </a:solidFill>
              </a:defRPr>
            </a:lvl1pPr>
          </a:lstStyle>
          <a:p>
            <a:pPr algn="ctr"/>
            <a:r>
              <a:rPr lang="pt-BR" dirty="0"/>
              <a:t>A gente constrói novas equações, otimizadas para obter maior acurácia e precisão na identificação de indivíduos sadios.</a:t>
            </a:r>
          </a:p>
        </p:txBody>
      </p:sp>
      <p:sp>
        <p:nvSpPr>
          <p:cNvPr id="31" name="TextBox 30">
            <a:extLst>
              <a:ext uri="{FF2B5EF4-FFF2-40B4-BE49-F238E27FC236}">
                <a16:creationId xmlns:a16="http://schemas.microsoft.com/office/drawing/2014/main" id="{3DE38FE3-CA98-4A23-9A67-CA8D8B8ECDB9}"/>
              </a:ext>
            </a:extLst>
          </p:cNvPr>
          <p:cNvSpPr txBox="1"/>
          <p:nvPr/>
        </p:nvSpPr>
        <p:spPr>
          <a:xfrm>
            <a:off x="1916081" y="4044024"/>
            <a:ext cx="1713807" cy="1569660"/>
          </a:xfrm>
          <a:prstGeom prst="rect">
            <a:avLst/>
          </a:prstGeom>
          <a:noFill/>
        </p:spPr>
        <p:txBody>
          <a:bodyPr wrap="square" rtlCol="0">
            <a:spAutoFit/>
          </a:bodyPr>
          <a:lstStyle>
            <a:defPPr>
              <a:defRPr lang="en-US"/>
            </a:defPPr>
            <a:lvl1pPr>
              <a:defRPr sz="1200" i="1">
                <a:solidFill>
                  <a:schemeClr val="accent2"/>
                </a:solidFill>
              </a:defRPr>
            </a:lvl1pPr>
          </a:lstStyle>
          <a:p>
            <a:pPr algn="ctr"/>
            <a:r>
              <a:rPr lang="pt-BR" dirty="0"/>
              <a:t>A gente descobre como o cutoff de </a:t>
            </a:r>
            <a:r>
              <a:rPr lang="pt-BR" dirty="0" err="1"/>
              <a:t>TFGm</a:t>
            </a:r>
            <a:r>
              <a:rPr lang="pt-BR" dirty="0"/>
              <a:t> &lt; 60 foi justificado no passado. Com base nessa justificativa, a gente decide adotar essa convenção ou propor um novo cutoff.</a:t>
            </a:r>
          </a:p>
        </p:txBody>
      </p:sp>
      <p:sp>
        <p:nvSpPr>
          <p:cNvPr id="65" name="Rectangle 64">
            <a:extLst>
              <a:ext uri="{FF2B5EF4-FFF2-40B4-BE49-F238E27FC236}">
                <a16:creationId xmlns:a16="http://schemas.microsoft.com/office/drawing/2014/main" id="{FDD5FB7A-981C-42B9-AE90-FB59BE231BE9}"/>
              </a:ext>
            </a:extLst>
          </p:cNvPr>
          <p:cNvSpPr/>
          <p:nvPr/>
        </p:nvSpPr>
        <p:spPr>
          <a:xfrm>
            <a:off x="0" y="0"/>
            <a:ext cx="6644128" cy="646331"/>
          </a:xfrm>
          <a:prstGeom prst="rect">
            <a:avLst/>
          </a:prstGeom>
          <a:noFill/>
        </p:spPr>
        <p:txBody>
          <a:bodyPr wrap="none" lIns="91440" tIns="45720" rIns="91440" bIns="45720">
            <a:spAutoFit/>
          </a:bodyPr>
          <a:lstStyle/>
          <a:p>
            <a:pPr algn="ctr"/>
            <a:r>
              <a:rPr lang="en-US" sz="3600" b="1" dirty="0">
                <a:ln w="12700">
                  <a:solidFill>
                    <a:schemeClr val="accent5"/>
                  </a:solidFill>
                  <a:prstDash val="solid"/>
                </a:ln>
                <a:pattFill prst="ltDnDiag">
                  <a:fgClr>
                    <a:schemeClr val="accent5">
                      <a:lumMod val="60000"/>
                      <a:lumOff val="40000"/>
                    </a:schemeClr>
                  </a:fgClr>
                  <a:bgClr>
                    <a:schemeClr val="bg1"/>
                  </a:bgClr>
                </a:pattFill>
              </a:rPr>
              <a:t>Segunda </a:t>
            </a:r>
            <a:r>
              <a:rPr lang="en-US" sz="3600" b="1" dirty="0" err="1">
                <a:ln w="12700">
                  <a:solidFill>
                    <a:schemeClr val="accent5"/>
                  </a:solidFill>
                  <a:prstDash val="solid"/>
                </a:ln>
                <a:pattFill prst="ltDnDiag">
                  <a:fgClr>
                    <a:schemeClr val="accent5">
                      <a:lumMod val="60000"/>
                      <a:lumOff val="40000"/>
                    </a:schemeClr>
                  </a:fgClr>
                  <a:bgClr>
                    <a:schemeClr val="bg1"/>
                  </a:bgClr>
                </a:pattFill>
              </a:rPr>
              <a:t>Temporada</a:t>
            </a:r>
            <a:r>
              <a:rPr lang="en-US" sz="3600" b="1" dirty="0">
                <a:ln w="12700">
                  <a:solidFill>
                    <a:schemeClr val="accent5"/>
                  </a:solidFill>
                  <a:prstDash val="solid"/>
                </a:ln>
                <a:pattFill prst="ltDnDiag">
                  <a:fgClr>
                    <a:schemeClr val="accent5">
                      <a:lumMod val="60000"/>
                      <a:lumOff val="40000"/>
                    </a:schemeClr>
                  </a:fgClr>
                  <a:bgClr>
                    <a:schemeClr val="bg1"/>
                  </a:bgClr>
                </a:pattFill>
              </a:rPr>
              <a:t> – </a:t>
            </a:r>
            <a:r>
              <a:rPr lang="en-US" sz="3600" b="1" dirty="0" err="1">
                <a:ln w="12700">
                  <a:solidFill>
                    <a:schemeClr val="accent5"/>
                  </a:solidFill>
                  <a:prstDash val="solid"/>
                </a:ln>
                <a:pattFill prst="ltDnDiag">
                  <a:fgClr>
                    <a:schemeClr val="accent5">
                      <a:lumMod val="60000"/>
                      <a:lumOff val="40000"/>
                    </a:schemeClr>
                  </a:fgClr>
                  <a:bgClr>
                    <a:schemeClr val="bg1"/>
                  </a:bgClr>
                </a:pattFill>
              </a:rPr>
              <a:t>Narrativa</a:t>
            </a:r>
            <a:r>
              <a:rPr lang="en-US" sz="3600" b="1" dirty="0">
                <a:ln w="12700">
                  <a:solidFill>
                    <a:schemeClr val="accent5"/>
                  </a:solidFill>
                  <a:prstDash val="solid"/>
                </a:ln>
                <a:pattFill prst="ltDnDiag">
                  <a:fgClr>
                    <a:schemeClr val="accent5">
                      <a:lumMod val="60000"/>
                      <a:lumOff val="40000"/>
                    </a:schemeClr>
                  </a:fgClr>
                  <a:bgClr>
                    <a:schemeClr val="bg1"/>
                  </a:bgClr>
                </a:pattFill>
              </a:rPr>
              <a:t> 1</a:t>
            </a:r>
            <a:endParaRPr lang="en-US" sz="36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
        <p:nvSpPr>
          <p:cNvPr id="27" name="TextBox 26">
            <a:extLst>
              <a:ext uri="{FF2B5EF4-FFF2-40B4-BE49-F238E27FC236}">
                <a16:creationId xmlns:a16="http://schemas.microsoft.com/office/drawing/2014/main" id="{F54A7C65-5656-4660-8CE3-E21ED68D19C3}"/>
              </a:ext>
            </a:extLst>
          </p:cNvPr>
          <p:cNvSpPr txBox="1"/>
          <p:nvPr/>
        </p:nvSpPr>
        <p:spPr>
          <a:xfrm>
            <a:off x="1710168" y="2939190"/>
            <a:ext cx="2063294" cy="276999"/>
          </a:xfrm>
          <a:prstGeom prst="rect">
            <a:avLst/>
          </a:prstGeom>
          <a:noFill/>
        </p:spPr>
        <p:txBody>
          <a:bodyPr wrap="square" rtlCol="0">
            <a:spAutoFit/>
          </a:bodyPr>
          <a:lstStyle/>
          <a:p>
            <a:pPr algn="ctr"/>
            <a:r>
              <a:rPr lang="pt-BR" sz="1200" i="1" dirty="0">
                <a:solidFill>
                  <a:schemeClr val="tx1">
                    <a:lumMod val="65000"/>
                    <a:lumOff val="35000"/>
                  </a:schemeClr>
                </a:solidFill>
              </a:rPr>
              <a:t>Metodologia do estudo</a:t>
            </a:r>
          </a:p>
        </p:txBody>
      </p:sp>
      <p:sp>
        <p:nvSpPr>
          <p:cNvPr id="28" name="Oval 27">
            <a:extLst>
              <a:ext uri="{FF2B5EF4-FFF2-40B4-BE49-F238E27FC236}">
                <a16:creationId xmlns:a16="http://schemas.microsoft.com/office/drawing/2014/main" id="{DF90C213-F83C-4FC8-AA22-A6DD1E2163B3}"/>
              </a:ext>
            </a:extLst>
          </p:cNvPr>
          <p:cNvSpPr>
            <a:spLocks noChangeAspect="1"/>
          </p:cNvSpPr>
          <p:nvPr/>
        </p:nvSpPr>
        <p:spPr>
          <a:xfrm>
            <a:off x="2924688" y="3197991"/>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J</a:t>
            </a:r>
            <a:endParaRPr lang="en-GB" sz="1600" dirty="0"/>
          </a:p>
        </p:txBody>
      </p:sp>
      <p:sp>
        <p:nvSpPr>
          <p:cNvPr id="32" name="Oval 31">
            <a:extLst>
              <a:ext uri="{FF2B5EF4-FFF2-40B4-BE49-F238E27FC236}">
                <a16:creationId xmlns:a16="http://schemas.microsoft.com/office/drawing/2014/main" id="{493B9622-DD81-49A6-92D3-391D4F29AC19}"/>
              </a:ext>
            </a:extLst>
          </p:cNvPr>
          <p:cNvSpPr>
            <a:spLocks noChangeAspect="1"/>
          </p:cNvSpPr>
          <p:nvPr/>
        </p:nvSpPr>
        <p:spPr>
          <a:xfrm>
            <a:off x="2215338" y="3197991"/>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M</a:t>
            </a:r>
            <a:endParaRPr lang="en-GB" sz="1600" dirty="0"/>
          </a:p>
        </p:txBody>
      </p:sp>
      <p:sp>
        <p:nvSpPr>
          <p:cNvPr id="34" name="Oval 33">
            <a:extLst>
              <a:ext uri="{FF2B5EF4-FFF2-40B4-BE49-F238E27FC236}">
                <a16:creationId xmlns:a16="http://schemas.microsoft.com/office/drawing/2014/main" id="{E8B0975E-0062-43BD-9836-A2A2A8A32D56}"/>
              </a:ext>
            </a:extLst>
          </p:cNvPr>
          <p:cNvSpPr>
            <a:spLocks noChangeAspect="1"/>
          </p:cNvSpPr>
          <p:nvPr/>
        </p:nvSpPr>
        <p:spPr>
          <a:xfrm>
            <a:off x="2570013" y="3197991"/>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C</a:t>
            </a:r>
            <a:endParaRPr lang="en-GB" sz="1600" dirty="0"/>
          </a:p>
        </p:txBody>
      </p:sp>
      <p:sp>
        <p:nvSpPr>
          <p:cNvPr id="35" name="Oval 34">
            <a:extLst>
              <a:ext uri="{FF2B5EF4-FFF2-40B4-BE49-F238E27FC236}">
                <a16:creationId xmlns:a16="http://schemas.microsoft.com/office/drawing/2014/main" id="{8A4EA39F-9887-4920-91D0-987CC82F1CE1}"/>
              </a:ext>
            </a:extLst>
          </p:cNvPr>
          <p:cNvSpPr>
            <a:spLocks noChangeAspect="1"/>
          </p:cNvSpPr>
          <p:nvPr/>
        </p:nvSpPr>
        <p:spPr>
          <a:xfrm>
            <a:off x="5029201" y="4283823"/>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D</a:t>
            </a:r>
            <a:endParaRPr lang="en-GB" sz="1600" dirty="0"/>
          </a:p>
        </p:txBody>
      </p:sp>
      <p:sp>
        <p:nvSpPr>
          <p:cNvPr id="37" name="Oval 36">
            <a:extLst>
              <a:ext uri="{FF2B5EF4-FFF2-40B4-BE49-F238E27FC236}">
                <a16:creationId xmlns:a16="http://schemas.microsoft.com/office/drawing/2014/main" id="{14962D5E-E5E4-4278-BCB2-D987B86EFB6E}"/>
              </a:ext>
            </a:extLst>
          </p:cNvPr>
          <p:cNvSpPr>
            <a:spLocks noChangeAspect="1"/>
          </p:cNvSpPr>
          <p:nvPr/>
        </p:nvSpPr>
        <p:spPr>
          <a:xfrm>
            <a:off x="4653741" y="2913343"/>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E</a:t>
            </a:r>
            <a:endParaRPr lang="en-GB" sz="1600" dirty="0"/>
          </a:p>
        </p:txBody>
      </p:sp>
      <p:sp>
        <p:nvSpPr>
          <p:cNvPr id="38" name="Oval 37">
            <a:extLst>
              <a:ext uri="{FF2B5EF4-FFF2-40B4-BE49-F238E27FC236}">
                <a16:creationId xmlns:a16="http://schemas.microsoft.com/office/drawing/2014/main" id="{8F17E00E-78E9-47C3-8EED-2397CD73D074}"/>
              </a:ext>
            </a:extLst>
          </p:cNvPr>
          <p:cNvSpPr>
            <a:spLocks noChangeAspect="1"/>
          </p:cNvSpPr>
          <p:nvPr/>
        </p:nvSpPr>
        <p:spPr>
          <a:xfrm>
            <a:off x="4946764" y="2913343"/>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J</a:t>
            </a:r>
            <a:endParaRPr lang="en-GB" sz="1600" dirty="0"/>
          </a:p>
        </p:txBody>
      </p:sp>
      <p:pic>
        <p:nvPicPr>
          <p:cNvPr id="2" name="Picture 1">
            <a:extLst>
              <a:ext uri="{FF2B5EF4-FFF2-40B4-BE49-F238E27FC236}">
                <a16:creationId xmlns:a16="http://schemas.microsoft.com/office/drawing/2014/main" id="{2EA6DE7F-8888-44A8-9C51-DB75A49542B1}"/>
              </a:ext>
            </a:extLst>
          </p:cNvPr>
          <p:cNvPicPr>
            <a:picLocks noChangeAspect="1"/>
          </p:cNvPicPr>
          <p:nvPr/>
        </p:nvPicPr>
        <p:blipFill rotWithShape="1">
          <a:blip r:embed="rId2"/>
          <a:srcRect r="78920"/>
          <a:stretch/>
        </p:blipFill>
        <p:spPr>
          <a:xfrm>
            <a:off x="8621182" y="58190"/>
            <a:ext cx="3337112" cy="3276961"/>
          </a:xfrm>
          <a:prstGeom prst="rect">
            <a:avLst/>
          </a:prstGeom>
        </p:spPr>
      </p:pic>
      <p:pic>
        <p:nvPicPr>
          <p:cNvPr id="3" name="Picture 2">
            <a:extLst>
              <a:ext uri="{FF2B5EF4-FFF2-40B4-BE49-F238E27FC236}">
                <a16:creationId xmlns:a16="http://schemas.microsoft.com/office/drawing/2014/main" id="{B99912E5-E973-4A54-B6FF-9E18A9D9D90F}"/>
              </a:ext>
            </a:extLst>
          </p:cNvPr>
          <p:cNvPicPr>
            <a:picLocks noChangeAspect="1"/>
          </p:cNvPicPr>
          <p:nvPr/>
        </p:nvPicPr>
        <p:blipFill rotWithShape="1">
          <a:blip r:embed="rId3"/>
          <a:srcRect r="79106"/>
          <a:stretch/>
        </p:blipFill>
        <p:spPr>
          <a:xfrm>
            <a:off x="8696509" y="3216189"/>
            <a:ext cx="3261785" cy="3246404"/>
          </a:xfrm>
          <a:prstGeom prst="rect">
            <a:avLst/>
          </a:prstGeom>
        </p:spPr>
      </p:pic>
      <p:sp>
        <p:nvSpPr>
          <p:cNvPr id="39" name="TextBox 38">
            <a:extLst>
              <a:ext uri="{FF2B5EF4-FFF2-40B4-BE49-F238E27FC236}">
                <a16:creationId xmlns:a16="http://schemas.microsoft.com/office/drawing/2014/main" id="{818BDDA7-C9E3-40AB-A4A0-383996AB0CF7}"/>
              </a:ext>
            </a:extLst>
          </p:cNvPr>
          <p:cNvSpPr txBox="1"/>
          <p:nvPr/>
        </p:nvSpPr>
        <p:spPr>
          <a:xfrm>
            <a:off x="9185564" y="168286"/>
            <a:ext cx="2643447" cy="276999"/>
          </a:xfrm>
          <a:prstGeom prst="rect">
            <a:avLst/>
          </a:prstGeom>
          <a:noFill/>
        </p:spPr>
        <p:txBody>
          <a:bodyPr wrap="square" rtlCol="0">
            <a:spAutoFit/>
          </a:bodyPr>
          <a:lstStyle/>
          <a:p>
            <a:pPr algn="ctr"/>
            <a:r>
              <a:rPr lang="pt-BR" sz="1200" b="1" i="1" dirty="0">
                <a:solidFill>
                  <a:schemeClr val="tx1">
                    <a:lumMod val="65000"/>
                    <a:lumOff val="35000"/>
                  </a:schemeClr>
                </a:solidFill>
              </a:rPr>
              <a:t>Primeira Tentativa</a:t>
            </a:r>
          </a:p>
        </p:txBody>
      </p:sp>
      <p:sp>
        <p:nvSpPr>
          <p:cNvPr id="40" name="TextBox 39">
            <a:extLst>
              <a:ext uri="{FF2B5EF4-FFF2-40B4-BE49-F238E27FC236}">
                <a16:creationId xmlns:a16="http://schemas.microsoft.com/office/drawing/2014/main" id="{73AAA664-1234-4807-9E27-6709E6703BEA}"/>
              </a:ext>
            </a:extLst>
          </p:cNvPr>
          <p:cNvSpPr txBox="1"/>
          <p:nvPr/>
        </p:nvSpPr>
        <p:spPr>
          <a:xfrm>
            <a:off x="9185564" y="3321576"/>
            <a:ext cx="2643447" cy="276999"/>
          </a:xfrm>
          <a:prstGeom prst="rect">
            <a:avLst/>
          </a:prstGeom>
          <a:noFill/>
        </p:spPr>
        <p:txBody>
          <a:bodyPr wrap="square" rtlCol="0">
            <a:spAutoFit/>
          </a:bodyPr>
          <a:lstStyle/>
          <a:p>
            <a:pPr algn="ctr"/>
            <a:r>
              <a:rPr lang="pt-BR" sz="1200" b="1" i="1" dirty="0">
                <a:solidFill>
                  <a:schemeClr val="tx1">
                    <a:lumMod val="65000"/>
                    <a:lumOff val="35000"/>
                  </a:schemeClr>
                </a:solidFill>
              </a:rPr>
              <a:t>Segunda Tentativa</a:t>
            </a:r>
          </a:p>
        </p:txBody>
      </p:sp>
      <p:sp>
        <p:nvSpPr>
          <p:cNvPr id="7" name="Rectangle 6">
            <a:extLst>
              <a:ext uri="{FF2B5EF4-FFF2-40B4-BE49-F238E27FC236}">
                <a16:creationId xmlns:a16="http://schemas.microsoft.com/office/drawing/2014/main" id="{268A7A6A-BDE1-4913-B9A0-DA24110766F6}"/>
              </a:ext>
            </a:extLst>
          </p:cNvPr>
          <p:cNvSpPr/>
          <p:nvPr/>
        </p:nvSpPr>
        <p:spPr>
          <a:xfrm>
            <a:off x="10344027" y="550672"/>
            <a:ext cx="1401857" cy="1011713"/>
          </a:xfrm>
          <a:prstGeom prst="rect">
            <a:avLst/>
          </a:prstGeom>
          <a:solidFill>
            <a:schemeClr val="accent1">
              <a:lumMod val="60000"/>
              <a:lumOff val="4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ectangle 47">
            <a:extLst>
              <a:ext uri="{FF2B5EF4-FFF2-40B4-BE49-F238E27FC236}">
                <a16:creationId xmlns:a16="http://schemas.microsoft.com/office/drawing/2014/main" id="{64DC292C-EBC1-407E-BD38-74F1F0D94923}"/>
              </a:ext>
            </a:extLst>
          </p:cNvPr>
          <p:cNvSpPr/>
          <p:nvPr/>
        </p:nvSpPr>
        <p:spPr>
          <a:xfrm>
            <a:off x="9252064" y="1151742"/>
            <a:ext cx="1075335" cy="1666273"/>
          </a:xfrm>
          <a:prstGeom prst="rect">
            <a:avLst/>
          </a:prstGeom>
          <a:solidFill>
            <a:schemeClr val="accent2">
              <a:lumMod val="60000"/>
              <a:lumOff val="4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Rectangle 48">
            <a:extLst>
              <a:ext uri="{FF2B5EF4-FFF2-40B4-BE49-F238E27FC236}">
                <a16:creationId xmlns:a16="http://schemas.microsoft.com/office/drawing/2014/main" id="{31E755CA-1855-4AE7-9040-46B65A919A59}"/>
              </a:ext>
            </a:extLst>
          </p:cNvPr>
          <p:cNvSpPr/>
          <p:nvPr/>
        </p:nvSpPr>
        <p:spPr>
          <a:xfrm>
            <a:off x="10203150" y="3704933"/>
            <a:ext cx="1542734" cy="1764842"/>
          </a:xfrm>
          <a:prstGeom prst="rect">
            <a:avLst/>
          </a:prstGeom>
          <a:solidFill>
            <a:schemeClr val="accent1">
              <a:lumMod val="60000"/>
              <a:lumOff val="4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Rectangle 49">
            <a:extLst>
              <a:ext uri="{FF2B5EF4-FFF2-40B4-BE49-F238E27FC236}">
                <a16:creationId xmlns:a16="http://schemas.microsoft.com/office/drawing/2014/main" id="{2EBF8FF9-E20B-4F38-969E-7A1276499E2B}"/>
              </a:ext>
            </a:extLst>
          </p:cNvPr>
          <p:cNvSpPr/>
          <p:nvPr/>
        </p:nvSpPr>
        <p:spPr>
          <a:xfrm>
            <a:off x="9252064" y="4558142"/>
            <a:ext cx="951086" cy="1384619"/>
          </a:xfrm>
          <a:prstGeom prst="rect">
            <a:avLst/>
          </a:prstGeom>
          <a:solidFill>
            <a:schemeClr val="accent2">
              <a:lumMod val="60000"/>
              <a:lumOff val="4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Connector 9">
            <a:extLst>
              <a:ext uri="{FF2B5EF4-FFF2-40B4-BE49-F238E27FC236}">
                <a16:creationId xmlns:a16="http://schemas.microsoft.com/office/drawing/2014/main" id="{5C4FCF5C-222C-45E6-8D36-E245A16AFD25}"/>
              </a:ext>
            </a:extLst>
          </p:cNvPr>
          <p:cNvCxnSpPr>
            <a:cxnSpLocks/>
          </p:cNvCxnSpPr>
          <p:nvPr/>
        </p:nvCxnSpPr>
        <p:spPr>
          <a:xfrm>
            <a:off x="8590042" y="1470945"/>
            <a:ext cx="3238231" cy="0"/>
          </a:xfrm>
          <a:prstGeom prst="line">
            <a:avLst/>
          </a:prstGeom>
          <a:ln w="12700">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A821EE0-EAC7-4485-A09C-07976D059223}"/>
              </a:ext>
            </a:extLst>
          </p:cNvPr>
          <p:cNvCxnSpPr>
            <a:cxnSpLocks/>
          </p:cNvCxnSpPr>
          <p:nvPr/>
        </p:nvCxnSpPr>
        <p:spPr>
          <a:xfrm>
            <a:off x="8590042" y="5530318"/>
            <a:ext cx="3238231" cy="0"/>
          </a:xfrm>
          <a:prstGeom prst="line">
            <a:avLst/>
          </a:prstGeom>
          <a:ln w="12700">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0956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Magnetic Disk 4">
            <a:extLst>
              <a:ext uri="{FF2B5EF4-FFF2-40B4-BE49-F238E27FC236}">
                <a16:creationId xmlns:a16="http://schemas.microsoft.com/office/drawing/2014/main" id="{3E402890-DAA1-4BD7-8358-2027D1A2DD30}"/>
              </a:ext>
            </a:extLst>
          </p:cNvPr>
          <p:cNvSpPr/>
          <p:nvPr/>
        </p:nvSpPr>
        <p:spPr>
          <a:xfrm>
            <a:off x="5968539" y="4197924"/>
            <a:ext cx="1512916" cy="1122218"/>
          </a:xfrm>
          <a:prstGeom prst="flowChartMagneticDisk">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Dataset</a:t>
            </a:r>
          </a:p>
          <a:p>
            <a:pPr algn="ctr"/>
            <a:r>
              <a:rPr lang="pt-BR" dirty="0"/>
              <a:t>ELSA</a:t>
            </a:r>
            <a:endParaRPr lang="en-GB" dirty="0"/>
          </a:p>
        </p:txBody>
      </p:sp>
      <p:sp>
        <p:nvSpPr>
          <p:cNvPr id="6" name="Rectangle: Rounded Corners 5">
            <a:extLst>
              <a:ext uri="{FF2B5EF4-FFF2-40B4-BE49-F238E27FC236}">
                <a16:creationId xmlns:a16="http://schemas.microsoft.com/office/drawing/2014/main" id="{4D49FBF5-C96E-424F-9306-C12B59F51C29}"/>
              </a:ext>
            </a:extLst>
          </p:cNvPr>
          <p:cNvSpPr/>
          <p:nvPr/>
        </p:nvSpPr>
        <p:spPr>
          <a:xfrm>
            <a:off x="3793375" y="3136666"/>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Equação</a:t>
            </a:r>
            <a:r>
              <a:rPr lang="en-GB" sz="1400" dirty="0"/>
              <a:t> para </a:t>
            </a:r>
            <a:r>
              <a:rPr lang="en-GB" sz="1400" dirty="0" err="1"/>
              <a:t>estimar</a:t>
            </a:r>
            <a:r>
              <a:rPr lang="en-GB" sz="1400" dirty="0"/>
              <a:t> TFG</a:t>
            </a:r>
          </a:p>
          <a:p>
            <a:pPr algn="ctr"/>
            <a:r>
              <a:rPr lang="en-GB" sz="1400" dirty="0"/>
              <a:t>(BR)</a:t>
            </a:r>
          </a:p>
        </p:txBody>
      </p:sp>
      <p:cxnSp>
        <p:nvCxnSpPr>
          <p:cNvPr id="8" name="Straight Arrow Connector 7">
            <a:extLst>
              <a:ext uri="{FF2B5EF4-FFF2-40B4-BE49-F238E27FC236}">
                <a16:creationId xmlns:a16="http://schemas.microsoft.com/office/drawing/2014/main" id="{A9AF2F73-8686-44BE-9335-EF2F521C81CA}"/>
              </a:ext>
            </a:extLst>
          </p:cNvPr>
          <p:cNvCxnSpPr>
            <a:cxnSpLocks/>
            <a:stCxn id="5" idx="2"/>
            <a:endCxn id="6" idx="2"/>
          </p:cNvCxnSpPr>
          <p:nvPr/>
        </p:nvCxnSpPr>
        <p:spPr>
          <a:xfrm rot="10800000">
            <a:off x="4549833" y="3901437"/>
            <a:ext cx="1418706" cy="85759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9E9398AA-2D00-4A26-9653-64F1AC1736F9}"/>
              </a:ext>
            </a:extLst>
          </p:cNvPr>
          <p:cNvSpPr/>
          <p:nvPr/>
        </p:nvSpPr>
        <p:spPr>
          <a:xfrm>
            <a:off x="3793374" y="2204366"/>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I</a:t>
            </a:r>
            <a:r>
              <a:rPr lang="en-GB" sz="1400" dirty="0" err="1"/>
              <a:t>dentificação</a:t>
            </a:r>
            <a:r>
              <a:rPr lang="en-GB" sz="1400" dirty="0"/>
              <a:t> de </a:t>
            </a:r>
            <a:r>
              <a:rPr lang="en-GB" sz="1400" dirty="0" err="1"/>
              <a:t>Indivíduos</a:t>
            </a:r>
            <a:r>
              <a:rPr lang="en-GB" sz="1400" dirty="0"/>
              <a:t> </a:t>
            </a:r>
            <a:r>
              <a:rPr lang="en-GB" sz="1400" dirty="0" err="1"/>
              <a:t>Saudáveis</a:t>
            </a:r>
            <a:endParaRPr lang="en-GB" sz="1400" dirty="0"/>
          </a:p>
        </p:txBody>
      </p:sp>
      <p:cxnSp>
        <p:nvCxnSpPr>
          <p:cNvPr id="20" name="Straight Arrow Connector 7">
            <a:extLst>
              <a:ext uri="{FF2B5EF4-FFF2-40B4-BE49-F238E27FC236}">
                <a16:creationId xmlns:a16="http://schemas.microsoft.com/office/drawing/2014/main" id="{FD50C1FC-B384-4726-9C50-4C208E38C800}"/>
              </a:ext>
            </a:extLst>
          </p:cNvPr>
          <p:cNvCxnSpPr>
            <a:cxnSpLocks/>
            <a:stCxn id="19" idx="0"/>
            <a:endCxn id="36" idx="2"/>
          </p:cNvCxnSpPr>
          <p:nvPr/>
        </p:nvCxnSpPr>
        <p:spPr>
          <a:xfrm rot="16200000" flipV="1">
            <a:off x="4459907" y="2114440"/>
            <a:ext cx="177082" cy="2769"/>
          </a:xfrm>
          <a:prstGeom prst="curvedConnector3">
            <a:avLst>
              <a:gd name="adj1" fmla="val 50000"/>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C3FAEAE0-BEF3-48A5-B23A-8785043B7870}"/>
              </a:ext>
            </a:extLst>
          </p:cNvPr>
          <p:cNvSpPr/>
          <p:nvPr/>
        </p:nvSpPr>
        <p:spPr>
          <a:xfrm>
            <a:off x="180110" y="3136665"/>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Equação para estimar TFG</a:t>
            </a:r>
          </a:p>
          <a:p>
            <a:pPr algn="ctr"/>
            <a:r>
              <a:rPr lang="pt-BR" sz="1400" dirty="0"/>
              <a:t>(US)</a:t>
            </a:r>
            <a:endParaRPr lang="en-GB" sz="1400" dirty="0"/>
          </a:p>
        </p:txBody>
      </p:sp>
      <p:cxnSp>
        <p:nvCxnSpPr>
          <p:cNvPr id="26" name="Straight Arrow Connector 7">
            <a:extLst>
              <a:ext uri="{FF2B5EF4-FFF2-40B4-BE49-F238E27FC236}">
                <a16:creationId xmlns:a16="http://schemas.microsoft.com/office/drawing/2014/main" id="{72574A49-8E4A-44C1-ACA5-98F9E07B6998}"/>
              </a:ext>
            </a:extLst>
          </p:cNvPr>
          <p:cNvCxnSpPr>
            <a:cxnSpLocks/>
            <a:stCxn id="25" idx="3"/>
            <a:endCxn id="6" idx="1"/>
          </p:cNvCxnSpPr>
          <p:nvPr/>
        </p:nvCxnSpPr>
        <p:spPr>
          <a:xfrm>
            <a:off x="1693026" y="3519051"/>
            <a:ext cx="2100349" cy="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E83259F-333C-4C24-A4E7-60CBED039807}"/>
              </a:ext>
            </a:extLst>
          </p:cNvPr>
          <p:cNvSpPr txBox="1"/>
          <p:nvPr/>
        </p:nvSpPr>
        <p:spPr>
          <a:xfrm>
            <a:off x="47794" y="4044024"/>
            <a:ext cx="1797631" cy="1015663"/>
          </a:xfrm>
          <a:prstGeom prst="rect">
            <a:avLst/>
          </a:prstGeom>
          <a:noFill/>
        </p:spPr>
        <p:txBody>
          <a:bodyPr wrap="square" rtlCol="0">
            <a:spAutoFit/>
          </a:bodyPr>
          <a:lstStyle>
            <a:defPPr>
              <a:defRPr lang="en-US"/>
            </a:defPPr>
            <a:lvl1pPr>
              <a:defRPr sz="1200" i="1">
                <a:solidFill>
                  <a:schemeClr val="accent2"/>
                </a:solidFill>
              </a:defRPr>
            </a:lvl1pPr>
          </a:lstStyle>
          <a:p>
            <a:pPr algn="ctr"/>
            <a:r>
              <a:rPr lang="pt-BR" dirty="0"/>
              <a:t>A gente abandona a metodologia da MDRD-4 em favor da metodologia usada na construção da equação CKD-EPI.</a:t>
            </a:r>
          </a:p>
        </p:txBody>
      </p:sp>
      <p:cxnSp>
        <p:nvCxnSpPr>
          <p:cNvPr id="30" name="Straight Arrow Connector 7">
            <a:extLst>
              <a:ext uri="{FF2B5EF4-FFF2-40B4-BE49-F238E27FC236}">
                <a16:creationId xmlns:a16="http://schemas.microsoft.com/office/drawing/2014/main" id="{A1919A57-EB68-4F17-A7C8-5C7ADC7234DF}"/>
              </a:ext>
            </a:extLst>
          </p:cNvPr>
          <p:cNvCxnSpPr>
            <a:cxnSpLocks/>
            <a:stCxn id="6" idx="0"/>
            <a:endCxn id="19" idx="2"/>
          </p:cNvCxnSpPr>
          <p:nvPr/>
        </p:nvCxnSpPr>
        <p:spPr>
          <a:xfrm rot="16200000" flipV="1">
            <a:off x="4466069" y="3052901"/>
            <a:ext cx="167529" cy="1"/>
          </a:xfrm>
          <a:prstGeom prst="curvedConnector3">
            <a:avLst>
              <a:gd name="adj1" fmla="val 50000"/>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7">
            <a:extLst>
              <a:ext uri="{FF2B5EF4-FFF2-40B4-BE49-F238E27FC236}">
                <a16:creationId xmlns:a16="http://schemas.microsoft.com/office/drawing/2014/main" id="{67AFBF1D-859E-437C-8517-C207DF4B1596}"/>
              </a:ext>
            </a:extLst>
          </p:cNvPr>
          <p:cNvCxnSpPr>
            <a:cxnSpLocks/>
            <a:stCxn id="5" idx="1"/>
            <a:endCxn id="19" idx="3"/>
          </p:cNvCxnSpPr>
          <p:nvPr/>
        </p:nvCxnSpPr>
        <p:spPr>
          <a:xfrm rot="16200000" flipV="1">
            <a:off x="5210058" y="2682984"/>
            <a:ext cx="1611172" cy="1418707"/>
          </a:xfrm>
          <a:prstGeom prst="curvedConnector2">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Rounded Corners 35">
            <a:extLst>
              <a:ext uri="{FF2B5EF4-FFF2-40B4-BE49-F238E27FC236}">
                <a16:creationId xmlns:a16="http://schemas.microsoft.com/office/drawing/2014/main" id="{D99F1529-707F-4B0F-BDE7-6F68B363C4E5}"/>
              </a:ext>
            </a:extLst>
          </p:cNvPr>
          <p:cNvSpPr/>
          <p:nvPr/>
        </p:nvSpPr>
        <p:spPr>
          <a:xfrm>
            <a:off x="3790605" y="1262513"/>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a:t>Equação </a:t>
            </a:r>
            <a:r>
              <a:rPr lang="pt-BR" sz="1400" dirty="0"/>
              <a:t>de Idade </a:t>
            </a:r>
            <a:r>
              <a:rPr lang="pt-BR" sz="1400"/>
              <a:t>Renal (BR)</a:t>
            </a:r>
            <a:endParaRPr lang="en-GB" sz="1400" dirty="0"/>
          </a:p>
        </p:txBody>
      </p:sp>
      <p:sp>
        <p:nvSpPr>
          <p:cNvPr id="42" name="Rectangle: Rounded Corners 41">
            <a:extLst>
              <a:ext uri="{FF2B5EF4-FFF2-40B4-BE49-F238E27FC236}">
                <a16:creationId xmlns:a16="http://schemas.microsoft.com/office/drawing/2014/main" id="{AB01655D-4A30-4156-B3A5-A74AD4A040F2}"/>
              </a:ext>
            </a:extLst>
          </p:cNvPr>
          <p:cNvSpPr/>
          <p:nvPr/>
        </p:nvSpPr>
        <p:spPr>
          <a:xfrm>
            <a:off x="180110" y="1262513"/>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Equação</a:t>
            </a:r>
            <a:r>
              <a:rPr lang="en-GB" sz="1400" dirty="0"/>
              <a:t> de </a:t>
            </a:r>
            <a:r>
              <a:rPr lang="en-GB" sz="1400" dirty="0" err="1"/>
              <a:t>Idade</a:t>
            </a:r>
            <a:r>
              <a:rPr lang="en-GB" sz="1400" dirty="0"/>
              <a:t> Renal (AU)</a:t>
            </a:r>
          </a:p>
        </p:txBody>
      </p:sp>
      <p:sp>
        <p:nvSpPr>
          <p:cNvPr id="24" name="Oval 23">
            <a:extLst>
              <a:ext uri="{FF2B5EF4-FFF2-40B4-BE49-F238E27FC236}">
                <a16:creationId xmlns:a16="http://schemas.microsoft.com/office/drawing/2014/main" id="{E031EE4D-53BF-4217-9BEC-C3895901ECE2}"/>
              </a:ext>
            </a:extLst>
          </p:cNvPr>
          <p:cNvSpPr>
            <a:spLocks noChangeAspect="1"/>
          </p:cNvSpPr>
          <p:nvPr/>
        </p:nvSpPr>
        <p:spPr>
          <a:xfrm>
            <a:off x="1503218" y="1839669"/>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2</a:t>
            </a:r>
            <a:endParaRPr lang="en-GB" sz="1600" dirty="0"/>
          </a:p>
        </p:txBody>
      </p:sp>
      <p:cxnSp>
        <p:nvCxnSpPr>
          <p:cNvPr id="43" name="Straight Arrow Connector 7">
            <a:extLst>
              <a:ext uri="{FF2B5EF4-FFF2-40B4-BE49-F238E27FC236}">
                <a16:creationId xmlns:a16="http://schemas.microsoft.com/office/drawing/2014/main" id="{F37057A3-BB17-4D2A-8485-EBED644C19BE}"/>
              </a:ext>
            </a:extLst>
          </p:cNvPr>
          <p:cNvCxnSpPr>
            <a:cxnSpLocks/>
            <a:stCxn id="42" idx="3"/>
            <a:endCxn id="36" idx="1"/>
          </p:cNvCxnSpPr>
          <p:nvPr/>
        </p:nvCxnSpPr>
        <p:spPr>
          <a:xfrm>
            <a:off x="1693026" y="1644899"/>
            <a:ext cx="2097579" cy="12700"/>
          </a:xfrm>
          <a:prstGeom prst="curvedConnector3">
            <a:avLst>
              <a:gd name="adj1" fmla="val 50000"/>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43F8A16C-99CF-4999-B886-0A5FBF47E4B2}"/>
              </a:ext>
            </a:extLst>
          </p:cNvPr>
          <p:cNvSpPr txBox="1"/>
          <p:nvPr/>
        </p:nvSpPr>
        <p:spPr>
          <a:xfrm>
            <a:off x="3596993" y="4598021"/>
            <a:ext cx="2015837" cy="1015663"/>
          </a:xfrm>
          <a:prstGeom prst="rect">
            <a:avLst/>
          </a:prstGeom>
          <a:noFill/>
        </p:spPr>
        <p:txBody>
          <a:bodyPr wrap="square" rtlCol="0">
            <a:spAutoFit/>
          </a:bodyPr>
          <a:lstStyle>
            <a:defPPr>
              <a:defRPr lang="en-US"/>
            </a:defPPr>
            <a:lvl1pPr>
              <a:defRPr sz="1200" i="1">
                <a:solidFill>
                  <a:schemeClr val="accent2"/>
                </a:solidFill>
              </a:defRPr>
            </a:lvl1pPr>
          </a:lstStyle>
          <a:p>
            <a:pPr algn="ctr"/>
            <a:r>
              <a:rPr lang="pt-BR" dirty="0"/>
              <a:t>A gente constrói novas equações, otimizadas para obter maior acurácia e precisão na identificação de indivíduos sadios.</a:t>
            </a:r>
          </a:p>
        </p:txBody>
      </p:sp>
      <p:sp>
        <p:nvSpPr>
          <p:cNvPr id="65" name="Rectangle 64">
            <a:extLst>
              <a:ext uri="{FF2B5EF4-FFF2-40B4-BE49-F238E27FC236}">
                <a16:creationId xmlns:a16="http://schemas.microsoft.com/office/drawing/2014/main" id="{FDD5FB7A-981C-42B9-AE90-FB59BE231BE9}"/>
              </a:ext>
            </a:extLst>
          </p:cNvPr>
          <p:cNvSpPr/>
          <p:nvPr/>
        </p:nvSpPr>
        <p:spPr>
          <a:xfrm>
            <a:off x="0" y="0"/>
            <a:ext cx="6878165" cy="646331"/>
          </a:xfrm>
          <a:prstGeom prst="rect">
            <a:avLst/>
          </a:prstGeom>
          <a:noFill/>
        </p:spPr>
        <p:txBody>
          <a:bodyPr wrap="none" lIns="91440" tIns="45720" rIns="91440" bIns="45720">
            <a:spAutoFit/>
          </a:bodyPr>
          <a:lstStyle/>
          <a:p>
            <a:pPr algn="ctr"/>
            <a:r>
              <a:rPr lang="en-US" sz="3600" b="1" dirty="0">
                <a:ln w="12700">
                  <a:solidFill>
                    <a:schemeClr val="accent5"/>
                  </a:solidFill>
                  <a:prstDash val="solid"/>
                </a:ln>
                <a:pattFill prst="ltDnDiag">
                  <a:fgClr>
                    <a:schemeClr val="accent5">
                      <a:lumMod val="60000"/>
                      <a:lumOff val="40000"/>
                    </a:schemeClr>
                  </a:fgClr>
                  <a:bgClr>
                    <a:schemeClr val="bg1"/>
                  </a:bgClr>
                </a:pattFill>
              </a:rPr>
              <a:t>Segunda </a:t>
            </a:r>
            <a:r>
              <a:rPr lang="en-US" sz="3600" b="1" dirty="0" err="1">
                <a:ln w="12700">
                  <a:solidFill>
                    <a:schemeClr val="accent5"/>
                  </a:solidFill>
                  <a:prstDash val="solid"/>
                </a:ln>
                <a:pattFill prst="ltDnDiag">
                  <a:fgClr>
                    <a:schemeClr val="accent5">
                      <a:lumMod val="60000"/>
                      <a:lumOff val="40000"/>
                    </a:schemeClr>
                  </a:fgClr>
                  <a:bgClr>
                    <a:schemeClr val="bg1"/>
                  </a:bgClr>
                </a:pattFill>
              </a:rPr>
              <a:t>Temporada</a:t>
            </a:r>
            <a:r>
              <a:rPr lang="en-US" sz="3600" b="1" dirty="0">
                <a:ln w="12700">
                  <a:solidFill>
                    <a:schemeClr val="accent5"/>
                  </a:solidFill>
                  <a:prstDash val="solid"/>
                </a:ln>
                <a:pattFill prst="ltDnDiag">
                  <a:fgClr>
                    <a:schemeClr val="accent5">
                      <a:lumMod val="60000"/>
                      <a:lumOff val="40000"/>
                    </a:schemeClr>
                  </a:fgClr>
                  <a:bgClr>
                    <a:schemeClr val="bg1"/>
                  </a:bgClr>
                </a:pattFill>
              </a:rPr>
              <a:t> – </a:t>
            </a:r>
            <a:r>
              <a:rPr lang="en-US" sz="3600" b="1" dirty="0" err="1">
                <a:ln w="12700">
                  <a:solidFill>
                    <a:schemeClr val="accent5"/>
                  </a:solidFill>
                  <a:prstDash val="solid"/>
                </a:ln>
                <a:pattFill prst="ltDnDiag">
                  <a:fgClr>
                    <a:schemeClr val="accent5">
                      <a:lumMod val="60000"/>
                      <a:lumOff val="40000"/>
                    </a:schemeClr>
                  </a:fgClr>
                  <a:bgClr>
                    <a:schemeClr val="bg1"/>
                  </a:bgClr>
                </a:pattFill>
              </a:rPr>
              <a:t>Narrativa</a:t>
            </a:r>
            <a:r>
              <a:rPr lang="en-US" sz="3600" b="1" dirty="0">
                <a:ln w="12700">
                  <a:solidFill>
                    <a:schemeClr val="accent5"/>
                  </a:solidFill>
                  <a:prstDash val="solid"/>
                </a:ln>
                <a:pattFill prst="ltDnDiag">
                  <a:fgClr>
                    <a:schemeClr val="accent5">
                      <a:lumMod val="60000"/>
                      <a:lumOff val="40000"/>
                    </a:schemeClr>
                  </a:fgClr>
                  <a:bgClr>
                    <a:schemeClr val="bg1"/>
                  </a:bgClr>
                </a:pattFill>
              </a:rPr>
              <a:t> 2a</a:t>
            </a:r>
            <a:endParaRPr lang="en-US" sz="36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
        <p:nvSpPr>
          <p:cNvPr id="2" name="Rectangle: Rounded Corners 1">
            <a:extLst>
              <a:ext uri="{FF2B5EF4-FFF2-40B4-BE49-F238E27FC236}">
                <a16:creationId xmlns:a16="http://schemas.microsoft.com/office/drawing/2014/main" id="{202409EF-2C2A-4134-8A93-CEC573530E91}"/>
              </a:ext>
            </a:extLst>
          </p:cNvPr>
          <p:cNvSpPr/>
          <p:nvPr/>
        </p:nvSpPr>
        <p:spPr>
          <a:xfrm>
            <a:off x="91791" y="4044024"/>
            <a:ext cx="1713807" cy="1084927"/>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a:extLst>
              <a:ext uri="{FF2B5EF4-FFF2-40B4-BE49-F238E27FC236}">
                <a16:creationId xmlns:a16="http://schemas.microsoft.com/office/drawing/2014/main" id="{8DD45415-9089-424E-A0B0-39297936D2F7}"/>
              </a:ext>
            </a:extLst>
          </p:cNvPr>
          <p:cNvSpPr txBox="1"/>
          <p:nvPr/>
        </p:nvSpPr>
        <p:spPr>
          <a:xfrm>
            <a:off x="1710168" y="2939190"/>
            <a:ext cx="2063294" cy="276999"/>
          </a:xfrm>
          <a:prstGeom prst="rect">
            <a:avLst/>
          </a:prstGeom>
          <a:noFill/>
        </p:spPr>
        <p:txBody>
          <a:bodyPr wrap="square" rtlCol="0">
            <a:spAutoFit/>
          </a:bodyPr>
          <a:lstStyle/>
          <a:p>
            <a:pPr algn="ctr"/>
            <a:r>
              <a:rPr lang="pt-BR" sz="1200" i="1" dirty="0">
                <a:solidFill>
                  <a:schemeClr val="tx1">
                    <a:lumMod val="65000"/>
                    <a:lumOff val="35000"/>
                  </a:schemeClr>
                </a:solidFill>
              </a:rPr>
              <a:t>Metodologia do estudo</a:t>
            </a:r>
          </a:p>
        </p:txBody>
      </p:sp>
      <p:sp>
        <p:nvSpPr>
          <p:cNvPr id="32" name="Oval 31">
            <a:extLst>
              <a:ext uri="{FF2B5EF4-FFF2-40B4-BE49-F238E27FC236}">
                <a16:creationId xmlns:a16="http://schemas.microsoft.com/office/drawing/2014/main" id="{F830B659-DE52-4AAA-A424-5148556938EC}"/>
              </a:ext>
            </a:extLst>
          </p:cNvPr>
          <p:cNvSpPr>
            <a:spLocks noChangeAspect="1"/>
          </p:cNvSpPr>
          <p:nvPr/>
        </p:nvSpPr>
        <p:spPr>
          <a:xfrm>
            <a:off x="2924688" y="3197991"/>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J</a:t>
            </a:r>
            <a:endParaRPr lang="en-GB" sz="1600" dirty="0"/>
          </a:p>
        </p:txBody>
      </p:sp>
      <p:sp>
        <p:nvSpPr>
          <p:cNvPr id="34" name="Oval 33">
            <a:extLst>
              <a:ext uri="{FF2B5EF4-FFF2-40B4-BE49-F238E27FC236}">
                <a16:creationId xmlns:a16="http://schemas.microsoft.com/office/drawing/2014/main" id="{BB0B166E-A742-4137-80D8-CDD26B355D96}"/>
              </a:ext>
            </a:extLst>
          </p:cNvPr>
          <p:cNvSpPr>
            <a:spLocks noChangeAspect="1"/>
          </p:cNvSpPr>
          <p:nvPr/>
        </p:nvSpPr>
        <p:spPr>
          <a:xfrm>
            <a:off x="2215338" y="3197991"/>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M</a:t>
            </a:r>
            <a:endParaRPr lang="en-GB" sz="1600" dirty="0"/>
          </a:p>
        </p:txBody>
      </p:sp>
      <p:sp>
        <p:nvSpPr>
          <p:cNvPr id="35" name="Oval 34">
            <a:extLst>
              <a:ext uri="{FF2B5EF4-FFF2-40B4-BE49-F238E27FC236}">
                <a16:creationId xmlns:a16="http://schemas.microsoft.com/office/drawing/2014/main" id="{F1DBB7FF-A386-40F0-9DA2-BAF0FCDB342E}"/>
              </a:ext>
            </a:extLst>
          </p:cNvPr>
          <p:cNvSpPr>
            <a:spLocks noChangeAspect="1"/>
          </p:cNvSpPr>
          <p:nvPr/>
        </p:nvSpPr>
        <p:spPr>
          <a:xfrm>
            <a:off x="2570013" y="3197991"/>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C</a:t>
            </a:r>
            <a:endParaRPr lang="en-GB" sz="1600" dirty="0"/>
          </a:p>
        </p:txBody>
      </p:sp>
      <p:sp>
        <p:nvSpPr>
          <p:cNvPr id="37" name="Oval 36">
            <a:extLst>
              <a:ext uri="{FF2B5EF4-FFF2-40B4-BE49-F238E27FC236}">
                <a16:creationId xmlns:a16="http://schemas.microsoft.com/office/drawing/2014/main" id="{73FA5CC8-8715-4C9F-8801-4D2E0C191C37}"/>
              </a:ext>
            </a:extLst>
          </p:cNvPr>
          <p:cNvSpPr>
            <a:spLocks noChangeAspect="1"/>
          </p:cNvSpPr>
          <p:nvPr/>
        </p:nvSpPr>
        <p:spPr>
          <a:xfrm>
            <a:off x="5029201" y="4283823"/>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D</a:t>
            </a:r>
            <a:endParaRPr lang="en-GB" sz="1600" dirty="0"/>
          </a:p>
        </p:txBody>
      </p:sp>
      <p:sp>
        <p:nvSpPr>
          <p:cNvPr id="38" name="Oval 37">
            <a:extLst>
              <a:ext uri="{FF2B5EF4-FFF2-40B4-BE49-F238E27FC236}">
                <a16:creationId xmlns:a16="http://schemas.microsoft.com/office/drawing/2014/main" id="{69127743-C6A3-4F6D-B53F-3A12E66702FC}"/>
              </a:ext>
            </a:extLst>
          </p:cNvPr>
          <p:cNvSpPr>
            <a:spLocks noChangeAspect="1"/>
          </p:cNvSpPr>
          <p:nvPr/>
        </p:nvSpPr>
        <p:spPr>
          <a:xfrm>
            <a:off x="4653741" y="2913343"/>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E</a:t>
            </a:r>
            <a:endParaRPr lang="en-GB" sz="1600" dirty="0"/>
          </a:p>
        </p:txBody>
      </p:sp>
      <p:sp>
        <p:nvSpPr>
          <p:cNvPr id="39" name="Oval 38">
            <a:extLst>
              <a:ext uri="{FF2B5EF4-FFF2-40B4-BE49-F238E27FC236}">
                <a16:creationId xmlns:a16="http://schemas.microsoft.com/office/drawing/2014/main" id="{6635CAD9-AA24-40D4-B309-F23DD95E3168}"/>
              </a:ext>
            </a:extLst>
          </p:cNvPr>
          <p:cNvSpPr>
            <a:spLocks noChangeAspect="1"/>
          </p:cNvSpPr>
          <p:nvPr/>
        </p:nvSpPr>
        <p:spPr>
          <a:xfrm>
            <a:off x="4946764" y="2913343"/>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J</a:t>
            </a:r>
            <a:endParaRPr lang="en-GB" sz="1600" dirty="0"/>
          </a:p>
        </p:txBody>
      </p:sp>
      <p:sp>
        <p:nvSpPr>
          <p:cNvPr id="40" name="TextBox 39">
            <a:extLst>
              <a:ext uri="{FF2B5EF4-FFF2-40B4-BE49-F238E27FC236}">
                <a16:creationId xmlns:a16="http://schemas.microsoft.com/office/drawing/2014/main" id="{71EB9D7B-E149-4C94-B752-EAB5F1A005B0}"/>
              </a:ext>
            </a:extLst>
          </p:cNvPr>
          <p:cNvSpPr txBox="1"/>
          <p:nvPr/>
        </p:nvSpPr>
        <p:spPr>
          <a:xfrm>
            <a:off x="5558449" y="5403295"/>
            <a:ext cx="2355266" cy="1015663"/>
          </a:xfrm>
          <a:prstGeom prst="rect">
            <a:avLst/>
          </a:prstGeom>
          <a:noFill/>
        </p:spPr>
        <p:txBody>
          <a:bodyPr wrap="square" rtlCol="0">
            <a:spAutoFit/>
          </a:bodyPr>
          <a:lstStyle>
            <a:defPPr>
              <a:defRPr lang="en-US"/>
            </a:defPPr>
            <a:lvl1pPr>
              <a:defRPr sz="1200" i="1">
                <a:solidFill>
                  <a:schemeClr val="accent6">
                    <a:lumMod val="75000"/>
                  </a:schemeClr>
                </a:solidFill>
              </a:defRPr>
            </a:lvl1pPr>
          </a:lstStyle>
          <a:p>
            <a:pPr algn="ctr"/>
            <a:r>
              <a:rPr lang="pt-BR" dirty="0"/>
              <a:t>A gente aceita provisoriamente que o dataset é uma amostra representativa da população brasileira, boa o suficiente para a tarefa em mãos.</a:t>
            </a:r>
          </a:p>
        </p:txBody>
      </p:sp>
      <p:sp>
        <p:nvSpPr>
          <p:cNvPr id="41" name="TextBox 40">
            <a:extLst>
              <a:ext uri="{FF2B5EF4-FFF2-40B4-BE49-F238E27FC236}">
                <a16:creationId xmlns:a16="http://schemas.microsoft.com/office/drawing/2014/main" id="{29B01458-CD2C-4C48-B1F3-A844B9704FEB}"/>
              </a:ext>
            </a:extLst>
          </p:cNvPr>
          <p:cNvSpPr txBox="1"/>
          <p:nvPr/>
        </p:nvSpPr>
        <p:spPr>
          <a:xfrm>
            <a:off x="1916081" y="4044024"/>
            <a:ext cx="1713807" cy="1569660"/>
          </a:xfrm>
          <a:prstGeom prst="rect">
            <a:avLst/>
          </a:prstGeom>
          <a:noFill/>
        </p:spPr>
        <p:txBody>
          <a:bodyPr wrap="square" rtlCol="0">
            <a:spAutoFit/>
          </a:bodyPr>
          <a:lstStyle>
            <a:defPPr>
              <a:defRPr lang="en-US"/>
            </a:defPPr>
            <a:lvl1pPr>
              <a:defRPr sz="1200" i="1">
                <a:solidFill>
                  <a:schemeClr val="accent2"/>
                </a:solidFill>
              </a:defRPr>
            </a:lvl1pPr>
          </a:lstStyle>
          <a:p>
            <a:pPr algn="ctr"/>
            <a:r>
              <a:rPr lang="pt-BR" dirty="0"/>
              <a:t>A gente descobre como o cutoff de </a:t>
            </a:r>
            <a:r>
              <a:rPr lang="pt-BR" dirty="0" err="1"/>
              <a:t>TFGe</a:t>
            </a:r>
            <a:r>
              <a:rPr lang="pt-BR" dirty="0"/>
              <a:t> &lt; 60 foi justificado no passado. Com base nessa justificativa, a gente decide adotar essa convenção ou propor um novo cutoff.</a:t>
            </a:r>
          </a:p>
        </p:txBody>
      </p:sp>
      <p:sp>
        <p:nvSpPr>
          <p:cNvPr id="44" name="Oval 43">
            <a:extLst>
              <a:ext uri="{FF2B5EF4-FFF2-40B4-BE49-F238E27FC236}">
                <a16:creationId xmlns:a16="http://schemas.microsoft.com/office/drawing/2014/main" id="{1703ED3A-D0F2-41B4-904E-3C03FA36F37D}"/>
              </a:ext>
            </a:extLst>
          </p:cNvPr>
          <p:cNvSpPr>
            <a:spLocks noChangeAspect="1"/>
          </p:cNvSpPr>
          <p:nvPr/>
        </p:nvSpPr>
        <p:spPr>
          <a:xfrm>
            <a:off x="1550321" y="3692462"/>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a:t>
            </a:r>
            <a:endParaRPr lang="en-GB" sz="1600" dirty="0"/>
          </a:p>
        </p:txBody>
      </p:sp>
    </p:spTree>
    <p:extLst>
      <p:ext uri="{BB962C8B-B14F-4D97-AF65-F5344CB8AC3E}">
        <p14:creationId xmlns:p14="http://schemas.microsoft.com/office/powerpoint/2010/main" val="16609323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1354</TotalTime>
  <Words>1731</Words>
  <Application>Microsoft Office PowerPoint</Application>
  <PresentationFormat>Widescreen</PresentationFormat>
  <Paragraphs>321</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 Lima</dc:creator>
  <cp:lastModifiedBy>Andre Lima</cp:lastModifiedBy>
  <cp:revision>15</cp:revision>
  <dcterms:created xsi:type="dcterms:W3CDTF">2021-11-05T17:41:35Z</dcterms:created>
  <dcterms:modified xsi:type="dcterms:W3CDTF">2021-11-07T18:15:28Z</dcterms:modified>
</cp:coreProperties>
</file>