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6" r:id="rId5"/>
    <p:sldId id="265" r:id="rId6"/>
    <p:sldId id="272" r:id="rId7"/>
    <p:sldId id="268" r:id="rId8"/>
    <p:sldId id="269" r:id="rId9"/>
    <p:sldId id="275" r:id="rId10"/>
    <p:sldId id="270" r:id="rId11"/>
    <p:sldId id="273" r:id="rId12"/>
    <p:sldId id="274" r:id="rId13"/>
    <p:sldId id="277" r:id="rId14"/>
    <p:sldId id="263"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28" d="100"/>
          <a:sy n="128" d="100"/>
        </p:scale>
        <p:origin x="150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DD24-5A6D-4A83-AAF1-12BA4EDA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E799C7-95CE-4098-AD8B-B28BF537A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8CC005-C288-4110-8D89-1E6DD9473BAA}"/>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5" name="Footer Placeholder 4">
            <a:extLst>
              <a:ext uri="{FF2B5EF4-FFF2-40B4-BE49-F238E27FC236}">
                <a16:creationId xmlns:a16="http://schemas.microsoft.com/office/drawing/2014/main" id="{23EEBA39-2859-4C71-AB15-92D1C7B624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C70BC-30FC-4BD1-85CA-8BD20932163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0494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68C3-A085-4990-A5A4-2915040E13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19DCE0-3DDA-4D62-A763-4DCD99FB1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EB9D0-E0F5-4638-BB93-FF62F4194862}"/>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5" name="Footer Placeholder 4">
            <a:extLst>
              <a:ext uri="{FF2B5EF4-FFF2-40B4-BE49-F238E27FC236}">
                <a16:creationId xmlns:a16="http://schemas.microsoft.com/office/drawing/2014/main" id="{D6DC0D03-61CF-4CF6-AE71-67DD9C9E2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A7C652-7E98-4DEA-9D0F-186C27DCBCA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347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23315-CFEC-4287-A39D-AD6ADF2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878DAB-FDF7-4504-B970-AEC06918F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8E8CE9-B740-454C-BAD4-910295BD6E0B}"/>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5" name="Footer Placeholder 4">
            <a:extLst>
              <a:ext uri="{FF2B5EF4-FFF2-40B4-BE49-F238E27FC236}">
                <a16:creationId xmlns:a16="http://schemas.microsoft.com/office/drawing/2014/main" id="{A1C7D4A0-D800-4808-91D8-912D5148D8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138C1B-798E-433C-8EE9-A9C19285E8E5}"/>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53681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104D-7F61-48FB-AC6A-7B8B525828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7AC097-A001-4F0F-83E2-AC92B1ABA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3BE9AA-8B70-4310-9823-E1040C39AEF8}"/>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5" name="Footer Placeholder 4">
            <a:extLst>
              <a:ext uri="{FF2B5EF4-FFF2-40B4-BE49-F238E27FC236}">
                <a16:creationId xmlns:a16="http://schemas.microsoft.com/office/drawing/2014/main" id="{F8637564-3326-44E1-A945-A058DB139C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73DF55-A3A9-4C2B-944B-41070DE39B5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8850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FF9C-A69D-4BF9-B4A6-7AD02A7C6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BB8771-1BC2-4B0B-BABE-F5388A441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55366-607F-48D3-9218-F814CAE0F452}"/>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5" name="Footer Placeholder 4">
            <a:extLst>
              <a:ext uri="{FF2B5EF4-FFF2-40B4-BE49-F238E27FC236}">
                <a16:creationId xmlns:a16="http://schemas.microsoft.com/office/drawing/2014/main" id="{BFB600F6-BBCD-4174-AFFC-A58E34D4C2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A99C7B-1927-450A-81E2-6D47790D740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66526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44E-70E2-4919-AFB9-B72ACC9D8B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A8C09C-E148-484A-870A-21FF20269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115D2B-54EE-4E65-8CF3-27C3A8C7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8DEACB-D805-4EFB-A8B1-B08C22851F70}"/>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6" name="Footer Placeholder 5">
            <a:extLst>
              <a:ext uri="{FF2B5EF4-FFF2-40B4-BE49-F238E27FC236}">
                <a16:creationId xmlns:a16="http://schemas.microsoft.com/office/drawing/2014/main" id="{0AE25AFD-5D7C-4ADE-9665-02E409F4DA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DD7A3-928D-4BD5-BD90-BC1BD519E372}"/>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8536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5EE7-7DDD-452B-A6C3-B2148236C5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6EDA47-75D4-47B1-881A-E5495FBE6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A82DC-AD1F-4B35-A5DB-5435A5FA3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9B0AD9-39CF-4CB3-B0F8-9FFF44A11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070C1-99E2-4AAF-9105-5805B555B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ADC5A7-A55B-4537-8379-4E3B498E3E8C}"/>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8" name="Footer Placeholder 7">
            <a:extLst>
              <a:ext uri="{FF2B5EF4-FFF2-40B4-BE49-F238E27FC236}">
                <a16:creationId xmlns:a16="http://schemas.microsoft.com/office/drawing/2014/main" id="{42D71B9B-1A1D-467C-88E9-AA3003F95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19060B-B723-4253-99B6-CA34A7033FBA}"/>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629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0540-7A09-4C99-9FEF-AB938AB06F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E5B22B-49D3-4EFE-B36E-CAE49F31DFD1}"/>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4" name="Footer Placeholder 3">
            <a:extLst>
              <a:ext uri="{FF2B5EF4-FFF2-40B4-BE49-F238E27FC236}">
                <a16:creationId xmlns:a16="http://schemas.microsoft.com/office/drawing/2014/main" id="{C76E352A-6B30-44E2-8D70-D95A5E7181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309595-33AB-423D-A2B4-D4DFBA01A94D}"/>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3260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985B-EA5A-4766-9AAF-DAE83579D5BE}"/>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3" name="Footer Placeholder 2">
            <a:extLst>
              <a:ext uri="{FF2B5EF4-FFF2-40B4-BE49-F238E27FC236}">
                <a16:creationId xmlns:a16="http://schemas.microsoft.com/office/drawing/2014/main" id="{65B13B21-4C34-4728-B2A4-312779F13C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74C40E-71BC-4E13-AF23-844B11161863}"/>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73990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5FCF-F6D4-4662-BB23-2D821AB2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AAC275-C68B-4A17-8667-B550F67B5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C548D9-7EC5-43BE-B2F3-4D29D07B3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9B3AD-90BF-4715-BFB3-ADD75B204775}"/>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6" name="Footer Placeholder 5">
            <a:extLst>
              <a:ext uri="{FF2B5EF4-FFF2-40B4-BE49-F238E27FC236}">
                <a16:creationId xmlns:a16="http://schemas.microsoft.com/office/drawing/2014/main" id="{AB4B9ABF-ED0F-4AB1-84FD-F256318105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A8613B-99B5-4483-A009-63E2B0E2D26C}"/>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81706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563F-A18B-4E09-B75B-9CEB29596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797DD0-E4F4-4079-9ED2-9BE5F5614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B83284-DA95-44BE-92E0-46FCBA024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95F0F-2793-4CE3-8916-8E0F77B1E471}"/>
              </a:ext>
            </a:extLst>
          </p:cNvPr>
          <p:cNvSpPr>
            <a:spLocks noGrp="1"/>
          </p:cNvSpPr>
          <p:nvPr>
            <p:ph type="dt" sz="half" idx="10"/>
          </p:nvPr>
        </p:nvSpPr>
        <p:spPr/>
        <p:txBody>
          <a:bodyPr/>
          <a:lstStyle/>
          <a:p>
            <a:fld id="{8869195D-221A-4A68-B36F-BB6876F95242}" type="datetimeFigureOut">
              <a:rPr lang="en-GB" smtClean="0"/>
              <a:t>06/11/2021</a:t>
            </a:fld>
            <a:endParaRPr lang="en-GB"/>
          </a:p>
        </p:txBody>
      </p:sp>
      <p:sp>
        <p:nvSpPr>
          <p:cNvPr id="6" name="Footer Placeholder 5">
            <a:extLst>
              <a:ext uri="{FF2B5EF4-FFF2-40B4-BE49-F238E27FC236}">
                <a16:creationId xmlns:a16="http://schemas.microsoft.com/office/drawing/2014/main" id="{6CB8285C-0628-4378-A6E1-CFD7C3BF5A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FDC5C9-10E0-4BD9-A53B-9A3F3FFF2FEF}"/>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643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E69B4-CD5A-4FDD-BC36-956FB7570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286CCE-49BC-4DA6-A794-785EE0693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69DDA-F6F0-492A-9E8B-EAF8B0D18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195D-221A-4A68-B36F-BB6876F95242}" type="datetimeFigureOut">
              <a:rPr lang="en-GB" smtClean="0"/>
              <a:t>06/11/2021</a:t>
            </a:fld>
            <a:endParaRPr lang="en-GB"/>
          </a:p>
        </p:txBody>
      </p:sp>
      <p:sp>
        <p:nvSpPr>
          <p:cNvPr id="5" name="Footer Placeholder 4">
            <a:extLst>
              <a:ext uri="{FF2B5EF4-FFF2-40B4-BE49-F238E27FC236}">
                <a16:creationId xmlns:a16="http://schemas.microsoft.com/office/drawing/2014/main" id="{F5516B2B-1BE8-4EF5-9D6C-F522B91FF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5344C5-37A9-4AEC-9E21-9DEB19966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0F978-F5FB-4A8D-A61C-3C66E3219D0F}" type="slidenum">
              <a:rPr lang="en-GB" smtClean="0"/>
              <a:t>‹#›</a:t>
            </a:fld>
            <a:endParaRPr lang="en-GB"/>
          </a:p>
        </p:txBody>
      </p:sp>
    </p:spTree>
    <p:extLst>
      <p:ext uri="{BB962C8B-B14F-4D97-AF65-F5344CB8AC3E}">
        <p14:creationId xmlns:p14="http://schemas.microsoft.com/office/powerpoint/2010/main" val="3518985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0Ylyf-xdpIaNMN34w28uSWhPRgi20q0-/view?usp=shar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i.org/10.1186/s12882-021-02324-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61862" y="1105422"/>
            <a:ext cx="9468298"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Resenha</a:t>
            </a:r>
            <a:r>
              <a:rPr lang="en-US" sz="5400" b="1" dirty="0">
                <a:ln w="12700">
                  <a:solidFill>
                    <a:schemeClr val="accent5"/>
                  </a:solidFill>
                  <a:prstDash val="solid"/>
                </a:ln>
                <a:pattFill prst="ltDnDiag">
                  <a:fgClr>
                    <a:schemeClr val="accent5">
                      <a:lumMod val="60000"/>
                      <a:lumOff val="40000"/>
                    </a:schemeClr>
                  </a:fgClr>
                  <a:bgClr>
                    <a:schemeClr val="bg1"/>
                  </a:bgClr>
                </a:pattFill>
              </a:rPr>
              <a:t> da </a:t>
            </a:r>
            <a:r>
              <a:rPr lang="en-US" sz="54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5400" b="1" dirty="0">
                <a:ln w="12700">
                  <a:solidFill>
                    <a:schemeClr val="accent5"/>
                  </a:solidFill>
                  <a:prstDash val="solid"/>
                </a:ln>
                <a:pattFill prst="ltDnDiag">
                  <a:fgClr>
                    <a:schemeClr val="accent5">
                      <a:lumMod val="60000"/>
                      <a:lumOff val="40000"/>
                    </a:schemeClr>
                  </a:fgClr>
                  <a:bgClr>
                    <a:schemeClr val="bg1"/>
                  </a:bgClr>
                </a:pattFill>
              </a:rPr>
              <a:t>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8CC29C62-1E9E-4FE7-A766-83566C293F89}"/>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186262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6871753"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Flowchart: Magnetic Disk 26">
            <a:extLst>
              <a:ext uri="{FF2B5EF4-FFF2-40B4-BE49-F238E27FC236}">
                <a16:creationId xmlns:a16="http://schemas.microsoft.com/office/drawing/2014/main" id="{CE3CDC0A-B7AA-4DCE-B7C4-D9F21B03214B}"/>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endParaRPr lang="en-GB" dirty="0"/>
          </a:p>
        </p:txBody>
      </p:sp>
      <p:sp>
        <p:nvSpPr>
          <p:cNvPr id="28" name="Rectangle: Rounded Corners 27">
            <a:extLst>
              <a:ext uri="{FF2B5EF4-FFF2-40B4-BE49-F238E27FC236}">
                <a16:creationId xmlns:a16="http://schemas.microsoft.com/office/drawing/2014/main" id="{F4F34471-33E3-4F23-A5AC-0508288B572D}"/>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32" name="Straight Arrow Connector 7">
            <a:extLst>
              <a:ext uri="{FF2B5EF4-FFF2-40B4-BE49-F238E27FC236}">
                <a16:creationId xmlns:a16="http://schemas.microsoft.com/office/drawing/2014/main" id="{281AE702-C366-438D-8897-0A09F51BEECA}"/>
              </a:ext>
            </a:extLst>
          </p:cNvPr>
          <p:cNvCxnSpPr>
            <a:cxnSpLocks/>
            <a:stCxn id="27" idx="2"/>
            <a:endCxn id="28"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325B9CD7-4982-4E27-9DB2-DCC7B262BBC2}"/>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5" name="Straight Arrow Connector 7">
            <a:extLst>
              <a:ext uri="{FF2B5EF4-FFF2-40B4-BE49-F238E27FC236}">
                <a16:creationId xmlns:a16="http://schemas.microsoft.com/office/drawing/2014/main" id="{B2A0B802-9AAD-46A6-AEB4-6E15186A5AF2}"/>
              </a:ext>
            </a:extLst>
          </p:cNvPr>
          <p:cNvCxnSpPr>
            <a:cxnSpLocks/>
            <a:stCxn id="34" idx="0"/>
            <a:endCxn id="45"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79DAC4A-E6E6-403C-AE93-0C46F531D79F}"/>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38" name="Oval 37">
            <a:extLst>
              <a:ext uri="{FF2B5EF4-FFF2-40B4-BE49-F238E27FC236}">
                <a16:creationId xmlns:a16="http://schemas.microsoft.com/office/drawing/2014/main" id="{7D6F2E55-9C2D-46F6-80E2-B1E1DA6F1695}"/>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39" name="Straight Arrow Connector 7">
            <a:extLst>
              <a:ext uri="{FF2B5EF4-FFF2-40B4-BE49-F238E27FC236}">
                <a16:creationId xmlns:a16="http://schemas.microsoft.com/office/drawing/2014/main" id="{29E26680-F4D0-4203-8109-FA848C2BFA9C}"/>
              </a:ext>
            </a:extLst>
          </p:cNvPr>
          <p:cNvCxnSpPr>
            <a:cxnSpLocks/>
            <a:stCxn id="37" idx="3"/>
            <a:endCxn id="28"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30D08B-DDEA-4EE1-8EF4-43FF9EF98BF3}"/>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41" name="Straight Arrow Connector 7">
            <a:extLst>
              <a:ext uri="{FF2B5EF4-FFF2-40B4-BE49-F238E27FC236}">
                <a16:creationId xmlns:a16="http://schemas.microsoft.com/office/drawing/2014/main" id="{954A328A-B1E2-4AA8-AD27-EA1953D3CD5B}"/>
              </a:ext>
            </a:extLst>
          </p:cNvPr>
          <p:cNvCxnSpPr>
            <a:cxnSpLocks/>
            <a:stCxn id="28" idx="0"/>
            <a:endCxn id="34"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C69A2B6-C181-480C-9931-0717B748C26E}"/>
              </a:ext>
            </a:extLst>
          </p:cNvPr>
          <p:cNvCxnSpPr>
            <a:cxnSpLocks/>
            <a:stCxn id="27" idx="1"/>
            <a:endCxn id="34"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81085374-44FB-4D06-8488-F76FD6A339B4}"/>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6" name="Rectangle: Rounded Corners 45">
            <a:extLst>
              <a:ext uri="{FF2B5EF4-FFF2-40B4-BE49-F238E27FC236}">
                <a16:creationId xmlns:a16="http://schemas.microsoft.com/office/drawing/2014/main" id="{7547AA9B-503A-4A6F-ACDC-3B416C979949}"/>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47" name="Oval 46">
            <a:extLst>
              <a:ext uri="{FF2B5EF4-FFF2-40B4-BE49-F238E27FC236}">
                <a16:creationId xmlns:a16="http://schemas.microsoft.com/office/drawing/2014/main" id="{6FEC861D-DFEF-4E57-BF2C-104BBF4B468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8" name="Straight Arrow Connector 7">
            <a:extLst>
              <a:ext uri="{FF2B5EF4-FFF2-40B4-BE49-F238E27FC236}">
                <a16:creationId xmlns:a16="http://schemas.microsoft.com/office/drawing/2014/main" id="{8FE60D26-D90F-4948-8079-2AEE984D7455}"/>
              </a:ext>
            </a:extLst>
          </p:cNvPr>
          <p:cNvCxnSpPr>
            <a:cxnSpLocks/>
            <a:stCxn id="46" idx="3"/>
            <a:endCxn id="45"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5D2B753-3972-46E3-8119-40EFE16A2178}"/>
              </a:ext>
            </a:extLst>
          </p:cNvPr>
          <p:cNvSpPr txBox="1"/>
          <p:nvPr/>
        </p:nvSpPr>
        <p:spPr>
          <a:xfrm>
            <a:off x="5558449" y="5403295"/>
            <a:ext cx="2355266"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aceita que o dataset é uma amostra representativa da população brasileira.</a:t>
            </a:r>
          </a:p>
        </p:txBody>
      </p:sp>
      <p:sp>
        <p:nvSpPr>
          <p:cNvPr id="50" name="TextBox 49">
            <a:extLst>
              <a:ext uri="{FF2B5EF4-FFF2-40B4-BE49-F238E27FC236}">
                <a16:creationId xmlns:a16="http://schemas.microsoft.com/office/drawing/2014/main" id="{03CAA536-2231-4F97-A68B-D0E1E87455C9}"/>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51" name="TextBox 50">
            <a:extLst>
              <a:ext uri="{FF2B5EF4-FFF2-40B4-BE49-F238E27FC236}">
                <a16:creationId xmlns:a16="http://schemas.microsoft.com/office/drawing/2014/main" id="{8F75B4C7-356C-431A-8DBE-214CCA1BC12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52" name="TextBox 51">
            <a:extLst>
              <a:ext uri="{FF2B5EF4-FFF2-40B4-BE49-F238E27FC236}">
                <a16:creationId xmlns:a16="http://schemas.microsoft.com/office/drawing/2014/main" id="{101E2C00-61F3-4C71-87BA-DDFDD6C611EB}"/>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53" name="Straight Arrow Connector 7">
            <a:extLst>
              <a:ext uri="{FF2B5EF4-FFF2-40B4-BE49-F238E27FC236}">
                <a16:creationId xmlns:a16="http://schemas.microsoft.com/office/drawing/2014/main" id="{D250180A-1CD3-4806-AE14-5F552E15D896}"/>
              </a:ext>
            </a:extLst>
          </p:cNvPr>
          <p:cNvCxnSpPr>
            <a:cxnSpLocks/>
            <a:stCxn id="52" idx="0"/>
            <a:endCxn id="34"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31857816-37DD-4E34-AF75-5E8ECD8647C3}"/>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995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12233"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40" name="Straight Arrow Connector 7">
            <a:extLst>
              <a:ext uri="{FF2B5EF4-FFF2-40B4-BE49-F238E27FC236}">
                <a16:creationId xmlns:a16="http://schemas.microsoft.com/office/drawing/2014/main" id="{995C6D6B-126C-4CBE-BBDC-65B9CF8D2EB5}"/>
              </a:ext>
            </a:extLst>
          </p:cNvPr>
          <p:cNvCxnSpPr>
            <a:cxnSpLocks/>
            <a:stCxn id="45" idx="2"/>
            <a:endCxn id="44" idx="3"/>
          </p:cNvCxnSpPr>
          <p:nvPr/>
        </p:nvCxnSpPr>
        <p:spPr>
          <a:xfrm rot="10800000">
            <a:off x="9761913" y="4757701"/>
            <a:ext cx="8423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AEE4565-9C2E-46E0-B739-8E330508DC5C}"/>
              </a:ext>
            </a:extLst>
          </p:cNvPr>
          <p:cNvSpPr txBox="1"/>
          <p:nvPr/>
        </p:nvSpPr>
        <p:spPr>
          <a:xfrm>
            <a:off x="10519408" y="541189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42" name="Flowchart: Magnetic Disk 41">
            <a:extLst>
              <a:ext uri="{FF2B5EF4-FFF2-40B4-BE49-F238E27FC236}">
                <a16:creationId xmlns:a16="http://schemas.microsoft.com/office/drawing/2014/main" id="{7BA145DC-519B-43EC-90D1-8F6FA571B340}"/>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43" name="Flowchart: Magnetic Disk 42">
            <a:extLst>
              <a:ext uri="{FF2B5EF4-FFF2-40B4-BE49-F238E27FC236}">
                <a16:creationId xmlns:a16="http://schemas.microsoft.com/office/drawing/2014/main" id="{6370AEA0-078B-47EE-8625-E101B1C0C48C}"/>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4" name="Rectangle: Rounded Corners 43">
            <a:extLst>
              <a:ext uri="{FF2B5EF4-FFF2-40B4-BE49-F238E27FC236}">
                <a16:creationId xmlns:a16="http://schemas.microsoft.com/office/drawing/2014/main" id="{A63A66F1-5A45-4288-9BE4-E31D32A17F91}"/>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5" name="Flowchart: Magnetic Disk 44">
            <a:extLst>
              <a:ext uri="{FF2B5EF4-FFF2-40B4-BE49-F238E27FC236}">
                <a16:creationId xmlns:a16="http://schemas.microsoft.com/office/drawing/2014/main" id="{14F43586-7210-462E-9A8B-0271FA859E72}"/>
              </a:ext>
            </a:extLst>
          </p:cNvPr>
          <p:cNvSpPr/>
          <p:nvPr/>
        </p:nvSpPr>
        <p:spPr>
          <a:xfrm>
            <a:off x="10604255"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6" name="Straight Arrow Connector 7">
            <a:extLst>
              <a:ext uri="{FF2B5EF4-FFF2-40B4-BE49-F238E27FC236}">
                <a16:creationId xmlns:a16="http://schemas.microsoft.com/office/drawing/2014/main" id="{CD8CAC9E-A5B7-417D-B1A1-DCBEF36FE57C}"/>
              </a:ext>
            </a:extLst>
          </p:cNvPr>
          <p:cNvCxnSpPr>
            <a:cxnSpLocks/>
            <a:stCxn id="42" idx="3"/>
            <a:endCxn id="44"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7">
            <a:extLst>
              <a:ext uri="{FF2B5EF4-FFF2-40B4-BE49-F238E27FC236}">
                <a16:creationId xmlns:a16="http://schemas.microsoft.com/office/drawing/2014/main" id="{D7DA213C-C3A6-45A1-A0B2-E69D595019C7}"/>
              </a:ext>
            </a:extLst>
          </p:cNvPr>
          <p:cNvCxnSpPr>
            <a:cxnSpLocks/>
            <a:stCxn id="43" idx="1"/>
            <a:endCxn id="44"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7">
            <a:extLst>
              <a:ext uri="{FF2B5EF4-FFF2-40B4-BE49-F238E27FC236}">
                <a16:creationId xmlns:a16="http://schemas.microsoft.com/office/drawing/2014/main" id="{4FB1B310-4C0F-4475-A67D-9981554A59F7}"/>
              </a:ext>
            </a:extLst>
          </p:cNvPr>
          <p:cNvCxnSpPr>
            <a:cxnSpLocks/>
            <a:stCxn id="44" idx="1"/>
            <a:endCxn id="49"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Magnetic Disk 48">
            <a:extLst>
              <a:ext uri="{FF2B5EF4-FFF2-40B4-BE49-F238E27FC236}">
                <a16:creationId xmlns:a16="http://schemas.microsoft.com/office/drawing/2014/main" id="{84CCFD5D-11F9-41ED-B6AA-E9516F03212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50" name="Rectangle: Rounded Corners 49">
            <a:extLst>
              <a:ext uri="{FF2B5EF4-FFF2-40B4-BE49-F238E27FC236}">
                <a16:creationId xmlns:a16="http://schemas.microsoft.com/office/drawing/2014/main" id="{5883CF30-2A0B-4366-BAD8-D4CCEF597208}"/>
              </a:ext>
            </a:extLst>
          </p:cNvPr>
          <p:cNvSpPr/>
          <p:nvPr/>
        </p:nvSpPr>
        <p:spPr>
          <a:xfrm>
            <a:off x="3793375" y="31366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51" name="Straight Arrow Connector 7">
            <a:extLst>
              <a:ext uri="{FF2B5EF4-FFF2-40B4-BE49-F238E27FC236}">
                <a16:creationId xmlns:a16="http://schemas.microsoft.com/office/drawing/2014/main" id="{6DB6CC5E-489E-4A03-A6DA-EC236E745D4E}"/>
              </a:ext>
            </a:extLst>
          </p:cNvPr>
          <p:cNvCxnSpPr>
            <a:cxnSpLocks/>
            <a:stCxn id="49" idx="2"/>
            <a:endCxn id="50"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12E47BC8-7DC9-4537-AB76-5513C21AD57A}"/>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53" name="Straight Arrow Connector 7">
            <a:extLst>
              <a:ext uri="{FF2B5EF4-FFF2-40B4-BE49-F238E27FC236}">
                <a16:creationId xmlns:a16="http://schemas.microsoft.com/office/drawing/2014/main" id="{7343FED7-818E-4B2B-8376-6F7E081D4532}"/>
              </a:ext>
            </a:extLst>
          </p:cNvPr>
          <p:cNvCxnSpPr>
            <a:cxnSpLocks/>
            <a:stCxn id="52" idx="0"/>
            <a:endCxn id="60"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B08BEBCD-4441-414E-9E4E-C225C112F653}"/>
              </a:ext>
            </a:extLst>
          </p:cNvPr>
          <p:cNvSpPr/>
          <p:nvPr/>
        </p:nvSpPr>
        <p:spPr>
          <a:xfrm>
            <a:off x="180110" y="3136665"/>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a:t>
            </a:r>
            <a:r>
              <a:rPr lang="pt-BR" sz="1400"/>
              <a:t>US)</a:t>
            </a:r>
            <a:endParaRPr lang="en-GB" sz="1400" dirty="0"/>
          </a:p>
        </p:txBody>
      </p:sp>
      <p:sp>
        <p:nvSpPr>
          <p:cNvPr id="55" name="Oval 54">
            <a:extLst>
              <a:ext uri="{FF2B5EF4-FFF2-40B4-BE49-F238E27FC236}">
                <a16:creationId xmlns:a16="http://schemas.microsoft.com/office/drawing/2014/main" id="{B7671482-0907-4D8E-96AB-D78805D9F7A9}"/>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56" name="Straight Arrow Connector 7">
            <a:extLst>
              <a:ext uri="{FF2B5EF4-FFF2-40B4-BE49-F238E27FC236}">
                <a16:creationId xmlns:a16="http://schemas.microsoft.com/office/drawing/2014/main" id="{842AD9B5-FC58-410E-8064-8191A50960D1}"/>
              </a:ext>
            </a:extLst>
          </p:cNvPr>
          <p:cNvCxnSpPr>
            <a:cxnSpLocks/>
            <a:stCxn id="54" idx="3"/>
            <a:endCxn id="50" idx="1"/>
          </p:cNvCxnSpPr>
          <p:nvPr/>
        </p:nvCxnSpPr>
        <p:spPr>
          <a:xfrm>
            <a:off x="1693026" y="3519051"/>
            <a:ext cx="210034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AC06679-1A0E-4004-898E-AC93482739C8}"/>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58" name="Straight Arrow Connector 7">
            <a:extLst>
              <a:ext uri="{FF2B5EF4-FFF2-40B4-BE49-F238E27FC236}">
                <a16:creationId xmlns:a16="http://schemas.microsoft.com/office/drawing/2014/main" id="{CD29C3FD-E511-47CA-BB53-0E02118B1879}"/>
              </a:ext>
            </a:extLst>
          </p:cNvPr>
          <p:cNvCxnSpPr>
            <a:cxnSpLocks/>
            <a:stCxn id="50" idx="0"/>
            <a:endCxn id="52"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7">
            <a:extLst>
              <a:ext uri="{FF2B5EF4-FFF2-40B4-BE49-F238E27FC236}">
                <a16:creationId xmlns:a16="http://schemas.microsoft.com/office/drawing/2014/main" id="{A29E94E7-1F8D-4BE4-A312-DAE31F546932}"/>
              </a:ext>
            </a:extLst>
          </p:cNvPr>
          <p:cNvCxnSpPr>
            <a:cxnSpLocks/>
            <a:stCxn id="49" idx="1"/>
            <a:endCxn id="52"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A11FE20-CF1C-4E5D-A9D1-D644D2CF5768}"/>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61" name="Rectangle: Rounded Corners 60">
            <a:extLst>
              <a:ext uri="{FF2B5EF4-FFF2-40B4-BE49-F238E27FC236}">
                <a16:creationId xmlns:a16="http://schemas.microsoft.com/office/drawing/2014/main" id="{5F43D5C5-0339-4F2F-BDC3-043DB99212CB}"/>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62" name="Oval 61">
            <a:extLst>
              <a:ext uri="{FF2B5EF4-FFF2-40B4-BE49-F238E27FC236}">
                <a16:creationId xmlns:a16="http://schemas.microsoft.com/office/drawing/2014/main" id="{F7D90C2C-DAD6-4B0E-8400-A44799E27438}"/>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63" name="Straight Arrow Connector 7">
            <a:extLst>
              <a:ext uri="{FF2B5EF4-FFF2-40B4-BE49-F238E27FC236}">
                <a16:creationId xmlns:a16="http://schemas.microsoft.com/office/drawing/2014/main" id="{0B5C35C9-4308-4E77-9302-BD42A0805532}"/>
              </a:ext>
            </a:extLst>
          </p:cNvPr>
          <p:cNvCxnSpPr>
            <a:cxnSpLocks/>
            <a:stCxn id="61" idx="3"/>
            <a:endCxn id="60"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F22C756-BD96-4BE6-A2F5-CA1EACDF8AE5}"/>
              </a:ext>
            </a:extLst>
          </p:cNvPr>
          <p:cNvSpPr txBox="1"/>
          <p:nvPr/>
        </p:nvSpPr>
        <p:spPr>
          <a:xfrm>
            <a:off x="5612829" y="5403295"/>
            <a:ext cx="2300885"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suspende a tarefa de estimar a TFG e foca na decisão de escolher o melhor dataset.</a:t>
            </a:r>
          </a:p>
        </p:txBody>
      </p:sp>
      <p:sp>
        <p:nvSpPr>
          <p:cNvPr id="66" name="TextBox 65">
            <a:extLst>
              <a:ext uri="{FF2B5EF4-FFF2-40B4-BE49-F238E27FC236}">
                <a16:creationId xmlns:a16="http://schemas.microsoft.com/office/drawing/2014/main" id="{B05DCF97-19F3-410B-8FC8-A47A7B23AE35}"/>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7" name="TextBox 66">
            <a:extLst>
              <a:ext uri="{FF2B5EF4-FFF2-40B4-BE49-F238E27FC236}">
                <a16:creationId xmlns:a16="http://schemas.microsoft.com/office/drawing/2014/main" id="{6BDB3735-2369-472B-A5E4-43931F0AD60D}"/>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cxnSp>
        <p:nvCxnSpPr>
          <p:cNvPr id="69" name="Straight Arrow Connector 7">
            <a:extLst>
              <a:ext uri="{FF2B5EF4-FFF2-40B4-BE49-F238E27FC236}">
                <a16:creationId xmlns:a16="http://schemas.microsoft.com/office/drawing/2014/main" id="{8F86F284-9B32-4179-A3E4-7CC0750F86B3}"/>
              </a:ext>
            </a:extLst>
          </p:cNvPr>
          <p:cNvCxnSpPr>
            <a:cxnSpLocks/>
            <a:stCxn id="72" idx="0"/>
            <a:endCxn id="52"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1928E980-2456-45C6-BB7E-43775A2C9E0C}"/>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10C763CF-9BAA-4E2F-A386-654C17A285A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Tree>
    <p:extLst>
      <p:ext uri="{BB962C8B-B14F-4D97-AF65-F5344CB8AC3E}">
        <p14:creationId xmlns:p14="http://schemas.microsoft.com/office/powerpoint/2010/main" val="326163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de Idade 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DD5FB7A-981C-42B9-AE90-FB59BE231BE9}"/>
              </a:ext>
            </a:extLst>
          </p:cNvPr>
          <p:cNvSpPr/>
          <p:nvPr/>
        </p:nvSpPr>
        <p:spPr>
          <a:xfrm>
            <a:off x="0" y="0"/>
            <a:ext cx="621901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27" name="Straight Arrow Connector 7">
            <a:extLst>
              <a:ext uri="{FF2B5EF4-FFF2-40B4-BE49-F238E27FC236}">
                <a16:creationId xmlns:a16="http://schemas.microsoft.com/office/drawing/2014/main" id="{8E422C28-3564-4331-BDE9-69297EF5A8C9}"/>
              </a:ext>
            </a:extLst>
          </p:cNvPr>
          <p:cNvCxnSpPr>
            <a:cxnSpLocks/>
            <a:stCxn id="5" idx="1"/>
            <a:endCxn id="31" idx="1"/>
          </p:cNvCxnSpPr>
          <p:nvPr/>
        </p:nvCxnSpPr>
        <p:spPr>
          <a:xfrm rot="5400000" flipH="1" flipV="1">
            <a:off x="6657859" y="2645578"/>
            <a:ext cx="1619485"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55E95E5-F80E-4981-9750-54C09A8273FC}"/>
              </a:ext>
            </a:extLst>
          </p:cNvPr>
          <p:cNvSpPr/>
          <p:nvPr/>
        </p:nvSpPr>
        <p:spPr>
          <a:xfrm>
            <a:off x="8210205" y="219605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I</a:t>
            </a:r>
            <a:r>
              <a:rPr lang="en-GB" sz="1400"/>
              <a:t>dentificação</a:t>
            </a:r>
            <a:r>
              <a:rPr lang="en-GB" sz="1400" dirty="0"/>
              <a:t> </a:t>
            </a:r>
            <a:r>
              <a:rPr lang="en-GB" sz="1400"/>
              <a:t>de Indivíduos Saudáveis</a:t>
            </a:r>
            <a:endParaRPr lang="en-GB" sz="1400" dirty="0"/>
          </a:p>
        </p:txBody>
      </p:sp>
      <p:sp>
        <p:nvSpPr>
          <p:cNvPr id="32" name="Rectangle: Rounded Corners 31">
            <a:extLst>
              <a:ext uri="{FF2B5EF4-FFF2-40B4-BE49-F238E27FC236}">
                <a16:creationId xmlns:a16="http://schemas.microsoft.com/office/drawing/2014/main" id="{3376AAA3-0D07-4F84-B962-3C3490EA78AF}"/>
              </a:ext>
            </a:extLst>
          </p:cNvPr>
          <p:cNvSpPr/>
          <p:nvPr/>
        </p:nvSpPr>
        <p:spPr>
          <a:xfrm>
            <a:off x="8201892" y="1245887"/>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lumMod val="65000"/>
                    <a:lumOff val="35000"/>
                  </a:schemeClr>
                </a:solidFill>
              </a:rPr>
              <a:t>Equação de Idade Renal (BR)</a:t>
            </a:r>
            <a:endParaRPr lang="en-GB" sz="1400" dirty="0">
              <a:solidFill>
                <a:schemeClr val="tx1">
                  <a:lumMod val="65000"/>
                  <a:lumOff val="35000"/>
                </a:schemeClr>
              </a:solidFill>
            </a:endParaRPr>
          </a:p>
        </p:txBody>
      </p:sp>
      <p:cxnSp>
        <p:nvCxnSpPr>
          <p:cNvPr id="34" name="Straight Arrow Connector 7">
            <a:extLst>
              <a:ext uri="{FF2B5EF4-FFF2-40B4-BE49-F238E27FC236}">
                <a16:creationId xmlns:a16="http://schemas.microsoft.com/office/drawing/2014/main" id="{EC487FD6-3B39-4CFC-858E-C182544AD2DE}"/>
              </a:ext>
            </a:extLst>
          </p:cNvPr>
          <p:cNvCxnSpPr>
            <a:cxnSpLocks/>
            <a:stCxn id="31" idx="0"/>
            <a:endCxn id="32" idx="2"/>
          </p:cNvCxnSpPr>
          <p:nvPr/>
        </p:nvCxnSpPr>
        <p:spPr>
          <a:xfrm rot="16200000" flipV="1">
            <a:off x="8869810" y="2099199"/>
            <a:ext cx="185395"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7">
            <a:extLst>
              <a:ext uri="{FF2B5EF4-FFF2-40B4-BE49-F238E27FC236}">
                <a16:creationId xmlns:a16="http://schemas.microsoft.com/office/drawing/2014/main" id="{3CB18ACC-3C41-4083-B115-F0EA51581E63}"/>
              </a:ext>
            </a:extLst>
          </p:cNvPr>
          <p:cNvCxnSpPr>
            <a:cxnSpLocks/>
            <a:stCxn id="41" idx="2"/>
            <a:endCxn id="40" idx="3"/>
          </p:cNvCxnSpPr>
          <p:nvPr/>
        </p:nvCxnSpPr>
        <p:spPr>
          <a:xfrm rot="10800000">
            <a:off x="9761913" y="4757701"/>
            <a:ext cx="8423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174ADD-2536-4E61-9DA7-7474BA14026C}"/>
              </a:ext>
            </a:extLst>
          </p:cNvPr>
          <p:cNvSpPr txBox="1"/>
          <p:nvPr/>
        </p:nvSpPr>
        <p:spPr>
          <a:xfrm>
            <a:off x="10519408" y="541189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38" name="Flowchart: Magnetic Disk 37">
            <a:extLst>
              <a:ext uri="{FF2B5EF4-FFF2-40B4-BE49-F238E27FC236}">
                <a16:creationId xmlns:a16="http://schemas.microsoft.com/office/drawing/2014/main" id="{1BB868AC-CACB-4204-BEF1-6EEF9EF5461B}"/>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39" name="Flowchart: Magnetic Disk 38">
            <a:extLst>
              <a:ext uri="{FF2B5EF4-FFF2-40B4-BE49-F238E27FC236}">
                <a16:creationId xmlns:a16="http://schemas.microsoft.com/office/drawing/2014/main" id="{578076BE-273E-44EC-B0D9-F1C1B758FC4E}"/>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0" name="Rectangle: Rounded Corners 39">
            <a:extLst>
              <a:ext uri="{FF2B5EF4-FFF2-40B4-BE49-F238E27FC236}">
                <a16:creationId xmlns:a16="http://schemas.microsoft.com/office/drawing/2014/main" id="{6A8F95F6-7FFC-4D72-A049-E946D2F0EBBD}"/>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1" name="Flowchart: Magnetic Disk 40">
            <a:extLst>
              <a:ext uri="{FF2B5EF4-FFF2-40B4-BE49-F238E27FC236}">
                <a16:creationId xmlns:a16="http://schemas.microsoft.com/office/drawing/2014/main" id="{43C01261-61C2-4F51-BF20-4C55D30F9101}"/>
              </a:ext>
            </a:extLst>
          </p:cNvPr>
          <p:cNvSpPr/>
          <p:nvPr/>
        </p:nvSpPr>
        <p:spPr>
          <a:xfrm>
            <a:off x="10604255"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4" name="Straight Arrow Connector 7">
            <a:extLst>
              <a:ext uri="{FF2B5EF4-FFF2-40B4-BE49-F238E27FC236}">
                <a16:creationId xmlns:a16="http://schemas.microsoft.com/office/drawing/2014/main" id="{533EA06F-156C-4263-97B6-8D88650548EB}"/>
              </a:ext>
            </a:extLst>
          </p:cNvPr>
          <p:cNvCxnSpPr>
            <a:cxnSpLocks/>
            <a:stCxn id="38" idx="3"/>
            <a:endCxn id="40"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D6565DAA-C960-4FDD-9238-2D8651007E2F}"/>
              </a:ext>
            </a:extLst>
          </p:cNvPr>
          <p:cNvCxnSpPr>
            <a:cxnSpLocks/>
            <a:stCxn id="39" idx="1"/>
            <a:endCxn id="40"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7">
            <a:extLst>
              <a:ext uri="{FF2B5EF4-FFF2-40B4-BE49-F238E27FC236}">
                <a16:creationId xmlns:a16="http://schemas.microsoft.com/office/drawing/2014/main" id="{4116425D-F9B7-44FC-8BE0-271EB50F3346}"/>
              </a:ext>
            </a:extLst>
          </p:cNvPr>
          <p:cNvCxnSpPr>
            <a:cxnSpLocks/>
            <a:stCxn id="40" idx="1"/>
            <a:endCxn id="5"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115D7859-A348-401B-B87B-8CE31B95E392}"/>
              </a:ext>
            </a:extLst>
          </p:cNvPr>
          <p:cNvSpPr/>
          <p:nvPr/>
        </p:nvSpPr>
        <p:spPr>
          <a:xfrm>
            <a:off x="5968539" y="1254200"/>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Comparar </a:t>
            </a:r>
            <a:r>
              <a:rPr lang="pt-BR" sz="1400"/>
              <a:t>e Melhorar</a:t>
            </a:r>
            <a:endParaRPr lang="en-GB" sz="1400" dirty="0"/>
          </a:p>
        </p:txBody>
      </p:sp>
      <p:cxnSp>
        <p:nvCxnSpPr>
          <p:cNvPr id="48" name="Straight Arrow Connector 7">
            <a:extLst>
              <a:ext uri="{FF2B5EF4-FFF2-40B4-BE49-F238E27FC236}">
                <a16:creationId xmlns:a16="http://schemas.microsoft.com/office/drawing/2014/main" id="{AAD75B56-E459-45A7-93C5-37BA42AD7D11}"/>
              </a:ext>
            </a:extLst>
          </p:cNvPr>
          <p:cNvCxnSpPr>
            <a:cxnSpLocks/>
            <a:stCxn id="36" idx="3"/>
            <a:endCxn id="47" idx="1"/>
          </p:cNvCxnSpPr>
          <p:nvPr/>
        </p:nvCxnSpPr>
        <p:spPr>
          <a:xfrm flipV="1">
            <a:off x="5303521" y="1636586"/>
            <a:ext cx="665018"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7">
            <a:extLst>
              <a:ext uri="{FF2B5EF4-FFF2-40B4-BE49-F238E27FC236}">
                <a16:creationId xmlns:a16="http://schemas.microsoft.com/office/drawing/2014/main" id="{6459D293-A78B-4172-891A-F709B56152CC}"/>
              </a:ext>
            </a:extLst>
          </p:cNvPr>
          <p:cNvCxnSpPr>
            <a:cxnSpLocks/>
            <a:stCxn id="32" idx="1"/>
            <a:endCxn id="47" idx="3"/>
          </p:cNvCxnSpPr>
          <p:nvPr/>
        </p:nvCxnSpPr>
        <p:spPr>
          <a:xfrm rot="10800000" flipV="1">
            <a:off x="7481456" y="1628272"/>
            <a:ext cx="720437"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7">
            <a:extLst>
              <a:ext uri="{FF2B5EF4-FFF2-40B4-BE49-F238E27FC236}">
                <a16:creationId xmlns:a16="http://schemas.microsoft.com/office/drawing/2014/main" id="{826345A4-125A-4964-BA34-87FA7FC24205}"/>
              </a:ext>
            </a:extLst>
          </p:cNvPr>
          <p:cNvCxnSpPr>
            <a:cxnSpLocks/>
            <a:stCxn id="47" idx="2"/>
            <a:endCxn id="31" idx="1"/>
          </p:cNvCxnSpPr>
          <p:nvPr/>
        </p:nvCxnSpPr>
        <p:spPr>
          <a:xfrm rot="16200000" flipH="1">
            <a:off x="7187867" y="1556101"/>
            <a:ext cx="559468"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E07EEB3-138F-4D95-B2C7-51F55F2E1B50}"/>
              </a:ext>
            </a:extLst>
          </p:cNvPr>
          <p:cNvSpPr txBox="1"/>
          <p:nvPr/>
        </p:nvSpPr>
        <p:spPr>
          <a:xfrm>
            <a:off x="5203766" y="3254753"/>
            <a:ext cx="1449183" cy="646331"/>
          </a:xfrm>
          <a:prstGeom prst="rect">
            <a:avLst/>
          </a:prstGeom>
          <a:noFill/>
        </p:spPr>
        <p:txBody>
          <a:bodyPr wrap="square" rtlCol="0">
            <a:spAutoFit/>
          </a:bodyPr>
          <a:lstStyle/>
          <a:p>
            <a:pPr algn="ctr"/>
            <a:r>
              <a:rPr lang="pt-BR" sz="1200" i="1" dirty="0">
                <a:solidFill>
                  <a:schemeClr val="accent2"/>
                </a:solidFill>
              </a:rPr>
              <a:t>Modelo tradicional ou inovador (tipo uma rede neural)?</a:t>
            </a:r>
          </a:p>
        </p:txBody>
      </p:sp>
      <p:cxnSp>
        <p:nvCxnSpPr>
          <p:cNvPr id="53" name="Straight Arrow Connector 7">
            <a:extLst>
              <a:ext uri="{FF2B5EF4-FFF2-40B4-BE49-F238E27FC236}">
                <a16:creationId xmlns:a16="http://schemas.microsoft.com/office/drawing/2014/main" id="{6FA3FE44-1A53-4569-BD23-F4084D673B45}"/>
              </a:ext>
            </a:extLst>
          </p:cNvPr>
          <p:cNvCxnSpPr>
            <a:cxnSpLocks/>
            <a:stCxn id="42" idx="0"/>
            <a:endCxn id="32" idx="0"/>
          </p:cNvCxnSpPr>
          <p:nvPr/>
        </p:nvCxnSpPr>
        <p:spPr>
          <a:xfrm rot="5400000" flipH="1" flipV="1">
            <a:off x="4939146" y="-2756691"/>
            <a:ext cx="16626" cy="8021782"/>
          </a:xfrm>
          <a:prstGeom prst="bentConnector3">
            <a:avLst>
              <a:gd name="adj1" fmla="val 297490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0AF90B-4201-4BE2-A7B9-A0BC8AE8F11E}"/>
              </a:ext>
            </a:extLst>
          </p:cNvPr>
          <p:cNvSpPr txBox="1"/>
          <p:nvPr/>
        </p:nvSpPr>
        <p:spPr>
          <a:xfrm>
            <a:off x="5851736" y="5317317"/>
            <a:ext cx="1746521" cy="830997"/>
          </a:xfrm>
          <a:prstGeom prst="rect">
            <a:avLst/>
          </a:prstGeom>
          <a:noFill/>
        </p:spPr>
        <p:txBody>
          <a:bodyPr wrap="square" rtlCol="0">
            <a:spAutoFit/>
          </a:bodyPr>
          <a:lstStyle/>
          <a:p>
            <a:pPr algn="ctr"/>
            <a:r>
              <a:rPr lang="pt-BR" sz="1200" i="1" dirty="0">
                <a:solidFill>
                  <a:schemeClr val="accent2"/>
                </a:solidFill>
              </a:rPr>
              <a:t>Qualidades e deficiências melhor identificadas promovem melhor gestão de risco.</a:t>
            </a:r>
          </a:p>
        </p:txBody>
      </p:sp>
      <p:sp>
        <p:nvSpPr>
          <p:cNvPr id="58" name="TextBox 57">
            <a:extLst>
              <a:ext uri="{FF2B5EF4-FFF2-40B4-BE49-F238E27FC236}">
                <a16:creationId xmlns:a16="http://schemas.microsoft.com/office/drawing/2014/main" id="{2B38580F-2129-4098-8971-AA2AC0200078}"/>
              </a:ext>
            </a:extLst>
          </p:cNvPr>
          <p:cNvSpPr txBox="1"/>
          <p:nvPr/>
        </p:nvSpPr>
        <p:spPr>
          <a:xfrm>
            <a:off x="9628912" y="2192923"/>
            <a:ext cx="2413408" cy="1384995"/>
          </a:xfrm>
          <a:prstGeom prst="rect">
            <a:avLst/>
          </a:prstGeom>
          <a:noFill/>
        </p:spPr>
        <p:txBody>
          <a:bodyPr wrap="square" rtlCol="0">
            <a:spAutoFit/>
          </a:bodyPr>
          <a:lstStyle/>
          <a:p>
            <a:pPr algn="ctr"/>
            <a:r>
              <a:rPr lang="pt-BR" sz="1200" i="1" dirty="0">
                <a:solidFill>
                  <a:schemeClr val="accent2"/>
                </a:solidFill>
              </a:rPr>
              <a:t>Mesmo que a escolha inicial de critérios seja um pouco arbitrária, comparações com modelos construídos usando outra metodologia podem identificar melhorias ou substanciar justificativas (por convergência).</a:t>
            </a:r>
          </a:p>
        </p:txBody>
      </p:sp>
      <p:sp>
        <p:nvSpPr>
          <p:cNvPr id="59" name="TextBox 58">
            <a:extLst>
              <a:ext uri="{FF2B5EF4-FFF2-40B4-BE49-F238E27FC236}">
                <a16:creationId xmlns:a16="http://schemas.microsoft.com/office/drawing/2014/main" id="{0474B7C0-25B7-4CD1-B2F9-0877E96EA850}"/>
              </a:ext>
            </a:extLst>
          </p:cNvPr>
          <p:cNvSpPr txBox="1"/>
          <p:nvPr/>
        </p:nvSpPr>
        <p:spPr>
          <a:xfrm>
            <a:off x="1699604" y="8405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60" name="TextBox 59">
            <a:extLst>
              <a:ext uri="{FF2B5EF4-FFF2-40B4-BE49-F238E27FC236}">
                <a16:creationId xmlns:a16="http://schemas.microsoft.com/office/drawing/2014/main" id="{A44C642A-A6C8-4C84-B06D-C7434A7A2FB2}"/>
              </a:ext>
            </a:extLst>
          </p:cNvPr>
          <p:cNvSpPr txBox="1"/>
          <p:nvPr/>
        </p:nvSpPr>
        <p:spPr>
          <a:xfrm>
            <a:off x="1654247" y="272769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61" name="Straight Arrow Connector 7">
            <a:extLst>
              <a:ext uri="{FF2B5EF4-FFF2-40B4-BE49-F238E27FC236}">
                <a16:creationId xmlns:a16="http://schemas.microsoft.com/office/drawing/2014/main" id="{C66B74A9-4817-4F82-B4FE-9587C0417B2A}"/>
              </a:ext>
            </a:extLst>
          </p:cNvPr>
          <p:cNvCxnSpPr>
            <a:cxnSpLocks/>
            <a:stCxn id="60" idx="0"/>
          </p:cNvCxnSpPr>
          <p:nvPr/>
        </p:nvCxnSpPr>
        <p:spPr>
          <a:xfrm rot="5400000" flipH="1" flipV="1">
            <a:off x="3169165" y="2103485"/>
            <a:ext cx="140937" cy="1107479"/>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A48C5B0-AA2B-411E-AB27-4CE3677177C2}"/>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spTree>
    <p:extLst>
      <p:ext uri="{BB962C8B-B14F-4D97-AF65-F5344CB8AC3E}">
        <p14:creationId xmlns:p14="http://schemas.microsoft.com/office/powerpoint/2010/main" val="132651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40512" y="1105422"/>
            <a:ext cx="9511002"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Roteiro</a:t>
            </a:r>
            <a:r>
              <a:rPr lang="en-US" sz="5400" b="1" dirty="0">
                <a:ln w="12700">
                  <a:solidFill>
                    <a:schemeClr val="accent5"/>
                  </a:solidFill>
                  <a:prstDash val="solid"/>
                </a:ln>
                <a:pattFill prst="ltDnDiag">
                  <a:fgClr>
                    <a:schemeClr val="accent5">
                      <a:lumMod val="60000"/>
                      <a:lumOff val="40000"/>
                    </a:schemeClr>
                  </a:fgClr>
                  <a:bgClr>
                    <a:schemeClr val="bg1"/>
                  </a:bgClr>
                </a:pattFill>
              </a:rPr>
              <a:t> da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Rectangle 2">
            <a:extLst>
              <a:ext uri="{FF2B5EF4-FFF2-40B4-BE49-F238E27FC236}">
                <a16:creationId xmlns:a16="http://schemas.microsoft.com/office/drawing/2014/main" id="{0186C91E-A2B9-43AF-8ED6-270EAE80C069}"/>
              </a:ext>
            </a:extLst>
          </p:cNvPr>
          <p:cNvSpPr/>
          <p:nvPr/>
        </p:nvSpPr>
        <p:spPr>
          <a:xfrm>
            <a:off x="5742390" y="4306028"/>
            <a:ext cx="707246" cy="1446550"/>
          </a:xfrm>
          <a:prstGeom prst="rect">
            <a:avLst/>
          </a:prstGeom>
          <a:noFill/>
        </p:spPr>
        <p:txBody>
          <a:bodyPr wrap="none" lIns="91440" tIns="45720" rIns="91440" bIns="45720">
            <a:spAutoFit/>
          </a:bodyPr>
          <a:lstStyle/>
          <a:p>
            <a:pPr algn="ctr"/>
            <a:r>
              <a:rPr lang="en-US" sz="88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4" name="TextBox 3">
            <a:extLst>
              <a:ext uri="{FF2B5EF4-FFF2-40B4-BE49-F238E27FC236}">
                <a16:creationId xmlns:a16="http://schemas.microsoft.com/office/drawing/2014/main" id="{02C62695-8615-4812-AB7B-EB3C56EA6415}"/>
              </a:ext>
            </a:extLst>
          </p:cNvPr>
          <p:cNvSpPr txBox="1"/>
          <p:nvPr/>
        </p:nvSpPr>
        <p:spPr>
          <a:xfrm>
            <a:off x="9601200" y="6519446"/>
            <a:ext cx="2590800" cy="338554"/>
          </a:xfrm>
          <a:prstGeom prst="rect">
            <a:avLst/>
          </a:prstGeom>
          <a:noFill/>
        </p:spPr>
        <p:txBody>
          <a:bodyPr wrap="square" rtlCol="0">
            <a:spAutoFit/>
          </a:bodyPr>
          <a:lstStyle/>
          <a:p>
            <a:pPr algn="r"/>
            <a:r>
              <a:rPr lang="pt-BR" sz="1600" i="1" dirty="0" err="1">
                <a:solidFill>
                  <a:srgbClr val="FF0000"/>
                </a:solidFill>
              </a:rPr>
              <a:t>xxx</a:t>
            </a:r>
            <a:r>
              <a:rPr lang="pt-BR" sz="1600" i="1" dirty="0">
                <a:solidFill>
                  <a:srgbClr val="FF0000"/>
                </a:solidFill>
              </a:rPr>
              <a:t> de novembro de 2021</a:t>
            </a:r>
          </a:p>
        </p:txBody>
      </p:sp>
    </p:spTree>
    <p:extLst>
      <p:ext uri="{BB962C8B-B14F-4D97-AF65-F5344CB8AC3E}">
        <p14:creationId xmlns:p14="http://schemas.microsoft.com/office/powerpoint/2010/main" val="81353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24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348A8-184D-4C92-ACEF-94CCDA07778E}"/>
              </a:ext>
            </a:extLst>
          </p:cNvPr>
          <p:cNvPicPr>
            <a:picLocks noChangeAspect="1"/>
          </p:cNvPicPr>
          <p:nvPr/>
        </p:nvPicPr>
        <p:blipFill rotWithShape="1">
          <a:blip r:embed="rId2"/>
          <a:srcRect l="8742" t="12350" r="12377" b="33115"/>
          <a:stretch/>
        </p:blipFill>
        <p:spPr>
          <a:xfrm>
            <a:off x="5919583" y="1274161"/>
            <a:ext cx="5454569" cy="3161243"/>
          </a:xfrm>
          <a:prstGeom prst="rect">
            <a:avLst/>
          </a:prstGeom>
        </p:spPr>
      </p:pic>
      <p:pic>
        <p:nvPicPr>
          <p:cNvPr id="7" name="Picture 6">
            <a:extLst>
              <a:ext uri="{FF2B5EF4-FFF2-40B4-BE49-F238E27FC236}">
                <a16:creationId xmlns:a16="http://schemas.microsoft.com/office/drawing/2014/main" id="{2861F6D6-CA81-41AC-BD1D-EFC198BB47BD}"/>
              </a:ext>
            </a:extLst>
          </p:cNvPr>
          <p:cNvPicPr>
            <a:picLocks noChangeAspect="1"/>
          </p:cNvPicPr>
          <p:nvPr/>
        </p:nvPicPr>
        <p:blipFill rotWithShape="1">
          <a:blip r:embed="rId3"/>
          <a:srcRect t="4481" b="63825"/>
          <a:stretch/>
        </p:blipFill>
        <p:spPr>
          <a:xfrm>
            <a:off x="817848" y="3477717"/>
            <a:ext cx="10556304" cy="2854162"/>
          </a:xfrm>
          <a:prstGeom prst="rect">
            <a:avLst/>
          </a:prstGeom>
        </p:spPr>
      </p:pic>
      <p:pic>
        <p:nvPicPr>
          <p:cNvPr id="9" name="Picture 8">
            <a:extLst>
              <a:ext uri="{FF2B5EF4-FFF2-40B4-BE49-F238E27FC236}">
                <a16:creationId xmlns:a16="http://schemas.microsoft.com/office/drawing/2014/main" id="{FC54E709-9756-4F2D-A9BF-235398FA0A98}"/>
              </a:ext>
            </a:extLst>
          </p:cNvPr>
          <p:cNvPicPr>
            <a:picLocks noChangeAspect="1"/>
          </p:cNvPicPr>
          <p:nvPr/>
        </p:nvPicPr>
        <p:blipFill rotWithShape="1">
          <a:blip r:embed="rId4"/>
          <a:srcRect t="7213" b="47323"/>
          <a:stretch/>
        </p:blipFill>
        <p:spPr>
          <a:xfrm>
            <a:off x="817848" y="1274161"/>
            <a:ext cx="5101735" cy="1978702"/>
          </a:xfrm>
          <a:prstGeom prst="rect">
            <a:avLst/>
          </a:prstGeom>
        </p:spPr>
      </p:pic>
    </p:spTree>
    <p:extLst>
      <p:ext uri="{BB962C8B-B14F-4D97-AF65-F5344CB8AC3E}">
        <p14:creationId xmlns:p14="http://schemas.microsoft.com/office/powerpoint/2010/main" val="378015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DCBE7-5400-4B5C-ACCA-DD080AE46789}"/>
              </a:ext>
            </a:extLst>
          </p:cNvPr>
          <p:cNvPicPr>
            <a:picLocks noChangeAspect="1"/>
          </p:cNvPicPr>
          <p:nvPr/>
        </p:nvPicPr>
        <p:blipFill rotWithShape="1">
          <a:blip r:embed="rId2"/>
          <a:srcRect l="3546" t="23151" b="37091"/>
          <a:stretch/>
        </p:blipFill>
        <p:spPr>
          <a:xfrm>
            <a:off x="216131" y="565264"/>
            <a:ext cx="11759738" cy="2726575"/>
          </a:xfrm>
          <a:prstGeom prst="rect">
            <a:avLst/>
          </a:prstGeom>
        </p:spPr>
      </p:pic>
      <p:sp>
        <p:nvSpPr>
          <p:cNvPr id="5" name="Rectangle: Rounded Corners 4">
            <a:extLst>
              <a:ext uri="{FF2B5EF4-FFF2-40B4-BE49-F238E27FC236}">
                <a16:creationId xmlns:a16="http://schemas.microsoft.com/office/drawing/2014/main" id="{168BF135-00E8-40B0-8878-03EA1D910AE3}"/>
              </a:ext>
            </a:extLst>
          </p:cNvPr>
          <p:cNvSpPr/>
          <p:nvPr/>
        </p:nvSpPr>
        <p:spPr>
          <a:xfrm>
            <a:off x="290945" y="1155469"/>
            <a:ext cx="8046720" cy="9393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067AA9B-2142-4249-8D17-15113E21C8F6}"/>
              </a:ext>
            </a:extLst>
          </p:cNvPr>
          <p:cNvSpPr txBox="1"/>
          <p:nvPr/>
        </p:nvSpPr>
        <p:spPr>
          <a:xfrm>
            <a:off x="7656022" y="3483034"/>
            <a:ext cx="4164677" cy="3046988"/>
          </a:xfrm>
          <a:prstGeom prst="rect">
            <a:avLst/>
          </a:prstGeom>
          <a:noFill/>
        </p:spPr>
        <p:txBody>
          <a:bodyPr wrap="square" rtlCol="0">
            <a:spAutoFit/>
          </a:bodyPr>
          <a:lstStyle/>
          <a:p>
            <a:r>
              <a:rPr lang="pt-BR" sz="1600" i="1" dirty="0">
                <a:solidFill>
                  <a:srgbClr val="FF0000"/>
                </a:solidFill>
              </a:rPr>
              <a:t>A gente estruturou o estudo em duas etapas:</a:t>
            </a:r>
          </a:p>
          <a:p>
            <a:pPr marL="342900" indent="-342900">
              <a:buAutoNum type="arabicPeriod"/>
            </a:pPr>
            <a:r>
              <a:rPr lang="pt-BR" sz="1600" i="1" dirty="0">
                <a:solidFill>
                  <a:srgbClr val="FF0000"/>
                </a:solidFill>
              </a:rPr>
              <a:t>Na primeira etapa, a gente aprenderia como construir uma equação para estimar TFG a partir de dados que nós temos em mãos (ELSA, PNS).</a:t>
            </a:r>
          </a:p>
          <a:p>
            <a:pPr marL="342900" indent="-342900">
              <a:buAutoNum type="arabicPeriod"/>
            </a:pPr>
            <a:r>
              <a:rPr lang="pt-BR" sz="1600" i="1" dirty="0">
                <a:solidFill>
                  <a:srgbClr val="FF0000"/>
                </a:solidFill>
              </a:rPr>
              <a:t>Na segunda etapa, a gente aprenderia como construir uma equação para estimar a idade renal a partir de dados que nós temos em mãos.</a:t>
            </a:r>
          </a:p>
          <a:p>
            <a:pPr marL="342900" indent="-342900">
              <a:buAutoNum type="arabicPeriod"/>
            </a:pPr>
            <a:r>
              <a:rPr lang="pt-BR" sz="1600" i="1" dirty="0">
                <a:solidFill>
                  <a:srgbClr val="FF0000"/>
                </a:solidFill>
              </a:rPr>
              <a:t>Depois disso, a gente aplicaria essas metodologias para criar uma equação para estimar idade renal na população brasileira.</a:t>
            </a:r>
          </a:p>
        </p:txBody>
      </p:sp>
      <p:cxnSp>
        <p:nvCxnSpPr>
          <p:cNvPr id="7" name="Straight Arrow Connector 7">
            <a:extLst>
              <a:ext uri="{FF2B5EF4-FFF2-40B4-BE49-F238E27FC236}">
                <a16:creationId xmlns:a16="http://schemas.microsoft.com/office/drawing/2014/main" id="{9E03BF50-620D-45C3-9DA0-1128CC167CDB}"/>
              </a:ext>
            </a:extLst>
          </p:cNvPr>
          <p:cNvCxnSpPr>
            <a:cxnSpLocks/>
            <a:stCxn id="5" idx="3"/>
            <a:endCxn id="6" idx="0"/>
          </p:cNvCxnSpPr>
          <p:nvPr/>
        </p:nvCxnSpPr>
        <p:spPr>
          <a:xfrm>
            <a:off x="8337665" y="1625138"/>
            <a:ext cx="1400696" cy="185789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707C6F-19BA-49E8-B4B8-79A86D03E6BB}"/>
              </a:ext>
            </a:extLst>
          </p:cNvPr>
          <p:cNvSpPr txBox="1"/>
          <p:nvPr/>
        </p:nvSpPr>
        <p:spPr>
          <a:xfrm>
            <a:off x="2613661" y="3940234"/>
            <a:ext cx="4113410" cy="830997"/>
          </a:xfrm>
          <a:prstGeom prst="rect">
            <a:avLst/>
          </a:prstGeom>
          <a:noFill/>
        </p:spPr>
        <p:txBody>
          <a:bodyPr wrap="square" rtlCol="0">
            <a:spAutoFit/>
          </a:bodyPr>
          <a:lstStyle>
            <a:defPPr>
              <a:defRPr lang="en-US"/>
            </a:defPPr>
            <a:lvl1pPr>
              <a:defRPr sz="1200"/>
            </a:lvl1pPr>
          </a:lstStyle>
          <a:p>
            <a:r>
              <a:rPr lang="en-US" dirty="0"/>
              <a:t>Andrew S. Levey, Josef Coresh, Tom Greene, et al. Using Standardized Serum Creatinine Values in the Modification of Diet in Renal Disease Study Equation for Estimating Glomerular Filtration Rate. Ann Intern Med.2006;145:247-254. </a:t>
            </a:r>
            <a:r>
              <a:rPr lang="en-US" dirty="0">
                <a:hlinkClick r:id="rId3"/>
              </a:rPr>
              <a:t>Link</a:t>
            </a:r>
            <a:r>
              <a:rPr lang="en-US" dirty="0"/>
              <a:t>.</a:t>
            </a:r>
            <a:endParaRPr lang="en-GB" dirty="0"/>
          </a:p>
        </p:txBody>
      </p:sp>
      <p:sp>
        <p:nvSpPr>
          <p:cNvPr id="12" name="TextBox 11">
            <a:extLst>
              <a:ext uri="{FF2B5EF4-FFF2-40B4-BE49-F238E27FC236}">
                <a16:creationId xmlns:a16="http://schemas.microsoft.com/office/drawing/2014/main" id="{2A103512-461D-45AE-90C1-6D91643B7022}"/>
              </a:ext>
            </a:extLst>
          </p:cNvPr>
          <p:cNvSpPr txBox="1"/>
          <p:nvPr/>
        </p:nvSpPr>
        <p:spPr>
          <a:xfrm>
            <a:off x="2613659" y="4970856"/>
            <a:ext cx="4113411" cy="830997"/>
          </a:xfrm>
          <a:prstGeom prst="rect">
            <a:avLst/>
          </a:prstGeom>
          <a:noFill/>
        </p:spPr>
        <p:txBody>
          <a:bodyPr wrap="square" rtlCol="0">
            <a:spAutoFit/>
          </a:bodyPr>
          <a:lstStyle>
            <a:defPPr>
              <a:defRPr lang="en-US"/>
            </a:defPPr>
            <a:lvl1pPr>
              <a:defRPr sz="1200"/>
            </a:lvl1pPr>
          </a:lstStyle>
          <a:p>
            <a:r>
              <a:rPr lang="en-US" dirty="0"/>
              <a:t>Duncan J. Campbell, Jennifer M. </a:t>
            </a:r>
            <a:r>
              <a:rPr lang="en-US" dirty="0" err="1"/>
              <a:t>Coller</a:t>
            </a:r>
            <a:r>
              <a:rPr lang="en-US" dirty="0"/>
              <a:t>, Fei </a:t>
            </a:r>
            <a:r>
              <a:rPr lang="en-US" dirty="0" err="1"/>
              <a:t>Fei</a:t>
            </a:r>
            <a:r>
              <a:rPr lang="en-US" dirty="0"/>
              <a:t> Gong, et al. Kidney age - chronological age difference (KCD) score provides an age-adapted measure of kidney function. BMC Nephrol 22, 152 (2021). </a:t>
            </a:r>
            <a:r>
              <a:rPr lang="en-US" dirty="0">
                <a:hlinkClick r:id="rId4"/>
              </a:rPr>
              <a:t>Link</a:t>
            </a:r>
            <a:r>
              <a:rPr lang="en-US" dirty="0"/>
              <a:t>.</a:t>
            </a:r>
            <a:endParaRPr lang="en-GB" dirty="0"/>
          </a:p>
        </p:txBody>
      </p:sp>
      <p:sp>
        <p:nvSpPr>
          <p:cNvPr id="13" name="Oval 12">
            <a:extLst>
              <a:ext uri="{FF2B5EF4-FFF2-40B4-BE49-F238E27FC236}">
                <a16:creationId xmlns:a16="http://schemas.microsoft.com/office/drawing/2014/main" id="{D5AF9316-7509-43A3-A1DF-E6A92E2624A1}"/>
              </a:ext>
            </a:extLst>
          </p:cNvPr>
          <p:cNvSpPr>
            <a:spLocks noChangeAspect="1"/>
          </p:cNvSpPr>
          <p:nvPr/>
        </p:nvSpPr>
        <p:spPr>
          <a:xfrm>
            <a:off x="2339340" y="396515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14" name="Oval 13">
            <a:extLst>
              <a:ext uri="{FF2B5EF4-FFF2-40B4-BE49-F238E27FC236}">
                <a16:creationId xmlns:a16="http://schemas.microsoft.com/office/drawing/2014/main" id="{83A687F9-CC2B-4684-8E29-6AF065779DE2}"/>
              </a:ext>
            </a:extLst>
          </p:cNvPr>
          <p:cNvSpPr>
            <a:spLocks noChangeAspect="1"/>
          </p:cNvSpPr>
          <p:nvPr/>
        </p:nvSpPr>
        <p:spPr>
          <a:xfrm>
            <a:off x="2339340" y="50118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sp>
        <p:nvSpPr>
          <p:cNvPr id="15" name="Rectangle 14">
            <a:extLst>
              <a:ext uri="{FF2B5EF4-FFF2-40B4-BE49-F238E27FC236}">
                <a16:creationId xmlns:a16="http://schemas.microsoft.com/office/drawing/2014/main" id="{17139BBA-F85A-4374-95EA-79601DD42181}"/>
              </a:ext>
            </a:extLst>
          </p:cNvPr>
          <p:cNvSpPr/>
          <p:nvPr/>
        </p:nvSpPr>
        <p:spPr>
          <a:xfrm>
            <a:off x="0" y="0"/>
            <a:ext cx="4064703"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7438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Idade Renal (</a:t>
            </a:r>
            <a:r>
              <a:rPr lang="pt-BR" sz="1400">
                <a:solidFill>
                  <a:schemeClr val="tx1">
                    <a:lumMod val="65000"/>
                    <a:lumOff val="35000"/>
                  </a:schemeClr>
                </a:solidFill>
              </a:rPr>
              <a:t>BR)</a:t>
            </a:r>
            <a:endParaRPr lang="en-GB" sz="1400" dirty="0">
              <a:solidFill>
                <a:schemeClr val="tx1">
                  <a:lumMod val="65000"/>
                  <a:lumOff val="35000"/>
                </a:schemeClr>
              </a:solidFill>
            </a:endParaRPr>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6B8145E-DD65-4590-86A3-13E195E0890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52" name="TextBox 51">
            <a:extLst>
              <a:ext uri="{FF2B5EF4-FFF2-40B4-BE49-F238E27FC236}">
                <a16:creationId xmlns:a16="http://schemas.microsoft.com/office/drawing/2014/main" id="{700B0C26-6C17-4AC5-8717-2BC7E1F63845}"/>
              </a:ext>
            </a:extLst>
          </p:cNvPr>
          <p:cNvSpPr txBox="1"/>
          <p:nvPr/>
        </p:nvSpPr>
        <p:spPr>
          <a:xfrm>
            <a:off x="1727310" y="86546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69" name="Rectangle 68">
            <a:extLst>
              <a:ext uri="{FF2B5EF4-FFF2-40B4-BE49-F238E27FC236}">
                <a16:creationId xmlns:a16="http://schemas.microsoft.com/office/drawing/2014/main" id="{0AA81F43-B1B5-4524-BB0D-D9E6AE02044B}"/>
              </a:ext>
            </a:extLst>
          </p:cNvPr>
          <p:cNvSpPr/>
          <p:nvPr/>
        </p:nvSpPr>
        <p:spPr>
          <a:xfrm>
            <a:off x="0" y="0"/>
            <a:ext cx="4064702"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70" name="Straight Arrow Connector 7">
            <a:extLst>
              <a:ext uri="{FF2B5EF4-FFF2-40B4-BE49-F238E27FC236}">
                <a16:creationId xmlns:a16="http://schemas.microsoft.com/office/drawing/2014/main" id="{CDC7A63D-7CE8-435B-889D-8987C899115A}"/>
              </a:ext>
            </a:extLst>
          </p:cNvPr>
          <p:cNvCxnSpPr>
            <a:cxnSpLocks/>
            <a:stCxn id="50" idx="0"/>
            <a:endCxn id="19" idx="1"/>
          </p:cNvCxnSpPr>
          <p:nvPr/>
        </p:nvCxnSpPr>
        <p:spPr>
          <a:xfrm rot="5400000" flipH="1" flipV="1">
            <a:off x="3204478" y="2141231"/>
            <a:ext cx="143374" cy="10344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2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6B8145E-DD65-4590-86A3-13E195E0890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31" name="Rectangle: Rounded Corners 30">
            <a:extLst>
              <a:ext uri="{FF2B5EF4-FFF2-40B4-BE49-F238E27FC236}">
                <a16:creationId xmlns:a16="http://schemas.microsoft.com/office/drawing/2014/main" id="{2FC40BCA-6182-48AE-9736-31985D9E1415}"/>
              </a:ext>
            </a:extLst>
          </p:cNvPr>
          <p:cNvSpPr/>
          <p:nvPr/>
        </p:nvSpPr>
        <p:spPr>
          <a:xfrm>
            <a:off x="8902930" y="1148048"/>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t>MDRD-4</a:t>
            </a:r>
            <a:endParaRPr lang="en-GB" sz="1200" dirty="0"/>
          </a:p>
        </p:txBody>
      </p:sp>
      <p:sp>
        <p:nvSpPr>
          <p:cNvPr id="32" name="Rectangle: Rounded Corners 31">
            <a:extLst>
              <a:ext uri="{FF2B5EF4-FFF2-40B4-BE49-F238E27FC236}">
                <a16:creationId xmlns:a16="http://schemas.microsoft.com/office/drawing/2014/main" id="{72CBC8A6-67B5-4539-AE2A-450F5F2F571C}"/>
              </a:ext>
            </a:extLst>
          </p:cNvPr>
          <p:cNvSpPr/>
          <p:nvPr/>
        </p:nvSpPr>
        <p:spPr>
          <a:xfrm>
            <a:off x="8902929" y="1540070"/>
            <a:ext cx="1345629"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MDRD-6</a:t>
            </a:r>
            <a:endParaRPr lang="en-GB" sz="1200" dirty="0"/>
          </a:p>
        </p:txBody>
      </p:sp>
      <p:sp>
        <p:nvSpPr>
          <p:cNvPr id="34" name="Rectangle: Rounded Corners 33">
            <a:extLst>
              <a:ext uri="{FF2B5EF4-FFF2-40B4-BE49-F238E27FC236}">
                <a16:creationId xmlns:a16="http://schemas.microsoft.com/office/drawing/2014/main" id="{D80C0868-FB24-4302-99D6-3807769D78CF}"/>
              </a:ext>
            </a:extLst>
          </p:cNvPr>
          <p:cNvSpPr/>
          <p:nvPr/>
        </p:nvSpPr>
        <p:spPr>
          <a:xfrm>
            <a:off x="8902929" y="1958149"/>
            <a:ext cx="1345630"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endParaRPr lang="en-GB" sz="1200" dirty="0"/>
          </a:p>
        </p:txBody>
      </p:sp>
      <p:sp>
        <p:nvSpPr>
          <p:cNvPr id="35" name="Rectangle: Rounded Corners 34">
            <a:extLst>
              <a:ext uri="{FF2B5EF4-FFF2-40B4-BE49-F238E27FC236}">
                <a16:creationId xmlns:a16="http://schemas.microsoft.com/office/drawing/2014/main" id="{8D11B05B-4984-41C0-B3CB-F93E2133C5F5}"/>
              </a:ext>
            </a:extLst>
          </p:cNvPr>
          <p:cNvSpPr/>
          <p:nvPr/>
        </p:nvSpPr>
        <p:spPr>
          <a:xfrm>
            <a:off x="8902928" y="2376228"/>
            <a:ext cx="1345631"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r>
              <a:rPr lang="pt-BR" sz="1200" dirty="0"/>
              <a:t>*</a:t>
            </a:r>
            <a:endParaRPr lang="en-GB" sz="1200" dirty="0"/>
          </a:p>
        </p:txBody>
      </p:sp>
      <p:sp>
        <p:nvSpPr>
          <p:cNvPr id="37" name="Left Brace 36">
            <a:extLst>
              <a:ext uri="{FF2B5EF4-FFF2-40B4-BE49-F238E27FC236}">
                <a16:creationId xmlns:a16="http://schemas.microsoft.com/office/drawing/2014/main" id="{E26DEEBB-4DAA-4DB0-8E8B-8E7F630B89B8}"/>
              </a:ext>
            </a:extLst>
          </p:cNvPr>
          <p:cNvSpPr/>
          <p:nvPr/>
        </p:nvSpPr>
        <p:spPr>
          <a:xfrm>
            <a:off x="8611985" y="1148047"/>
            <a:ext cx="169028" cy="1980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Oval 37">
            <a:extLst>
              <a:ext uri="{FF2B5EF4-FFF2-40B4-BE49-F238E27FC236}">
                <a16:creationId xmlns:a16="http://schemas.microsoft.com/office/drawing/2014/main" id="{15AEA577-B2D8-4F94-B0DF-FCDB289E35D7}"/>
              </a:ext>
            </a:extLst>
          </p:cNvPr>
          <p:cNvSpPr>
            <a:spLocks noChangeAspect="1"/>
          </p:cNvSpPr>
          <p:nvPr/>
        </p:nvSpPr>
        <p:spPr>
          <a:xfrm>
            <a:off x="8221288" y="200107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39" name="Rectangle: Rounded Corners 38">
            <a:extLst>
              <a:ext uri="{FF2B5EF4-FFF2-40B4-BE49-F238E27FC236}">
                <a16:creationId xmlns:a16="http://schemas.microsoft.com/office/drawing/2014/main" id="{968605A2-769F-4E7B-8CE0-3CFF0F5AB58B}"/>
              </a:ext>
            </a:extLst>
          </p:cNvPr>
          <p:cNvSpPr/>
          <p:nvPr/>
        </p:nvSpPr>
        <p:spPr>
          <a:xfrm>
            <a:off x="8902928" y="3320704"/>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1</a:t>
            </a:r>
            <a:endParaRPr lang="en-GB" sz="1200" dirty="0"/>
          </a:p>
        </p:txBody>
      </p:sp>
      <p:sp>
        <p:nvSpPr>
          <p:cNvPr id="40" name="Rectangle: Rounded Corners 39">
            <a:extLst>
              <a:ext uri="{FF2B5EF4-FFF2-40B4-BE49-F238E27FC236}">
                <a16:creationId xmlns:a16="http://schemas.microsoft.com/office/drawing/2014/main" id="{019C1A77-C444-4D61-98A1-0AD5911AFF8D}"/>
              </a:ext>
            </a:extLst>
          </p:cNvPr>
          <p:cNvSpPr/>
          <p:nvPr/>
        </p:nvSpPr>
        <p:spPr>
          <a:xfrm>
            <a:off x="8902928" y="3772362"/>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2</a:t>
            </a:r>
            <a:endParaRPr lang="en-GB" sz="1200" dirty="0"/>
          </a:p>
        </p:txBody>
      </p:sp>
      <p:sp>
        <p:nvSpPr>
          <p:cNvPr id="41" name="Left Brace 40">
            <a:extLst>
              <a:ext uri="{FF2B5EF4-FFF2-40B4-BE49-F238E27FC236}">
                <a16:creationId xmlns:a16="http://schemas.microsoft.com/office/drawing/2014/main" id="{91234999-C1CD-42CC-801A-C3012C1C4EA3}"/>
              </a:ext>
            </a:extLst>
          </p:cNvPr>
          <p:cNvSpPr/>
          <p:nvPr/>
        </p:nvSpPr>
        <p:spPr>
          <a:xfrm>
            <a:off x="8611985" y="3320704"/>
            <a:ext cx="169028" cy="12815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TextBox 43">
            <a:extLst>
              <a:ext uri="{FF2B5EF4-FFF2-40B4-BE49-F238E27FC236}">
                <a16:creationId xmlns:a16="http://schemas.microsoft.com/office/drawing/2014/main" id="{9C645E83-2AF6-4B97-9D6A-C54337032042}"/>
              </a:ext>
            </a:extLst>
          </p:cNvPr>
          <p:cNvSpPr txBox="1"/>
          <p:nvPr/>
        </p:nvSpPr>
        <p:spPr>
          <a:xfrm>
            <a:off x="7464829" y="3547767"/>
            <a:ext cx="1239979" cy="830997"/>
          </a:xfrm>
          <a:prstGeom prst="rect">
            <a:avLst/>
          </a:prstGeom>
          <a:noFill/>
        </p:spPr>
        <p:txBody>
          <a:bodyPr wrap="square" rtlCol="0">
            <a:spAutoFit/>
          </a:bodyPr>
          <a:lstStyle/>
          <a:p>
            <a:pPr algn="r"/>
            <a:r>
              <a:rPr lang="pt-BR" sz="1200" i="1" dirty="0">
                <a:solidFill>
                  <a:schemeClr val="accent2"/>
                </a:solidFill>
              </a:rPr>
              <a:t>Notebook:</a:t>
            </a:r>
          </a:p>
          <a:p>
            <a:pPr algn="r"/>
            <a:r>
              <a:rPr lang="pt-BR" sz="1200" i="1" dirty="0">
                <a:solidFill>
                  <a:schemeClr val="accent2"/>
                </a:solidFill>
              </a:rPr>
              <a:t>Estudos de DRC, Etapa 1, </a:t>
            </a:r>
          </a:p>
          <a:p>
            <a:pPr algn="r"/>
            <a:r>
              <a:rPr lang="pt-BR" sz="1200" i="1" dirty="0">
                <a:solidFill>
                  <a:schemeClr val="accent2"/>
                </a:solidFill>
              </a:rPr>
              <a:t>Caderno 1</a:t>
            </a:r>
          </a:p>
        </p:txBody>
      </p:sp>
      <p:sp>
        <p:nvSpPr>
          <p:cNvPr id="45" name="Rectangle: Rounded Corners 44">
            <a:extLst>
              <a:ext uri="{FF2B5EF4-FFF2-40B4-BE49-F238E27FC236}">
                <a16:creationId xmlns:a16="http://schemas.microsoft.com/office/drawing/2014/main" id="{997F8F09-1668-4178-9E99-6571AD0B23B8}"/>
              </a:ext>
            </a:extLst>
          </p:cNvPr>
          <p:cNvSpPr/>
          <p:nvPr/>
        </p:nvSpPr>
        <p:spPr>
          <a:xfrm>
            <a:off x="8901892" y="2794307"/>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46" name="Rectangle: Rounded Corners 45">
            <a:extLst>
              <a:ext uri="{FF2B5EF4-FFF2-40B4-BE49-F238E27FC236}">
                <a16:creationId xmlns:a16="http://schemas.microsoft.com/office/drawing/2014/main" id="{153B6007-E618-4037-8AEC-7DDEA3C80CF4}"/>
              </a:ext>
            </a:extLst>
          </p:cNvPr>
          <p:cNvSpPr/>
          <p:nvPr/>
        </p:nvSpPr>
        <p:spPr>
          <a:xfrm>
            <a:off x="8908132" y="4226575"/>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47" name="TextBox 46">
            <a:extLst>
              <a:ext uri="{FF2B5EF4-FFF2-40B4-BE49-F238E27FC236}">
                <a16:creationId xmlns:a16="http://schemas.microsoft.com/office/drawing/2014/main" id="{2C5A7372-74C1-4B0C-BE86-C2DA2EFE7DDA}"/>
              </a:ext>
            </a:extLst>
          </p:cNvPr>
          <p:cNvSpPr txBox="1"/>
          <p:nvPr/>
        </p:nvSpPr>
        <p:spPr>
          <a:xfrm>
            <a:off x="2049603" y="3966782"/>
            <a:ext cx="1418708" cy="369332"/>
          </a:xfrm>
          <a:prstGeom prst="rect">
            <a:avLst/>
          </a:prstGeom>
          <a:noFill/>
        </p:spPr>
        <p:txBody>
          <a:bodyPr wrap="square" rtlCol="0">
            <a:spAutoFit/>
          </a:bodyPr>
          <a:lstStyle/>
          <a:p>
            <a:pPr algn="ctr"/>
            <a:r>
              <a:rPr lang="pt-BR" dirty="0"/>
              <a:t>Caderno 1</a:t>
            </a:r>
            <a:endParaRPr lang="en-GB" dirty="0"/>
          </a:p>
        </p:txBody>
      </p:sp>
      <p:sp>
        <p:nvSpPr>
          <p:cNvPr id="48" name="Rectangle 47">
            <a:extLst>
              <a:ext uri="{FF2B5EF4-FFF2-40B4-BE49-F238E27FC236}">
                <a16:creationId xmlns:a16="http://schemas.microsoft.com/office/drawing/2014/main" id="{1FE063D8-3AE5-4411-8140-A671AB75D038}"/>
              </a:ext>
            </a:extLst>
          </p:cNvPr>
          <p:cNvSpPr/>
          <p:nvPr/>
        </p:nvSpPr>
        <p:spPr>
          <a:xfrm>
            <a:off x="0" y="0"/>
            <a:ext cx="5603458"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Trama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9" name="TextBox 48">
            <a:extLst>
              <a:ext uri="{FF2B5EF4-FFF2-40B4-BE49-F238E27FC236}">
                <a16:creationId xmlns:a16="http://schemas.microsoft.com/office/drawing/2014/main" id="{F1D0BD6D-DEBF-40B3-B4A0-26F8E73C5169}"/>
              </a:ext>
            </a:extLst>
          </p:cNvPr>
          <p:cNvSpPr txBox="1"/>
          <p:nvPr/>
        </p:nvSpPr>
        <p:spPr>
          <a:xfrm>
            <a:off x="10247518" y="1171308"/>
            <a:ext cx="1523301" cy="261610"/>
          </a:xfrm>
          <a:prstGeom prst="rect">
            <a:avLst/>
          </a:prstGeom>
          <a:noFill/>
        </p:spPr>
        <p:txBody>
          <a:bodyPr wrap="square" rtlCol="0">
            <a:spAutoFit/>
          </a:bodyPr>
          <a:lstStyle/>
          <a:p>
            <a:r>
              <a:rPr lang="pt-BR" sz="1100" i="1" dirty="0">
                <a:solidFill>
                  <a:schemeClr val="accent2"/>
                </a:solidFill>
              </a:rPr>
              <a:t>Idade, Sexo, Raça, </a:t>
            </a:r>
            <a:r>
              <a:rPr lang="pt-BR" sz="1100" i="1" dirty="0" err="1">
                <a:solidFill>
                  <a:schemeClr val="accent2"/>
                </a:solidFill>
              </a:rPr>
              <a:t>SCr</a:t>
            </a:r>
            <a:endParaRPr lang="pt-BR" sz="1100" i="1" dirty="0">
              <a:solidFill>
                <a:schemeClr val="accent2"/>
              </a:solidFill>
            </a:endParaRPr>
          </a:p>
        </p:txBody>
      </p:sp>
      <p:sp>
        <p:nvSpPr>
          <p:cNvPr id="51" name="TextBox 50">
            <a:extLst>
              <a:ext uri="{FF2B5EF4-FFF2-40B4-BE49-F238E27FC236}">
                <a16:creationId xmlns:a16="http://schemas.microsoft.com/office/drawing/2014/main" id="{918EC622-E0B6-4AEA-AA81-007BACE52EBA}"/>
              </a:ext>
            </a:extLst>
          </p:cNvPr>
          <p:cNvSpPr txBox="1"/>
          <p:nvPr/>
        </p:nvSpPr>
        <p:spPr>
          <a:xfrm>
            <a:off x="10247518" y="1467027"/>
            <a:ext cx="1897375" cy="461665"/>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Raça, </a:t>
            </a:r>
            <a:r>
              <a:rPr lang="pt-BR" dirty="0" err="1"/>
              <a:t>SCr</a:t>
            </a:r>
            <a:r>
              <a:rPr lang="pt-BR" dirty="0"/>
              <a:t>, </a:t>
            </a:r>
          </a:p>
          <a:p>
            <a:r>
              <a:rPr lang="pt-BR" dirty="0"/>
              <a:t>SUN, </a:t>
            </a:r>
            <a:r>
              <a:rPr lang="pt-BR" dirty="0" err="1"/>
              <a:t>Albumin</a:t>
            </a:r>
            <a:endParaRPr lang="pt-BR" dirty="0"/>
          </a:p>
        </p:txBody>
      </p:sp>
      <p:sp>
        <p:nvSpPr>
          <p:cNvPr id="54" name="TextBox 53">
            <a:extLst>
              <a:ext uri="{FF2B5EF4-FFF2-40B4-BE49-F238E27FC236}">
                <a16:creationId xmlns:a16="http://schemas.microsoft.com/office/drawing/2014/main" id="{F8E70E6D-3DD3-4682-A5F6-54BED7704986}"/>
              </a:ext>
            </a:extLst>
          </p:cNvPr>
          <p:cNvSpPr txBox="1"/>
          <p:nvPr/>
        </p:nvSpPr>
        <p:spPr>
          <a:xfrm>
            <a:off x="10247518" y="1976829"/>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endParaRPr lang="pt-BR" dirty="0"/>
          </a:p>
        </p:txBody>
      </p:sp>
      <p:sp>
        <p:nvSpPr>
          <p:cNvPr id="55" name="TextBox 54">
            <a:extLst>
              <a:ext uri="{FF2B5EF4-FFF2-40B4-BE49-F238E27FC236}">
                <a16:creationId xmlns:a16="http://schemas.microsoft.com/office/drawing/2014/main" id="{03E5C3DD-F977-4099-9A89-27682E38A58B}"/>
              </a:ext>
            </a:extLst>
          </p:cNvPr>
          <p:cNvSpPr txBox="1"/>
          <p:nvPr/>
        </p:nvSpPr>
        <p:spPr>
          <a:xfrm>
            <a:off x="10247518" y="3351869"/>
            <a:ext cx="1944482"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sem transformação</a:t>
            </a:r>
          </a:p>
        </p:txBody>
      </p:sp>
      <p:sp>
        <p:nvSpPr>
          <p:cNvPr id="58" name="TextBox 57">
            <a:extLst>
              <a:ext uri="{FF2B5EF4-FFF2-40B4-BE49-F238E27FC236}">
                <a16:creationId xmlns:a16="http://schemas.microsoft.com/office/drawing/2014/main" id="{7433BD3D-A618-471C-B3F4-C1181A749CCC}"/>
              </a:ext>
            </a:extLst>
          </p:cNvPr>
          <p:cNvSpPr txBox="1"/>
          <p:nvPr/>
        </p:nvSpPr>
        <p:spPr>
          <a:xfrm>
            <a:off x="10247518" y="3799650"/>
            <a:ext cx="1897374"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‘com transformação</a:t>
            </a:r>
          </a:p>
        </p:txBody>
      </p:sp>
      <p:sp>
        <p:nvSpPr>
          <p:cNvPr id="61" name="TextBox 60">
            <a:extLst>
              <a:ext uri="{FF2B5EF4-FFF2-40B4-BE49-F238E27FC236}">
                <a16:creationId xmlns:a16="http://schemas.microsoft.com/office/drawing/2014/main" id="{77CD09C8-C409-4F83-8EC7-3FB39003D06A}"/>
              </a:ext>
            </a:extLst>
          </p:cNvPr>
          <p:cNvSpPr txBox="1"/>
          <p:nvPr/>
        </p:nvSpPr>
        <p:spPr>
          <a:xfrm>
            <a:off x="10247517" y="2405359"/>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r>
              <a:rPr lang="pt-BR" dirty="0"/>
              <a:t>*</a:t>
            </a:r>
          </a:p>
        </p:txBody>
      </p:sp>
      <p:cxnSp>
        <p:nvCxnSpPr>
          <p:cNvPr id="67" name="Straight Arrow Connector 7">
            <a:extLst>
              <a:ext uri="{FF2B5EF4-FFF2-40B4-BE49-F238E27FC236}">
                <a16:creationId xmlns:a16="http://schemas.microsoft.com/office/drawing/2014/main" id="{C8783840-7698-4146-ADD8-9B5227240874}"/>
              </a:ext>
            </a:extLst>
          </p:cNvPr>
          <p:cNvCxnSpPr>
            <a:cxnSpLocks/>
            <a:stCxn id="50"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6DB74FC-53F0-41F3-A5A0-A8F7ED8D853E}"/>
              </a:ext>
            </a:extLst>
          </p:cNvPr>
          <p:cNvSpPr txBox="1"/>
          <p:nvPr/>
        </p:nvSpPr>
        <p:spPr>
          <a:xfrm>
            <a:off x="8696499" y="247535"/>
            <a:ext cx="3448393" cy="830997"/>
          </a:xfrm>
          <a:prstGeom prst="rect">
            <a:avLst/>
          </a:prstGeom>
          <a:noFill/>
        </p:spPr>
        <p:txBody>
          <a:bodyPr wrap="square" rtlCol="0">
            <a:spAutoFit/>
          </a:bodyPr>
          <a:lstStyle/>
          <a:p>
            <a:r>
              <a:rPr lang="pt-BR" sz="1200" i="1" dirty="0">
                <a:solidFill>
                  <a:schemeClr val="accent2"/>
                </a:solidFill>
              </a:rPr>
              <a:t>Metodologia do estudo:</a:t>
            </a:r>
          </a:p>
          <a:p>
            <a:pPr marL="171450" indent="-171450">
              <a:buFontTx/>
              <a:buChar char="-"/>
            </a:pPr>
            <a:r>
              <a:rPr lang="pt-BR" sz="1200" i="1" dirty="0">
                <a:solidFill>
                  <a:schemeClr val="accent2"/>
                </a:solidFill>
              </a:rPr>
              <a:t>Regressão linear com variáveis transformadas</a:t>
            </a:r>
          </a:p>
          <a:p>
            <a:pPr marL="171450" indent="-171450">
              <a:buFontTx/>
              <a:buChar char="-"/>
            </a:pPr>
            <a:r>
              <a:rPr lang="pt-BR" sz="1200" i="1" dirty="0">
                <a:solidFill>
                  <a:schemeClr val="accent2"/>
                </a:solidFill>
              </a:rPr>
              <a:t>Critérios de comparação de equações: bias, percentagem bias, </a:t>
            </a:r>
            <a:r>
              <a:rPr lang="pt-BR" sz="1200" i="1" dirty="0" err="1">
                <a:solidFill>
                  <a:schemeClr val="accent2"/>
                </a:solidFill>
              </a:rPr>
              <a:t>precision</a:t>
            </a:r>
            <a:r>
              <a:rPr lang="pt-BR" sz="1200" i="1" dirty="0">
                <a:solidFill>
                  <a:schemeClr val="accent2"/>
                </a:solidFill>
              </a:rPr>
              <a:t>*, r-</a:t>
            </a:r>
            <a:r>
              <a:rPr lang="pt-BR" sz="1200" i="1" dirty="0" err="1">
                <a:solidFill>
                  <a:schemeClr val="accent2"/>
                </a:solidFill>
              </a:rPr>
              <a:t>squared</a:t>
            </a:r>
            <a:r>
              <a:rPr lang="pt-BR" sz="1200" i="1" dirty="0">
                <a:solidFill>
                  <a:schemeClr val="accent2"/>
                </a:solidFill>
              </a:rPr>
              <a:t>, </a:t>
            </a:r>
            <a:r>
              <a:rPr lang="pt-BR" sz="1200" i="1" dirty="0" err="1">
                <a:solidFill>
                  <a:schemeClr val="accent2"/>
                </a:solidFill>
              </a:rPr>
              <a:t>accuracy</a:t>
            </a:r>
            <a:endParaRPr lang="pt-BR" sz="1200" i="1" dirty="0">
              <a:solidFill>
                <a:schemeClr val="accent2"/>
              </a:solidFill>
            </a:endParaRPr>
          </a:p>
        </p:txBody>
      </p:sp>
    </p:spTree>
    <p:extLst>
      <p:ext uri="{BB962C8B-B14F-4D97-AF65-F5344CB8AC3E}">
        <p14:creationId xmlns:p14="http://schemas.microsoft.com/office/powerpoint/2010/main" val="82204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189111" y="4052988"/>
            <a:ext cx="1713807" cy="2677656"/>
          </a:xfrm>
          <a:prstGeom prst="rect">
            <a:avLst/>
          </a:prstGeom>
          <a:noFill/>
        </p:spPr>
        <p:txBody>
          <a:bodyPr wrap="square" rtlCol="0">
            <a:spAutoFit/>
          </a:bodyPr>
          <a:lstStyle/>
          <a:p>
            <a:r>
              <a:rPr lang="pt-BR" sz="1200" i="1" dirty="0">
                <a:solidFill>
                  <a:schemeClr val="accent6">
                    <a:lumMod val="75000"/>
                  </a:schemeClr>
                </a:solidFill>
              </a:rPr>
              <a:t>MDRD-4 foi um bom ponto de partida porque a metodologia é mais simples de entender. Aprendemos que </a:t>
            </a:r>
            <a:r>
              <a:rPr lang="pt-BR" sz="1200" i="1" dirty="0" err="1">
                <a:solidFill>
                  <a:schemeClr val="accent6">
                    <a:lumMod val="75000"/>
                  </a:schemeClr>
                </a:solidFill>
              </a:rPr>
              <a:t>Levey</a:t>
            </a:r>
            <a:r>
              <a:rPr lang="pt-BR" sz="1200" i="1" dirty="0">
                <a:solidFill>
                  <a:schemeClr val="accent6">
                    <a:lumMod val="75000"/>
                  </a:schemeClr>
                </a:solidFill>
              </a:rPr>
              <a:t>+ usaram:</a:t>
            </a:r>
          </a:p>
          <a:p>
            <a:r>
              <a:rPr lang="pt-BR" sz="1200" i="1" dirty="0">
                <a:solidFill>
                  <a:schemeClr val="accent6">
                    <a:lumMod val="75000"/>
                  </a:schemeClr>
                </a:solidFill>
              </a:rPr>
              <a:t>(1) Regressão linear múltipla com algumas variáveis transformadas;</a:t>
            </a:r>
          </a:p>
          <a:p>
            <a:r>
              <a:rPr lang="pt-BR" sz="1200" i="1" dirty="0">
                <a:solidFill>
                  <a:schemeClr val="accent6">
                    <a:lumMod val="75000"/>
                  </a:schemeClr>
                </a:solidFill>
              </a:rPr>
              <a:t>(2) Diversos critérios para comparar a equação construída (MDRD-4) com equações anteriores.</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1384995"/>
          </a:xfrm>
          <a:prstGeom prst="rect">
            <a:avLst/>
          </a:prstGeom>
          <a:noFill/>
        </p:spPr>
        <p:txBody>
          <a:bodyPr wrap="square" rtlCol="0">
            <a:spAutoFit/>
          </a:bodyPr>
          <a:lstStyle/>
          <a:p>
            <a:r>
              <a:rPr lang="pt-BR" sz="1200" i="1" dirty="0">
                <a:solidFill>
                  <a:srgbClr val="FF0000"/>
                </a:solidFill>
              </a:rPr>
              <a:t>Temos razões para acreditar que a amostra do ELSA não representa a população brasileira sob o aspecto de prevalência de DRC. A razão é que uma estimativa de prevalência obtida da amostra não converge com outros resultados publicados.</a:t>
            </a:r>
          </a:p>
        </p:txBody>
      </p:sp>
      <p:sp>
        <p:nvSpPr>
          <p:cNvPr id="22" name="TextBox 21">
            <a:extLst>
              <a:ext uri="{FF2B5EF4-FFF2-40B4-BE49-F238E27FC236}">
                <a16:creationId xmlns:a16="http://schemas.microsoft.com/office/drawing/2014/main" id="{B9A041EA-8C01-4A5E-BEF1-FA8B9CA5F4C1}"/>
              </a:ext>
            </a:extLst>
          </p:cNvPr>
          <p:cNvSpPr txBox="1"/>
          <p:nvPr/>
        </p:nvSpPr>
        <p:spPr>
          <a:xfrm>
            <a:off x="3596993" y="4899173"/>
            <a:ext cx="2013067" cy="830997"/>
          </a:xfrm>
          <a:prstGeom prst="rect">
            <a:avLst/>
          </a:prstGeom>
          <a:noFill/>
        </p:spPr>
        <p:txBody>
          <a:bodyPr wrap="square" rtlCol="0">
            <a:spAutoFit/>
          </a:bodyPr>
          <a:lstStyle/>
          <a:p>
            <a:r>
              <a:rPr lang="pt-BR" sz="1200" i="1" dirty="0">
                <a:solidFill>
                  <a:srgbClr val="FF0000"/>
                </a:solidFill>
              </a:rPr>
              <a:t>Não conseguimos implementar e aplicar os critérios para comparar as equações construídas.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830997"/>
          </a:xfrm>
          <a:prstGeom prst="rect">
            <a:avLst/>
          </a:prstGeom>
          <a:noFill/>
        </p:spPr>
        <p:txBody>
          <a:bodyPr wrap="square" rtlCol="0">
            <a:spAutoFit/>
          </a:bodyPr>
          <a:lstStyle/>
          <a:p>
            <a:r>
              <a:rPr lang="pt-BR" sz="1200" i="1" dirty="0">
                <a:solidFill>
                  <a:schemeClr val="accent6">
                    <a:lumMod val="75000"/>
                  </a:schemeClr>
                </a:solidFill>
              </a:rPr>
              <a:t>Construímos duas equações usando regressão linear múltipla, com e sem transformação de variáveis.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2492990"/>
          </a:xfrm>
          <a:prstGeom prst="rect">
            <a:avLst/>
          </a:prstGeom>
          <a:noFill/>
        </p:spPr>
        <p:txBody>
          <a:bodyPr wrap="square" rtlCol="0">
            <a:spAutoFit/>
          </a:bodyPr>
          <a:lstStyle/>
          <a:p>
            <a:r>
              <a:rPr lang="pt-BR" sz="1200" i="1" dirty="0">
                <a:solidFill>
                  <a:srgbClr val="FF0000"/>
                </a:solidFill>
              </a:rPr>
              <a:t>O estudo não informa como os “</a:t>
            </a:r>
            <a:r>
              <a:rPr lang="pt-BR" sz="1200" i="1" dirty="0" err="1">
                <a:solidFill>
                  <a:srgbClr val="FF0000"/>
                </a:solidFill>
              </a:rPr>
              <a:t>cutoffs</a:t>
            </a:r>
            <a:r>
              <a:rPr lang="pt-BR" sz="1200" i="1" dirty="0">
                <a:solidFill>
                  <a:srgbClr val="FF0000"/>
                </a:solidFill>
              </a:rPr>
              <a:t>” foram determinados. Exemplo: por que indivíduos sadios têm </a:t>
            </a:r>
            <a:r>
              <a:rPr lang="pt-BR" sz="1200" i="1" dirty="0" err="1">
                <a:solidFill>
                  <a:srgbClr val="FF0000"/>
                </a:solidFill>
              </a:rPr>
              <a:t>TFGe</a:t>
            </a:r>
            <a:r>
              <a:rPr lang="pt-BR" sz="1200" i="1" dirty="0">
                <a:solidFill>
                  <a:srgbClr val="FF0000"/>
                </a:solidFill>
              </a:rPr>
              <a:t> &gt; 90?</a:t>
            </a:r>
          </a:p>
          <a:p>
            <a:r>
              <a:rPr lang="pt-BR" sz="1200" i="1" dirty="0">
                <a:solidFill>
                  <a:srgbClr val="FF0000"/>
                </a:solidFill>
              </a:rPr>
              <a:t>Quais são os riscos de adotarmos esses </a:t>
            </a:r>
            <a:r>
              <a:rPr lang="pt-BR" sz="1200" i="1" dirty="0" err="1">
                <a:solidFill>
                  <a:srgbClr val="FF0000"/>
                </a:solidFill>
              </a:rPr>
              <a:t>cutoffs</a:t>
            </a:r>
            <a:r>
              <a:rPr lang="pt-BR" sz="1200" i="1" dirty="0">
                <a:solidFill>
                  <a:srgbClr val="FF0000"/>
                </a:solidFill>
              </a:rPr>
              <a:t> sem uma justificação clara?</a:t>
            </a:r>
          </a:p>
          <a:p>
            <a:r>
              <a:rPr lang="pt-BR" sz="1200" i="1" dirty="0">
                <a:solidFill>
                  <a:srgbClr val="FF0000"/>
                </a:solidFill>
              </a:rPr>
              <a:t>Quais os riscos de criarmos novos </a:t>
            </a:r>
            <a:r>
              <a:rPr lang="pt-BR" sz="1200" i="1" dirty="0" err="1">
                <a:solidFill>
                  <a:srgbClr val="FF0000"/>
                </a:solidFill>
              </a:rPr>
              <a:t>cutoffs</a:t>
            </a:r>
            <a:r>
              <a:rPr lang="pt-BR" sz="1200" i="1" dirty="0">
                <a:solidFill>
                  <a:srgbClr val="FF0000"/>
                </a:solidFill>
              </a:rPr>
              <a:t>, mais efetivos para a tarefa em mãos?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566450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Final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6" name="Rectangle: Rounded Corners 65">
            <a:extLst>
              <a:ext uri="{FF2B5EF4-FFF2-40B4-BE49-F238E27FC236}">
                <a16:creationId xmlns:a16="http://schemas.microsoft.com/office/drawing/2014/main" id="{048CB1B6-E846-4B8A-AC57-822E87BD351E}"/>
              </a:ext>
            </a:extLst>
          </p:cNvPr>
          <p:cNvSpPr/>
          <p:nvPr/>
        </p:nvSpPr>
        <p:spPr>
          <a:xfrm>
            <a:off x="8902930" y="1148048"/>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t>MDRD-4</a:t>
            </a:r>
            <a:endParaRPr lang="en-GB" sz="1200" dirty="0"/>
          </a:p>
        </p:txBody>
      </p:sp>
      <p:sp>
        <p:nvSpPr>
          <p:cNvPr id="67" name="Rectangle: Rounded Corners 66">
            <a:extLst>
              <a:ext uri="{FF2B5EF4-FFF2-40B4-BE49-F238E27FC236}">
                <a16:creationId xmlns:a16="http://schemas.microsoft.com/office/drawing/2014/main" id="{5932F5C3-B296-4665-8F94-2B26E1F7550C}"/>
              </a:ext>
            </a:extLst>
          </p:cNvPr>
          <p:cNvSpPr/>
          <p:nvPr/>
        </p:nvSpPr>
        <p:spPr>
          <a:xfrm>
            <a:off x="8902929" y="1540070"/>
            <a:ext cx="1345629"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MDRD-6</a:t>
            </a:r>
            <a:endParaRPr lang="en-GB" sz="1200" dirty="0"/>
          </a:p>
        </p:txBody>
      </p:sp>
      <p:sp>
        <p:nvSpPr>
          <p:cNvPr id="68" name="Rectangle: Rounded Corners 67">
            <a:extLst>
              <a:ext uri="{FF2B5EF4-FFF2-40B4-BE49-F238E27FC236}">
                <a16:creationId xmlns:a16="http://schemas.microsoft.com/office/drawing/2014/main" id="{0E2E615A-0D36-4AB1-B3E3-DEA106724AB1}"/>
              </a:ext>
            </a:extLst>
          </p:cNvPr>
          <p:cNvSpPr/>
          <p:nvPr/>
        </p:nvSpPr>
        <p:spPr>
          <a:xfrm>
            <a:off x="8902929" y="1958149"/>
            <a:ext cx="1345630"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endParaRPr lang="en-GB" sz="1200" dirty="0"/>
          </a:p>
        </p:txBody>
      </p:sp>
      <p:sp>
        <p:nvSpPr>
          <p:cNvPr id="69" name="Rectangle: Rounded Corners 68">
            <a:extLst>
              <a:ext uri="{FF2B5EF4-FFF2-40B4-BE49-F238E27FC236}">
                <a16:creationId xmlns:a16="http://schemas.microsoft.com/office/drawing/2014/main" id="{C9852666-763B-432E-BA89-57F815894F56}"/>
              </a:ext>
            </a:extLst>
          </p:cNvPr>
          <p:cNvSpPr/>
          <p:nvPr/>
        </p:nvSpPr>
        <p:spPr>
          <a:xfrm>
            <a:off x="8902928" y="2376228"/>
            <a:ext cx="1345631"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r>
              <a:rPr lang="pt-BR" sz="1200" dirty="0"/>
              <a:t>*</a:t>
            </a:r>
            <a:endParaRPr lang="en-GB" sz="1200" dirty="0"/>
          </a:p>
        </p:txBody>
      </p:sp>
      <p:sp>
        <p:nvSpPr>
          <p:cNvPr id="70" name="Left Brace 69">
            <a:extLst>
              <a:ext uri="{FF2B5EF4-FFF2-40B4-BE49-F238E27FC236}">
                <a16:creationId xmlns:a16="http://schemas.microsoft.com/office/drawing/2014/main" id="{EA4EAB55-E040-4CCE-AC26-9416B17CC36B}"/>
              </a:ext>
            </a:extLst>
          </p:cNvPr>
          <p:cNvSpPr/>
          <p:nvPr/>
        </p:nvSpPr>
        <p:spPr>
          <a:xfrm>
            <a:off x="8611985" y="1148047"/>
            <a:ext cx="169028" cy="1980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1" name="Oval 70">
            <a:extLst>
              <a:ext uri="{FF2B5EF4-FFF2-40B4-BE49-F238E27FC236}">
                <a16:creationId xmlns:a16="http://schemas.microsoft.com/office/drawing/2014/main" id="{34B3EB2E-0D64-4EBC-B1A5-1144669F3B35}"/>
              </a:ext>
            </a:extLst>
          </p:cNvPr>
          <p:cNvSpPr>
            <a:spLocks noChangeAspect="1"/>
          </p:cNvSpPr>
          <p:nvPr/>
        </p:nvSpPr>
        <p:spPr>
          <a:xfrm>
            <a:off x="8221288" y="200107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72" name="Rectangle: Rounded Corners 71">
            <a:extLst>
              <a:ext uri="{FF2B5EF4-FFF2-40B4-BE49-F238E27FC236}">
                <a16:creationId xmlns:a16="http://schemas.microsoft.com/office/drawing/2014/main" id="{7BA9A682-B53D-45FF-BCFA-EB565C0ABBE1}"/>
              </a:ext>
            </a:extLst>
          </p:cNvPr>
          <p:cNvSpPr/>
          <p:nvPr/>
        </p:nvSpPr>
        <p:spPr>
          <a:xfrm>
            <a:off x="8902928" y="3320704"/>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1</a:t>
            </a:r>
            <a:endParaRPr lang="en-GB" sz="1200" dirty="0"/>
          </a:p>
        </p:txBody>
      </p:sp>
      <p:sp>
        <p:nvSpPr>
          <p:cNvPr id="73" name="Rectangle: Rounded Corners 72">
            <a:extLst>
              <a:ext uri="{FF2B5EF4-FFF2-40B4-BE49-F238E27FC236}">
                <a16:creationId xmlns:a16="http://schemas.microsoft.com/office/drawing/2014/main" id="{198A7D60-3002-41DF-BFE1-3F3F39EAF5CF}"/>
              </a:ext>
            </a:extLst>
          </p:cNvPr>
          <p:cNvSpPr/>
          <p:nvPr/>
        </p:nvSpPr>
        <p:spPr>
          <a:xfrm>
            <a:off x="8902928" y="3772362"/>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2</a:t>
            </a:r>
            <a:endParaRPr lang="en-GB" sz="1200" dirty="0"/>
          </a:p>
        </p:txBody>
      </p:sp>
      <p:sp>
        <p:nvSpPr>
          <p:cNvPr id="74" name="Left Brace 73">
            <a:extLst>
              <a:ext uri="{FF2B5EF4-FFF2-40B4-BE49-F238E27FC236}">
                <a16:creationId xmlns:a16="http://schemas.microsoft.com/office/drawing/2014/main" id="{9C35A5E5-3BC1-4260-BF87-7F087720635A}"/>
              </a:ext>
            </a:extLst>
          </p:cNvPr>
          <p:cNvSpPr/>
          <p:nvPr/>
        </p:nvSpPr>
        <p:spPr>
          <a:xfrm>
            <a:off x="8611985" y="3320704"/>
            <a:ext cx="169028" cy="12815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5" name="TextBox 74">
            <a:extLst>
              <a:ext uri="{FF2B5EF4-FFF2-40B4-BE49-F238E27FC236}">
                <a16:creationId xmlns:a16="http://schemas.microsoft.com/office/drawing/2014/main" id="{9040D1DE-D30D-43CD-B569-B8302E02C299}"/>
              </a:ext>
            </a:extLst>
          </p:cNvPr>
          <p:cNvSpPr txBox="1"/>
          <p:nvPr/>
        </p:nvSpPr>
        <p:spPr>
          <a:xfrm>
            <a:off x="7464829" y="3547767"/>
            <a:ext cx="1239979" cy="830997"/>
          </a:xfrm>
          <a:prstGeom prst="rect">
            <a:avLst/>
          </a:prstGeom>
          <a:noFill/>
        </p:spPr>
        <p:txBody>
          <a:bodyPr wrap="square" rtlCol="0">
            <a:spAutoFit/>
          </a:bodyPr>
          <a:lstStyle/>
          <a:p>
            <a:pPr algn="r"/>
            <a:r>
              <a:rPr lang="pt-BR" sz="1200" i="1" dirty="0">
                <a:solidFill>
                  <a:schemeClr val="accent2"/>
                </a:solidFill>
              </a:rPr>
              <a:t>Notebook </a:t>
            </a:r>
          </a:p>
          <a:p>
            <a:pPr algn="r"/>
            <a:r>
              <a:rPr lang="pt-BR" sz="1200" i="1" dirty="0">
                <a:solidFill>
                  <a:schemeClr val="accent2"/>
                </a:solidFill>
              </a:rPr>
              <a:t>Estudos de DRC, Etapa 1, </a:t>
            </a:r>
          </a:p>
          <a:p>
            <a:pPr algn="r"/>
            <a:r>
              <a:rPr lang="pt-BR" sz="1200" i="1" dirty="0">
                <a:solidFill>
                  <a:schemeClr val="accent2"/>
                </a:solidFill>
              </a:rPr>
              <a:t>Caderno 1</a:t>
            </a:r>
          </a:p>
        </p:txBody>
      </p:sp>
      <p:sp>
        <p:nvSpPr>
          <p:cNvPr id="76" name="Rectangle: Rounded Corners 75">
            <a:extLst>
              <a:ext uri="{FF2B5EF4-FFF2-40B4-BE49-F238E27FC236}">
                <a16:creationId xmlns:a16="http://schemas.microsoft.com/office/drawing/2014/main" id="{4D8D2F78-FD56-45E5-9974-114DB0E5463A}"/>
              </a:ext>
            </a:extLst>
          </p:cNvPr>
          <p:cNvSpPr/>
          <p:nvPr/>
        </p:nvSpPr>
        <p:spPr>
          <a:xfrm>
            <a:off x="8901892" y="2794307"/>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77" name="Rectangle: Rounded Corners 76">
            <a:extLst>
              <a:ext uri="{FF2B5EF4-FFF2-40B4-BE49-F238E27FC236}">
                <a16:creationId xmlns:a16="http://schemas.microsoft.com/office/drawing/2014/main" id="{CA30DA08-E9E8-4234-9D60-041FF8B6467A}"/>
              </a:ext>
            </a:extLst>
          </p:cNvPr>
          <p:cNvSpPr/>
          <p:nvPr/>
        </p:nvSpPr>
        <p:spPr>
          <a:xfrm>
            <a:off x="8908132" y="4226575"/>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78" name="TextBox 77">
            <a:extLst>
              <a:ext uri="{FF2B5EF4-FFF2-40B4-BE49-F238E27FC236}">
                <a16:creationId xmlns:a16="http://schemas.microsoft.com/office/drawing/2014/main" id="{D0B11D13-8CD6-4993-93FF-552DBB580A8B}"/>
              </a:ext>
            </a:extLst>
          </p:cNvPr>
          <p:cNvSpPr txBox="1"/>
          <p:nvPr/>
        </p:nvSpPr>
        <p:spPr>
          <a:xfrm>
            <a:off x="10247518" y="1171308"/>
            <a:ext cx="1523301" cy="261610"/>
          </a:xfrm>
          <a:prstGeom prst="rect">
            <a:avLst/>
          </a:prstGeom>
          <a:noFill/>
        </p:spPr>
        <p:txBody>
          <a:bodyPr wrap="square" rtlCol="0">
            <a:spAutoFit/>
          </a:bodyPr>
          <a:lstStyle/>
          <a:p>
            <a:r>
              <a:rPr lang="pt-BR" sz="1100" i="1" dirty="0">
                <a:solidFill>
                  <a:schemeClr val="accent2"/>
                </a:solidFill>
              </a:rPr>
              <a:t>Idade, Sexo, Raça, </a:t>
            </a:r>
            <a:r>
              <a:rPr lang="pt-BR" sz="1100" i="1" dirty="0" err="1">
                <a:solidFill>
                  <a:schemeClr val="accent2"/>
                </a:solidFill>
              </a:rPr>
              <a:t>SCr</a:t>
            </a:r>
            <a:endParaRPr lang="pt-BR" sz="1100" i="1" dirty="0">
              <a:solidFill>
                <a:schemeClr val="accent2"/>
              </a:solidFill>
            </a:endParaRPr>
          </a:p>
        </p:txBody>
      </p:sp>
      <p:sp>
        <p:nvSpPr>
          <p:cNvPr id="79" name="TextBox 78">
            <a:extLst>
              <a:ext uri="{FF2B5EF4-FFF2-40B4-BE49-F238E27FC236}">
                <a16:creationId xmlns:a16="http://schemas.microsoft.com/office/drawing/2014/main" id="{1FA88EF4-6EBB-4B28-B68F-463E7D45754C}"/>
              </a:ext>
            </a:extLst>
          </p:cNvPr>
          <p:cNvSpPr txBox="1"/>
          <p:nvPr/>
        </p:nvSpPr>
        <p:spPr>
          <a:xfrm>
            <a:off x="10247518" y="1467027"/>
            <a:ext cx="1897375" cy="461665"/>
          </a:xfrm>
          <a:prstGeom prst="rect">
            <a:avLst/>
          </a:prstGeom>
          <a:noFill/>
        </p:spPr>
        <p:txBody>
          <a:bodyPr wrap="square" rtlCol="0">
            <a:spAutoFit/>
          </a:bodyPr>
          <a:lstStyle/>
          <a:p>
            <a:r>
              <a:rPr lang="pt-BR" sz="1200" i="1" dirty="0">
                <a:solidFill>
                  <a:schemeClr val="accent2"/>
                </a:solidFill>
              </a:rPr>
              <a:t>Idade, Sexo, Raça, </a:t>
            </a:r>
            <a:r>
              <a:rPr lang="pt-BR" sz="1200" i="1" dirty="0" err="1">
                <a:solidFill>
                  <a:schemeClr val="accent2"/>
                </a:solidFill>
              </a:rPr>
              <a:t>SCr</a:t>
            </a:r>
            <a:r>
              <a:rPr lang="pt-BR" sz="1200" i="1" dirty="0">
                <a:solidFill>
                  <a:schemeClr val="accent2"/>
                </a:solidFill>
              </a:rPr>
              <a:t>, </a:t>
            </a:r>
          </a:p>
          <a:p>
            <a:r>
              <a:rPr lang="pt-BR" sz="1200" i="1" dirty="0">
                <a:solidFill>
                  <a:schemeClr val="accent2"/>
                </a:solidFill>
              </a:rPr>
              <a:t>SUN, </a:t>
            </a:r>
            <a:r>
              <a:rPr lang="pt-BR" sz="1200" i="1" dirty="0" err="1">
                <a:solidFill>
                  <a:schemeClr val="accent2"/>
                </a:solidFill>
              </a:rPr>
              <a:t>albumin</a:t>
            </a:r>
            <a:endParaRPr lang="pt-BR" sz="1200" i="1" dirty="0">
              <a:solidFill>
                <a:schemeClr val="accent2"/>
              </a:solidFill>
            </a:endParaRPr>
          </a:p>
        </p:txBody>
      </p:sp>
      <p:sp>
        <p:nvSpPr>
          <p:cNvPr id="80" name="TextBox 79">
            <a:extLst>
              <a:ext uri="{FF2B5EF4-FFF2-40B4-BE49-F238E27FC236}">
                <a16:creationId xmlns:a16="http://schemas.microsoft.com/office/drawing/2014/main" id="{75DB9A03-5015-4080-AC64-233B84DB576E}"/>
              </a:ext>
            </a:extLst>
          </p:cNvPr>
          <p:cNvSpPr txBox="1"/>
          <p:nvPr/>
        </p:nvSpPr>
        <p:spPr>
          <a:xfrm>
            <a:off x="10247518" y="1976829"/>
            <a:ext cx="1897375" cy="276999"/>
          </a:xfrm>
          <a:prstGeom prst="rect">
            <a:avLst/>
          </a:prstGeom>
          <a:noFill/>
        </p:spPr>
        <p:txBody>
          <a:bodyPr wrap="square" rtlCol="0">
            <a:spAutoFit/>
          </a:bodyPr>
          <a:lstStyle/>
          <a:p>
            <a:r>
              <a:rPr lang="pt-BR" sz="1200" i="1" dirty="0">
                <a:solidFill>
                  <a:schemeClr val="accent2"/>
                </a:solidFill>
              </a:rPr>
              <a:t>Idade, Sexo, Peso, BSA, </a:t>
            </a:r>
            <a:r>
              <a:rPr lang="pt-BR" sz="1200" i="1" dirty="0" err="1">
                <a:solidFill>
                  <a:schemeClr val="accent2"/>
                </a:solidFill>
              </a:rPr>
              <a:t>SCr</a:t>
            </a:r>
            <a:endParaRPr lang="pt-BR" sz="1200" i="1" dirty="0">
              <a:solidFill>
                <a:schemeClr val="accent2"/>
              </a:solidFill>
            </a:endParaRPr>
          </a:p>
        </p:txBody>
      </p:sp>
      <p:sp>
        <p:nvSpPr>
          <p:cNvPr id="83" name="TextBox 82">
            <a:extLst>
              <a:ext uri="{FF2B5EF4-FFF2-40B4-BE49-F238E27FC236}">
                <a16:creationId xmlns:a16="http://schemas.microsoft.com/office/drawing/2014/main" id="{847DC8E7-A5DC-437B-B3F4-83C49FBD57EC}"/>
              </a:ext>
            </a:extLst>
          </p:cNvPr>
          <p:cNvSpPr txBox="1"/>
          <p:nvPr/>
        </p:nvSpPr>
        <p:spPr>
          <a:xfrm>
            <a:off x="10247517" y="2405359"/>
            <a:ext cx="1897375" cy="276999"/>
          </a:xfrm>
          <a:prstGeom prst="rect">
            <a:avLst/>
          </a:prstGeom>
          <a:noFill/>
        </p:spPr>
        <p:txBody>
          <a:bodyPr wrap="square" rtlCol="0">
            <a:spAutoFit/>
          </a:bodyPr>
          <a:lstStyle/>
          <a:p>
            <a:r>
              <a:rPr lang="pt-BR" sz="1200" i="1" dirty="0">
                <a:solidFill>
                  <a:schemeClr val="accent2"/>
                </a:solidFill>
              </a:rPr>
              <a:t>Idade, Sexo, Peso, BSA, </a:t>
            </a:r>
            <a:r>
              <a:rPr lang="pt-BR" sz="1200" i="1" dirty="0" err="1">
                <a:solidFill>
                  <a:schemeClr val="accent2"/>
                </a:solidFill>
              </a:rPr>
              <a:t>SCr</a:t>
            </a:r>
            <a:r>
              <a:rPr lang="pt-BR" sz="1200" i="1" dirty="0">
                <a:solidFill>
                  <a:schemeClr val="accent2"/>
                </a:solidFill>
              </a:rPr>
              <a:t>*</a:t>
            </a:r>
          </a:p>
        </p:txBody>
      </p:sp>
      <p:sp>
        <p:nvSpPr>
          <p:cNvPr id="84" name="TextBox 83">
            <a:extLst>
              <a:ext uri="{FF2B5EF4-FFF2-40B4-BE49-F238E27FC236}">
                <a16:creationId xmlns:a16="http://schemas.microsoft.com/office/drawing/2014/main" id="{CA1381E3-B542-4831-9214-D5F703A981F8}"/>
              </a:ext>
            </a:extLst>
          </p:cNvPr>
          <p:cNvSpPr txBox="1"/>
          <p:nvPr/>
        </p:nvSpPr>
        <p:spPr>
          <a:xfrm>
            <a:off x="8358447" y="5390973"/>
            <a:ext cx="3644442" cy="1384995"/>
          </a:xfrm>
          <a:prstGeom prst="rect">
            <a:avLst/>
          </a:prstGeom>
          <a:noFill/>
        </p:spPr>
        <p:txBody>
          <a:bodyPr wrap="square" rtlCol="0">
            <a:spAutoFit/>
          </a:bodyPr>
          <a:lstStyle/>
          <a:p>
            <a:r>
              <a:rPr lang="pt-BR" sz="1200" i="1" dirty="0">
                <a:solidFill>
                  <a:srgbClr val="FF0000"/>
                </a:solidFill>
              </a:rPr>
              <a:t>O protocolo preconizado pelo MS usa a TFG estimada pela equação CKD-EPI para classificar o estágio da DRC (severidade). Dado que queremos usar uma equação para discernir indivíduos saudáveis de portadores de DRC, será que a CKD-EPI teria melhor acurácia nessa tarefa, se comparada com a MDRD-4?</a:t>
            </a:r>
          </a:p>
          <a:p>
            <a:r>
              <a:rPr lang="pt-BR" sz="1200" i="1" dirty="0">
                <a:solidFill>
                  <a:srgbClr val="FF0000"/>
                </a:solidFill>
              </a:rPr>
              <a:t>Será que não deveríamos construir uma outra equação?</a:t>
            </a:r>
          </a:p>
        </p:txBody>
      </p:sp>
      <p:sp>
        <p:nvSpPr>
          <p:cNvPr id="85" name="TextBox 84">
            <a:extLst>
              <a:ext uri="{FF2B5EF4-FFF2-40B4-BE49-F238E27FC236}">
                <a16:creationId xmlns:a16="http://schemas.microsoft.com/office/drawing/2014/main" id="{6B03FD21-5751-4326-A9AA-3059C1F311A2}"/>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86" name="Straight Arrow Connector 7">
            <a:extLst>
              <a:ext uri="{FF2B5EF4-FFF2-40B4-BE49-F238E27FC236}">
                <a16:creationId xmlns:a16="http://schemas.microsoft.com/office/drawing/2014/main" id="{A6FCF017-7151-4D6B-B7B7-652DC80D9CA8}"/>
              </a:ext>
            </a:extLst>
          </p:cNvPr>
          <p:cNvCxnSpPr>
            <a:cxnSpLocks/>
            <a:stCxn id="85"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A0C4950-A3AE-4A05-BC52-7E7645974F44}"/>
              </a:ext>
            </a:extLst>
          </p:cNvPr>
          <p:cNvSpPr txBox="1"/>
          <p:nvPr/>
        </p:nvSpPr>
        <p:spPr>
          <a:xfrm>
            <a:off x="10247518" y="3351869"/>
            <a:ext cx="1944482" cy="261610"/>
          </a:xfrm>
          <a:prstGeom prst="rect">
            <a:avLst/>
          </a:prstGeom>
          <a:noFill/>
        </p:spPr>
        <p:txBody>
          <a:bodyPr wrap="square" rtlCol="0">
            <a:spAutoFit/>
          </a:bodyPr>
          <a:lstStyle/>
          <a:p>
            <a:r>
              <a:rPr lang="pt-BR" sz="1100" i="1" dirty="0">
                <a:solidFill>
                  <a:schemeClr val="accent2"/>
                </a:solidFill>
              </a:rPr>
              <a:t>MDRD-4, sem transformação</a:t>
            </a:r>
          </a:p>
        </p:txBody>
      </p:sp>
      <p:sp>
        <p:nvSpPr>
          <p:cNvPr id="88" name="TextBox 87">
            <a:extLst>
              <a:ext uri="{FF2B5EF4-FFF2-40B4-BE49-F238E27FC236}">
                <a16:creationId xmlns:a16="http://schemas.microsoft.com/office/drawing/2014/main" id="{6F13C04F-B298-461B-8831-3A29809229A1}"/>
              </a:ext>
            </a:extLst>
          </p:cNvPr>
          <p:cNvSpPr txBox="1"/>
          <p:nvPr/>
        </p:nvSpPr>
        <p:spPr>
          <a:xfrm>
            <a:off x="10247518" y="3799650"/>
            <a:ext cx="1897374" cy="261610"/>
          </a:xfrm>
          <a:prstGeom prst="rect">
            <a:avLst/>
          </a:prstGeom>
          <a:noFill/>
        </p:spPr>
        <p:txBody>
          <a:bodyPr wrap="square" rtlCol="0">
            <a:spAutoFit/>
          </a:bodyPr>
          <a:lstStyle/>
          <a:p>
            <a:r>
              <a:rPr lang="pt-BR" sz="1100" i="1" dirty="0">
                <a:solidFill>
                  <a:schemeClr val="accent2"/>
                </a:solidFill>
              </a:rPr>
              <a:t>MDRD-4, com transformação</a:t>
            </a:r>
          </a:p>
        </p:txBody>
      </p:sp>
    </p:spTree>
    <p:extLst>
      <p:ext uri="{BB962C8B-B14F-4D97-AF65-F5344CB8AC3E}">
        <p14:creationId xmlns:p14="http://schemas.microsoft.com/office/powerpoint/2010/main" val="299433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282931" y="1105422"/>
            <a:ext cx="9626161"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Proposta</a:t>
            </a:r>
            <a:r>
              <a:rPr lang="en-US" sz="5400" b="1" dirty="0">
                <a:ln w="12700">
                  <a:solidFill>
                    <a:schemeClr val="accent5"/>
                  </a:solidFill>
                  <a:prstDash val="solid"/>
                </a:ln>
                <a:pattFill prst="ltDnDiag">
                  <a:fgClr>
                    <a:schemeClr val="accent5">
                      <a:lumMod val="60000"/>
                      <a:lumOff val="40000"/>
                    </a:schemeClr>
                  </a:fgClr>
                  <a:bgClr>
                    <a:schemeClr val="bg1"/>
                  </a:bgClr>
                </a:pattFill>
              </a:rPr>
              <a:t> de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93955447-6846-4C08-8F87-0813A9400997}"/>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4178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644128"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1</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1" name="TextBox 40">
            <a:extLst>
              <a:ext uri="{FF2B5EF4-FFF2-40B4-BE49-F238E27FC236}">
                <a16:creationId xmlns:a16="http://schemas.microsoft.com/office/drawing/2014/main" id="{55B19C04-C533-464C-A7D7-98EDBAD4A6A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44" name="Straight Arrow Connector 7">
            <a:extLst>
              <a:ext uri="{FF2B5EF4-FFF2-40B4-BE49-F238E27FC236}">
                <a16:creationId xmlns:a16="http://schemas.microsoft.com/office/drawing/2014/main" id="{25A1328A-AC87-471D-B03C-ED6840D17350}"/>
              </a:ext>
            </a:extLst>
          </p:cNvPr>
          <p:cNvCxnSpPr>
            <a:cxnSpLocks/>
            <a:stCxn id="41"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5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7794" y="4044024"/>
            <a:ext cx="1797631"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abandona a metodologia da MDRD-4 em favor da metodologia usada na construção da equação CKD-EPI.</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878165"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2" name="TextBox 21">
            <a:extLst>
              <a:ext uri="{FF2B5EF4-FFF2-40B4-BE49-F238E27FC236}">
                <a16:creationId xmlns:a16="http://schemas.microsoft.com/office/drawing/2014/main" id="{74B1EE4D-F4C1-434E-B49D-C397AFDECD16}"/>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2" name="Rectangle: Rounded Corners 1">
            <a:extLst>
              <a:ext uri="{FF2B5EF4-FFF2-40B4-BE49-F238E27FC236}">
                <a16:creationId xmlns:a16="http://schemas.microsoft.com/office/drawing/2014/main" id="{202409EF-2C2A-4134-8A93-CEC573530E91}"/>
              </a:ext>
            </a:extLst>
          </p:cNvPr>
          <p:cNvSpPr/>
          <p:nvPr/>
        </p:nvSpPr>
        <p:spPr>
          <a:xfrm>
            <a:off x="91791" y="4044024"/>
            <a:ext cx="1713807" cy="108492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70F5379-A59D-4115-8190-D4BD1F9B75F7}"/>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28" name="Straight Arrow Connector 7">
            <a:extLst>
              <a:ext uri="{FF2B5EF4-FFF2-40B4-BE49-F238E27FC236}">
                <a16:creationId xmlns:a16="http://schemas.microsoft.com/office/drawing/2014/main" id="{74AB25F1-7AD8-498A-A04A-E114520A7993}"/>
              </a:ext>
            </a:extLst>
          </p:cNvPr>
          <p:cNvCxnSpPr>
            <a:cxnSpLocks/>
            <a:stCxn id="27"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93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87047"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2" name="Flowchart: Magnetic Disk 31">
            <a:extLst>
              <a:ext uri="{FF2B5EF4-FFF2-40B4-BE49-F238E27FC236}">
                <a16:creationId xmlns:a16="http://schemas.microsoft.com/office/drawing/2014/main" id="{68ACDA31-4953-4B47-A1B9-DFE1E384DBE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34" name="Rectangle: Rounded Corners 33">
            <a:extLst>
              <a:ext uri="{FF2B5EF4-FFF2-40B4-BE49-F238E27FC236}">
                <a16:creationId xmlns:a16="http://schemas.microsoft.com/office/drawing/2014/main" id="{32D34044-E14C-47C4-B204-CE56D6DA0A50}"/>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Critérios</a:t>
            </a:r>
            <a:r>
              <a:rPr lang="en-GB" sz="1400" dirty="0"/>
              <a:t> </a:t>
            </a:r>
            <a:r>
              <a:rPr lang="en-GB" sz="1400"/>
              <a:t>de classificação</a:t>
            </a:r>
            <a:endParaRPr lang="en-GB" sz="1400" dirty="0"/>
          </a:p>
        </p:txBody>
      </p:sp>
      <p:cxnSp>
        <p:nvCxnSpPr>
          <p:cNvPr id="35" name="Straight Arrow Connector 7">
            <a:extLst>
              <a:ext uri="{FF2B5EF4-FFF2-40B4-BE49-F238E27FC236}">
                <a16:creationId xmlns:a16="http://schemas.microsoft.com/office/drawing/2014/main" id="{AE6BB2E2-0014-4BEA-B633-72C801B6C4C1}"/>
              </a:ext>
            </a:extLst>
          </p:cNvPr>
          <p:cNvCxnSpPr>
            <a:cxnSpLocks/>
            <a:stCxn id="32" idx="2"/>
            <a:endCxn id="34"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C94C68C-AB59-4842-982A-29A7C03FAB1C}"/>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8" name="Straight Arrow Connector 7">
            <a:extLst>
              <a:ext uri="{FF2B5EF4-FFF2-40B4-BE49-F238E27FC236}">
                <a16:creationId xmlns:a16="http://schemas.microsoft.com/office/drawing/2014/main" id="{E6B5D65B-67E2-47C8-B0AF-8179505E2436}"/>
              </a:ext>
            </a:extLst>
          </p:cNvPr>
          <p:cNvCxnSpPr>
            <a:cxnSpLocks/>
            <a:stCxn id="37" idx="0"/>
            <a:endCxn id="4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750CD6D-6C37-4895-9EAF-0A61E423296B}"/>
              </a:ext>
            </a:extLst>
          </p:cNvPr>
          <p:cNvCxnSpPr>
            <a:cxnSpLocks/>
            <a:stCxn id="34" idx="0"/>
            <a:endCxn id="37"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2AA985FC-614E-455C-80A3-B43E641AA534}"/>
              </a:ext>
            </a:extLst>
          </p:cNvPr>
          <p:cNvCxnSpPr>
            <a:cxnSpLocks/>
            <a:stCxn id="32" idx="1"/>
            <a:endCxn id="37"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91BFAB8C-691F-466E-AD7B-5B02F2C03E6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a:t>
            </a:r>
            <a:r>
              <a:rPr lang="pt-BR" sz="1400">
                <a:solidFill>
                  <a:schemeClr val="tx1">
                    <a:lumMod val="65000"/>
                    <a:lumOff val="35000"/>
                  </a:schemeClr>
                </a:solidFill>
              </a:rPr>
              <a:t>Idade Renal (BR)</a:t>
            </a:r>
            <a:endParaRPr lang="en-GB" sz="1400" dirty="0">
              <a:solidFill>
                <a:schemeClr val="tx1">
                  <a:lumMod val="65000"/>
                  <a:lumOff val="35000"/>
                </a:schemeClr>
              </a:solidFill>
            </a:endParaRPr>
          </a:p>
        </p:txBody>
      </p:sp>
      <p:sp>
        <p:nvSpPr>
          <p:cNvPr id="47" name="Rectangle: Rounded Corners 46">
            <a:extLst>
              <a:ext uri="{FF2B5EF4-FFF2-40B4-BE49-F238E27FC236}">
                <a16:creationId xmlns:a16="http://schemas.microsoft.com/office/drawing/2014/main" id="{B1AC9050-985B-4EF9-A901-904E25488210}"/>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48" name="Oval 47">
            <a:extLst>
              <a:ext uri="{FF2B5EF4-FFF2-40B4-BE49-F238E27FC236}">
                <a16:creationId xmlns:a16="http://schemas.microsoft.com/office/drawing/2014/main" id="{A69D4886-265E-4F51-90CE-4298816140E6}"/>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9" name="Straight Arrow Connector 7">
            <a:extLst>
              <a:ext uri="{FF2B5EF4-FFF2-40B4-BE49-F238E27FC236}">
                <a16:creationId xmlns:a16="http://schemas.microsoft.com/office/drawing/2014/main" id="{CB930F9E-295C-459B-B3AF-B490F2E83AD8}"/>
              </a:ext>
            </a:extLst>
          </p:cNvPr>
          <p:cNvCxnSpPr>
            <a:cxnSpLocks/>
            <a:stCxn id="47" idx="3"/>
            <a:endCxn id="4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00A8F92-0EA3-47FF-922B-5747C5717821}"/>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51" name="TextBox 50">
            <a:extLst>
              <a:ext uri="{FF2B5EF4-FFF2-40B4-BE49-F238E27FC236}">
                <a16:creationId xmlns:a16="http://schemas.microsoft.com/office/drawing/2014/main" id="{395D5B8F-16FC-4551-846A-1A6CA493C70C}"/>
              </a:ext>
            </a:extLst>
          </p:cNvPr>
          <p:cNvSpPr txBox="1"/>
          <p:nvPr/>
        </p:nvSpPr>
        <p:spPr>
          <a:xfrm>
            <a:off x="1928552" y="3107569"/>
            <a:ext cx="1713808"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estabelece um conjunto de critérios para identificar um indivíduo saudável .</a:t>
            </a:r>
          </a:p>
        </p:txBody>
      </p:sp>
      <p:sp>
        <p:nvSpPr>
          <p:cNvPr id="53" name="Rectangle: Rounded Corners 52">
            <a:extLst>
              <a:ext uri="{FF2B5EF4-FFF2-40B4-BE49-F238E27FC236}">
                <a16:creationId xmlns:a16="http://schemas.microsoft.com/office/drawing/2014/main" id="{A038C86C-54B8-4CD5-BC59-AC144AAD51FC}"/>
              </a:ext>
            </a:extLst>
          </p:cNvPr>
          <p:cNvSpPr/>
          <p:nvPr/>
        </p:nvSpPr>
        <p:spPr>
          <a:xfrm>
            <a:off x="1928552" y="3133947"/>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523B4FCF-4C67-47F7-8455-851C49AC1F9B}"/>
              </a:ext>
            </a:extLst>
          </p:cNvPr>
          <p:cNvSpPr txBox="1"/>
          <p:nvPr/>
        </p:nvSpPr>
        <p:spPr>
          <a:xfrm>
            <a:off x="1878674" y="2158063"/>
            <a:ext cx="1795550"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cria uma função em Python, por exemplo, para aplicar os critérios em cada caso no dataset.</a:t>
            </a:r>
          </a:p>
        </p:txBody>
      </p:sp>
      <p:sp>
        <p:nvSpPr>
          <p:cNvPr id="55" name="Rectangle: Rounded Corners 54">
            <a:extLst>
              <a:ext uri="{FF2B5EF4-FFF2-40B4-BE49-F238E27FC236}">
                <a16:creationId xmlns:a16="http://schemas.microsoft.com/office/drawing/2014/main" id="{8F56ED40-6A4D-41D1-8690-04922DD985D2}"/>
              </a:ext>
            </a:extLst>
          </p:cNvPr>
          <p:cNvSpPr/>
          <p:nvPr/>
        </p:nvSpPr>
        <p:spPr>
          <a:xfrm>
            <a:off x="1928552" y="2184441"/>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47703EBA-F86A-4DFB-B84C-2153BFCEF4B6}"/>
              </a:ext>
            </a:extLst>
          </p:cNvPr>
          <p:cNvSpPr txBox="1"/>
          <p:nvPr/>
        </p:nvSpPr>
        <p:spPr>
          <a:xfrm>
            <a:off x="1727310" y="86546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Tree>
    <p:extLst>
      <p:ext uri="{BB962C8B-B14F-4D97-AF65-F5344CB8AC3E}">
        <p14:creationId xmlns:p14="http://schemas.microsoft.com/office/powerpoint/2010/main" val="125810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1701</Words>
  <Application>Microsoft Office PowerPoint</Application>
  <PresentationFormat>Widescreen</PresentationFormat>
  <Paragraphs>262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Lima</dc:creator>
  <cp:lastModifiedBy>Andre Lima</cp:lastModifiedBy>
  <cp:revision>6</cp:revision>
  <dcterms:created xsi:type="dcterms:W3CDTF">2021-11-05T17:41:35Z</dcterms:created>
  <dcterms:modified xsi:type="dcterms:W3CDTF">2021-11-07T00:03:24Z</dcterms:modified>
</cp:coreProperties>
</file>