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66" r:id="rId5"/>
    <p:sldId id="265" r:id="rId6"/>
    <p:sldId id="272" r:id="rId7"/>
    <p:sldId id="268" r:id="rId8"/>
    <p:sldId id="269" r:id="rId9"/>
    <p:sldId id="280" r:id="rId10"/>
    <p:sldId id="270" r:id="rId11"/>
    <p:sldId id="273" r:id="rId12"/>
    <p:sldId id="274" r:id="rId13"/>
    <p:sldId id="277" r:id="rId14"/>
    <p:sldId id="278" r:id="rId15"/>
    <p:sldId id="281"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5" d="100"/>
          <a:sy n="115" d="100"/>
        </p:scale>
        <p:origin x="198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DD24-5A6D-4A83-AAF1-12BA4EDA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7E799C7-95CE-4098-AD8B-B28BF537A7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78CC005-C288-4110-8D89-1E6DD9473BAA}"/>
              </a:ext>
            </a:extLst>
          </p:cNvPr>
          <p:cNvSpPr>
            <a:spLocks noGrp="1"/>
          </p:cNvSpPr>
          <p:nvPr>
            <p:ph type="dt" sz="half" idx="10"/>
          </p:nvPr>
        </p:nvSpPr>
        <p:spPr/>
        <p:txBody>
          <a:bodyPr/>
          <a:lstStyle/>
          <a:p>
            <a:fld id="{8869195D-221A-4A68-B36F-BB6876F95242}" type="datetimeFigureOut">
              <a:rPr lang="en-GB" smtClean="0"/>
              <a:t>08/11/2021</a:t>
            </a:fld>
            <a:endParaRPr lang="en-GB"/>
          </a:p>
        </p:txBody>
      </p:sp>
      <p:sp>
        <p:nvSpPr>
          <p:cNvPr id="5" name="Footer Placeholder 4">
            <a:extLst>
              <a:ext uri="{FF2B5EF4-FFF2-40B4-BE49-F238E27FC236}">
                <a16:creationId xmlns:a16="http://schemas.microsoft.com/office/drawing/2014/main" id="{23EEBA39-2859-4C71-AB15-92D1C7B624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2C70BC-30FC-4BD1-85CA-8BD20932163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10494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68C3-A085-4990-A5A4-2915040E130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19DCE0-3DDA-4D62-A763-4DCD99FB15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CEB9D0-E0F5-4638-BB93-FF62F4194862}"/>
              </a:ext>
            </a:extLst>
          </p:cNvPr>
          <p:cNvSpPr>
            <a:spLocks noGrp="1"/>
          </p:cNvSpPr>
          <p:nvPr>
            <p:ph type="dt" sz="half" idx="10"/>
          </p:nvPr>
        </p:nvSpPr>
        <p:spPr/>
        <p:txBody>
          <a:bodyPr/>
          <a:lstStyle/>
          <a:p>
            <a:fld id="{8869195D-221A-4A68-B36F-BB6876F95242}" type="datetimeFigureOut">
              <a:rPr lang="en-GB" smtClean="0"/>
              <a:t>08/11/2021</a:t>
            </a:fld>
            <a:endParaRPr lang="en-GB"/>
          </a:p>
        </p:txBody>
      </p:sp>
      <p:sp>
        <p:nvSpPr>
          <p:cNvPr id="5" name="Footer Placeholder 4">
            <a:extLst>
              <a:ext uri="{FF2B5EF4-FFF2-40B4-BE49-F238E27FC236}">
                <a16:creationId xmlns:a16="http://schemas.microsoft.com/office/drawing/2014/main" id="{D6DC0D03-61CF-4CF6-AE71-67DD9C9E2F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A7C652-7E98-4DEA-9D0F-186C27DCBCA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33476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823315-CFEC-4287-A39D-AD6ADF2936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878DAB-FDF7-4504-B970-AEC06918F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8E8CE9-B740-454C-BAD4-910295BD6E0B}"/>
              </a:ext>
            </a:extLst>
          </p:cNvPr>
          <p:cNvSpPr>
            <a:spLocks noGrp="1"/>
          </p:cNvSpPr>
          <p:nvPr>
            <p:ph type="dt" sz="half" idx="10"/>
          </p:nvPr>
        </p:nvSpPr>
        <p:spPr/>
        <p:txBody>
          <a:bodyPr/>
          <a:lstStyle/>
          <a:p>
            <a:fld id="{8869195D-221A-4A68-B36F-BB6876F95242}" type="datetimeFigureOut">
              <a:rPr lang="en-GB" smtClean="0"/>
              <a:t>08/11/2021</a:t>
            </a:fld>
            <a:endParaRPr lang="en-GB"/>
          </a:p>
        </p:txBody>
      </p:sp>
      <p:sp>
        <p:nvSpPr>
          <p:cNvPr id="5" name="Footer Placeholder 4">
            <a:extLst>
              <a:ext uri="{FF2B5EF4-FFF2-40B4-BE49-F238E27FC236}">
                <a16:creationId xmlns:a16="http://schemas.microsoft.com/office/drawing/2014/main" id="{A1C7D4A0-D800-4808-91D8-912D5148D8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138C1B-798E-433C-8EE9-A9C19285E8E5}"/>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53681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104D-7F61-48FB-AC6A-7B8B525828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7AC097-A001-4F0F-83E2-AC92B1ABA1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3BE9AA-8B70-4310-9823-E1040C39AEF8}"/>
              </a:ext>
            </a:extLst>
          </p:cNvPr>
          <p:cNvSpPr>
            <a:spLocks noGrp="1"/>
          </p:cNvSpPr>
          <p:nvPr>
            <p:ph type="dt" sz="half" idx="10"/>
          </p:nvPr>
        </p:nvSpPr>
        <p:spPr/>
        <p:txBody>
          <a:bodyPr/>
          <a:lstStyle/>
          <a:p>
            <a:fld id="{8869195D-221A-4A68-B36F-BB6876F95242}" type="datetimeFigureOut">
              <a:rPr lang="en-GB" smtClean="0"/>
              <a:t>08/11/2021</a:t>
            </a:fld>
            <a:endParaRPr lang="en-GB"/>
          </a:p>
        </p:txBody>
      </p:sp>
      <p:sp>
        <p:nvSpPr>
          <p:cNvPr id="5" name="Footer Placeholder 4">
            <a:extLst>
              <a:ext uri="{FF2B5EF4-FFF2-40B4-BE49-F238E27FC236}">
                <a16:creationId xmlns:a16="http://schemas.microsoft.com/office/drawing/2014/main" id="{F8637564-3326-44E1-A945-A058DB139C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73DF55-A3A9-4C2B-944B-41070DE39B5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88504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FF9C-A69D-4BF9-B4A6-7AD02A7C6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BB8771-1BC2-4B0B-BABE-F5388A441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55366-607F-48D3-9218-F814CAE0F452}"/>
              </a:ext>
            </a:extLst>
          </p:cNvPr>
          <p:cNvSpPr>
            <a:spLocks noGrp="1"/>
          </p:cNvSpPr>
          <p:nvPr>
            <p:ph type="dt" sz="half" idx="10"/>
          </p:nvPr>
        </p:nvSpPr>
        <p:spPr/>
        <p:txBody>
          <a:bodyPr/>
          <a:lstStyle/>
          <a:p>
            <a:fld id="{8869195D-221A-4A68-B36F-BB6876F95242}" type="datetimeFigureOut">
              <a:rPr lang="en-GB" smtClean="0"/>
              <a:t>08/11/2021</a:t>
            </a:fld>
            <a:endParaRPr lang="en-GB"/>
          </a:p>
        </p:txBody>
      </p:sp>
      <p:sp>
        <p:nvSpPr>
          <p:cNvPr id="5" name="Footer Placeholder 4">
            <a:extLst>
              <a:ext uri="{FF2B5EF4-FFF2-40B4-BE49-F238E27FC236}">
                <a16:creationId xmlns:a16="http://schemas.microsoft.com/office/drawing/2014/main" id="{BFB600F6-BBCD-4174-AFFC-A58E34D4C2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A99C7B-1927-450A-81E2-6D47790D740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366526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B44E-70E2-4919-AFB9-B72ACC9D8B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AA8C09C-E148-484A-870A-21FF202691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115D2B-54EE-4E65-8CF3-27C3A8C7F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28DEACB-D805-4EFB-A8B1-B08C22851F70}"/>
              </a:ext>
            </a:extLst>
          </p:cNvPr>
          <p:cNvSpPr>
            <a:spLocks noGrp="1"/>
          </p:cNvSpPr>
          <p:nvPr>
            <p:ph type="dt" sz="half" idx="10"/>
          </p:nvPr>
        </p:nvSpPr>
        <p:spPr/>
        <p:txBody>
          <a:bodyPr/>
          <a:lstStyle/>
          <a:p>
            <a:fld id="{8869195D-221A-4A68-B36F-BB6876F95242}" type="datetimeFigureOut">
              <a:rPr lang="en-GB" smtClean="0"/>
              <a:t>08/11/2021</a:t>
            </a:fld>
            <a:endParaRPr lang="en-GB"/>
          </a:p>
        </p:txBody>
      </p:sp>
      <p:sp>
        <p:nvSpPr>
          <p:cNvPr id="6" name="Footer Placeholder 5">
            <a:extLst>
              <a:ext uri="{FF2B5EF4-FFF2-40B4-BE49-F238E27FC236}">
                <a16:creationId xmlns:a16="http://schemas.microsoft.com/office/drawing/2014/main" id="{0AE25AFD-5D7C-4ADE-9665-02E409F4DA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EDD7A3-928D-4BD5-BD90-BC1BD519E372}"/>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18536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5EE7-7DDD-452B-A6C3-B2148236C5D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6EDA47-75D4-47B1-881A-E5495FBE6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8A82DC-AD1F-4B35-A5DB-5435A5FA3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39B0AD9-39CF-4CB3-B0F8-9FFF44A11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C070C1-99E2-4AAF-9105-5805B555BE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4ADC5A7-A55B-4537-8379-4E3B498E3E8C}"/>
              </a:ext>
            </a:extLst>
          </p:cNvPr>
          <p:cNvSpPr>
            <a:spLocks noGrp="1"/>
          </p:cNvSpPr>
          <p:nvPr>
            <p:ph type="dt" sz="half" idx="10"/>
          </p:nvPr>
        </p:nvSpPr>
        <p:spPr/>
        <p:txBody>
          <a:bodyPr/>
          <a:lstStyle/>
          <a:p>
            <a:fld id="{8869195D-221A-4A68-B36F-BB6876F95242}" type="datetimeFigureOut">
              <a:rPr lang="en-GB" smtClean="0"/>
              <a:t>08/11/2021</a:t>
            </a:fld>
            <a:endParaRPr lang="en-GB"/>
          </a:p>
        </p:txBody>
      </p:sp>
      <p:sp>
        <p:nvSpPr>
          <p:cNvPr id="8" name="Footer Placeholder 7">
            <a:extLst>
              <a:ext uri="{FF2B5EF4-FFF2-40B4-BE49-F238E27FC236}">
                <a16:creationId xmlns:a16="http://schemas.microsoft.com/office/drawing/2014/main" id="{42D71B9B-1A1D-467C-88E9-AA3003F95C7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D19060B-B723-4253-99B6-CA34A7033FBA}"/>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13629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0540-7A09-4C99-9FEF-AB938AB06FB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E5B22B-49D3-4EFE-B36E-CAE49F31DFD1}"/>
              </a:ext>
            </a:extLst>
          </p:cNvPr>
          <p:cNvSpPr>
            <a:spLocks noGrp="1"/>
          </p:cNvSpPr>
          <p:nvPr>
            <p:ph type="dt" sz="half" idx="10"/>
          </p:nvPr>
        </p:nvSpPr>
        <p:spPr/>
        <p:txBody>
          <a:bodyPr/>
          <a:lstStyle/>
          <a:p>
            <a:fld id="{8869195D-221A-4A68-B36F-BB6876F95242}" type="datetimeFigureOut">
              <a:rPr lang="en-GB" smtClean="0"/>
              <a:t>08/11/2021</a:t>
            </a:fld>
            <a:endParaRPr lang="en-GB"/>
          </a:p>
        </p:txBody>
      </p:sp>
      <p:sp>
        <p:nvSpPr>
          <p:cNvPr id="4" name="Footer Placeholder 3">
            <a:extLst>
              <a:ext uri="{FF2B5EF4-FFF2-40B4-BE49-F238E27FC236}">
                <a16:creationId xmlns:a16="http://schemas.microsoft.com/office/drawing/2014/main" id="{C76E352A-6B30-44E2-8D70-D95A5E7181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6309595-33AB-423D-A2B4-D4DFBA01A94D}"/>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133260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E985B-EA5A-4766-9AAF-DAE83579D5BE}"/>
              </a:ext>
            </a:extLst>
          </p:cNvPr>
          <p:cNvSpPr>
            <a:spLocks noGrp="1"/>
          </p:cNvSpPr>
          <p:nvPr>
            <p:ph type="dt" sz="half" idx="10"/>
          </p:nvPr>
        </p:nvSpPr>
        <p:spPr/>
        <p:txBody>
          <a:bodyPr/>
          <a:lstStyle/>
          <a:p>
            <a:fld id="{8869195D-221A-4A68-B36F-BB6876F95242}" type="datetimeFigureOut">
              <a:rPr lang="en-GB" smtClean="0"/>
              <a:t>08/11/2021</a:t>
            </a:fld>
            <a:endParaRPr lang="en-GB"/>
          </a:p>
        </p:txBody>
      </p:sp>
      <p:sp>
        <p:nvSpPr>
          <p:cNvPr id="3" name="Footer Placeholder 2">
            <a:extLst>
              <a:ext uri="{FF2B5EF4-FFF2-40B4-BE49-F238E27FC236}">
                <a16:creationId xmlns:a16="http://schemas.microsoft.com/office/drawing/2014/main" id="{65B13B21-4C34-4728-B2A4-312779F13C2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274C40E-71BC-4E13-AF23-844B11161863}"/>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73990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5FCF-F6D4-4662-BB23-2D821AB20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7AAC275-C68B-4A17-8667-B550F67B5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C548D9-7EC5-43BE-B2F3-4D29D07B3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9B3AD-90BF-4715-BFB3-ADD75B204775}"/>
              </a:ext>
            </a:extLst>
          </p:cNvPr>
          <p:cNvSpPr>
            <a:spLocks noGrp="1"/>
          </p:cNvSpPr>
          <p:nvPr>
            <p:ph type="dt" sz="half" idx="10"/>
          </p:nvPr>
        </p:nvSpPr>
        <p:spPr/>
        <p:txBody>
          <a:bodyPr/>
          <a:lstStyle/>
          <a:p>
            <a:fld id="{8869195D-221A-4A68-B36F-BB6876F95242}" type="datetimeFigureOut">
              <a:rPr lang="en-GB" smtClean="0"/>
              <a:t>08/11/2021</a:t>
            </a:fld>
            <a:endParaRPr lang="en-GB"/>
          </a:p>
        </p:txBody>
      </p:sp>
      <p:sp>
        <p:nvSpPr>
          <p:cNvPr id="6" name="Footer Placeholder 5">
            <a:extLst>
              <a:ext uri="{FF2B5EF4-FFF2-40B4-BE49-F238E27FC236}">
                <a16:creationId xmlns:a16="http://schemas.microsoft.com/office/drawing/2014/main" id="{AB4B9ABF-ED0F-4AB1-84FD-F256318105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A8613B-99B5-4483-A009-63E2B0E2D26C}"/>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381706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563F-A18B-4E09-B75B-9CEB29596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5797DD0-E4F4-4079-9ED2-9BE5F56145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DB83284-DA95-44BE-92E0-46FCBA024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195F0F-2793-4CE3-8916-8E0F77B1E471}"/>
              </a:ext>
            </a:extLst>
          </p:cNvPr>
          <p:cNvSpPr>
            <a:spLocks noGrp="1"/>
          </p:cNvSpPr>
          <p:nvPr>
            <p:ph type="dt" sz="half" idx="10"/>
          </p:nvPr>
        </p:nvSpPr>
        <p:spPr/>
        <p:txBody>
          <a:bodyPr/>
          <a:lstStyle/>
          <a:p>
            <a:fld id="{8869195D-221A-4A68-B36F-BB6876F95242}" type="datetimeFigureOut">
              <a:rPr lang="en-GB" smtClean="0"/>
              <a:t>08/11/2021</a:t>
            </a:fld>
            <a:endParaRPr lang="en-GB"/>
          </a:p>
        </p:txBody>
      </p:sp>
      <p:sp>
        <p:nvSpPr>
          <p:cNvPr id="6" name="Footer Placeholder 5">
            <a:extLst>
              <a:ext uri="{FF2B5EF4-FFF2-40B4-BE49-F238E27FC236}">
                <a16:creationId xmlns:a16="http://schemas.microsoft.com/office/drawing/2014/main" id="{6CB8285C-0628-4378-A6E1-CFD7C3BF5AB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FDC5C9-10E0-4BD9-A53B-9A3F3FFF2FEF}"/>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64326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E69B4-CD5A-4FDD-BC36-956FB7570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286CCE-49BC-4DA6-A794-785EE06935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D69DDA-F6F0-492A-9E8B-EAF8B0D18B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9195D-221A-4A68-B36F-BB6876F95242}" type="datetimeFigureOut">
              <a:rPr lang="en-GB" smtClean="0"/>
              <a:t>08/11/2021</a:t>
            </a:fld>
            <a:endParaRPr lang="en-GB"/>
          </a:p>
        </p:txBody>
      </p:sp>
      <p:sp>
        <p:nvSpPr>
          <p:cNvPr id="5" name="Footer Placeholder 4">
            <a:extLst>
              <a:ext uri="{FF2B5EF4-FFF2-40B4-BE49-F238E27FC236}">
                <a16:creationId xmlns:a16="http://schemas.microsoft.com/office/drawing/2014/main" id="{F5516B2B-1BE8-4EF5-9D6C-F522B91FFE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A5344C5-37A9-4AEC-9E21-9DEB199665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0F978-F5FB-4A8D-A61C-3C66E3219D0F}" type="slidenum">
              <a:rPr lang="en-GB" smtClean="0"/>
              <a:t>‹#›</a:t>
            </a:fld>
            <a:endParaRPr lang="en-GB"/>
          </a:p>
        </p:txBody>
      </p:sp>
    </p:spTree>
    <p:extLst>
      <p:ext uri="{BB962C8B-B14F-4D97-AF65-F5344CB8AC3E}">
        <p14:creationId xmlns:p14="http://schemas.microsoft.com/office/powerpoint/2010/main" val="3518985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186/s12882-021-02324-y" TargetMode="External"/><Relationship Id="rId2" Type="http://schemas.openxmlformats.org/officeDocument/2006/relationships/hyperlink" Target="https://drive.google.com/file/d/10Ylyf-xdpIaNMN34w28uSWhPRgi20q0-/view?usp=sharin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689C3-4BB4-4577-BCE3-21379C15B6B9}"/>
              </a:ext>
            </a:extLst>
          </p:cNvPr>
          <p:cNvSpPr/>
          <p:nvPr/>
        </p:nvSpPr>
        <p:spPr>
          <a:xfrm>
            <a:off x="1361851" y="2136339"/>
            <a:ext cx="9468298" cy="2585323"/>
          </a:xfrm>
          <a:prstGeom prst="rect">
            <a:avLst/>
          </a:prstGeom>
          <a:noFill/>
        </p:spPr>
        <p:txBody>
          <a:bodyPr wrap="none" lIns="91440" tIns="45720" rIns="91440" bIns="45720">
            <a:spAutoFit/>
          </a:bodyPr>
          <a:lstStyle/>
          <a:p>
            <a:pPr algn="ctr"/>
            <a:r>
              <a:rPr lang="en-US" sz="5400" b="1" cap="none" spc="0" dirty="0" err="1">
                <a:ln w="12700">
                  <a:solidFill>
                    <a:schemeClr val="accent5"/>
                  </a:solidFill>
                  <a:prstDash val="solid"/>
                </a:ln>
                <a:pattFill prst="ltDnDiag">
                  <a:fgClr>
                    <a:schemeClr val="accent5">
                      <a:lumMod val="60000"/>
                      <a:lumOff val="40000"/>
                    </a:schemeClr>
                  </a:fgClr>
                  <a:bgClr>
                    <a:schemeClr val="bg1"/>
                  </a:bgClr>
                </a:pattFill>
                <a:effectLst/>
              </a:rPr>
              <a:t>Estudos</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 de DRC</a:t>
            </a:r>
          </a:p>
          <a:p>
            <a:pPr algn="ctr"/>
            <a:endParaRPr lang="en-US" sz="5400" b="1" dirty="0">
              <a:ln w="12700">
                <a:solidFill>
                  <a:schemeClr val="accent5"/>
                </a:solidFill>
                <a:prstDash val="solid"/>
              </a:ln>
              <a:pattFill prst="ltDnDiag">
                <a:fgClr>
                  <a:schemeClr val="accent5">
                    <a:lumMod val="60000"/>
                    <a:lumOff val="40000"/>
                  </a:schemeClr>
                </a:fgClr>
                <a:bgClr>
                  <a:schemeClr val="bg1"/>
                </a:bgClr>
              </a:pattFill>
            </a:endParaRPr>
          </a:p>
          <a:p>
            <a:pPr algn="ctr"/>
            <a:r>
              <a:rPr lang="en-US" sz="5400" b="1" dirty="0" err="1">
                <a:ln w="12700">
                  <a:solidFill>
                    <a:schemeClr val="accent5"/>
                  </a:solidFill>
                  <a:prstDash val="solid"/>
                </a:ln>
                <a:pattFill prst="ltDnDiag">
                  <a:fgClr>
                    <a:schemeClr val="accent5">
                      <a:lumMod val="60000"/>
                      <a:lumOff val="40000"/>
                    </a:schemeClr>
                  </a:fgClr>
                  <a:bgClr>
                    <a:schemeClr val="bg1"/>
                  </a:bgClr>
                </a:pattFill>
              </a:rPr>
              <a:t>Resenha</a:t>
            </a:r>
            <a:r>
              <a:rPr lang="en-US" sz="5400" b="1" dirty="0">
                <a:ln w="12700">
                  <a:solidFill>
                    <a:schemeClr val="accent5"/>
                  </a:solidFill>
                  <a:prstDash val="solid"/>
                </a:ln>
                <a:pattFill prst="ltDnDiag">
                  <a:fgClr>
                    <a:schemeClr val="accent5">
                      <a:lumMod val="60000"/>
                      <a:lumOff val="40000"/>
                    </a:schemeClr>
                  </a:fgClr>
                  <a:bgClr>
                    <a:schemeClr val="bg1"/>
                  </a:bgClr>
                </a:pattFill>
              </a:rPr>
              <a:t> da </a:t>
            </a:r>
            <a:r>
              <a:rPr lang="en-US" sz="54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5400" b="1" dirty="0">
                <a:ln w="12700">
                  <a:solidFill>
                    <a:schemeClr val="accent5"/>
                  </a:solidFill>
                  <a:prstDash val="solid"/>
                </a:ln>
                <a:pattFill prst="ltDnDiag">
                  <a:fgClr>
                    <a:schemeClr val="accent5">
                      <a:lumMod val="60000"/>
                      <a:lumOff val="40000"/>
                    </a:schemeClr>
                  </a:fgClr>
                  <a:bgClr>
                    <a:schemeClr val="bg1"/>
                  </a:bgClr>
                </a:pattFill>
              </a:rPr>
              <a:t> </a:t>
            </a:r>
            <a:r>
              <a:rPr lang="en-US" sz="54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TextBox 2">
            <a:extLst>
              <a:ext uri="{FF2B5EF4-FFF2-40B4-BE49-F238E27FC236}">
                <a16:creationId xmlns:a16="http://schemas.microsoft.com/office/drawing/2014/main" id="{8CC29C62-1E9E-4FE7-A766-83566C293F89}"/>
              </a:ext>
            </a:extLst>
          </p:cNvPr>
          <p:cNvSpPr txBox="1"/>
          <p:nvPr/>
        </p:nvSpPr>
        <p:spPr>
          <a:xfrm>
            <a:off x="9601200" y="6519446"/>
            <a:ext cx="2590800" cy="338554"/>
          </a:xfrm>
          <a:prstGeom prst="rect">
            <a:avLst/>
          </a:prstGeom>
          <a:noFill/>
        </p:spPr>
        <p:txBody>
          <a:bodyPr wrap="square" rtlCol="0">
            <a:spAutoFit/>
          </a:bodyPr>
          <a:lstStyle/>
          <a:p>
            <a:pPr algn="r"/>
            <a:r>
              <a:rPr lang="pt-BR" sz="1600" i="1" dirty="0">
                <a:solidFill>
                  <a:srgbClr val="FF0000"/>
                </a:solidFill>
              </a:rPr>
              <a:t>8 de novembro de 2021</a:t>
            </a:r>
          </a:p>
        </p:txBody>
      </p:sp>
    </p:spTree>
    <p:extLst>
      <p:ext uri="{BB962C8B-B14F-4D97-AF65-F5344CB8AC3E}">
        <p14:creationId xmlns:p14="http://schemas.microsoft.com/office/powerpoint/2010/main" val="1862622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FDD5FB7A-981C-42B9-AE90-FB59BE231BE9}"/>
              </a:ext>
            </a:extLst>
          </p:cNvPr>
          <p:cNvSpPr/>
          <p:nvPr/>
        </p:nvSpPr>
        <p:spPr>
          <a:xfrm>
            <a:off x="0" y="0"/>
            <a:ext cx="6871753"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3a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27" name="Flowchart: Magnetic Disk 26">
            <a:extLst>
              <a:ext uri="{FF2B5EF4-FFF2-40B4-BE49-F238E27FC236}">
                <a16:creationId xmlns:a16="http://schemas.microsoft.com/office/drawing/2014/main" id="{CE3CDC0A-B7AA-4DCE-B7C4-D9F21B03214B}"/>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PNS</a:t>
            </a:r>
            <a:endParaRPr lang="en-GB" dirty="0"/>
          </a:p>
        </p:txBody>
      </p:sp>
      <p:sp>
        <p:nvSpPr>
          <p:cNvPr id="28" name="Rectangle: Rounded Corners 27">
            <a:extLst>
              <a:ext uri="{FF2B5EF4-FFF2-40B4-BE49-F238E27FC236}">
                <a16:creationId xmlns:a16="http://schemas.microsoft.com/office/drawing/2014/main" id="{F4F34471-33E3-4F23-A5AC-0508288B572D}"/>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32" name="Straight Arrow Connector 7">
            <a:extLst>
              <a:ext uri="{FF2B5EF4-FFF2-40B4-BE49-F238E27FC236}">
                <a16:creationId xmlns:a16="http://schemas.microsoft.com/office/drawing/2014/main" id="{281AE702-C366-438D-8897-0A09F51BEECA}"/>
              </a:ext>
            </a:extLst>
          </p:cNvPr>
          <p:cNvCxnSpPr>
            <a:cxnSpLocks/>
            <a:stCxn id="27" idx="2"/>
            <a:endCxn id="28"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325B9CD7-4982-4E27-9DB2-DCC7B262BBC2}"/>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35" name="Straight Arrow Connector 7">
            <a:extLst>
              <a:ext uri="{FF2B5EF4-FFF2-40B4-BE49-F238E27FC236}">
                <a16:creationId xmlns:a16="http://schemas.microsoft.com/office/drawing/2014/main" id="{B2A0B802-9AAD-46A6-AEB4-6E15186A5AF2}"/>
              </a:ext>
            </a:extLst>
          </p:cNvPr>
          <p:cNvCxnSpPr>
            <a:cxnSpLocks/>
            <a:stCxn id="34" idx="0"/>
            <a:endCxn id="45"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579DAC4A-E6E6-403C-AE93-0C46F531D79F}"/>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38" name="Oval 37">
            <a:extLst>
              <a:ext uri="{FF2B5EF4-FFF2-40B4-BE49-F238E27FC236}">
                <a16:creationId xmlns:a16="http://schemas.microsoft.com/office/drawing/2014/main" id="{7D6F2E55-9C2D-46F6-80E2-B1E1DA6F1695}"/>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39" name="Straight Arrow Connector 7">
            <a:extLst>
              <a:ext uri="{FF2B5EF4-FFF2-40B4-BE49-F238E27FC236}">
                <a16:creationId xmlns:a16="http://schemas.microsoft.com/office/drawing/2014/main" id="{29E26680-F4D0-4203-8109-FA848C2BFA9C}"/>
              </a:ext>
            </a:extLst>
          </p:cNvPr>
          <p:cNvCxnSpPr>
            <a:cxnSpLocks/>
            <a:stCxn id="37" idx="3"/>
            <a:endCxn id="28"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30D08B-DDEA-4EE1-8EF4-43FF9EF98BF3}"/>
              </a:ext>
            </a:extLst>
          </p:cNvPr>
          <p:cNvSpPr txBox="1"/>
          <p:nvPr/>
        </p:nvSpPr>
        <p:spPr>
          <a:xfrm>
            <a:off x="60091" y="4044024"/>
            <a:ext cx="1797631"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Continuamos usando regressão linear com variáveis transformadas, da forma empregada para construir a MDRD-4.</a:t>
            </a:r>
          </a:p>
        </p:txBody>
      </p:sp>
      <p:cxnSp>
        <p:nvCxnSpPr>
          <p:cNvPr id="41" name="Straight Arrow Connector 7">
            <a:extLst>
              <a:ext uri="{FF2B5EF4-FFF2-40B4-BE49-F238E27FC236}">
                <a16:creationId xmlns:a16="http://schemas.microsoft.com/office/drawing/2014/main" id="{954A328A-B1E2-4AA8-AD27-EA1953D3CD5B}"/>
              </a:ext>
            </a:extLst>
          </p:cNvPr>
          <p:cNvCxnSpPr>
            <a:cxnSpLocks/>
            <a:stCxn id="28" idx="0"/>
            <a:endCxn id="34"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7">
            <a:extLst>
              <a:ext uri="{FF2B5EF4-FFF2-40B4-BE49-F238E27FC236}">
                <a16:creationId xmlns:a16="http://schemas.microsoft.com/office/drawing/2014/main" id="{9C69A2B6-C181-480C-9931-0717B748C26E}"/>
              </a:ext>
            </a:extLst>
          </p:cNvPr>
          <p:cNvCxnSpPr>
            <a:cxnSpLocks/>
            <a:stCxn id="27" idx="1"/>
            <a:endCxn id="34"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81085374-44FB-4D06-8488-F76FD6A339B4}"/>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6" name="Rectangle: Rounded Corners 45">
            <a:extLst>
              <a:ext uri="{FF2B5EF4-FFF2-40B4-BE49-F238E27FC236}">
                <a16:creationId xmlns:a16="http://schemas.microsoft.com/office/drawing/2014/main" id="{7547AA9B-503A-4A6F-ACDC-3B416C979949}"/>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47" name="Oval 46">
            <a:extLst>
              <a:ext uri="{FF2B5EF4-FFF2-40B4-BE49-F238E27FC236}">
                <a16:creationId xmlns:a16="http://schemas.microsoft.com/office/drawing/2014/main" id="{6FEC861D-DFEF-4E57-BF2C-104BBF4B468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8" name="Straight Arrow Connector 7">
            <a:extLst>
              <a:ext uri="{FF2B5EF4-FFF2-40B4-BE49-F238E27FC236}">
                <a16:creationId xmlns:a16="http://schemas.microsoft.com/office/drawing/2014/main" id="{8FE60D26-D90F-4948-8079-2AEE984D7455}"/>
              </a:ext>
            </a:extLst>
          </p:cNvPr>
          <p:cNvCxnSpPr>
            <a:cxnSpLocks/>
            <a:stCxn id="46" idx="3"/>
            <a:endCxn id="45"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5D2B753-3972-46E3-8119-40EFE16A2178}"/>
              </a:ext>
            </a:extLst>
          </p:cNvPr>
          <p:cNvSpPr txBox="1"/>
          <p:nvPr/>
        </p:nvSpPr>
        <p:spPr>
          <a:xfrm>
            <a:off x="5558449" y="5403295"/>
            <a:ext cx="2355266" cy="1200329"/>
          </a:xfrm>
          <a:prstGeom prst="rect">
            <a:avLst/>
          </a:prstGeom>
          <a:noFill/>
        </p:spPr>
        <p:txBody>
          <a:bodyPr wrap="square" rtlCol="0">
            <a:spAutoFit/>
          </a:bodyPr>
          <a:lstStyle>
            <a:defPPr>
              <a:defRPr lang="en-US"/>
            </a:defPPr>
            <a:lvl1pPr algn="ctr">
              <a:defRPr sz="1200" i="1">
                <a:solidFill>
                  <a:schemeClr val="accent2"/>
                </a:solidFill>
              </a:defRPr>
            </a:lvl1pPr>
          </a:lstStyle>
          <a:p>
            <a:r>
              <a:rPr lang="pt-BR" dirty="0"/>
              <a:t>A gente substitui o dataset do ELSA pelo do PNS, sob o argumento de que nós acreditamos que este dataset contém uma amostra mais representativa da população brasileira.</a:t>
            </a:r>
          </a:p>
        </p:txBody>
      </p:sp>
      <p:sp>
        <p:nvSpPr>
          <p:cNvPr id="50" name="TextBox 49">
            <a:extLst>
              <a:ext uri="{FF2B5EF4-FFF2-40B4-BE49-F238E27FC236}">
                <a16:creationId xmlns:a16="http://schemas.microsoft.com/office/drawing/2014/main" id="{03CAA536-2231-4F97-A68B-D0E1E87455C9}"/>
              </a:ext>
            </a:extLst>
          </p:cNvPr>
          <p:cNvSpPr txBox="1"/>
          <p:nvPr/>
        </p:nvSpPr>
        <p:spPr>
          <a:xfrm>
            <a:off x="3596993" y="4598021"/>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54" name="Rectangle: Rounded Corners 53">
            <a:extLst>
              <a:ext uri="{FF2B5EF4-FFF2-40B4-BE49-F238E27FC236}">
                <a16:creationId xmlns:a16="http://schemas.microsoft.com/office/drawing/2014/main" id="{31857816-37DD-4E34-AF75-5E8ECD8647C3}"/>
              </a:ext>
            </a:extLst>
          </p:cNvPr>
          <p:cNvSpPr/>
          <p:nvPr/>
        </p:nvSpPr>
        <p:spPr>
          <a:xfrm>
            <a:off x="5612830" y="5353394"/>
            <a:ext cx="2355266" cy="125022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C479A969-C4CA-4669-BC49-01EDBFA8B831}"/>
              </a:ext>
            </a:extLst>
          </p:cNvPr>
          <p:cNvSpPr txBox="1"/>
          <p:nvPr/>
        </p:nvSpPr>
        <p:spPr>
          <a:xfrm>
            <a:off x="1710168" y="2939190"/>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25" name="Oval 24">
            <a:extLst>
              <a:ext uri="{FF2B5EF4-FFF2-40B4-BE49-F238E27FC236}">
                <a16:creationId xmlns:a16="http://schemas.microsoft.com/office/drawing/2014/main" id="{8A66447E-D8C5-41F2-85BB-81532AAA2C13}"/>
              </a:ext>
            </a:extLst>
          </p:cNvPr>
          <p:cNvSpPr>
            <a:spLocks noChangeAspect="1"/>
          </p:cNvSpPr>
          <p:nvPr/>
        </p:nvSpPr>
        <p:spPr>
          <a:xfrm>
            <a:off x="292468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26" name="Oval 25">
            <a:extLst>
              <a:ext uri="{FF2B5EF4-FFF2-40B4-BE49-F238E27FC236}">
                <a16:creationId xmlns:a16="http://schemas.microsoft.com/office/drawing/2014/main" id="{19512FDD-1BFA-49C2-B05B-C49AEC6657E4}"/>
              </a:ext>
            </a:extLst>
          </p:cNvPr>
          <p:cNvSpPr>
            <a:spLocks noChangeAspect="1"/>
          </p:cNvSpPr>
          <p:nvPr/>
        </p:nvSpPr>
        <p:spPr>
          <a:xfrm>
            <a:off x="221533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29" name="Oval 28">
            <a:extLst>
              <a:ext uri="{FF2B5EF4-FFF2-40B4-BE49-F238E27FC236}">
                <a16:creationId xmlns:a16="http://schemas.microsoft.com/office/drawing/2014/main" id="{05683A8E-6B4F-4397-BEA3-D5AC833268FB}"/>
              </a:ext>
            </a:extLst>
          </p:cNvPr>
          <p:cNvSpPr>
            <a:spLocks noChangeAspect="1"/>
          </p:cNvSpPr>
          <p:nvPr/>
        </p:nvSpPr>
        <p:spPr>
          <a:xfrm>
            <a:off x="2570013"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30" name="Oval 29">
            <a:extLst>
              <a:ext uri="{FF2B5EF4-FFF2-40B4-BE49-F238E27FC236}">
                <a16:creationId xmlns:a16="http://schemas.microsoft.com/office/drawing/2014/main" id="{9746BF0B-2DFF-497E-9C38-34E5CD0F294F}"/>
              </a:ext>
            </a:extLst>
          </p:cNvPr>
          <p:cNvSpPr>
            <a:spLocks noChangeAspect="1"/>
          </p:cNvSpPr>
          <p:nvPr/>
        </p:nvSpPr>
        <p:spPr>
          <a:xfrm>
            <a:off x="5029201" y="428382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31" name="Oval 30">
            <a:extLst>
              <a:ext uri="{FF2B5EF4-FFF2-40B4-BE49-F238E27FC236}">
                <a16:creationId xmlns:a16="http://schemas.microsoft.com/office/drawing/2014/main" id="{17C2DC74-0FC3-4375-A25A-3371AA176BFC}"/>
              </a:ext>
            </a:extLst>
          </p:cNvPr>
          <p:cNvSpPr>
            <a:spLocks noChangeAspect="1"/>
          </p:cNvSpPr>
          <p:nvPr/>
        </p:nvSpPr>
        <p:spPr>
          <a:xfrm>
            <a:off x="4653741"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33" name="Oval 32">
            <a:extLst>
              <a:ext uri="{FF2B5EF4-FFF2-40B4-BE49-F238E27FC236}">
                <a16:creationId xmlns:a16="http://schemas.microsoft.com/office/drawing/2014/main" id="{126BBD21-1F8A-4A1A-89EE-7468734CCE8E}"/>
              </a:ext>
            </a:extLst>
          </p:cNvPr>
          <p:cNvSpPr>
            <a:spLocks noChangeAspect="1"/>
          </p:cNvSpPr>
          <p:nvPr/>
        </p:nvSpPr>
        <p:spPr>
          <a:xfrm>
            <a:off x="4946764"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36" name="TextBox 35">
            <a:extLst>
              <a:ext uri="{FF2B5EF4-FFF2-40B4-BE49-F238E27FC236}">
                <a16:creationId xmlns:a16="http://schemas.microsoft.com/office/drawing/2014/main" id="{17B49245-2DD3-414E-A259-A983F7A9E1F2}"/>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TFGe</a:t>
            </a:r>
            <a:r>
              <a:rPr lang="pt-BR" dirty="0"/>
              <a:t> &lt; 60 foi justificado no passado. Com base nessa justificativa, a gente decide adotar essa convenção ou propor um novo cutoff.</a:t>
            </a:r>
          </a:p>
        </p:txBody>
      </p:sp>
    </p:spTree>
    <p:extLst>
      <p:ext uri="{BB962C8B-B14F-4D97-AF65-F5344CB8AC3E}">
        <p14:creationId xmlns:p14="http://schemas.microsoft.com/office/powerpoint/2010/main" val="164995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FDD5FB7A-981C-42B9-AE90-FB59BE231BE9}"/>
              </a:ext>
            </a:extLst>
          </p:cNvPr>
          <p:cNvSpPr/>
          <p:nvPr/>
        </p:nvSpPr>
        <p:spPr>
          <a:xfrm>
            <a:off x="0" y="0"/>
            <a:ext cx="8512233" cy="646331"/>
          </a:xfrm>
          <a:prstGeom prst="rect">
            <a:avLst/>
          </a:prstGeom>
          <a:noFill/>
        </p:spPr>
        <p:txBody>
          <a:bodyPr wrap="squar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3b (radical)</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cxnSp>
        <p:nvCxnSpPr>
          <p:cNvPr id="40" name="Straight Arrow Connector 7">
            <a:extLst>
              <a:ext uri="{FF2B5EF4-FFF2-40B4-BE49-F238E27FC236}">
                <a16:creationId xmlns:a16="http://schemas.microsoft.com/office/drawing/2014/main" id="{995C6D6B-126C-4CBE-BBDC-65B9CF8D2EB5}"/>
              </a:ext>
            </a:extLst>
          </p:cNvPr>
          <p:cNvCxnSpPr>
            <a:cxnSpLocks/>
            <a:stCxn id="45" idx="2"/>
            <a:endCxn id="44" idx="3"/>
          </p:cNvCxnSpPr>
          <p:nvPr/>
        </p:nvCxnSpPr>
        <p:spPr>
          <a:xfrm rot="10800000">
            <a:off x="9761914" y="4757701"/>
            <a:ext cx="784151"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lowchart: Magnetic Disk 41">
            <a:extLst>
              <a:ext uri="{FF2B5EF4-FFF2-40B4-BE49-F238E27FC236}">
                <a16:creationId xmlns:a16="http://schemas.microsoft.com/office/drawing/2014/main" id="{7BA145DC-519B-43EC-90D1-8F6FA571B340}"/>
              </a:ext>
            </a:extLst>
          </p:cNvPr>
          <p:cNvSpPr/>
          <p:nvPr/>
        </p:nvSpPr>
        <p:spPr>
          <a:xfrm>
            <a:off x="8248985" y="3610543"/>
            <a:ext cx="1512916" cy="588872"/>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p>
        </p:txBody>
      </p:sp>
      <p:sp>
        <p:nvSpPr>
          <p:cNvPr id="43" name="Flowchart: Magnetic Disk 42">
            <a:extLst>
              <a:ext uri="{FF2B5EF4-FFF2-40B4-BE49-F238E27FC236}">
                <a16:creationId xmlns:a16="http://schemas.microsoft.com/office/drawing/2014/main" id="{6370AEA0-078B-47EE-8625-E101B1C0C48C}"/>
              </a:ext>
            </a:extLst>
          </p:cNvPr>
          <p:cNvSpPr/>
          <p:nvPr/>
        </p:nvSpPr>
        <p:spPr>
          <a:xfrm>
            <a:off x="8248985" y="5297325"/>
            <a:ext cx="1512916" cy="59639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PNS</a:t>
            </a:r>
          </a:p>
        </p:txBody>
      </p:sp>
      <p:sp>
        <p:nvSpPr>
          <p:cNvPr id="44" name="Rectangle: Rounded Corners 43">
            <a:extLst>
              <a:ext uri="{FF2B5EF4-FFF2-40B4-BE49-F238E27FC236}">
                <a16:creationId xmlns:a16="http://schemas.microsoft.com/office/drawing/2014/main" id="{A63A66F1-5A45-4288-9BE4-E31D32A17F91}"/>
              </a:ext>
            </a:extLst>
          </p:cNvPr>
          <p:cNvSpPr/>
          <p:nvPr/>
        </p:nvSpPr>
        <p:spPr>
          <a:xfrm>
            <a:off x="8248997" y="4375314"/>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Obter</a:t>
            </a:r>
            <a:r>
              <a:rPr lang="en-GB" sz="1400" dirty="0"/>
              <a:t> e </a:t>
            </a:r>
            <a:r>
              <a:rPr lang="en-GB" sz="1400" dirty="0" err="1"/>
              <a:t>comparar</a:t>
            </a:r>
            <a:r>
              <a:rPr lang="en-GB" sz="1400" dirty="0"/>
              <a:t> </a:t>
            </a:r>
            <a:r>
              <a:rPr lang="en-GB" sz="1400" dirty="0" err="1"/>
              <a:t>prevalências</a:t>
            </a:r>
            <a:endParaRPr lang="en-GB" sz="1400" dirty="0"/>
          </a:p>
        </p:txBody>
      </p:sp>
      <p:sp>
        <p:nvSpPr>
          <p:cNvPr id="45" name="Flowchart: Magnetic Disk 44">
            <a:extLst>
              <a:ext uri="{FF2B5EF4-FFF2-40B4-BE49-F238E27FC236}">
                <a16:creationId xmlns:a16="http://schemas.microsoft.com/office/drawing/2014/main" id="{14F43586-7210-462E-9A8B-0271FA859E72}"/>
              </a:ext>
            </a:extLst>
          </p:cNvPr>
          <p:cNvSpPr/>
          <p:nvPr/>
        </p:nvSpPr>
        <p:spPr>
          <a:xfrm>
            <a:off x="10546064"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Prevalência de DRC no BR</a:t>
            </a:r>
          </a:p>
        </p:txBody>
      </p:sp>
      <p:cxnSp>
        <p:nvCxnSpPr>
          <p:cNvPr id="46" name="Straight Arrow Connector 7">
            <a:extLst>
              <a:ext uri="{FF2B5EF4-FFF2-40B4-BE49-F238E27FC236}">
                <a16:creationId xmlns:a16="http://schemas.microsoft.com/office/drawing/2014/main" id="{CD8CAC9E-A5B7-417D-B1A1-DCBEF36FE57C}"/>
              </a:ext>
            </a:extLst>
          </p:cNvPr>
          <p:cNvCxnSpPr>
            <a:cxnSpLocks/>
            <a:stCxn id="42" idx="3"/>
            <a:endCxn id="44" idx="0"/>
          </p:cNvCxnSpPr>
          <p:nvPr/>
        </p:nvCxnSpPr>
        <p:spPr>
          <a:xfrm rot="16200000" flipH="1">
            <a:off x="8917500" y="4287358"/>
            <a:ext cx="175899"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7">
            <a:extLst>
              <a:ext uri="{FF2B5EF4-FFF2-40B4-BE49-F238E27FC236}">
                <a16:creationId xmlns:a16="http://schemas.microsoft.com/office/drawing/2014/main" id="{D7DA213C-C3A6-45A1-A0B2-E69D595019C7}"/>
              </a:ext>
            </a:extLst>
          </p:cNvPr>
          <p:cNvCxnSpPr>
            <a:cxnSpLocks/>
            <a:stCxn id="43" idx="1"/>
            <a:endCxn id="44" idx="2"/>
          </p:cNvCxnSpPr>
          <p:nvPr/>
        </p:nvCxnSpPr>
        <p:spPr>
          <a:xfrm rot="5400000" flipH="1" flipV="1">
            <a:off x="8926829" y="5218699"/>
            <a:ext cx="157240"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7">
            <a:extLst>
              <a:ext uri="{FF2B5EF4-FFF2-40B4-BE49-F238E27FC236}">
                <a16:creationId xmlns:a16="http://schemas.microsoft.com/office/drawing/2014/main" id="{4FB1B310-4C0F-4475-A67D-9981554A59F7}"/>
              </a:ext>
            </a:extLst>
          </p:cNvPr>
          <p:cNvCxnSpPr>
            <a:cxnSpLocks/>
            <a:stCxn id="44" idx="1"/>
            <a:endCxn id="49" idx="4"/>
          </p:cNvCxnSpPr>
          <p:nvPr/>
        </p:nvCxnSpPr>
        <p:spPr>
          <a:xfrm rot="10800000" flipV="1">
            <a:off x="7481455" y="4757699"/>
            <a:ext cx="767542"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lowchart: Magnetic Disk 48">
            <a:extLst>
              <a:ext uri="{FF2B5EF4-FFF2-40B4-BE49-F238E27FC236}">
                <a16:creationId xmlns:a16="http://schemas.microsoft.com/office/drawing/2014/main" id="{84CCFD5D-11F9-41ED-B6AA-E9516F032124}"/>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escolhido</a:t>
            </a:r>
            <a:endParaRPr lang="en-GB" dirty="0"/>
          </a:p>
        </p:txBody>
      </p:sp>
      <p:sp>
        <p:nvSpPr>
          <p:cNvPr id="50" name="Rectangle: Rounded Corners 49">
            <a:extLst>
              <a:ext uri="{FF2B5EF4-FFF2-40B4-BE49-F238E27FC236}">
                <a16:creationId xmlns:a16="http://schemas.microsoft.com/office/drawing/2014/main" id="{5883CF30-2A0B-4366-BAD8-D4CCEF597208}"/>
              </a:ext>
            </a:extLst>
          </p:cNvPr>
          <p:cNvSpPr/>
          <p:nvPr/>
        </p:nvSpPr>
        <p:spPr>
          <a:xfrm>
            <a:off x="3793375" y="31366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51" name="Straight Arrow Connector 7">
            <a:extLst>
              <a:ext uri="{FF2B5EF4-FFF2-40B4-BE49-F238E27FC236}">
                <a16:creationId xmlns:a16="http://schemas.microsoft.com/office/drawing/2014/main" id="{6DB6CC5E-489E-4A03-A6DA-EC236E745D4E}"/>
              </a:ext>
            </a:extLst>
          </p:cNvPr>
          <p:cNvCxnSpPr>
            <a:cxnSpLocks/>
            <a:stCxn id="49" idx="2"/>
            <a:endCxn id="50" idx="2"/>
          </p:cNvCxnSpPr>
          <p:nvPr/>
        </p:nvCxnSpPr>
        <p:spPr>
          <a:xfrm rot="10800000">
            <a:off x="4549833" y="3901437"/>
            <a:ext cx="1418706" cy="857596"/>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12E47BC8-7DC9-4537-AB76-5513C21AD57A}"/>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53" name="Straight Arrow Connector 7">
            <a:extLst>
              <a:ext uri="{FF2B5EF4-FFF2-40B4-BE49-F238E27FC236}">
                <a16:creationId xmlns:a16="http://schemas.microsoft.com/office/drawing/2014/main" id="{7343FED7-818E-4B2B-8376-6F7E081D4532}"/>
              </a:ext>
            </a:extLst>
          </p:cNvPr>
          <p:cNvCxnSpPr>
            <a:cxnSpLocks/>
            <a:stCxn id="52" idx="0"/>
            <a:endCxn id="60"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B08BEBCD-4441-414E-9E4E-C225C112F653}"/>
              </a:ext>
            </a:extLst>
          </p:cNvPr>
          <p:cNvSpPr/>
          <p:nvPr/>
        </p:nvSpPr>
        <p:spPr>
          <a:xfrm>
            <a:off x="180110" y="3136665"/>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a:t>
            </a:r>
            <a:r>
              <a:rPr lang="pt-BR" sz="1400"/>
              <a:t>US)</a:t>
            </a:r>
            <a:endParaRPr lang="en-GB" sz="1400" dirty="0"/>
          </a:p>
        </p:txBody>
      </p:sp>
      <p:sp>
        <p:nvSpPr>
          <p:cNvPr id="55" name="Oval 54">
            <a:extLst>
              <a:ext uri="{FF2B5EF4-FFF2-40B4-BE49-F238E27FC236}">
                <a16:creationId xmlns:a16="http://schemas.microsoft.com/office/drawing/2014/main" id="{B7671482-0907-4D8E-96AB-D78805D9F7A9}"/>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56" name="Straight Arrow Connector 7">
            <a:extLst>
              <a:ext uri="{FF2B5EF4-FFF2-40B4-BE49-F238E27FC236}">
                <a16:creationId xmlns:a16="http://schemas.microsoft.com/office/drawing/2014/main" id="{842AD9B5-FC58-410E-8064-8191A50960D1}"/>
              </a:ext>
            </a:extLst>
          </p:cNvPr>
          <p:cNvCxnSpPr>
            <a:cxnSpLocks/>
            <a:stCxn id="54" idx="3"/>
            <a:endCxn id="50" idx="1"/>
          </p:cNvCxnSpPr>
          <p:nvPr/>
        </p:nvCxnSpPr>
        <p:spPr>
          <a:xfrm>
            <a:off x="1693026" y="3519051"/>
            <a:ext cx="210034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7">
            <a:extLst>
              <a:ext uri="{FF2B5EF4-FFF2-40B4-BE49-F238E27FC236}">
                <a16:creationId xmlns:a16="http://schemas.microsoft.com/office/drawing/2014/main" id="{CD29C3FD-E511-47CA-BB53-0E02118B1879}"/>
              </a:ext>
            </a:extLst>
          </p:cNvPr>
          <p:cNvCxnSpPr>
            <a:cxnSpLocks/>
            <a:stCxn id="50" idx="0"/>
            <a:endCxn id="52"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7">
            <a:extLst>
              <a:ext uri="{FF2B5EF4-FFF2-40B4-BE49-F238E27FC236}">
                <a16:creationId xmlns:a16="http://schemas.microsoft.com/office/drawing/2014/main" id="{A29E94E7-1F8D-4BE4-A312-DAE31F546932}"/>
              </a:ext>
            </a:extLst>
          </p:cNvPr>
          <p:cNvCxnSpPr>
            <a:cxnSpLocks/>
            <a:stCxn id="49" idx="1"/>
            <a:endCxn id="52"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9A11FE20-CF1C-4E5D-A9D1-D644D2CF5768}"/>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61" name="Rectangle: Rounded Corners 60">
            <a:extLst>
              <a:ext uri="{FF2B5EF4-FFF2-40B4-BE49-F238E27FC236}">
                <a16:creationId xmlns:a16="http://schemas.microsoft.com/office/drawing/2014/main" id="{5F43D5C5-0339-4F2F-BDC3-043DB99212CB}"/>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62" name="Oval 61">
            <a:extLst>
              <a:ext uri="{FF2B5EF4-FFF2-40B4-BE49-F238E27FC236}">
                <a16:creationId xmlns:a16="http://schemas.microsoft.com/office/drawing/2014/main" id="{F7D90C2C-DAD6-4B0E-8400-A44799E27438}"/>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63" name="Straight Arrow Connector 7">
            <a:extLst>
              <a:ext uri="{FF2B5EF4-FFF2-40B4-BE49-F238E27FC236}">
                <a16:creationId xmlns:a16="http://schemas.microsoft.com/office/drawing/2014/main" id="{0B5C35C9-4308-4E77-9302-BD42A0805532}"/>
              </a:ext>
            </a:extLst>
          </p:cNvPr>
          <p:cNvCxnSpPr>
            <a:cxnSpLocks/>
            <a:stCxn id="61" idx="3"/>
            <a:endCxn id="60"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F22C756-BD96-4BE6-A2F5-CA1EACDF8AE5}"/>
              </a:ext>
            </a:extLst>
          </p:cNvPr>
          <p:cNvSpPr txBox="1"/>
          <p:nvPr/>
        </p:nvSpPr>
        <p:spPr>
          <a:xfrm>
            <a:off x="5612829" y="5403295"/>
            <a:ext cx="2300885" cy="646331"/>
          </a:xfrm>
          <a:prstGeom prst="rect">
            <a:avLst/>
          </a:prstGeom>
          <a:noFill/>
        </p:spPr>
        <p:txBody>
          <a:bodyPr wrap="square" rtlCol="0">
            <a:spAutoFit/>
          </a:bodyPr>
          <a:lstStyle>
            <a:defPPr>
              <a:defRPr lang="en-US"/>
            </a:defPPr>
            <a:lvl1pPr algn="ctr">
              <a:defRPr sz="1200" i="1">
                <a:solidFill>
                  <a:schemeClr val="accent2"/>
                </a:solidFill>
              </a:defRPr>
            </a:lvl1pPr>
          </a:lstStyle>
          <a:p>
            <a:r>
              <a:rPr lang="pt-BR" dirty="0"/>
              <a:t>A gente foca em determinar o melhor uso que a gente pode fazer dos datasets disponíveis.</a:t>
            </a:r>
          </a:p>
        </p:txBody>
      </p:sp>
      <p:sp>
        <p:nvSpPr>
          <p:cNvPr id="70" name="Rectangle: Rounded Corners 69">
            <a:extLst>
              <a:ext uri="{FF2B5EF4-FFF2-40B4-BE49-F238E27FC236}">
                <a16:creationId xmlns:a16="http://schemas.microsoft.com/office/drawing/2014/main" id="{1928E980-2456-45C6-BB7E-43775A2C9E0C}"/>
              </a:ext>
            </a:extLst>
          </p:cNvPr>
          <p:cNvSpPr/>
          <p:nvPr/>
        </p:nvSpPr>
        <p:spPr>
          <a:xfrm>
            <a:off x="5612830" y="5353395"/>
            <a:ext cx="2355266" cy="75357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B9F8802E-F8B6-428A-9618-EE19DDEC4401}"/>
              </a:ext>
            </a:extLst>
          </p:cNvPr>
          <p:cNvSpPr txBox="1"/>
          <p:nvPr/>
        </p:nvSpPr>
        <p:spPr>
          <a:xfrm>
            <a:off x="10461217" y="5317317"/>
            <a:ext cx="1597739" cy="1384995"/>
          </a:xfrm>
          <a:prstGeom prst="rect">
            <a:avLst/>
          </a:prstGeom>
          <a:noFill/>
        </p:spPr>
        <p:txBody>
          <a:bodyPr wrap="square" rtlCol="0">
            <a:spAutoFit/>
          </a:bodyPr>
          <a:lstStyle/>
          <a:p>
            <a:pPr algn="ctr"/>
            <a:r>
              <a:rPr lang="pt-BR" sz="1200" i="1" dirty="0">
                <a:solidFill>
                  <a:schemeClr val="accent2"/>
                </a:solidFill>
              </a:rPr>
              <a:t>Coletar dados de fontes publicadas e oficiais sobre prevalência de DRC na população brasileira. Identificar </a:t>
            </a:r>
            <a:r>
              <a:rPr lang="pt-BR" sz="1200" i="1" dirty="0" err="1">
                <a:solidFill>
                  <a:schemeClr val="accent2"/>
                </a:solidFill>
              </a:rPr>
              <a:t>cutoffs</a:t>
            </a:r>
            <a:r>
              <a:rPr lang="pt-BR" sz="1200" i="1" dirty="0">
                <a:solidFill>
                  <a:schemeClr val="accent2"/>
                </a:solidFill>
              </a:rPr>
              <a:t> usados.</a:t>
            </a:r>
          </a:p>
        </p:txBody>
      </p:sp>
    </p:spTree>
    <p:extLst>
      <p:ext uri="{BB962C8B-B14F-4D97-AF65-F5344CB8AC3E}">
        <p14:creationId xmlns:p14="http://schemas.microsoft.com/office/powerpoint/2010/main" val="326163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Escolhido</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de Idade 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FDD5FB7A-981C-42B9-AE90-FB59BE231BE9}"/>
              </a:ext>
            </a:extLst>
          </p:cNvPr>
          <p:cNvSpPr/>
          <p:nvPr/>
        </p:nvSpPr>
        <p:spPr>
          <a:xfrm>
            <a:off x="0" y="0"/>
            <a:ext cx="7063793"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Sketch 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Completa</a:t>
            </a:r>
            <a:r>
              <a:rPr lang="en-US" sz="3600" b="1" dirty="0">
                <a:ln w="12700">
                  <a:solidFill>
                    <a:schemeClr val="accent5"/>
                  </a:solidFill>
                  <a:prstDash val="solid"/>
                </a:ln>
                <a:pattFill prst="ltDnDiag">
                  <a:fgClr>
                    <a:schemeClr val="accent5">
                      <a:lumMod val="60000"/>
                      <a:lumOff val="40000"/>
                    </a:schemeClr>
                  </a:fgClr>
                  <a:bgClr>
                    <a:schemeClr val="bg1"/>
                  </a:bgClr>
                </a:pattFill>
              </a:rPr>
              <a:t> (v2)</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cxnSp>
        <p:nvCxnSpPr>
          <p:cNvPr id="27" name="Straight Arrow Connector 7">
            <a:extLst>
              <a:ext uri="{FF2B5EF4-FFF2-40B4-BE49-F238E27FC236}">
                <a16:creationId xmlns:a16="http://schemas.microsoft.com/office/drawing/2014/main" id="{8E422C28-3564-4331-BDE9-69297EF5A8C9}"/>
              </a:ext>
            </a:extLst>
          </p:cNvPr>
          <p:cNvCxnSpPr>
            <a:cxnSpLocks/>
            <a:stCxn id="5" idx="1"/>
            <a:endCxn id="31" idx="1"/>
          </p:cNvCxnSpPr>
          <p:nvPr/>
        </p:nvCxnSpPr>
        <p:spPr>
          <a:xfrm rot="5400000" flipH="1" flipV="1">
            <a:off x="6657859" y="2645578"/>
            <a:ext cx="1619485" cy="14852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255E95E5-F80E-4981-9750-54C09A8273FC}"/>
              </a:ext>
            </a:extLst>
          </p:cNvPr>
          <p:cNvSpPr/>
          <p:nvPr/>
        </p:nvSpPr>
        <p:spPr>
          <a:xfrm>
            <a:off x="8210205" y="219605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I</a:t>
            </a:r>
            <a:r>
              <a:rPr lang="en-GB" sz="1400"/>
              <a:t>dentificação</a:t>
            </a:r>
            <a:r>
              <a:rPr lang="en-GB" sz="1400" dirty="0"/>
              <a:t> </a:t>
            </a:r>
            <a:r>
              <a:rPr lang="en-GB" sz="1400"/>
              <a:t>de Indivíduos Saudáveis</a:t>
            </a:r>
            <a:endParaRPr lang="en-GB" sz="1400" dirty="0"/>
          </a:p>
        </p:txBody>
      </p:sp>
      <p:sp>
        <p:nvSpPr>
          <p:cNvPr id="32" name="Rectangle: Rounded Corners 31">
            <a:extLst>
              <a:ext uri="{FF2B5EF4-FFF2-40B4-BE49-F238E27FC236}">
                <a16:creationId xmlns:a16="http://schemas.microsoft.com/office/drawing/2014/main" id="{3376AAA3-0D07-4F84-B962-3C3490EA78AF}"/>
              </a:ext>
            </a:extLst>
          </p:cNvPr>
          <p:cNvSpPr/>
          <p:nvPr/>
        </p:nvSpPr>
        <p:spPr>
          <a:xfrm>
            <a:off x="8201892" y="1245887"/>
            <a:ext cx="1512916" cy="764771"/>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lumMod val="65000"/>
                    <a:lumOff val="35000"/>
                  </a:schemeClr>
                </a:solidFill>
              </a:rPr>
              <a:t>Equação de Idade Renal (BR)</a:t>
            </a:r>
            <a:endParaRPr lang="en-GB" sz="1400" dirty="0">
              <a:solidFill>
                <a:schemeClr val="tx1">
                  <a:lumMod val="65000"/>
                  <a:lumOff val="35000"/>
                </a:schemeClr>
              </a:solidFill>
            </a:endParaRPr>
          </a:p>
        </p:txBody>
      </p:sp>
      <p:cxnSp>
        <p:nvCxnSpPr>
          <p:cNvPr id="34" name="Straight Arrow Connector 7">
            <a:extLst>
              <a:ext uri="{FF2B5EF4-FFF2-40B4-BE49-F238E27FC236}">
                <a16:creationId xmlns:a16="http://schemas.microsoft.com/office/drawing/2014/main" id="{EC487FD6-3B39-4CFC-858E-C182544AD2DE}"/>
              </a:ext>
            </a:extLst>
          </p:cNvPr>
          <p:cNvCxnSpPr>
            <a:cxnSpLocks/>
            <a:stCxn id="31" idx="0"/>
            <a:endCxn id="32" idx="2"/>
          </p:cNvCxnSpPr>
          <p:nvPr/>
        </p:nvCxnSpPr>
        <p:spPr>
          <a:xfrm rot="16200000" flipV="1">
            <a:off x="8869810" y="2099199"/>
            <a:ext cx="185395" cy="8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7">
            <a:extLst>
              <a:ext uri="{FF2B5EF4-FFF2-40B4-BE49-F238E27FC236}">
                <a16:creationId xmlns:a16="http://schemas.microsoft.com/office/drawing/2014/main" id="{3CB18ACC-3C41-4083-B115-F0EA51581E63}"/>
              </a:ext>
            </a:extLst>
          </p:cNvPr>
          <p:cNvCxnSpPr>
            <a:cxnSpLocks/>
            <a:stCxn id="41" idx="2"/>
            <a:endCxn id="40" idx="3"/>
          </p:cNvCxnSpPr>
          <p:nvPr/>
        </p:nvCxnSpPr>
        <p:spPr>
          <a:xfrm rot="10800000">
            <a:off x="9761914" y="4757701"/>
            <a:ext cx="784151"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0174ADD-2536-4E61-9DA7-7474BA14026C}"/>
              </a:ext>
            </a:extLst>
          </p:cNvPr>
          <p:cNvSpPr txBox="1"/>
          <p:nvPr/>
        </p:nvSpPr>
        <p:spPr>
          <a:xfrm>
            <a:off x="10461217" y="5317317"/>
            <a:ext cx="1597739" cy="1384995"/>
          </a:xfrm>
          <a:prstGeom prst="rect">
            <a:avLst/>
          </a:prstGeom>
          <a:noFill/>
        </p:spPr>
        <p:txBody>
          <a:bodyPr wrap="square" rtlCol="0">
            <a:spAutoFit/>
          </a:bodyPr>
          <a:lstStyle/>
          <a:p>
            <a:pPr algn="ctr"/>
            <a:r>
              <a:rPr lang="pt-BR" sz="1200" i="1" dirty="0">
                <a:solidFill>
                  <a:schemeClr val="accent2"/>
                </a:solidFill>
              </a:rPr>
              <a:t>Coletar dados de fontes publicadas e oficiais sobre prevalência de DRC na população brasileira. Identificar </a:t>
            </a:r>
            <a:r>
              <a:rPr lang="pt-BR" sz="1200" i="1" dirty="0" err="1">
                <a:solidFill>
                  <a:schemeClr val="accent2"/>
                </a:solidFill>
              </a:rPr>
              <a:t>cutoffs</a:t>
            </a:r>
            <a:r>
              <a:rPr lang="pt-BR" sz="1200" i="1" dirty="0">
                <a:solidFill>
                  <a:schemeClr val="accent2"/>
                </a:solidFill>
              </a:rPr>
              <a:t> usados.</a:t>
            </a:r>
          </a:p>
        </p:txBody>
      </p:sp>
      <p:sp>
        <p:nvSpPr>
          <p:cNvPr id="38" name="Flowchart: Magnetic Disk 37">
            <a:extLst>
              <a:ext uri="{FF2B5EF4-FFF2-40B4-BE49-F238E27FC236}">
                <a16:creationId xmlns:a16="http://schemas.microsoft.com/office/drawing/2014/main" id="{1BB868AC-CACB-4204-BEF1-6EEF9EF5461B}"/>
              </a:ext>
            </a:extLst>
          </p:cNvPr>
          <p:cNvSpPr/>
          <p:nvPr/>
        </p:nvSpPr>
        <p:spPr>
          <a:xfrm>
            <a:off x="8248985" y="3610543"/>
            <a:ext cx="1512916" cy="588872"/>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p>
        </p:txBody>
      </p:sp>
      <p:sp>
        <p:nvSpPr>
          <p:cNvPr id="39" name="Flowchart: Magnetic Disk 38">
            <a:extLst>
              <a:ext uri="{FF2B5EF4-FFF2-40B4-BE49-F238E27FC236}">
                <a16:creationId xmlns:a16="http://schemas.microsoft.com/office/drawing/2014/main" id="{578076BE-273E-44EC-B0D9-F1C1B758FC4E}"/>
              </a:ext>
            </a:extLst>
          </p:cNvPr>
          <p:cNvSpPr/>
          <p:nvPr/>
        </p:nvSpPr>
        <p:spPr>
          <a:xfrm>
            <a:off x="8248985" y="5297325"/>
            <a:ext cx="1512916" cy="59639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PNS</a:t>
            </a:r>
          </a:p>
        </p:txBody>
      </p:sp>
      <p:sp>
        <p:nvSpPr>
          <p:cNvPr id="40" name="Rectangle: Rounded Corners 39">
            <a:extLst>
              <a:ext uri="{FF2B5EF4-FFF2-40B4-BE49-F238E27FC236}">
                <a16:creationId xmlns:a16="http://schemas.microsoft.com/office/drawing/2014/main" id="{6A8F95F6-7FFC-4D72-A049-E946D2F0EBBD}"/>
              </a:ext>
            </a:extLst>
          </p:cNvPr>
          <p:cNvSpPr/>
          <p:nvPr/>
        </p:nvSpPr>
        <p:spPr>
          <a:xfrm>
            <a:off x="8248997" y="4375314"/>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Obter</a:t>
            </a:r>
            <a:r>
              <a:rPr lang="en-GB" sz="1400" dirty="0"/>
              <a:t> e </a:t>
            </a:r>
            <a:r>
              <a:rPr lang="en-GB" sz="1400" dirty="0" err="1"/>
              <a:t>comparar</a:t>
            </a:r>
            <a:r>
              <a:rPr lang="en-GB" sz="1400" dirty="0"/>
              <a:t> </a:t>
            </a:r>
            <a:r>
              <a:rPr lang="en-GB" sz="1400" dirty="0" err="1"/>
              <a:t>prevalências</a:t>
            </a:r>
            <a:endParaRPr lang="en-GB" sz="1400" dirty="0"/>
          </a:p>
        </p:txBody>
      </p:sp>
      <p:sp>
        <p:nvSpPr>
          <p:cNvPr id="41" name="Flowchart: Magnetic Disk 40">
            <a:extLst>
              <a:ext uri="{FF2B5EF4-FFF2-40B4-BE49-F238E27FC236}">
                <a16:creationId xmlns:a16="http://schemas.microsoft.com/office/drawing/2014/main" id="{43C01261-61C2-4F51-BF20-4C55D30F9101}"/>
              </a:ext>
            </a:extLst>
          </p:cNvPr>
          <p:cNvSpPr/>
          <p:nvPr/>
        </p:nvSpPr>
        <p:spPr>
          <a:xfrm>
            <a:off x="10546064"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Prevalência de DRC no BR</a:t>
            </a:r>
          </a:p>
        </p:txBody>
      </p:sp>
      <p:cxnSp>
        <p:nvCxnSpPr>
          <p:cNvPr id="44" name="Straight Arrow Connector 7">
            <a:extLst>
              <a:ext uri="{FF2B5EF4-FFF2-40B4-BE49-F238E27FC236}">
                <a16:creationId xmlns:a16="http://schemas.microsoft.com/office/drawing/2014/main" id="{533EA06F-156C-4263-97B6-8D88650548EB}"/>
              </a:ext>
            </a:extLst>
          </p:cNvPr>
          <p:cNvCxnSpPr>
            <a:cxnSpLocks/>
            <a:stCxn id="38" idx="3"/>
            <a:endCxn id="40" idx="0"/>
          </p:cNvCxnSpPr>
          <p:nvPr/>
        </p:nvCxnSpPr>
        <p:spPr>
          <a:xfrm rot="16200000" flipH="1">
            <a:off x="8917500" y="4287358"/>
            <a:ext cx="175899"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7">
            <a:extLst>
              <a:ext uri="{FF2B5EF4-FFF2-40B4-BE49-F238E27FC236}">
                <a16:creationId xmlns:a16="http://schemas.microsoft.com/office/drawing/2014/main" id="{D6565DAA-C960-4FDD-9238-2D8651007E2F}"/>
              </a:ext>
            </a:extLst>
          </p:cNvPr>
          <p:cNvCxnSpPr>
            <a:cxnSpLocks/>
            <a:stCxn id="39" idx="1"/>
            <a:endCxn id="40" idx="2"/>
          </p:cNvCxnSpPr>
          <p:nvPr/>
        </p:nvCxnSpPr>
        <p:spPr>
          <a:xfrm rot="5400000" flipH="1" flipV="1">
            <a:off x="8926829" y="5218699"/>
            <a:ext cx="157240"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7">
            <a:extLst>
              <a:ext uri="{FF2B5EF4-FFF2-40B4-BE49-F238E27FC236}">
                <a16:creationId xmlns:a16="http://schemas.microsoft.com/office/drawing/2014/main" id="{4116425D-F9B7-44FC-8BE0-271EB50F3346}"/>
              </a:ext>
            </a:extLst>
          </p:cNvPr>
          <p:cNvCxnSpPr>
            <a:cxnSpLocks/>
            <a:stCxn id="40" idx="1"/>
            <a:endCxn id="5" idx="4"/>
          </p:cNvCxnSpPr>
          <p:nvPr/>
        </p:nvCxnSpPr>
        <p:spPr>
          <a:xfrm rot="10800000" flipV="1">
            <a:off x="7481455" y="4757699"/>
            <a:ext cx="767542"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115D7859-A348-401B-B87B-8CE31B95E392}"/>
              </a:ext>
            </a:extLst>
          </p:cNvPr>
          <p:cNvSpPr/>
          <p:nvPr/>
        </p:nvSpPr>
        <p:spPr>
          <a:xfrm>
            <a:off x="5968539" y="1254200"/>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Comparar </a:t>
            </a:r>
            <a:r>
              <a:rPr lang="pt-BR" sz="1400"/>
              <a:t>e Melhorar</a:t>
            </a:r>
            <a:endParaRPr lang="en-GB" sz="1400" dirty="0"/>
          </a:p>
        </p:txBody>
      </p:sp>
      <p:cxnSp>
        <p:nvCxnSpPr>
          <p:cNvPr id="48" name="Straight Arrow Connector 7">
            <a:extLst>
              <a:ext uri="{FF2B5EF4-FFF2-40B4-BE49-F238E27FC236}">
                <a16:creationId xmlns:a16="http://schemas.microsoft.com/office/drawing/2014/main" id="{AAD75B56-E459-45A7-93C5-37BA42AD7D11}"/>
              </a:ext>
            </a:extLst>
          </p:cNvPr>
          <p:cNvCxnSpPr>
            <a:cxnSpLocks/>
            <a:stCxn id="36" idx="3"/>
            <a:endCxn id="47" idx="1"/>
          </p:cNvCxnSpPr>
          <p:nvPr/>
        </p:nvCxnSpPr>
        <p:spPr>
          <a:xfrm flipV="1">
            <a:off x="5303521" y="1636586"/>
            <a:ext cx="665018" cy="8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7">
            <a:extLst>
              <a:ext uri="{FF2B5EF4-FFF2-40B4-BE49-F238E27FC236}">
                <a16:creationId xmlns:a16="http://schemas.microsoft.com/office/drawing/2014/main" id="{6459D293-A78B-4172-891A-F709B56152CC}"/>
              </a:ext>
            </a:extLst>
          </p:cNvPr>
          <p:cNvCxnSpPr>
            <a:cxnSpLocks/>
            <a:stCxn id="32" idx="1"/>
            <a:endCxn id="47" idx="3"/>
          </p:cNvCxnSpPr>
          <p:nvPr/>
        </p:nvCxnSpPr>
        <p:spPr>
          <a:xfrm rot="10800000" flipV="1">
            <a:off x="7481456" y="1628272"/>
            <a:ext cx="720437" cy="8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E07EEB3-138F-4D95-B2C7-51F55F2E1B50}"/>
              </a:ext>
            </a:extLst>
          </p:cNvPr>
          <p:cNvSpPr txBox="1"/>
          <p:nvPr/>
        </p:nvSpPr>
        <p:spPr>
          <a:xfrm>
            <a:off x="2125222" y="3927562"/>
            <a:ext cx="2300824" cy="646331"/>
          </a:xfrm>
          <a:prstGeom prst="rect">
            <a:avLst/>
          </a:prstGeom>
          <a:noFill/>
        </p:spPr>
        <p:txBody>
          <a:bodyPr wrap="square" rtlCol="0">
            <a:spAutoFit/>
          </a:bodyPr>
          <a:lstStyle/>
          <a:p>
            <a:pPr algn="ctr"/>
            <a:r>
              <a:rPr lang="pt-BR" sz="1200" i="1" dirty="0">
                <a:solidFill>
                  <a:schemeClr val="accent2"/>
                </a:solidFill>
              </a:rPr>
              <a:t>Modelo tradicional (baseado em MDRD-4 ou CKD-EPI) ou inovador (p. ex., uma rede neural)?</a:t>
            </a:r>
          </a:p>
        </p:txBody>
      </p:sp>
      <p:cxnSp>
        <p:nvCxnSpPr>
          <p:cNvPr id="53" name="Straight Arrow Connector 7">
            <a:extLst>
              <a:ext uri="{FF2B5EF4-FFF2-40B4-BE49-F238E27FC236}">
                <a16:creationId xmlns:a16="http://schemas.microsoft.com/office/drawing/2014/main" id="{6FA3FE44-1A53-4569-BD23-F4084D673B45}"/>
              </a:ext>
            </a:extLst>
          </p:cNvPr>
          <p:cNvCxnSpPr>
            <a:cxnSpLocks/>
            <a:stCxn id="42" idx="0"/>
            <a:endCxn id="32" idx="0"/>
          </p:cNvCxnSpPr>
          <p:nvPr/>
        </p:nvCxnSpPr>
        <p:spPr>
          <a:xfrm rot="5400000" flipH="1" flipV="1">
            <a:off x="4939146" y="-2756691"/>
            <a:ext cx="16626" cy="8021782"/>
          </a:xfrm>
          <a:prstGeom prst="bentConnector3">
            <a:avLst>
              <a:gd name="adj1" fmla="val 297490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A0AF90B-4201-4BE2-A7B9-A0BC8AE8F11E}"/>
              </a:ext>
            </a:extLst>
          </p:cNvPr>
          <p:cNvSpPr txBox="1"/>
          <p:nvPr/>
        </p:nvSpPr>
        <p:spPr>
          <a:xfrm>
            <a:off x="5851736" y="5317317"/>
            <a:ext cx="1746521" cy="830997"/>
          </a:xfrm>
          <a:prstGeom prst="rect">
            <a:avLst/>
          </a:prstGeom>
          <a:noFill/>
        </p:spPr>
        <p:txBody>
          <a:bodyPr wrap="square" rtlCol="0">
            <a:spAutoFit/>
          </a:bodyPr>
          <a:lstStyle/>
          <a:p>
            <a:pPr algn="ctr"/>
            <a:r>
              <a:rPr lang="pt-BR" sz="1200" i="1" dirty="0">
                <a:solidFill>
                  <a:schemeClr val="accent2"/>
                </a:solidFill>
              </a:rPr>
              <a:t>Qualidades e deficiências melhor identificadas promovem melhor gestão de risco.</a:t>
            </a:r>
          </a:p>
        </p:txBody>
      </p:sp>
      <p:sp>
        <p:nvSpPr>
          <p:cNvPr id="58" name="TextBox 57">
            <a:extLst>
              <a:ext uri="{FF2B5EF4-FFF2-40B4-BE49-F238E27FC236}">
                <a16:creationId xmlns:a16="http://schemas.microsoft.com/office/drawing/2014/main" id="{2B38580F-2129-4098-8971-AA2AC0200078}"/>
              </a:ext>
            </a:extLst>
          </p:cNvPr>
          <p:cNvSpPr txBox="1"/>
          <p:nvPr/>
        </p:nvSpPr>
        <p:spPr>
          <a:xfrm>
            <a:off x="9628912" y="1993417"/>
            <a:ext cx="2413408" cy="1569660"/>
          </a:xfrm>
          <a:prstGeom prst="rect">
            <a:avLst/>
          </a:prstGeom>
          <a:noFill/>
        </p:spPr>
        <p:txBody>
          <a:bodyPr wrap="square" rtlCol="0">
            <a:spAutoFit/>
          </a:bodyPr>
          <a:lstStyle/>
          <a:p>
            <a:pPr algn="ctr"/>
            <a:r>
              <a:rPr lang="pt-BR" sz="1200" i="1" dirty="0">
                <a:solidFill>
                  <a:schemeClr val="accent2"/>
                </a:solidFill>
              </a:rPr>
              <a:t>Mesmo que a escolha inicial de critérios seja um pouco arbitrária, comparações com modelos construídos usando outra metodologia podem identificar intuições questionáveis, apontar melhorias ou substanciar justificativas (por convergência).</a:t>
            </a:r>
          </a:p>
        </p:txBody>
      </p:sp>
      <p:sp>
        <p:nvSpPr>
          <p:cNvPr id="55" name="TextBox 54">
            <a:extLst>
              <a:ext uri="{FF2B5EF4-FFF2-40B4-BE49-F238E27FC236}">
                <a16:creationId xmlns:a16="http://schemas.microsoft.com/office/drawing/2014/main" id="{EEDB10AF-03CE-4304-8D64-542CA2C301CD}"/>
              </a:ext>
            </a:extLst>
          </p:cNvPr>
          <p:cNvSpPr txBox="1"/>
          <p:nvPr/>
        </p:nvSpPr>
        <p:spPr>
          <a:xfrm>
            <a:off x="1710168" y="1074371"/>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57" name="Oval 56">
            <a:extLst>
              <a:ext uri="{FF2B5EF4-FFF2-40B4-BE49-F238E27FC236}">
                <a16:creationId xmlns:a16="http://schemas.microsoft.com/office/drawing/2014/main" id="{AE7B9FC0-D67E-4243-9138-9467F0B810EA}"/>
              </a:ext>
            </a:extLst>
          </p:cNvPr>
          <p:cNvSpPr>
            <a:spLocks noChangeAspect="1"/>
          </p:cNvSpPr>
          <p:nvPr/>
        </p:nvSpPr>
        <p:spPr>
          <a:xfrm>
            <a:off x="2924688"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62" name="Oval 61">
            <a:extLst>
              <a:ext uri="{FF2B5EF4-FFF2-40B4-BE49-F238E27FC236}">
                <a16:creationId xmlns:a16="http://schemas.microsoft.com/office/drawing/2014/main" id="{D25379E7-70E8-42FD-8AD8-D5029161B1BD}"/>
              </a:ext>
            </a:extLst>
          </p:cNvPr>
          <p:cNvSpPr>
            <a:spLocks noChangeAspect="1"/>
          </p:cNvSpPr>
          <p:nvPr/>
        </p:nvSpPr>
        <p:spPr>
          <a:xfrm>
            <a:off x="2215338"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63" name="Oval 62">
            <a:extLst>
              <a:ext uri="{FF2B5EF4-FFF2-40B4-BE49-F238E27FC236}">
                <a16:creationId xmlns:a16="http://schemas.microsoft.com/office/drawing/2014/main" id="{AC991D1E-8D70-42B4-A04B-D60AFD3B5137}"/>
              </a:ext>
            </a:extLst>
          </p:cNvPr>
          <p:cNvSpPr>
            <a:spLocks noChangeAspect="1"/>
          </p:cNvSpPr>
          <p:nvPr/>
        </p:nvSpPr>
        <p:spPr>
          <a:xfrm>
            <a:off x="2570013"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64" name="Oval 63">
            <a:extLst>
              <a:ext uri="{FF2B5EF4-FFF2-40B4-BE49-F238E27FC236}">
                <a16:creationId xmlns:a16="http://schemas.microsoft.com/office/drawing/2014/main" id="{8A312728-E3E5-4E6F-875B-66F641A11291}"/>
              </a:ext>
            </a:extLst>
          </p:cNvPr>
          <p:cNvSpPr>
            <a:spLocks noChangeAspect="1"/>
          </p:cNvSpPr>
          <p:nvPr/>
        </p:nvSpPr>
        <p:spPr>
          <a:xfrm>
            <a:off x="5037514" y="4267197"/>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66" name="Oval 65">
            <a:extLst>
              <a:ext uri="{FF2B5EF4-FFF2-40B4-BE49-F238E27FC236}">
                <a16:creationId xmlns:a16="http://schemas.microsoft.com/office/drawing/2014/main" id="{A0C4DA1A-720F-4EA9-911B-F375E36C9A33}"/>
              </a:ext>
            </a:extLst>
          </p:cNvPr>
          <p:cNvSpPr>
            <a:spLocks noChangeAspect="1"/>
          </p:cNvSpPr>
          <p:nvPr/>
        </p:nvSpPr>
        <p:spPr>
          <a:xfrm>
            <a:off x="5990707" y="3023807"/>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67" name="TextBox 66">
            <a:extLst>
              <a:ext uri="{FF2B5EF4-FFF2-40B4-BE49-F238E27FC236}">
                <a16:creationId xmlns:a16="http://schemas.microsoft.com/office/drawing/2014/main" id="{C994C98C-030E-421D-93F4-659452FEB6A5}"/>
              </a:ext>
            </a:extLst>
          </p:cNvPr>
          <p:cNvSpPr txBox="1"/>
          <p:nvPr/>
        </p:nvSpPr>
        <p:spPr>
          <a:xfrm>
            <a:off x="1710168" y="2939190"/>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68" name="Oval 67">
            <a:extLst>
              <a:ext uri="{FF2B5EF4-FFF2-40B4-BE49-F238E27FC236}">
                <a16:creationId xmlns:a16="http://schemas.microsoft.com/office/drawing/2014/main" id="{5289EC2A-4C9E-4149-87AD-60514E1F24B3}"/>
              </a:ext>
            </a:extLst>
          </p:cNvPr>
          <p:cNvSpPr>
            <a:spLocks noChangeAspect="1"/>
          </p:cNvSpPr>
          <p:nvPr/>
        </p:nvSpPr>
        <p:spPr>
          <a:xfrm>
            <a:off x="292468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69" name="Oval 68">
            <a:extLst>
              <a:ext uri="{FF2B5EF4-FFF2-40B4-BE49-F238E27FC236}">
                <a16:creationId xmlns:a16="http://schemas.microsoft.com/office/drawing/2014/main" id="{46733010-B671-40A0-BB26-D4F3FA311666}"/>
              </a:ext>
            </a:extLst>
          </p:cNvPr>
          <p:cNvSpPr>
            <a:spLocks noChangeAspect="1"/>
          </p:cNvSpPr>
          <p:nvPr/>
        </p:nvSpPr>
        <p:spPr>
          <a:xfrm>
            <a:off x="221533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70" name="Oval 69">
            <a:extLst>
              <a:ext uri="{FF2B5EF4-FFF2-40B4-BE49-F238E27FC236}">
                <a16:creationId xmlns:a16="http://schemas.microsoft.com/office/drawing/2014/main" id="{07D5107F-4A4D-4445-8F65-A1E3886106A9}"/>
              </a:ext>
            </a:extLst>
          </p:cNvPr>
          <p:cNvSpPr>
            <a:spLocks noChangeAspect="1"/>
          </p:cNvSpPr>
          <p:nvPr/>
        </p:nvSpPr>
        <p:spPr>
          <a:xfrm>
            <a:off x="2570013"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71" name="Oval 70">
            <a:extLst>
              <a:ext uri="{FF2B5EF4-FFF2-40B4-BE49-F238E27FC236}">
                <a16:creationId xmlns:a16="http://schemas.microsoft.com/office/drawing/2014/main" id="{3896C521-94B5-46E6-A19F-27E13944BD0B}"/>
              </a:ext>
            </a:extLst>
          </p:cNvPr>
          <p:cNvSpPr>
            <a:spLocks noChangeAspect="1"/>
          </p:cNvSpPr>
          <p:nvPr/>
        </p:nvSpPr>
        <p:spPr>
          <a:xfrm>
            <a:off x="4653741"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72" name="Oval 71">
            <a:extLst>
              <a:ext uri="{FF2B5EF4-FFF2-40B4-BE49-F238E27FC236}">
                <a16:creationId xmlns:a16="http://schemas.microsoft.com/office/drawing/2014/main" id="{1DEB2E9F-6DFC-4CAD-8CF3-8692C643DC35}"/>
              </a:ext>
            </a:extLst>
          </p:cNvPr>
          <p:cNvSpPr>
            <a:spLocks noChangeAspect="1"/>
          </p:cNvSpPr>
          <p:nvPr/>
        </p:nvSpPr>
        <p:spPr>
          <a:xfrm>
            <a:off x="4652357" y="197682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73" name="Oval 72">
            <a:extLst>
              <a:ext uri="{FF2B5EF4-FFF2-40B4-BE49-F238E27FC236}">
                <a16:creationId xmlns:a16="http://schemas.microsoft.com/office/drawing/2014/main" id="{8D3B7EF6-9668-4FD3-AE83-95B8A6DEB970}"/>
              </a:ext>
            </a:extLst>
          </p:cNvPr>
          <p:cNvSpPr>
            <a:spLocks noChangeAspect="1"/>
          </p:cNvSpPr>
          <p:nvPr/>
        </p:nvSpPr>
        <p:spPr>
          <a:xfrm>
            <a:off x="4946764"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cxnSp>
        <p:nvCxnSpPr>
          <p:cNvPr id="74" name="Straight Arrow Connector 7">
            <a:extLst>
              <a:ext uri="{FF2B5EF4-FFF2-40B4-BE49-F238E27FC236}">
                <a16:creationId xmlns:a16="http://schemas.microsoft.com/office/drawing/2014/main" id="{BD99652F-076A-44B3-BBDE-8323E5C5B89C}"/>
              </a:ext>
            </a:extLst>
          </p:cNvPr>
          <p:cNvCxnSpPr>
            <a:cxnSpLocks/>
            <a:stCxn id="47" idx="0"/>
            <a:endCxn id="75" idx="4"/>
          </p:cNvCxnSpPr>
          <p:nvPr/>
        </p:nvCxnSpPr>
        <p:spPr>
          <a:xfrm rot="5400000" flipH="1" flipV="1">
            <a:off x="6637154" y="1166357"/>
            <a:ext cx="175687"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2F0FE160-F2A8-4B3C-962C-C5CFEC07D8CB}"/>
              </a:ext>
            </a:extLst>
          </p:cNvPr>
          <p:cNvSpPr>
            <a:spLocks noChangeAspect="1"/>
          </p:cNvSpPr>
          <p:nvPr/>
        </p:nvSpPr>
        <p:spPr>
          <a:xfrm>
            <a:off x="6587837" y="80419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76" name="Oval 75">
            <a:extLst>
              <a:ext uri="{FF2B5EF4-FFF2-40B4-BE49-F238E27FC236}">
                <a16:creationId xmlns:a16="http://schemas.microsoft.com/office/drawing/2014/main" id="{448274ED-E623-40FA-88A7-04ECE3DE9D1F}"/>
              </a:ext>
            </a:extLst>
          </p:cNvPr>
          <p:cNvSpPr>
            <a:spLocks noChangeAspect="1"/>
          </p:cNvSpPr>
          <p:nvPr/>
        </p:nvSpPr>
        <p:spPr>
          <a:xfrm>
            <a:off x="7198823" y="3023807"/>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77" name="Oval 76">
            <a:extLst>
              <a:ext uri="{FF2B5EF4-FFF2-40B4-BE49-F238E27FC236}">
                <a16:creationId xmlns:a16="http://schemas.microsoft.com/office/drawing/2014/main" id="{56383274-72E0-49CB-8F53-F668D36D56C0}"/>
              </a:ext>
            </a:extLst>
          </p:cNvPr>
          <p:cNvSpPr>
            <a:spLocks noChangeAspect="1"/>
          </p:cNvSpPr>
          <p:nvPr/>
        </p:nvSpPr>
        <p:spPr>
          <a:xfrm>
            <a:off x="5342314"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78" name="Oval 77">
            <a:extLst>
              <a:ext uri="{FF2B5EF4-FFF2-40B4-BE49-F238E27FC236}">
                <a16:creationId xmlns:a16="http://schemas.microsoft.com/office/drawing/2014/main" id="{4E6FE1DD-BDB4-4FE7-9496-20559ED9AD2D}"/>
              </a:ext>
            </a:extLst>
          </p:cNvPr>
          <p:cNvSpPr>
            <a:spLocks noChangeAspect="1"/>
          </p:cNvSpPr>
          <p:nvPr/>
        </p:nvSpPr>
        <p:spPr>
          <a:xfrm>
            <a:off x="7704513"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cxnSp>
        <p:nvCxnSpPr>
          <p:cNvPr id="79" name="Straight Arrow Connector 7">
            <a:extLst>
              <a:ext uri="{FF2B5EF4-FFF2-40B4-BE49-F238E27FC236}">
                <a16:creationId xmlns:a16="http://schemas.microsoft.com/office/drawing/2014/main" id="{C0AAB5B8-191B-47D8-A1AF-C2A773C511F8}"/>
              </a:ext>
            </a:extLst>
          </p:cNvPr>
          <p:cNvCxnSpPr>
            <a:cxnSpLocks/>
            <a:stCxn id="5" idx="1"/>
            <a:endCxn id="47" idx="2"/>
          </p:cNvCxnSpPr>
          <p:nvPr/>
        </p:nvCxnSpPr>
        <p:spPr>
          <a:xfrm rot="5400000" flipH="1" flipV="1">
            <a:off x="5635521" y="3108448"/>
            <a:ext cx="2178953"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3F64EF87-53B5-42FA-9A9D-A4782A863779}"/>
              </a:ext>
            </a:extLst>
          </p:cNvPr>
          <p:cNvSpPr>
            <a:spLocks noChangeAspect="1"/>
          </p:cNvSpPr>
          <p:nvPr/>
        </p:nvSpPr>
        <p:spPr>
          <a:xfrm>
            <a:off x="6738735" y="2450224"/>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82" name="Oval 81">
            <a:extLst>
              <a:ext uri="{FF2B5EF4-FFF2-40B4-BE49-F238E27FC236}">
                <a16:creationId xmlns:a16="http://schemas.microsoft.com/office/drawing/2014/main" id="{0A0CE4DE-9DE7-481F-81A9-14CF9B161683}"/>
              </a:ext>
            </a:extLst>
          </p:cNvPr>
          <p:cNvSpPr>
            <a:spLocks noChangeAspect="1"/>
          </p:cNvSpPr>
          <p:nvPr/>
        </p:nvSpPr>
        <p:spPr>
          <a:xfrm>
            <a:off x="5655427"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Tree>
    <p:extLst>
      <p:ext uri="{BB962C8B-B14F-4D97-AF65-F5344CB8AC3E}">
        <p14:creationId xmlns:p14="http://schemas.microsoft.com/office/powerpoint/2010/main" val="132651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689C3-4BB4-4577-BCE3-21379C15B6B9}"/>
              </a:ext>
            </a:extLst>
          </p:cNvPr>
          <p:cNvSpPr/>
          <p:nvPr/>
        </p:nvSpPr>
        <p:spPr>
          <a:xfrm>
            <a:off x="1340512" y="1105422"/>
            <a:ext cx="9511002" cy="2585323"/>
          </a:xfrm>
          <a:prstGeom prst="rect">
            <a:avLst/>
          </a:prstGeom>
          <a:noFill/>
        </p:spPr>
        <p:txBody>
          <a:bodyPr wrap="none" lIns="91440" tIns="45720" rIns="91440" bIns="45720">
            <a:spAutoFit/>
          </a:bodyPr>
          <a:lstStyle/>
          <a:p>
            <a:pPr algn="ctr"/>
            <a:r>
              <a:rPr lang="en-US" sz="5400" b="1" cap="none" spc="0" dirty="0" err="1">
                <a:ln w="12700">
                  <a:solidFill>
                    <a:schemeClr val="accent5"/>
                  </a:solidFill>
                  <a:prstDash val="solid"/>
                </a:ln>
                <a:pattFill prst="ltDnDiag">
                  <a:fgClr>
                    <a:schemeClr val="accent5">
                      <a:lumMod val="60000"/>
                      <a:lumOff val="40000"/>
                    </a:schemeClr>
                  </a:fgClr>
                  <a:bgClr>
                    <a:schemeClr val="bg1"/>
                  </a:bgClr>
                </a:pattFill>
                <a:effectLst/>
              </a:rPr>
              <a:t>Estudos</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 de DRC</a:t>
            </a:r>
          </a:p>
          <a:p>
            <a:pPr algn="ctr"/>
            <a:endParaRPr lang="en-US" sz="5400" b="1" dirty="0">
              <a:ln w="12700">
                <a:solidFill>
                  <a:schemeClr val="accent5"/>
                </a:solidFill>
                <a:prstDash val="solid"/>
              </a:ln>
              <a:pattFill prst="ltDnDiag">
                <a:fgClr>
                  <a:schemeClr val="accent5">
                    <a:lumMod val="60000"/>
                    <a:lumOff val="40000"/>
                  </a:schemeClr>
                </a:fgClr>
                <a:bgClr>
                  <a:schemeClr val="bg1"/>
                </a:bgClr>
              </a:pattFill>
            </a:endParaRPr>
          </a:p>
          <a:p>
            <a:pPr algn="ctr"/>
            <a:r>
              <a:rPr lang="en-US" sz="5400" b="1" dirty="0" err="1">
                <a:ln w="12700">
                  <a:solidFill>
                    <a:schemeClr val="accent5"/>
                  </a:solidFill>
                  <a:prstDash val="solid"/>
                </a:ln>
                <a:pattFill prst="ltDnDiag">
                  <a:fgClr>
                    <a:schemeClr val="accent5">
                      <a:lumMod val="60000"/>
                      <a:lumOff val="40000"/>
                    </a:schemeClr>
                  </a:fgClr>
                  <a:bgClr>
                    <a:schemeClr val="bg1"/>
                  </a:bgClr>
                </a:pattFill>
              </a:rPr>
              <a:t>Roteiro</a:t>
            </a:r>
            <a:r>
              <a:rPr lang="en-US" sz="5400" b="1" dirty="0">
                <a:ln w="12700">
                  <a:solidFill>
                    <a:schemeClr val="accent5"/>
                  </a:solidFill>
                  <a:prstDash val="solid"/>
                </a:ln>
                <a:pattFill prst="ltDnDiag">
                  <a:fgClr>
                    <a:schemeClr val="accent5">
                      <a:lumMod val="60000"/>
                      <a:lumOff val="40000"/>
                    </a:schemeClr>
                  </a:fgClr>
                  <a:bgClr>
                    <a:schemeClr val="bg1"/>
                  </a:bgClr>
                </a:pattFill>
              </a:rPr>
              <a:t> da Segunda </a:t>
            </a:r>
            <a:r>
              <a:rPr lang="en-US" sz="54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Rectangle 2">
            <a:extLst>
              <a:ext uri="{FF2B5EF4-FFF2-40B4-BE49-F238E27FC236}">
                <a16:creationId xmlns:a16="http://schemas.microsoft.com/office/drawing/2014/main" id="{0186C91E-A2B9-43AF-8ED6-270EAE80C069}"/>
              </a:ext>
            </a:extLst>
          </p:cNvPr>
          <p:cNvSpPr/>
          <p:nvPr/>
        </p:nvSpPr>
        <p:spPr>
          <a:xfrm>
            <a:off x="5742390" y="4306028"/>
            <a:ext cx="707246" cy="1446550"/>
          </a:xfrm>
          <a:prstGeom prst="rect">
            <a:avLst/>
          </a:prstGeom>
          <a:noFill/>
        </p:spPr>
        <p:txBody>
          <a:bodyPr wrap="none" lIns="91440" tIns="45720" rIns="91440" bIns="45720">
            <a:spAutoFit/>
          </a:bodyPr>
          <a:lstStyle/>
          <a:p>
            <a:pPr algn="ctr"/>
            <a:r>
              <a:rPr lang="en-US" sz="88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sp>
        <p:nvSpPr>
          <p:cNvPr id="4" name="TextBox 3">
            <a:extLst>
              <a:ext uri="{FF2B5EF4-FFF2-40B4-BE49-F238E27FC236}">
                <a16:creationId xmlns:a16="http://schemas.microsoft.com/office/drawing/2014/main" id="{02C62695-8615-4812-AB7B-EB3C56EA6415}"/>
              </a:ext>
            </a:extLst>
          </p:cNvPr>
          <p:cNvSpPr txBox="1"/>
          <p:nvPr/>
        </p:nvSpPr>
        <p:spPr>
          <a:xfrm>
            <a:off x="9601200" y="6519446"/>
            <a:ext cx="2590800" cy="338554"/>
          </a:xfrm>
          <a:prstGeom prst="rect">
            <a:avLst/>
          </a:prstGeom>
          <a:noFill/>
        </p:spPr>
        <p:txBody>
          <a:bodyPr wrap="square" rtlCol="0">
            <a:spAutoFit/>
          </a:bodyPr>
          <a:lstStyle/>
          <a:p>
            <a:pPr algn="r"/>
            <a:r>
              <a:rPr lang="pt-BR" sz="1600" i="1" dirty="0">
                <a:solidFill>
                  <a:srgbClr val="FF0000"/>
                </a:solidFill>
              </a:rPr>
              <a:t>8 de novembro de 2021</a:t>
            </a:r>
          </a:p>
        </p:txBody>
      </p:sp>
    </p:spTree>
    <p:extLst>
      <p:ext uri="{BB962C8B-B14F-4D97-AF65-F5344CB8AC3E}">
        <p14:creationId xmlns:p14="http://schemas.microsoft.com/office/powerpoint/2010/main" val="81353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47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2348A8-184D-4C92-ACEF-94CCDA07778E}"/>
              </a:ext>
            </a:extLst>
          </p:cNvPr>
          <p:cNvPicPr>
            <a:picLocks noChangeAspect="1"/>
          </p:cNvPicPr>
          <p:nvPr/>
        </p:nvPicPr>
        <p:blipFill rotWithShape="1">
          <a:blip r:embed="rId2"/>
          <a:srcRect l="8742" t="12350" r="12377" b="33115"/>
          <a:stretch/>
        </p:blipFill>
        <p:spPr>
          <a:xfrm>
            <a:off x="5919583" y="3630253"/>
            <a:ext cx="5454569" cy="3161243"/>
          </a:xfrm>
          <a:prstGeom prst="rect">
            <a:avLst/>
          </a:prstGeom>
        </p:spPr>
      </p:pic>
      <p:pic>
        <p:nvPicPr>
          <p:cNvPr id="7" name="Picture 6">
            <a:extLst>
              <a:ext uri="{FF2B5EF4-FFF2-40B4-BE49-F238E27FC236}">
                <a16:creationId xmlns:a16="http://schemas.microsoft.com/office/drawing/2014/main" id="{2861F6D6-CA81-41AC-BD1D-EFC198BB47BD}"/>
              </a:ext>
            </a:extLst>
          </p:cNvPr>
          <p:cNvPicPr>
            <a:picLocks noChangeAspect="1"/>
          </p:cNvPicPr>
          <p:nvPr/>
        </p:nvPicPr>
        <p:blipFill rotWithShape="1">
          <a:blip r:embed="rId3"/>
          <a:srcRect t="4481" b="63825"/>
          <a:stretch/>
        </p:blipFill>
        <p:spPr>
          <a:xfrm>
            <a:off x="817848" y="1274161"/>
            <a:ext cx="10556304" cy="2854162"/>
          </a:xfrm>
          <a:prstGeom prst="rect">
            <a:avLst/>
          </a:prstGeom>
        </p:spPr>
      </p:pic>
      <p:pic>
        <p:nvPicPr>
          <p:cNvPr id="9" name="Picture 8">
            <a:extLst>
              <a:ext uri="{FF2B5EF4-FFF2-40B4-BE49-F238E27FC236}">
                <a16:creationId xmlns:a16="http://schemas.microsoft.com/office/drawing/2014/main" id="{FC54E709-9756-4F2D-A9BF-235398FA0A98}"/>
              </a:ext>
            </a:extLst>
          </p:cNvPr>
          <p:cNvPicPr>
            <a:picLocks noChangeAspect="1"/>
          </p:cNvPicPr>
          <p:nvPr/>
        </p:nvPicPr>
        <p:blipFill rotWithShape="1">
          <a:blip r:embed="rId4"/>
          <a:srcRect t="7213" b="47323"/>
          <a:stretch/>
        </p:blipFill>
        <p:spPr>
          <a:xfrm>
            <a:off x="817848" y="4422102"/>
            <a:ext cx="5101735" cy="1978702"/>
          </a:xfrm>
          <a:prstGeom prst="rect">
            <a:avLst/>
          </a:prstGeom>
        </p:spPr>
      </p:pic>
      <p:sp>
        <p:nvSpPr>
          <p:cNvPr id="6" name="Rectangle 5">
            <a:extLst>
              <a:ext uri="{FF2B5EF4-FFF2-40B4-BE49-F238E27FC236}">
                <a16:creationId xmlns:a16="http://schemas.microsoft.com/office/drawing/2014/main" id="{A3890CC1-6EBB-4F24-99DB-2F8B109C6033}"/>
              </a:ext>
            </a:extLst>
          </p:cNvPr>
          <p:cNvSpPr/>
          <p:nvPr/>
        </p:nvSpPr>
        <p:spPr>
          <a:xfrm>
            <a:off x="0" y="0"/>
            <a:ext cx="4439934" cy="646331"/>
          </a:xfrm>
          <a:prstGeom prst="rect">
            <a:avLst/>
          </a:prstGeom>
          <a:noFill/>
        </p:spPr>
        <p:txBody>
          <a:bodyPr wrap="none" lIns="91440" tIns="45720" rIns="91440" bIns="45720">
            <a:spAutoFit/>
          </a:bodyPr>
          <a:lstStyle/>
          <a:p>
            <a:pPr algn="ctr"/>
            <a:r>
              <a:rPr lang="pt-BR" sz="3600" b="1" cap="none" spc="0" dirty="0">
                <a:ln w="12700">
                  <a:solidFill>
                    <a:schemeClr val="accent5"/>
                  </a:solidFill>
                  <a:prstDash val="solid"/>
                </a:ln>
                <a:pattFill prst="ltDnDiag">
                  <a:fgClr>
                    <a:schemeClr val="accent5">
                      <a:lumMod val="60000"/>
                      <a:lumOff val="40000"/>
                    </a:schemeClr>
                  </a:fgClr>
                  <a:bgClr>
                    <a:schemeClr val="bg1"/>
                  </a:bgClr>
                </a:pattFill>
                <a:effectLst/>
              </a:rPr>
              <a:t>U</a:t>
            </a:r>
            <a:r>
              <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ma nota </a:t>
            </a:r>
            <a:r>
              <a:rPr lang="en-US" sz="3600" b="1" cap="none" spc="0" dirty="0" err="1">
                <a:ln w="12700">
                  <a:solidFill>
                    <a:schemeClr val="accent5"/>
                  </a:solidFill>
                  <a:prstDash val="solid"/>
                </a:ln>
                <a:pattFill prst="ltDnDiag">
                  <a:fgClr>
                    <a:schemeClr val="accent5">
                      <a:lumMod val="60000"/>
                      <a:lumOff val="40000"/>
                    </a:schemeClr>
                  </a:fgClr>
                  <a:bgClr>
                    <a:schemeClr val="bg1"/>
                  </a:bgClr>
                </a:pattFill>
                <a:effectLst/>
              </a:rPr>
              <a:t>sobre</a:t>
            </a:r>
            <a:r>
              <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 </a:t>
            </a:r>
            <a:r>
              <a:rPr lang="en-US" sz="3600" b="1" cap="none" spc="0" dirty="0" err="1">
                <a:ln w="12700">
                  <a:solidFill>
                    <a:schemeClr val="accent5"/>
                  </a:solidFill>
                  <a:prstDash val="solid"/>
                </a:ln>
                <a:pattFill prst="ltDnDiag">
                  <a:fgClr>
                    <a:schemeClr val="accent5">
                      <a:lumMod val="60000"/>
                      <a:lumOff val="40000"/>
                    </a:schemeClr>
                  </a:fgClr>
                  <a:bgClr>
                    <a:schemeClr val="bg1"/>
                  </a:bgClr>
                </a:pattFill>
                <a:effectLst/>
              </a:rPr>
              <a:t>riscos</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0" name="Rectangle: Rounded Corners 9">
            <a:extLst>
              <a:ext uri="{FF2B5EF4-FFF2-40B4-BE49-F238E27FC236}">
                <a16:creationId xmlns:a16="http://schemas.microsoft.com/office/drawing/2014/main" id="{A26639CB-0591-4C66-818F-F421F4B7675A}"/>
              </a:ext>
            </a:extLst>
          </p:cNvPr>
          <p:cNvSpPr/>
          <p:nvPr/>
        </p:nvSpPr>
        <p:spPr>
          <a:xfrm>
            <a:off x="1349784" y="2528433"/>
            <a:ext cx="2274565" cy="35608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E802F131-8F32-4682-9AEB-1B7E31D420CE}"/>
              </a:ext>
            </a:extLst>
          </p:cNvPr>
          <p:cNvSpPr/>
          <p:nvPr/>
        </p:nvSpPr>
        <p:spPr>
          <a:xfrm>
            <a:off x="7886360" y="2528433"/>
            <a:ext cx="2030724" cy="35608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A95CF43A-4C7C-49DF-A330-FAE368273571}"/>
              </a:ext>
            </a:extLst>
          </p:cNvPr>
          <p:cNvSpPr/>
          <p:nvPr/>
        </p:nvSpPr>
        <p:spPr>
          <a:xfrm>
            <a:off x="1011733" y="5070787"/>
            <a:ext cx="2354922" cy="2675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0E43ECB7-4739-4186-819E-711EBE8B9DBD}"/>
              </a:ext>
            </a:extLst>
          </p:cNvPr>
          <p:cNvSpPr/>
          <p:nvPr/>
        </p:nvSpPr>
        <p:spPr>
          <a:xfrm>
            <a:off x="7158865" y="5273065"/>
            <a:ext cx="2402256" cy="2675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A30D8AB-F31D-4768-8BCE-79B8BDF9DF6E}"/>
              </a:ext>
            </a:extLst>
          </p:cNvPr>
          <p:cNvSpPr txBox="1"/>
          <p:nvPr/>
        </p:nvSpPr>
        <p:spPr>
          <a:xfrm>
            <a:off x="5919583" y="167544"/>
            <a:ext cx="5178950" cy="2246769"/>
          </a:xfrm>
          <a:prstGeom prst="rect">
            <a:avLst/>
          </a:prstGeom>
          <a:solidFill>
            <a:schemeClr val="bg1">
              <a:alpha val="90000"/>
            </a:schemeClr>
          </a:solidFill>
        </p:spPr>
        <p:txBody>
          <a:bodyPr wrap="square" rtlCol="0">
            <a:spAutoFit/>
          </a:bodyPr>
          <a:lstStyle/>
          <a:p>
            <a:r>
              <a:rPr lang="pt-BR" sz="1400" i="1" dirty="0">
                <a:solidFill>
                  <a:srgbClr val="FF0000"/>
                </a:solidFill>
              </a:rPr>
              <a:t>Quais os riscos de propormos novos </a:t>
            </a:r>
            <a:r>
              <a:rPr lang="pt-BR" sz="1400" i="1" dirty="0" err="1">
                <a:solidFill>
                  <a:srgbClr val="FF0000"/>
                </a:solidFill>
              </a:rPr>
              <a:t>cutoffs</a:t>
            </a:r>
            <a:r>
              <a:rPr lang="pt-BR" sz="1400" i="1" dirty="0">
                <a:solidFill>
                  <a:srgbClr val="FF0000"/>
                </a:solidFill>
              </a:rPr>
              <a:t>?</a:t>
            </a:r>
          </a:p>
          <a:p>
            <a:endParaRPr lang="pt-BR" sz="1400" i="1" dirty="0">
              <a:solidFill>
                <a:srgbClr val="FF0000"/>
              </a:solidFill>
            </a:endParaRPr>
          </a:p>
          <a:p>
            <a:r>
              <a:rPr lang="pt-BR" sz="1400" i="1" dirty="0">
                <a:solidFill>
                  <a:srgbClr val="FF0000"/>
                </a:solidFill>
              </a:rPr>
              <a:t>A área de aplicação me parece estar em “revisão interna”.</a:t>
            </a:r>
          </a:p>
          <a:p>
            <a:r>
              <a:rPr lang="pt-BR" sz="1400" i="1" dirty="0">
                <a:solidFill>
                  <a:srgbClr val="FF0000"/>
                </a:solidFill>
              </a:rPr>
              <a:t>Evidência: (1) Uso de raça como preditor de TFG sendo questionado; (2) Gestão de controvérsia e promoção de consenso são metas permanentes da comunidade, como indica a organização das conferências do KDIGO.</a:t>
            </a:r>
          </a:p>
          <a:p>
            <a:endParaRPr lang="pt-BR" sz="1400" i="1" dirty="0">
              <a:solidFill>
                <a:srgbClr val="FF0000"/>
              </a:solidFill>
            </a:endParaRPr>
          </a:p>
          <a:p>
            <a:r>
              <a:rPr lang="pt-BR" sz="1400" i="1" dirty="0">
                <a:solidFill>
                  <a:srgbClr val="FF0000"/>
                </a:solidFill>
              </a:rPr>
              <a:t>Meu voto: sigamos o consenso vigente. Paciente tem DRC se e somente se a execução do protocolo de identificação assim apontar.</a:t>
            </a:r>
          </a:p>
        </p:txBody>
      </p:sp>
    </p:spTree>
    <p:extLst>
      <p:ext uri="{BB962C8B-B14F-4D97-AF65-F5344CB8AC3E}">
        <p14:creationId xmlns:p14="http://schemas.microsoft.com/office/powerpoint/2010/main" val="3780150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689C3-4BB4-4577-BCE3-21379C15B6B9}"/>
              </a:ext>
            </a:extLst>
          </p:cNvPr>
          <p:cNvSpPr/>
          <p:nvPr/>
        </p:nvSpPr>
        <p:spPr>
          <a:xfrm>
            <a:off x="4852725" y="1105422"/>
            <a:ext cx="2486578"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The End</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Tree>
    <p:extLst>
      <p:ext uri="{BB962C8B-B14F-4D97-AF65-F5344CB8AC3E}">
        <p14:creationId xmlns:p14="http://schemas.microsoft.com/office/powerpoint/2010/main" val="4030242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224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FDCBE7-5400-4B5C-ACCA-DD080AE46789}"/>
              </a:ext>
            </a:extLst>
          </p:cNvPr>
          <p:cNvPicPr>
            <a:picLocks noChangeAspect="1"/>
          </p:cNvPicPr>
          <p:nvPr/>
        </p:nvPicPr>
        <p:blipFill rotWithShape="1">
          <a:blip r:embed="rId2"/>
          <a:srcRect l="3546" t="23151" b="37091"/>
          <a:stretch/>
        </p:blipFill>
        <p:spPr>
          <a:xfrm>
            <a:off x="216131" y="4131425"/>
            <a:ext cx="11759738" cy="2726575"/>
          </a:xfrm>
          <a:prstGeom prst="rect">
            <a:avLst/>
          </a:prstGeom>
        </p:spPr>
      </p:pic>
      <p:sp>
        <p:nvSpPr>
          <p:cNvPr id="5" name="Rectangle: Rounded Corners 4">
            <a:extLst>
              <a:ext uri="{FF2B5EF4-FFF2-40B4-BE49-F238E27FC236}">
                <a16:creationId xmlns:a16="http://schemas.microsoft.com/office/drawing/2014/main" id="{168BF135-00E8-40B0-8878-03EA1D910AE3}"/>
              </a:ext>
            </a:extLst>
          </p:cNvPr>
          <p:cNvSpPr/>
          <p:nvPr/>
        </p:nvSpPr>
        <p:spPr>
          <a:xfrm>
            <a:off x="290945" y="4721623"/>
            <a:ext cx="8046720" cy="93933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B067AA9B-2142-4249-8D17-15113E21C8F6}"/>
              </a:ext>
            </a:extLst>
          </p:cNvPr>
          <p:cNvSpPr txBox="1"/>
          <p:nvPr/>
        </p:nvSpPr>
        <p:spPr>
          <a:xfrm>
            <a:off x="7348452" y="601087"/>
            <a:ext cx="4208271" cy="3293209"/>
          </a:xfrm>
          <a:prstGeom prst="rect">
            <a:avLst/>
          </a:prstGeom>
          <a:noFill/>
        </p:spPr>
        <p:txBody>
          <a:bodyPr wrap="square" rtlCol="0">
            <a:spAutoFit/>
          </a:bodyPr>
          <a:lstStyle/>
          <a:p>
            <a:r>
              <a:rPr lang="pt-BR" sz="1600" i="1" dirty="0">
                <a:solidFill>
                  <a:srgbClr val="FF0000"/>
                </a:solidFill>
              </a:rPr>
              <a:t>Essa percepção influenciou a forma como a gente estruturou o estudo:</a:t>
            </a:r>
          </a:p>
          <a:p>
            <a:pPr marL="342900" indent="-342900">
              <a:buAutoNum type="arabicPeriod"/>
            </a:pPr>
            <a:r>
              <a:rPr lang="pt-BR" sz="1600" i="1" dirty="0">
                <a:solidFill>
                  <a:srgbClr val="FF0000"/>
                </a:solidFill>
              </a:rPr>
              <a:t>Na primeira etapa, a gente aprenderia como construir uma equação para estimar TFG a partir de dados que nós temos em mãos (ELSA, PNS).</a:t>
            </a:r>
          </a:p>
          <a:p>
            <a:pPr marL="342900" indent="-342900">
              <a:buAutoNum type="arabicPeriod"/>
            </a:pPr>
            <a:r>
              <a:rPr lang="pt-BR" sz="1600" i="1" dirty="0">
                <a:solidFill>
                  <a:srgbClr val="FF0000"/>
                </a:solidFill>
              </a:rPr>
              <a:t>Na segunda etapa, a gente aprenderia como construir uma equação para estimar a idade renal a partir de dados que nós temos em mãos.</a:t>
            </a:r>
          </a:p>
          <a:p>
            <a:pPr marL="342900" indent="-342900">
              <a:buAutoNum type="arabicPeriod"/>
            </a:pPr>
            <a:r>
              <a:rPr lang="pt-BR" sz="1600" i="1" dirty="0">
                <a:solidFill>
                  <a:srgbClr val="FF0000"/>
                </a:solidFill>
              </a:rPr>
              <a:t>Depois disso, a gente aplicaria o que aprendeu para criar uma equação para estimar idade renal na população brasileira.</a:t>
            </a:r>
          </a:p>
        </p:txBody>
      </p:sp>
      <p:cxnSp>
        <p:nvCxnSpPr>
          <p:cNvPr id="7" name="Straight Arrow Connector 7">
            <a:extLst>
              <a:ext uri="{FF2B5EF4-FFF2-40B4-BE49-F238E27FC236}">
                <a16:creationId xmlns:a16="http://schemas.microsoft.com/office/drawing/2014/main" id="{9E03BF50-620D-45C3-9DA0-1128CC167CDB}"/>
              </a:ext>
            </a:extLst>
          </p:cNvPr>
          <p:cNvCxnSpPr>
            <a:cxnSpLocks/>
            <a:stCxn id="6" idx="2"/>
            <a:endCxn id="5" idx="3"/>
          </p:cNvCxnSpPr>
          <p:nvPr/>
        </p:nvCxnSpPr>
        <p:spPr>
          <a:xfrm rot="5400000">
            <a:off x="8246629" y="3985333"/>
            <a:ext cx="1296996" cy="1114923"/>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DC0FDE2-8EA3-48C5-AADF-69034FCF6299}"/>
              </a:ext>
            </a:extLst>
          </p:cNvPr>
          <p:cNvSpPr/>
          <p:nvPr/>
        </p:nvSpPr>
        <p:spPr>
          <a:xfrm>
            <a:off x="0" y="0"/>
            <a:ext cx="2267480" cy="646331"/>
          </a:xfrm>
          <a:prstGeom prst="rect">
            <a:avLst/>
          </a:prstGeom>
          <a:noFill/>
        </p:spPr>
        <p:txBody>
          <a:bodyPr wrap="none" lIns="91440" tIns="45720" rIns="91440" bIns="45720">
            <a:spAutoFit/>
          </a:bodyPr>
          <a:lstStyle/>
          <a:p>
            <a:pPr algn="ctr"/>
            <a:r>
              <a:rPr lang="en-US" sz="3600" b="1" dirty="0" err="1">
                <a:ln w="12700">
                  <a:solidFill>
                    <a:schemeClr val="accent5"/>
                  </a:solidFill>
                  <a:prstDash val="solid"/>
                </a:ln>
                <a:pattFill prst="ltDnDiag">
                  <a:fgClr>
                    <a:schemeClr val="accent5">
                      <a:lumMod val="60000"/>
                      <a:lumOff val="40000"/>
                    </a:schemeClr>
                  </a:fgClr>
                  <a:bgClr>
                    <a:schemeClr val="bg1"/>
                  </a:bgClr>
                </a:pattFill>
              </a:rPr>
              <a:t>Concepção</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pic>
        <p:nvPicPr>
          <p:cNvPr id="4" name="Picture 3">
            <a:extLst>
              <a:ext uri="{FF2B5EF4-FFF2-40B4-BE49-F238E27FC236}">
                <a16:creationId xmlns:a16="http://schemas.microsoft.com/office/drawing/2014/main" id="{82E08762-55BA-4F43-8FAF-B032003672B8}"/>
              </a:ext>
            </a:extLst>
          </p:cNvPr>
          <p:cNvPicPr>
            <a:picLocks noChangeAspect="1"/>
          </p:cNvPicPr>
          <p:nvPr/>
        </p:nvPicPr>
        <p:blipFill rotWithShape="1">
          <a:blip r:embed="rId3"/>
          <a:srcRect l="12432" t="28850" r="23648" b="56964"/>
          <a:stretch/>
        </p:blipFill>
        <p:spPr>
          <a:xfrm>
            <a:off x="290945" y="646331"/>
            <a:ext cx="6691746" cy="1253146"/>
          </a:xfrm>
          <a:prstGeom prst="rect">
            <a:avLst/>
          </a:prstGeom>
        </p:spPr>
      </p:pic>
      <p:sp>
        <p:nvSpPr>
          <p:cNvPr id="10" name="TextBox 9">
            <a:extLst>
              <a:ext uri="{FF2B5EF4-FFF2-40B4-BE49-F238E27FC236}">
                <a16:creationId xmlns:a16="http://schemas.microsoft.com/office/drawing/2014/main" id="{DEF1E93E-7B5E-4417-B8E2-9B7188A2CB24}"/>
              </a:ext>
            </a:extLst>
          </p:cNvPr>
          <p:cNvSpPr txBox="1"/>
          <p:nvPr/>
        </p:nvSpPr>
        <p:spPr>
          <a:xfrm>
            <a:off x="247631" y="2324636"/>
            <a:ext cx="6691746" cy="1569660"/>
          </a:xfrm>
          <a:prstGeom prst="rect">
            <a:avLst/>
          </a:prstGeom>
          <a:noFill/>
        </p:spPr>
        <p:txBody>
          <a:bodyPr wrap="square" rtlCol="0">
            <a:spAutoFit/>
          </a:bodyPr>
          <a:lstStyle/>
          <a:p>
            <a:r>
              <a:rPr lang="pt-BR" sz="1600" i="1" dirty="0">
                <a:solidFill>
                  <a:srgbClr val="FF0000"/>
                </a:solidFill>
              </a:rPr>
              <a:t>Lendo a proposta de pesquisa, tive a impressão de que ela se encaixa no estilo “apresentação de algo presumivelmente melhor”. Nesse estilo, o ideal é:</a:t>
            </a:r>
          </a:p>
          <a:p>
            <a:pPr marL="342900" indent="-342900">
              <a:buAutoNum type="arabicParenBoth"/>
            </a:pPr>
            <a:r>
              <a:rPr lang="pt-BR" sz="1600" i="1" dirty="0">
                <a:solidFill>
                  <a:srgbClr val="FF0000"/>
                </a:solidFill>
              </a:rPr>
              <a:t>Apresentar os resultados obtidos com o “modelo proposto” (MP)</a:t>
            </a:r>
          </a:p>
          <a:p>
            <a:pPr marL="342900" indent="-342900">
              <a:buAutoNum type="arabicParenBoth"/>
            </a:pPr>
            <a:r>
              <a:rPr lang="pt-BR" sz="1600" i="1" dirty="0">
                <a:solidFill>
                  <a:srgbClr val="FF0000"/>
                </a:solidFill>
              </a:rPr>
              <a:t>Apresentar os resultados obtidos com o “modelo no estado da arte” (MA)</a:t>
            </a:r>
          </a:p>
          <a:p>
            <a:pPr marL="342900" indent="-342900">
              <a:buAutoNum type="arabicParenBoth"/>
            </a:pPr>
            <a:r>
              <a:rPr lang="pt-BR" sz="1600" i="1" dirty="0">
                <a:solidFill>
                  <a:srgbClr val="FF0000"/>
                </a:solidFill>
              </a:rPr>
              <a:t>Listar e explicar os aspectos em que MP é melhor do que MA.</a:t>
            </a:r>
          </a:p>
          <a:p>
            <a:r>
              <a:rPr lang="pt-BR" sz="1600" i="1" dirty="0">
                <a:solidFill>
                  <a:srgbClr val="FF0000"/>
                </a:solidFill>
              </a:rPr>
              <a:t>Em outras palavras, a proposta de pesquisa é essencialmente </a:t>
            </a:r>
            <a:r>
              <a:rPr lang="pt-BR" sz="1600" b="1" i="1" dirty="0">
                <a:solidFill>
                  <a:srgbClr val="FF0000"/>
                </a:solidFill>
              </a:rPr>
              <a:t>comparativa</a:t>
            </a:r>
            <a:r>
              <a:rPr lang="pt-BR" sz="1600" i="1" dirty="0">
                <a:solidFill>
                  <a:srgbClr val="FF0000"/>
                </a:solidFill>
              </a:rPr>
              <a:t>.</a:t>
            </a:r>
          </a:p>
        </p:txBody>
      </p:sp>
      <p:sp>
        <p:nvSpPr>
          <p:cNvPr id="11" name="Rectangle: Rounded Corners 10">
            <a:extLst>
              <a:ext uri="{FF2B5EF4-FFF2-40B4-BE49-F238E27FC236}">
                <a16:creationId xmlns:a16="http://schemas.microsoft.com/office/drawing/2014/main" id="{6C5E856C-A043-459D-8339-3BDD79D88E57}"/>
              </a:ext>
            </a:extLst>
          </p:cNvPr>
          <p:cNvSpPr/>
          <p:nvPr/>
        </p:nvSpPr>
        <p:spPr>
          <a:xfrm>
            <a:off x="413885" y="709730"/>
            <a:ext cx="6365514" cy="125314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7">
            <a:extLst>
              <a:ext uri="{FF2B5EF4-FFF2-40B4-BE49-F238E27FC236}">
                <a16:creationId xmlns:a16="http://schemas.microsoft.com/office/drawing/2014/main" id="{DD592900-162B-4A53-9658-3E8225FE7084}"/>
              </a:ext>
            </a:extLst>
          </p:cNvPr>
          <p:cNvCxnSpPr>
            <a:cxnSpLocks/>
            <a:stCxn id="11" idx="2"/>
            <a:endCxn id="10" idx="0"/>
          </p:cNvCxnSpPr>
          <p:nvPr/>
        </p:nvCxnSpPr>
        <p:spPr>
          <a:xfrm rot="5400000">
            <a:off x="3414193" y="2142186"/>
            <a:ext cx="361761" cy="3138"/>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7">
            <a:extLst>
              <a:ext uri="{FF2B5EF4-FFF2-40B4-BE49-F238E27FC236}">
                <a16:creationId xmlns:a16="http://schemas.microsoft.com/office/drawing/2014/main" id="{436F5B02-D269-4EBA-8D75-8F95B0572B14}"/>
              </a:ext>
            </a:extLst>
          </p:cNvPr>
          <p:cNvCxnSpPr>
            <a:cxnSpLocks/>
            <a:stCxn id="10" idx="3"/>
            <a:endCxn id="6" idx="1"/>
          </p:cNvCxnSpPr>
          <p:nvPr/>
        </p:nvCxnSpPr>
        <p:spPr>
          <a:xfrm flipV="1">
            <a:off x="6939377" y="2247692"/>
            <a:ext cx="409075" cy="861774"/>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2D8B602-1293-43F9-BAD4-C862F472AE71}"/>
              </a:ext>
            </a:extLst>
          </p:cNvPr>
          <p:cNvSpPr txBox="1"/>
          <p:nvPr/>
        </p:nvSpPr>
        <p:spPr>
          <a:xfrm>
            <a:off x="9346273" y="4586771"/>
            <a:ext cx="2210450" cy="1815882"/>
          </a:xfrm>
          <a:prstGeom prst="rect">
            <a:avLst/>
          </a:prstGeom>
          <a:noFill/>
        </p:spPr>
        <p:txBody>
          <a:bodyPr wrap="square" rtlCol="0">
            <a:spAutoFit/>
          </a:bodyPr>
          <a:lstStyle/>
          <a:p>
            <a:pPr algn="ctr"/>
            <a:r>
              <a:rPr lang="pt-BR" sz="1600" i="1" dirty="0">
                <a:solidFill>
                  <a:srgbClr val="FF0000"/>
                </a:solidFill>
              </a:rPr>
              <a:t>A “régua de idade renal” não estava na proposta original, mas foi incorporada depois, em função da sugestão dada pelo Wagner na reunião de 24/8.</a:t>
            </a:r>
          </a:p>
        </p:txBody>
      </p:sp>
      <p:cxnSp>
        <p:nvCxnSpPr>
          <p:cNvPr id="26" name="Straight Arrow Connector 7">
            <a:extLst>
              <a:ext uri="{FF2B5EF4-FFF2-40B4-BE49-F238E27FC236}">
                <a16:creationId xmlns:a16="http://schemas.microsoft.com/office/drawing/2014/main" id="{38CAB2A6-CDAC-4950-90DD-FFB8F0295BD8}"/>
              </a:ext>
            </a:extLst>
          </p:cNvPr>
          <p:cNvCxnSpPr>
            <a:cxnSpLocks/>
            <a:stCxn id="25" idx="3"/>
            <a:endCxn id="6" idx="3"/>
          </p:cNvCxnSpPr>
          <p:nvPr/>
        </p:nvCxnSpPr>
        <p:spPr>
          <a:xfrm flipV="1">
            <a:off x="11556723" y="2247692"/>
            <a:ext cx="12700" cy="3247020"/>
          </a:xfrm>
          <a:prstGeom prst="curvedConnector3">
            <a:avLst>
              <a:gd name="adj1" fmla="val 435273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endParaRPr lang="en-GB" dirty="0"/>
          </a:p>
          <a:p>
            <a:pPr algn="ctr"/>
            <a:r>
              <a:rPr lang="en-GB" dirty="0"/>
              <a:t>ELSA</a:t>
            </a:r>
            <a:endParaRPr lang="pt-BR"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797027" y="2669880"/>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797027" y="8172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00B0C26-6C17-4AC5-8717-2BC7E1F63845}"/>
              </a:ext>
            </a:extLst>
          </p:cNvPr>
          <p:cNvSpPr txBox="1"/>
          <p:nvPr/>
        </p:nvSpPr>
        <p:spPr>
          <a:xfrm>
            <a:off x="1710168" y="1074371"/>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21" name="Oval 20">
            <a:extLst>
              <a:ext uri="{FF2B5EF4-FFF2-40B4-BE49-F238E27FC236}">
                <a16:creationId xmlns:a16="http://schemas.microsoft.com/office/drawing/2014/main" id="{E41FCB1E-1251-4FC2-997C-6D9363ED82E9}"/>
              </a:ext>
            </a:extLst>
          </p:cNvPr>
          <p:cNvSpPr>
            <a:spLocks noChangeAspect="1"/>
          </p:cNvSpPr>
          <p:nvPr/>
        </p:nvSpPr>
        <p:spPr>
          <a:xfrm>
            <a:off x="8444352" y="3077847"/>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22" name="Oval 21">
            <a:extLst>
              <a:ext uri="{FF2B5EF4-FFF2-40B4-BE49-F238E27FC236}">
                <a16:creationId xmlns:a16="http://schemas.microsoft.com/office/drawing/2014/main" id="{A85E6045-33DD-41B2-BB43-9AC0E889A818}"/>
              </a:ext>
            </a:extLst>
          </p:cNvPr>
          <p:cNvSpPr>
            <a:spLocks noChangeAspect="1"/>
          </p:cNvSpPr>
          <p:nvPr/>
        </p:nvSpPr>
        <p:spPr>
          <a:xfrm>
            <a:off x="8444352" y="1905040"/>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23" name="Oval 22">
            <a:extLst>
              <a:ext uri="{FF2B5EF4-FFF2-40B4-BE49-F238E27FC236}">
                <a16:creationId xmlns:a16="http://schemas.microsoft.com/office/drawing/2014/main" id="{E302DABD-8FC9-44F2-A6D5-8A67B1457FE6}"/>
              </a:ext>
            </a:extLst>
          </p:cNvPr>
          <p:cNvSpPr>
            <a:spLocks noChangeAspect="1"/>
          </p:cNvSpPr>
          <p:nvPr/>
        </p:nvSpPr>
        <p:spPr>
          <a:xfrm>
            <a:off x="8444352" y="2669100"/>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27" name="Oval 26">
            <a:extLst>
              <a:ext uri="{FF2B5EF4-FFF2-40B4-BE49-F238E27FC236}">
                <a16:creationId xmlns:a16="http://schemas.microsoft.com/office/drawing/2014/main" id="{048636A2-DA8B-49E3-825C-5F6C440E6D29}"/>
              </a:ext>
            </a:extLst>
          </p:cNvPr>
          <p:cNvSpPr>
            <a:spLocks noChangeAspect="1"/>
          </p:cNvSpPr>
          <p:nvPr/>
        </p:nvSpPr>
        <p:spPr>
          <a:xfrm>
            <a:off x="8444352" y="1496296"/>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28" name="TextBox 27">
            <a:extLst>
              <a:ext uri="{FF2B5EF4-FFF2-40B4-BE49-F238E27FC236}">
                <a16:creationId xmlns:a16="http://schemas.microsoft.com/office/drawing/2014/main" id="{DE1C5AA0-4FD8-4BE8-A1EE-3FA4B5C97F67}"/>
              </a:ext>
            </a:extLst>
          </p:cNvPr>
          <p:cNvSpPr txBox="1"/>
          <p:nvPr/>
        </p:nvSpPr>
        <p:spPr>
          <a:xfrm>
            <a:off x="8677108" y="1899680"/>
            <a:ext cx="2542312" cy="276999"/>
          </a:xfrm>
          <a:prstGeom prst="rect">
            <a:avLst/>
          </a:prstGeom>
          <a:noFill/>
        </p:spPr>
        <p:txBody>
          <a:bodyPr wrap="square" rtlCol="0">
            <a:spAutoFit/>
          </a:bodyPr>
          <a:lstStyle/>
          <a:p>
            <a:r>
              <a:rPr lang="pt-BR" sz="1200" i="1" dirty="0">
                <a:solidFill>
                  <a:schemeClr val="tx1">
                    <a:lumMod val="65000"/>
                    <a:lumOff val="35000"/>
                  </a:schemeClr>
                </a:solidFill>
              </a:rPr>
              <a:t>Modelo estatístico</a:t>
            </a:r>
          </a:p>
        </p:txBody>
      </p:sp>
      <p:sp>
        <p:nvSpPr>
          <p:cNvPr id="29" name="TextBox 28">
            <a:extLst>
              <a:ext uri="{FF2B5EF4-FFF2-40B4-BE49-F238E27FC236}">
                <a16:creationId xmlns:a16="http://schemas.microsoft.com/office/drawing/2014/main" id="{FC01F046-EC20-4746-A9C0-8F52E75AC545}"/>
              </a:ext>
            </a:extLst>
          </p:cNvPr>
          <p:cNvSpPr txBox="1"/>
          <p:nvPr/>
        </p:nvSpPr>
        <p:spPr>
          <a:xfrm>
            <a:off x="8677108" y="3072901"/>
            <a:ext cx="2542312" cy="276999"/>
          </a:xfrm>
          <a:prstGeom prst="rect">
            <a:avLst/>
          </a:prstGeom>
          <a:noFill/>
        </p:spPr>
        <p:txBody>
          <a:bodyPr wrap="square" rtlCol="0">
            <a:spAutoFit/>
          </a:bodyPr>
          <a:lstStyle/>
          <a:p>
            <a:r>
              <a:rPr lang="pt-BR" sz="1200" i="1" dirty="0">
                <a:solidFill>
                  <a:schemeClr val="tx1">
                    <a:lumMod val="65000"/>
                    <a:lumOff val="35000"/>
                  </a:schemeClr>
                </a:solidFill>
              </a:rPr>
              <a:t>Justificativas para os </a:t>
            </a:r>
            <a:r>
              <a:rPr lang="pt-BR" sz="1200" i="1" dirty="0" err="1">
                <a:solidFill>
                  <a:schemeClr val="tx1">
                    <a:lumMod val="65000"/>
                    <a:lumOff val="35000"/>
                  </a:schemeClr>
                </a:solidFill>
              </a:rPr>
              <a:t>cutoffs</a:t>
            </a:r>
            <a:r>
              <a:rPr lang="pt-BR" sz="1200" i="1" dirty="0">
                <a:solidFill>
                  <a:schemeClr val="tx1">
                    <a:lumMod val="65000"/>
                    <a:lumOff val="35000"/>
                  </a:schemeClr>
                </a:solidFill>
              </a:rPr>
              <a:t> adotados</a:t>
            </a:r>
          </a:p>
        </p:txBody>
      </p:sp>
      <p:sp>
        <p:nvSpPr>
          <p:cNvPr id="31" name="TextBox 30">
            <a:extLst>
              <a:ext uri="{FF2B5EF4-FFF2-40B4-BE49-F238E27FC236}">
                <a16:creationId xmlns:a16="http://schemas.microsoft.com/office/drawing/2014/main" id="{99AF64B3-EC53-4353-B3C6-9D63C0EB12DE}"/>
              </a:ext>
            </a:extLst>
          </p:cNvPr>
          <p:cNvSpPr txBox="1"/>
          <p:nvPr/>
        </p:nvSpPr>
        <p:spPr>
          <a:xfrm>
            <a:off x="8677108" y="2663326"/>
            <a:ext cx="2542312" cy="276999"/>
          </a:xfrm>
          <a:prstGeom prst="rect">
            <a:avLst/>
          </a:prstGeom>
          <a:noFill/>
        </p:spPr>
        <p:txBody>
          <a:bodyPr wrap="square" rtlCol="0">
            <a:spAutoFit/>
          </a:bodyPr>
          <a:lstStyle/>
          <a:p>
            <a:r>
              <a:rPr lang="pt-BR" sz="1200" i="1" dirty="0">
                <a:solidFill>
                  <a:schemeClr val="tx1">
                    <a:lumMod val="65000"/>
                    <a:lumOff val="35000"/>
                  </a:schemeClr>
                </a:solidFill>
              </a:rPr>
              <a:t>Critérios de comparação de equações</a:t>
            </a:r>
          </a:p>
        </p:txBody>
      </p:sp>
      <p:sp>
        <p:nvSpPr>
          <p:cNvPr id="32" name="TextBox 31">
            <a:extLst>
              <a:ext uri="{FF2B5EF4-FFF2-40B4-BE49-F238E27FC236}">
                <a16:creationId xmlns:a16="http://schemas.microsoft.com/office/drawing/2014/main" id="{411615EB-3759-468B-B60C-BD3B05FD2D91}"/>
              </a:ext>
            </a:extLst>
          </p:cNvPr>
          <p:cNvSpPr txBox="1"/>
          <p:nvPr/>
        </p:nvSpPr>
        <p:spPr>
          <a:xfrm>
            <a:off x="8677108" y="1490107"/>
            <a:ext cx="2542312" cy="276999"/>
          </a:xfrm>
          <a:prstGeom prst="rect">
            <a:avLst/>
          </a:prstGeom>
          <a:noFill/>
        </p:spPr>
        <p:txBody>
          <a:bodyPr wrap="square" rtlCol="0">
            <a:spAutoFit/>
          </a:bodyPr>
          <a:lstStyle/>
          <a:p>
            <a:r>
              <a:rPr lang="pt-BR" sz="1200" i="1" dirty="0">
                <a:solidFill>
                  <a:schemeClr val="tx1">
                    <a:lumMod val="65000"/>
                    <a:lumOff val="35000"/>
                  </a:schemeClr>
                </a:solidFill>
              </a:rPr>
              <a:t>Dados (casos)</a:t>
            </a:r>
          </a:p>
        </p:txBody>
      </p:sp>
      <p:sp>
        <p:nvSpPr>
          <p:cNvPr id="34" name="Oval 33">
            <a:extLst>
              <a:ext uri="{FF2B5EF4-FFF2-40B4-BE49-F238E27FC236}">
                <a16:creationId xmlns:a16="http://schemas.microsoft.com/office/drawing/2014/main" id="{A0816A33-CAB9-4831-A2E9-5F9DE0E8891B}"/>
              </a:ext>
            </a:extLst>
          </p:cNvPr>
          <p:cNvSpPr>
            <a:spLocks noChangeAspect="1"/>
          </p:cNvSpPr>
          <p:nvPr/>
        </p:nvSpPr>
        <p:spPr>
          <a:xfrm>
            <a:off x="8444352" y="227263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35" name="TextBox 34">
            <a:extLst>
              <a:ext uri="{FF2B5EF4-FFF2-40B4-BE49-F238E27FC236}">
                <a16:creationId xmlns:a16="http://schemas.microsoft.com/office/drawing/2014/main" id="{CAA79627-9940-41DE-BFC5-E614C196E2A2}"/>
              </a:ext>
            </a:extLst>
          </p:cNvPr>
          <p:cNvSpPr txBox="1"/>
          <p:nvPr/>
        </p:nvSpPr>
        <p:spPr>
          <a:xfrm>
            <a:off x="8677108" y="2267685"/>
            <a:ext cx="2542312" cy="276999"/>
          </a:xfrm>
          <a:prstGeom prst="rect">
            <a:avLst/>
          </a:prstGeom>
          <a:noFill/>
        </p:spPr>
        <p:txBody>
          <a:bodyPr wrap="square" rtlCol="0">
            <a:spAutoFit/>
          </a:bodyPr>
          <a:lstStyle/>
          <a:p>
            <a:r>
              <a:rPr lang="pt-BR" sz="1200" i="1" dirty="0">
                <a:solidFill>
                  <a:schemeClr val="tx1">
                    <a:lumMod val="65000"/>
                    <a:lumOff val="35000"/>
                  </a:schemeClr>
                </a:solidFill>
              </a:rPr>
              <a:t>Equação (Modelo + Dados)</a:t>
            </a:r>
          </a:p>
        </p:txBody>
      </p:sp>
      <p:sp>
        <p:nvSpPr>
          <p:cNvPr id="37" name="Oval 36">
            <a:extLst>
              <a:ext uri="{FF2B5EF4-FFF2-40B4-BE49-F238E27FC236}">
                <a16:creationId xmlns:a16="http://schemas.microsoft.com/office/drawing/2014/main" id="{77F53FC2-5446-44BA-9AEF-2086659C85E3}"/>
              </a:ext>
            </a:extLst>
          </p:cNvPr>
          <p:cNvSpPr>
            <a:spLocks noChangeAspect="1"/>
          </p:cNvSpPr>
          <p:nvPr/>
        </p:nvSpPr>
        <p:spPr>
          <a:xfrm>
            <a:off x="2924688"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38" name="Oval 37">
            <a:extLst>
              <a:ext uri="{FF2B5EF4-FFF2-40B4-BE49-F238E27FC236}">
                <a16:creationId xmlns:a16="http://schemas.microsoft.com/office/drawing/2014/main" id="{D81C12C9-7872-4D68-B0CE-9C2D00CE9588}"/>
              </a:ext>
            </a:extLst>
          </p:cNvPr>
          <p:cNvSpPr>
            <a:spLocks noChangeAspect="1"/>
          </p:cNvSpPr>
          <p:nvPr/>
        </p:nvSpPr>
        <p:spPr>
          <a:xfrm>
            <a:off x="2215338"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39" name="Oval 38">
            <a:extLst>
              <a:ext uri="{FF2B5EF4-FFF2-40B4-BE49-F238E27FC236}">
                <a16:creationId xmlns:a16="http://schemas.microsoft.com/office/drawing/2014/main" id="{240CD7C1-2E3A-4BD4-BD6B-BA3EAA3D826C}"/>
              </a:ext>
            </a:extLst>
          </p:cNvPr>
          <p:cNvSpPr>
            <a:spLocks noChangeAspect="1"/>
          </p:cNvSpPr>
          <p:nvPr/>
        </p:nvSpPr>
        <p:spPr>
          <a:xfrm>
            <a:off x="2570013" y="133317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40" name="Oval 39">
            <a:extLst>
              <a:ext uri="{FF2B5EF4-FFF2-40B4-BE49-F238E27FC236}">
                <a16:creationId xmlns:a16="http://schemas.microsoft.com/office/drawing/2014/main" id="{9A514760-A1C9-4CFC-B15F-DAC0BECD553C}"/>
              </a:ext>
            </a:extLst>
          </p:cNvPr>
          <p:cNvSpPr>
            <a:spLocks noChangeAspect="1"/>
          </p:cNvSpPr>
          <p:nvPr/>
        </p:nvSpPr>
        <p:spPr>
          <a:xfrm>
            <a:off x="5037514" y="4267197"/>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41" name="Oval 40">
            <a:extLst>
              <a:ext uri="{FF2B5EF4-FFF2-40B4-BE49-F238E27FC236}">
                <a16:creationId xmlns:a16="http://schemas.microsoft.com/office/drawing/2014/main" id="{2876A189-0D02-43CE-A09B-941C0A0963D4}"/>
              </a:ext>
            </a:extLst>
          </p:cNvPr>
          <p:cNvSpPr>
            <a:spLocks noChangeAspect="1"/>
          </p:cNvSpPr>
          <p:nvPr/>
        </p:nvSpPr>
        <p:spPr>
          <a:xfrm>
            <a:off x="5990707" y="3023807"/>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44" name="TextBox 43">
            <a:extLst>
              <a:ext uri="{FF2B5EF4-FFF2-40B4-BE49-F238E27FC236}">
                <a16:creationId xmlns:a16="http://schemas.microsoft.com/office/drawing/2014/main" id="{940D7B0B-684F-4953-BBE4-2D4D64935C20}"/>
              </a:ext>
            </a:extLst>
          </p:cNvPr>
          <p:cNvSpPr txBox="1"/>
          <p:nvPr/>
        </p:nvSpPr>
        <p:spPr>
          <a:xfrm>
            <a:off x="1710168" y="2939190"/>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45" name="Oval 44">
            <a:extLst>
              <a:ext uri="{FF2B5EF4-FFF2-40B4-BE49-F238E27FC236}">
                <a16:creationId xmlns:a16="http://schemas.microsoft.com/office/drawing/2014/main" id="{27E29341-6BC5-4E52-9781-7F716F88D60A}"/>
              </a:ext>
            </a:extLst>
          </p:cNvPr>
          <p:cNvSpPr>
            <a:spLocks noChangeAspect="1"/>
          </p:cNvSpPr>
          <p:nvPr/>
        </p:nvSpPr>
        <p:spPr>
          <a:xfrm>
            <a:off x="292468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46" name="Oval 45">
            <a:extLst>
              <a:ext uri="{FF2B5EF4-FFF2-40B4-BE49-F238E27FC236}">
                <a16:creationId xmlns:a16="http://schemas.microsoft.com/office/drawing/2014/main" id="{D011439A-64EB-4C39-A80C-56F0BE00FEA4}"/>
              </a:ext>
            </a:extLst>
          </p:cNvPr>
          <p:cNvSpPr>
            <a:spLocks noChangeAspect="1"/>
          </p:cNvSpPr>
          <p:nvPr/>
        </p:nvSpPr>
        <p:spPr>
          <a:xfrm>
            <a:off x="221533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47" name="Oval 46">
            <a:extLst>
              <a:ext uri="{FF2B5EF4-FFF2-40B4-BE49-F238E27FC236}">
                <a16:creationId xmlns:a16="http://schemas.microsoft.com/office/drawing/2014/main" id="{C3BF5370-A413-45AB-9C3D-7E0734DD9CD4}"/>
              </a:ext>
            </a:extLst>
          </p:cNvPr>
          <p:cNvSpPr>
            <a:spLocks noChangeAspect="1"/>
          </p:cNvSpPr>
          <p:nvPr/>
        </p:nvSpPr>
        <p:spPr>
          <a:xfrm>
            <a:off x="2570013"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48" name="Oval 47">
            <a:extLst>
              <a:ext uri="{FF2B5EF4-FFF2-40B4-BE49-F238E27FC236}">
                <a16:creationId xmlns:a16="http://schemas.microsoft.com/office/drawing/2014/main" id="{B3AE822D-81B3-4C0F-B684-D6C0FD2614B9}"/>
              </a:ext>
            </a:extLst>
          </p:cNvPr>
          <p:cNvSpPr>
            <a:spLocks noChangeAspect="1"/>
          </p:cNvSpPr>
          <p:nvPr/>
        </p:nvSpPr>
        <p:spPr>
          <a:xfrm>
            <a:off x="4653741"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49" name="Oval 48">
            <a:extLst>
              <a:ext uri="{FF2B5EF4-FFF2-40B4-BE49-F238E27FC236}">
                <a16:creationId xmlns:a16="http://schemas.microsoft.com/office/drawing/2014/main" id="{13F6F61C-D455-4410-A6F9-67EF4B76E397}"/>
              </a:ext>
            </a:extLst>
          </p:cNvPr>
          <p:cNvSpPr>
            <a:spLocks noChangeAspect="1"/>
          </p:cNvSpPr>
          <p:nvPr/>
        </p:nvSpPr>
        <p:spPr>
          <a:xfrm>
            <a:off x="4652357" y="197682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51" name="TextBox 50">
            <a:extLst>
              <a:ext uri="{FF2B5EF4-FFF2-40B4-BE49-F238E27FC236}">
                <a16:creationId xmlns:a16="http://schemas.microsoft.com/office/drawing/2014/main" id="{90D73363-0A17-4BEB-A07F-8645E3CE7F00}"/>
              </a:ext>
            </a:extLst>
          </p:cNvPr>
          <p:cNvSpPr txBox="1"/>
          <p:nvPr/>
        </p:nvSpPr>
        <p:spPr>
          <a:xfrm>
            <a:off x="8371442" y="182701"/>
            <a:ext cx="3682013" cy="276999"/>
          </a:xfrm>
          <a:prstGeom prst="rect">
            <a:avLst/>
          </a:prstGeom>
          <a:solidFill>
            <a:schemeClr val="bg2"/>
          </a:solidFill>
        </p:spPr>
        <p:txBody>
          <a:bodyPr wrap="square" rtlCol="0">
            <a:spAutoFit/>
          </a:bodyPr>
          <a:lstStyle/>
          <a:p>
            <a:pPr algn="ctr"/>
            <a:r>
              <a:rPr lang="pt-BR" sz="1200" b="1" i="1" dirty="0">
                <a:solidFill>
                  <a:schemeClr val="tx1">
                    <a:lumMod val="65000"/>
                    <a:lumOff val="35000"/>
                  </a:schemeClr>
                </a:solidFill>
              </a:rPr>
              <a:t>Legenda</a:t>
            </a:r>
          </a:p>
        </p:txBody>
      </p:sp>
      <p:sp>
        <p:nvSpPr>
          <p:cNvPr id="53" name="Oval 52">
            <a:extLst>
              <a:ext uri="{FF2B5EF4-FFF2-40B4-BE49-F238E27FC236}">
                <a16:creationId xmlns:a16="http://schemas.microsoft.com/office/drawing/2014/main" id="{690099F2-1823-44EA-BB42-B4053AF93222}"/>
              </a:ext>
            </a:extLst>
          </p:cNvPr>
          <p:cNvSpPr>
            <a:spLocks noChangeAspect="1"/>
          </p:cNvSpPr>
          <p:nvPr/>
        </p:nvSpPr>
        <p:spPr>
          <a:xfrm>
            <a:off x="4946764"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54" name="TextBox 53">
            <a:extLst>
              <a:ext uri="{FF2B5EF4-FFF2-40B4-BE49-F238E27FC236}">
                <a16:creationId xmlns:a16="http://schemas.microsoft.com/office/drawing/2014/main" id="{1991B1A5-BAA8-4098-A87E-478C4E0C021A}"/>
              </a:ext>
            </a:extLst>
          </p:cNvPr>
          <p:cNvSpPr txBox="1"/>
          <p:nvPr/>
        </p:nvSpPr>
        <p:spPr>
          <a:xfrm>
            <a:off x="8659102" y="3549543"/>
            <a:ext cx="3502423" cy="1015663"/>
          </a:xfrm>
          <a:prstGeom prst="rect">
            <a:avLst/>
          </a:prstGeom>
          <a:noFill/>
        </p:spPr>
        <p:txBody>
          <a:bodyPr wrap="square" rtlCol="0">
            <a:spAutoFit/>
          </a:bodyPr>
          <a:lstStyle>
            <a:defPPr>
              <a:defRPr lang="en-US"/>
            </a:defPPr>
            <a:lvl1pPr>
              <a:defRPr sz="1200" i="1">
                <a:solidFill>
                  <a:schemeClr val="tx1">
                    <a:lumMod val="65000"/>
                    <a:lumOff val="35000"/>
                  </a:schemeClr>
                </a:solidFill>
              </a:defRPr>
            </a:lvl1pPr>
          </a:lstStyle>
          <a:p>
            <a:r>
              <a:rPr lang="en-US" dirty="0"/>
              <a:t>Andrew S. Levey, Josef Coresh, Tom Greene, et al. Using Standardized Serum Creatinine Values in the Modification of Diet in Renal Disease Study Equation for Estimating Glomerular Filtration Rate. Ann Intern Med.2006;145:247-254. </a:t>
            </a:r>
            <a:r>
              <a:rPr lang="en-US" dirty="0">
                <a:hlinkClick r:id="rId2"/>
              </a:rPr>
              <a:t>Link</a:t>
            </a:r>
            <a:r>
              <a:rPr lang="en-US" dirty="0"/>
              <a:t>.</a:t>
            </a:r>
            <a:endParaRPr lang="en-GB" dirty="0"/>
          </a:p>
        </p:txBody>
      </p:sp>
      <p:sp>
        <p:nvSpPr>
          <p:cNvPr id="55" name="TextBox 54">
            <a:extLst>
              <a:ext uri="{FF2B5EF4-FFF2-40B4-BE49-F238E27FC236}">
                <a16:creationId xmlns:a16="http://schemas.microsoft.com/office/drawing/2014/main" id="{27917743-947D-4E01-AE52-0BDD7D9BFD75}"/>
              </a:ext>
            </a:extLst>
          </p:cNvPr>
          <p:cNvSpPr txBox="1"/>
          <p:nvPr/>
        </p:nvSpPr>
        <p:spPr>
          <a:xfrm>
            <a:off x="8659100" y="4580165"/>
            <a:ext cx="3502423" cy="830997"/>
          </a:xfrm>
          <a:prstGeom prst="rect">
            <a:avLst/>
          </a:prstGeom>
          <a:noFill/>
        </p:spPr>
        <p:txBody>
          <a:bodyPr wrap="square" rtlCol="0">
            <a:spAutoFit/>
          </a:bodyPr>
          <a:lstStyle>
            <a:defPPr>
              <a:defRPr lang="en-US"/>
            </a:defPPr>
            <a:lvl1pPr>
              <a:defRPr sz="1200" i="1">
                <a:solidFill>
                  <a:schemeClr val="tx1">
                    <a:lumMod val="65000"/>
                    <a:lumOff val="35000"/>
                  </a:schemeClr>
                </a:solidFill>
              </a:defRPr>
            </a:lvl1pPr>
          </a:lstStyle>
          <a:p>
            <a:r>
              <a:rPr lang="en-US" dirty="0"/>
              <a:t>Duncan J. Campbell, Jennifer M. </a:t>
            </a:r>
            <a:r>
              <a:rPr lang="en-US" dirty="0" err="1"/>
              <a:t>Coller</a:t>
            </a:r>
            <a:r>
              <a:rPr lang="en-US" dirty="0"/>
              <a:t>, Fei </a:t>
            </a:r>
            <a:r>
              <a:rPr lang="en-US" dirty="0" err="1"/>
              <a:t>Fei</a:t>
            </a:r>
            <a:r>
              <a:rPr lang="en-US" dirty="0"/>
              <a:t> Gong, et al. Kidney age - chronological age difference (KCD) score provides an age-adapted measure of kidney function. BMC Nephrol 22, 152 (2021). </a:t>
            </a:r>
            <a:r>
              <a:rPr lang="en-US" dirty="0">
                <a:hlinkClick r:id="rId3"/>
              </a:rPr>
              <a:t>Link</a:t>
            </a:r>
            <a:r>
              <a:rPr lang="en-US" dirty="0"/>
              <a:t>.</a:t>
            </a:r>
            <a:endParaRPr lang="en-GB" dirty="0"/>
          </a:p>
        </p:txBody>
      </p:sp>
      <p:sp>
        <p:nvSpPr>
          <p:cNvPr id="56" name="Oval 55">
            <a:extLst>
              <a:ext uri="{FF2B5EF4-FFF2-40B4-BE49-F238E27FC236}">
                <a16:creationId xmlns:a16="http://schemas.microsoft.com/office/drawing/2014/main" id="{98083D76-1D13-42E9-9CFC-D3582C647A6C}"/>
              </a:ext>
            </a:extLst>
          </p:cNvPr>
          <p:cNvSpPr>
            <a:spLocks noChangeAspect="1"/>
          </p:cNvSpPr>
          <p:nvPr/>
        </p:nvSpPr>
        <p:spPr>
          <a:xfrm>
            <a:off x="8426346" y="3574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sp>
        <p:nvSpPr>
          <p:cNvPr id="57" name="Oval 56">
            <a:extLst>
              <a:ext uri="{FF2B5EF4-FFF2-40B4-BE49-F238E27FC236}">
                <a16:creationId xmlns:a16="http://schemas.microsoft.com/office/drawing/2014/main" id="{7A5FE003-3356-4C01-A8FF-7E77A441EB65}"/>
              </a:ext>
            </a:extLst>
          </p:cNvPr>
          <p:cNvSpPr>
            <a:spLocks noChangeAspect="1"/>
          </p:cNvSpPr>
          <p:nvPr/>
        </p:nvSpPr>
        <p:spPr>
          <a:xfrm>
            <a:off x="8426346" y="4621200"/>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sp>
        <p:nvSpPr>
          <p:cNvPr id="60" name="Oval 59">
            <a:extLst>
              <a:ext uri="{FF2B5EF4-FFF2-40B4-BE49-F238E27FC236}">
                <a16:creationId xmlns:a16="http://schemas.microsoft.com/office/drawing/2014/main" id="{3A9F4E99-B527-4F89-A2FE-90CA0883000B}"/>
              </a:ext>
            </a:extLst>
          </p:cNvPr>
          <p:cNvSpPr>
            <a:spLocks noChangeAspect="1"/>
          </p:cNvSpPr>
          <p:nvPr/>
        </p:nvSpPr>
        <p:spPr>
          <a:xfrm>
            <a:off x="8447124" y="518160"/>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61" name="TextBox 60">
            <a:extLst>
              <a:ext uri="{FF2B5EF4-FFF2-40B4-BE49-F238E27FC236}">
                <a16:creationId xmlns:a16="http://schemas.microsoft.com/office/drawing/2014/main" id="{DE3F4F7D-6E1E-4B97-AFA9-1566A4B0BDFC}"/>
              </a:ext>
            </a:extLst>
          </p:cNvPr>
          <p:cNvSpPr txBox="1"/>
          <p:nvPr/>
        </p:nvSpPr>
        <p:spPr>
          <a:xfrm>
            <a:off x="8679880" y="511971"/>
            <a:ext cx="2542312" cy="276999"/>
          </a:xfrm>
          <a:prstGeom prst="rect">
            <a:avLst/>
          </a:prstGeom>
          <a:noFill/>
        </p:spPr>
        <p:txBody>
          <a:bodyPr wrap="square" rtlCol="0">
            <a:spAutoFit/>
          </a:bodyPr>
          <a:lstStyle/>
          <a:p>
            <a:r>
              <a:rPr lang="pt-BR" sz="1200" i="1" dirty="0">
                <a:solidFill>
                  <a:schemeClr val="tx1">
                    <a:lumMod val="65000"/>
                    <a:lumOff val="35000"/>
                  </a:schemeClr>
                </a:solidFill>
              </a:rPr>
              <a:t>Artefato</a:t>
            </a:r>
          </a:p>
        </p:txBody>
      </p:sp>
      <p:sp>
        <p:nvSpPr>
          <p:cNvPr id="62" name="Flowchart: Alternate Process 61">
            <a:extLst>
              <a:ext uri="{FF2B5EF4-FFF2-40B4-BE49-F238E27FC236}">
                <a16:creationId xmlns:a16="http://schemas.microsoft.com/office/drawing/2014/main" id="{11397751-D7B9-48CF-BF1C-8F22F8526D8E}"/>
              </a:ext>
            </a:extLst>
          </p:cNvPr>
          <p:cNvSpPr>
            <a:spLocks noChangeAspect="1"/>
          </p:cNvSpPr>
          <p:nvPr/>
        </p:nvSpPr>
        <p:spPr>
          <a:xfrm>
            <a:off x="8447124" y="900549"/>
            <a:ext cx="274320" cy="274320"/>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63" name="TextBox 62">
            <a:extLst>
              <a:ext uri="{FF2B5EF4-FFF2-40B4-BE49-F238E27FC236}">
                <a16:creationId xmlns:a16="http://schemas.microsoft.com/office/drawing/2014/main" id="{A410BE32-3ED6-460F-B130-73F57B150C19}"/>
              </a:ext>
            </a:extLst>
          </p:cNvPr>
          <p:cNvSpPr txBox="1"/>
          <p:nvPr/>
        </p:nvSpPr>
        <p:spPr>
          <a:xfrm>
            <a:off x="8679880" y="894360"/>
            <a:ext cx="2542312" cy="276999"/>
          </a:xfrm>
          <a:prstGeom prst="rect">
            <a:avLst/>
          </a:prstGeom>
          <a:noFill/>
        </p:spPr>
        <p:txBody>
          <a:bodyPr wrap="square" rtlCol="0">
            <a:spAutoFit/>
          </a:bodyPr>
          <a:lstStyle/>
          <a:p>
            <a:r>
              <a:rPr lang="pt-BR" sz="1200" i="1" dirty="0">
                <a:solidFill>
                  <a:schemeClr val="tx1">
                    <a:lumMod val="65000"/>
                    <a:lumOff val="35000"/>
                  </a:schemeClr>
                </a:solidFill>
              </a:rPr>
              <a:t>Atividade</a:t>
            </a:r>
          </a:p>
        </p:txBody>
      </p:sp>
      <p:sp>
        <p:nvSpPr>
          <p:cNvPr id="64" name="TextBox 63">
            <a:extLst>
              <a:ext uri="{FF2B5EF4-FFF2-40B4-BE49-F238E27FC236}">
                <a16:creationId xmlns:a16="http://schemas.microsoft.com/office/drawing/2014/main" id="{67E9B8D3-8B5B-4EB9-8023-591F6BBD7F54}"/>
              </a:ext>
            </a:extLst>
          </p:cNvPr>
          <p:cNvSpPr txBox="1"/>
          <p:nvPr/>
        </p:nvSpPr>
        <p:spPr>
          <a:xfrm>
            <a:off x="7647023" y="3571185"/>
            <a:ext cx="854825" cy="276999"/>
          </a:xfrm>
          <a:prstGeom prst="rect">
            <a:avLst/>
          </a:prstGeom>
          <a:noFill/>
        </p:spPr>
        <p:txBody>
          <a:bodyPr wrap="square" rtlCol="0">
            <a:spAutoFit/>
          </a:bodyPr>
          <a:lstStyle/>
          <a:p>
            <a:pPr algn="r"/>
            <a:r>
              <a:rPr lang="pt-BR" sz="1200" b="1" i="1" dirty="0">
                <a:solidFill>
                  <a:schemeClr val="accent2"/>
                </a:solidFill>
              </a:rPr>
              <a:t>MDRD-4</a:t>
            </a:r>
          </a:p>
        </p:txBody>
      </p:sp>
      <p:sp>
        <p:nvSpPr>
          <p:cNvPr id="65" name="TextBox 64">
            <a:extLst>
              <a:ext uri="{FF2B5EF4-FFF2-40B4-BE49-F238E27FC236}">
                <a16:creationId xmlns:a16="http://schemas.microsoft.com/office/drawing/2014/main" id="{038DFE75-1035-4027-AAF0-8E6EA7860853}"/>
              </a:ext>
            </a:extLst>
          </p:cNvPr>
          <p:cNvSpPr txBox="1"/>
          <p:nvPr/>
        </p:nvSpPr>
        <p:spPr>
          <a:xfrm>
            <a:off x="7647023" y="4621361"/>
            <a:ext cx="854825" cy="276999"/>
          </a:xfrm>
          <a:prstGeom prst="rect">
            <a:avLst/>
          </a:prstGeom>
          <a:noFill/>
        </p:spPr>
        <p:txBody>
          <a:bodyPr wrap="square" rtlCol="0">
            <a:spAutoFit/>
          </a:bodyPr>
          <a:lstStyle/>
          <a:p>
            <a:pPr algn="r"/>
            <a:r>
              <a:rPr lang="pt-BR" sz="1200" b="1" i="1" dirty="0">
                <a:solidFill>
                  <a:schemeClr val="accent2"/>
                </a:solidFill>
              </a:rPr>
              <a:t>KCD</a:t>
            </a:r>
          </a:p>
        </p:txBody>
      </p:sp>
      <p:sp>
        <p:nvSpPr>
          <p:cNvPr id="66" name="Rectangle 65">
            <a:extLst>
              <a:ext uri="{FF2B5EF4-FFF2-40B4-BE49-F238E27FC236}">
                <a16:creationId xmlns:a16="http://schemas.microsoft.com/office/drawing/2014/main" id="{E51DDCE0-1105-41B5-9CC7-36B3C5FC2771}"/>
              </a:ext>
            </a:extLst>
          </p:cNvPr>
          <p:cNvSpPr/>
          <p:nvPr/>
        </p:nvSpPr>
        <p:spPr>
          <a:xfrm>
            <a:off x="0" y="0"/>
            <a:ext cx="6219010"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Sketch 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Completa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cxnSp>
        <p:nvCxnSpPr>
          <p:cNvPr id="67" name="Straight Arrow Connector 7">
            <a:extLst>
              <a:ext uri="{FF2B5EF4-FFF2-40B4-BE49-F238E27FC236}">
                <a16:creationId xmlns:a16="http://schemas.microsoft.com/office/drawing/2014/main" id="{0012A247-747E-4E52-9D7E-80B74114B063}"/>
              </a:ext>
            </a:extLst>
          </p:cNvPr>
          <p:cNvCxnSpPr>
            <a:cxnSpLocks/>
            <a:stCxn id="36" idx="0"/>
            <a:endCxn id="71" idx="4"/>
          </p:cNvCxnSpPr>
          <p:nvPr/>
        </p:nvCxnSpPr>
        <p:spPr>
          <a:xfrm rot="16200000" flipV="1">
            <a:off x="4452293" y="1167743"/>
            <a:ext cx="184000" cy="554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54BB34C1-DFAA-40E5-9763-956C76523E41}"/>
              </a:ext>
            </a:extLst>
          </p:cNvPr>
          <p:cNvSpPr>
            <a:spLocks noChangeAspect="1"/>
          </p:cNvSpPr>
          <p:nvPr/>
        </p:nvSpPr>
        <p:spPr>
          <a:xfrm>
            <a:off x="4404363" y="80419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cxnSp>
        <p:nvCxnSpPr>
          <p:cNvPr id="58" name="Straight Arrow Connector 7">
            <a:extLst>
              <a:ext uri="{FF2B5EF4-FFF2-40B4-BE49-F238E27FC236}">
                <a16:creationId xmlns:a16="http://schemas.microsoft.com/office/drawing/2014/main" id="{86C49296-83DB-4CB9-BABB-173DD353A9D6}"/>
              </a:ext>
            </a:extLst>
          </p:cNvPr>
          <p:cNvCxnSpPr>
            <a:cxnSpLocks/>
            <a:stCxn id="18" idx="4"/>
            <a:endCxn id="25" idx="0"/>
          </p:cNvCxnSpPr>
          <p:nvPr/>
        </p:nvCxnSpPr>
        <p:spPr>
          <a:xfrm rot="16200000" flipH="1">
            <a:off x="839145" y="3039241"/>
            <a:ext cx="192465" cy="238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7">
            <a:extLst>
              <a:ext uri="{FF2B5EF4-FFF2-40B4-BE49-F238E27FC236}">
                <a16:creationId xmlns:a16="http://schemas.microsoft.com/office/drawing/2014/main" id="{FD539344-627E-4D53-BC39-7FD2F7F8B359}"/>
              </a:ext>
            </a:extLst>
          </p:cNvPr>
          <p:cNvCxnSpPr>
            <a:cxnSpLocks/>
            <a:stCxn id="24" idx="4"/>
            <a:endCxn id="42" idx="0"/>
          </p:cNvCxnSpPr>
          <p:nvPr/>
        </p:nvCxnSpPr>
        <p:spPr>
          <a:xfrm rot="16200000" flipH="1">
            <a:off x="849912" y="1175856"/>
            <a:ext cx="170931" cy="238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52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Equação</a:t>
            </a:r>
            <a:r>
              <a:rPr lang="en-GB" sz="1400" dirty="0"/>
              <a:t> </a:t>
            </a:r>
            <a:r>
              <a:rPr lang="en-GB" sz="1400"/>
              <a:t>de Idade</a:t>
            </a:r>
            <a:r>
              <a:rPr lang="en-GB" sz="1400" dirty="0"/>
              <a:t> Renal (AU)</a:t>
            </a:r>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C5A7372-74C1-4B0C-BE86-C2DA2EFE7DDA}"/>
              </a:ext>
            </a:extLst>
          </p:cNvPr>
          <p:cNvSpPr txBox="1"/>
          <p:nvPr/>
        </p:nvSpPr>
        <p:spPr>
          <a:xfrm>
            <a:off x="2049603" y="3966782"/>
            <a:ext cx="1418708" cy="369332"/>
          </a:xfrm>
          <a:prstGeom prst="rect">
            <a:avLst/>
          </a:prstGeom>
          <a:noFill/>
        </p:spPr>
        <p:txBody>
          <a:bodyPr wrap="square" rtlCol="0">
            <a:spAutoFit/>
          </a:bodyPr>
          <a:lstStyle/>
          <a:p>
            <a:pPr algn="ctr"/>
            <a:r>
              <a:rPr lang="pt-BR" dirty="0"/>
              <a:t>Caderno 1</a:t>
            </a:r>
            <a:endParaRPr lang="en-GB" dirty="0"/>
          </a:p>
        </p:txBody>
      </p:sp>
      <p:sp>
        <p:nvSpPr>
          <p:cNvPr id="48" name="Rectangle 47">
            <a:extLst>
              <a:ext uri="{FF2B5EF4-FFF2-40B4-BE49-F238E27FC236}">
                <a16:creationId xmlns:a16="http://schemas.microsoft.com/office/drawing/2014/main" id="{1FE063D8-3AE5-4411-8140-A671AB75D038}"/>
              </a:ext>
            </a:extLst>
          </p:cNvPr>
          <p:cNvSpPr/>
          <p:nvPr/>
        </p:nvSpPr>
        <p:spPr>
          <a:xfrm>
            <a:off x="0" y="0"/>
            <a:ext cx="4064702" cy="646331"/>
          </a:xfrm>
          <a:prstGeom prst="rect">
            <a:avLst/>
          </a:prstGeom>
          <a:noFill/>
        </p:spPr>
        <p:txBody>
          <a:bodyPr wrap="none" lIns="91440" tIns="45720" rIns="91440" bIns="45720">
            <a:spAutoFit/>
          </a:bodyPr>
          <a:lstStyle/>
          <a:p>
            <a:pPr algn="ctr"/>
            <a:r>
              <a:rPr lang="en-US" sz="36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21" name="Oval 20">
            <a:extLst>
              <a:ext uri="{FF2B5EF4-FFF2-40B4-BE49-F238E27FC236}">
                <a16:creationId xmlns:a16="http://schemas.microsoft.com/office/drawing/2014/main" id="{BE5E3185-401A-48E0-8B30-49600DAC799B}"/>
              </a:ext>
            </a:extLst>
          </p:cNvPr>
          <p:cNvSpPr>
            <a:spLocks noChangeAspect="1"/>
          </p:cNvSpPr>
          <p:nvPr/>
        </p:nvSpPr>
        <p:spPr>
          <a:xfrm>
            <a:off x="5029201" y="428382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22" name="TextBox 21">
            <a:extLst>
              <a:ext uri="{FF2B5EF4-FFF2-40B4-BE49-F238E27FC236}">
                <a16:creationId xmlns:a16="http://schemas.microsoft.com/office/drawing/2014/main" id="{2CE53875-20A1-41F1-96F4-DD3508D6B0E7}"/>
              </a:ext>
            </a:extLst>
          </p:cNvPr>
          <p:cNvSpPr txBox="1"/>
          <p:nvPr/>
        </p:nvSpPr>
        <p:spPr>
          <a:xfrm>
            <a:off x="1710168" y="2939190"/>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23" name="Oval 22">
            <a:extLst>
              <a:ext uri="{FF2B5EF4-FFF2-40B4-BE49-F238E27FC236}">
                <a16:creationId xmlns:a16="http://schemas.microsoft.com/office/drawing/2014/main" id="{43FBC6D3-67E9-4DDE-A2F0-0586433691AB}"/>
              </a:ext>
            </a:extLst>
          </p:cNvPr>
          <p:cNvSpPr>
            <a:spLocks noChangeAspect="1"/>
          </p:cNvSpPr>
          <p:nvPr/>
        </p:nvSpPr>
        <p:spPr>
          <a:xfrm>
            <a:off x="292468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27" name="Oval 26">
            <a:extLst>
              <a:ext uri="{FF2B5EF4-FFF2-40B4-BE49-F238E27FC236}">
                <a16:creationId xmlns:a16="http://schemas.microsoft.com/office/drawing/2014/main" id="{9A012C47-D6A2-46AE-A42A-79F85B42F8A2}"/>
              </a:ext>
            </a:extLst>
          </p:cNvPr>
          <p:cNvSpPr>
            <a:spLocks noChangeAspect="1"/>
          </p:cNvSpPr>
          <p:nvPr/>
        </p:nvSpPr>
        <p:spPr>
          <a:xfrm>
            <a:off x="221533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28" name="Oval 27">
            <a:extLst>
              <a:ext uri="{FF2B5EF4-FFF2-40B4-BE49-F238E27FC236}">
                <a16:creationId xmlns:a16="http://schemas.microsoft.com/office/drawing/2014/main" id="{9A9808E4-590F-43DB-A2E2-4341C1B15749}"/>
              </a:ext>
            </a:extLst>
          </p:cNvPr>
          <p:cNvSpPr>
            <a:spLocks noChangeAspect="1"/>
          </p:cNvSpPr>
          <p:nvPr/>
        </p:nvSpPr>
        <p:spPr>
          <a:xfrm>
            <a:off x="2570013"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29" name="Oval 28">
            <a:extLst>
              <a:ext uri="{FF2B5EF4-FFF2-40B4-BE49-F238E27FC236}">
                <a16:creationId xmlns:a16="http://schemas.microsoft.com/office/drawing/2014/main" id="{238B7473-D678-495C-9260-8BD78F2928CE}"/>
              </a:ext>
            </a:extLst>
          </p:cNvPr>
          <p:cNvSpPr>
            <a:spLocks noChangeAspect="1"/>
          </p:cNvSpPr>
          <p:nvPr/>
        </p:nvSpPr>
        <p:spPr>
          <a:xfrm>
            <a:off x="4653741"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31" name="Oval 30">
            <a:extLst>
              <a:ext uri="{FF2B5EF4-FFF2-40B4-BE49-F238E27FC236}">
                <a16:creationId xmlns:a16="http://schemas.microsoft.com/office/drawing/2014/main" id="{2DCE5F90-D522-422D-8BBC-7C2EC52A3220}"/>
              </a:ext>
            </a:extLst>
          </p:cNvPr>
          <p:cNvSpPr>
            <a:spLocks noChangeAspect="1"/>
          </p:cNvSpPr>
          <p:nvPr/>
        </p:nvSpPr>
        <p:spPr>
          <a:xfrm>
            <a:off x="4946764"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50" name="Oval 49">
            <a:extLst>
              <a:ext uri="{FF2B5EF4-FFF2-40B4-BE49-F238E27FC236}">
                <a16:creationId xmlns:a16="http://schemas.microsoft.com/office/drawing/2014/main" id="{C7377779-0F0C-4623-8915-C6189088B0F2}"/>
              </a:ext>
            </a:extLst>
          </p:cNvPr>
          <p:cNvSpPr>
            <a:spLocks noChangeAspect="1"/>
          </p:cNvSpPr>
          <p:nvPr/>
        </p:nvSpPr>
        <p:spPr>
          <a:xfrm>
            <a:off x="797027" y="2669880"/>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61" name="Straight Arrow Connector 7">
            <a:extLst>
              <a:ext uri="{FF2B5EF4-FFF2-40B4-BE49-F238E27FC236}">
                <a16:creationId xmlns:a16="http://schemas.microsoft.com/office/drawing/2014/main" id="{71849E42-B02F-4811-9226-6527FF077907}"/>
              </a:ext>
            </a:extLst>
          </p:cNvPr>
          <p:cNvCxnSpPr>
            <a:cxnSpLocks/>
            <a:stCxn id="50" idx="4"/>
            <a:endCxn id="25" idx="0"/>
          </p:cNvCxnSpPr>
          <p:nvPr/>
        </p:nvCxnSpPr>
        <p:spPr>
          <a:xfrm rot="16200000" flipH="1">
            <a:off x="839145" y="3039241"/>
            <a:ext cx="192465" cy="238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016BF2EF-BE64-4856-AF80-5E70DFB41F95}"/>
              </a:ext>
            </a:extLst>
          </p:cNvPr>
          <p:cNvSpPr txBox="1"/>
          <p:nvPr/>
        </p:nvSpPr>
        <p:spPr>
          <a:xfrm>
            <a:off x="7610308" y="2161429"/>
            <a:ext cx="3877364" cy="1938992"/>
          </a:xfrm>
          <a:prstGeom prst="rect">
            <a:avLst/>
          </a:prstGeom>
          <a:noFill/>
        </p:spPr>
        <p:txBody>
          <a:bodyPr wrap="square" rtlCol="0">
            <a:spAutoFit/>
          </a:bodyPr>
          <a:lstStyle/>
          <a:p>
            <a:pPr algn="ctr"/>
            <a:r>
              <a:rPr lang="pt-BR" sz="2000" i="1" dirty="0">
                <a:solidFill>
                  <a:srgbClr val="FF0000"/>
                </a:solidFill>
              </a:rPr>
              <a:t>Focamos nas atividades relacionadas à estimação de TFG.</a:t>
            </a:r>
          </a:p>
          <a:p>
            <a:pPr algn="ctr"/>
            <a:endParaRPr lang="pt-BR" sz="2000" i="1" dirty="0">
              <a:solidFill>
                <a:srgbClr val="FF0000"/>
              </a:solidFill>
            </a:endParaRPr>
          </a:p>
          <a:p>
            <a:pPr algn="ctr"/>
            <a:r>
              <a:rPr lang="pt-BR" sz="2000" i="1" dirty="0">
                <a:solidFill>
                  <a:srgbClr val="FF0000"/>
                </a:solidFill>
              </a:rPr>
              <a:t>Boa parte do progresso está registrado no notebook “Estudos de DRC – Etapa E1 - Caderno 1”</a:t>
            </a:r>
          </a:p>
        </p:txBody>
      </p:sp>
    </p:spTree>
    <p:extLst>
      <p:ext uri="{BB962C8B-B14F-4D97-AF65-F5344CB8AC3E}">
        <p14:creationId xmlns:p14="http://schemas.microsoft.com/office/powerpoint/2010/main" val="822045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83259F-333C-4C24-A4E7-60CBED039807}"/>
              </a:ext>
            </a:extLst>
          </p:cNvPr>
          <p:cNvSpPr txBox="1"/>
          <p:nvPr/>
        </p:nvSpPr>
        <p:spPr>
          <a:xfrm>
            <a:off x="41060" y="4322320"/>
            <a:ext cx="3147750" cy="461665"/>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r>
              <a:rPr lang="pt-BR" dirty="0"/>
              <a:t>MDRD-4 foi um bom ponto de partida porque a metodologia é simples.</a:t>
            </a:r>
          </a:p>
        </p:txBody>
      </p: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283290-5EF8-4E11-AACA-988B474ECF04}"/>
              </a:ext>
            </a:extLst>
          </p:cNvPr>
          <p:cNvSpPr txBox="1"/>
          <p:nvPr/>
        </p:nvSpPr>
        <p:spPr>
          <a:xfrm>
            <a:off x="5550135" y="5927002"/>
            <a:ext cx="3393325" cy="830997"/>
          </a:xfrm>
          <a:prstGeom prst="rect">
            <a:avLst/>
          </a:prstGeom>
          <a:noFill/>
        </p:spPr>
        <p:txBody>
          <a:bodyPr wrap="square" rtlCol="0">
            <a:spAutoFit/>
          </a:bodyPr>
          <a:lstStyle/>
          <a:p>
            <a:r>
              <a:rPr lang="pt-BR" sz="1200" i="1" dirty="0">
                <a:solidFill>
                  <a:srgbClr val="FF0000"/>
                </a:solidFill>
              </a:rPr>
              <a:t>Temos razões para acreditar que o dataset não representa a população brasileira. A razão é que uma estimativa de prevalência obtida da amostra diverge de outros resultados publicados.</a:t>
            </a:r>
          </a:p>
        </p:txBody>
      </p:sp>
      <p:sp>
        <p:nvSpPr>
          <p:cNvPr id="22" name="TextBox 21">
            <a:extLst>
              <a:ext uri="{FF2B5EF4-FFF2-40B4-BE49-F238E27FC236}">
                <a16:creationId xmlns:a16="http://schemas.microsoft.com/office/drawing/2014/main" id="{B9A041EA-8C01-4A5E-BEF1-FA8B9CA5F4C1}"/>
              </a:ext>
            </a:extLst>
          </p:cNvPr>
          <p:cNvSpPr txBox="1"/>
          <p:nvPr/>
        </p:nvSpPr>
        <p:spPr>
          <a:xfrm>
            <a:off x="3355920" y="5927002"/>
            <a:ext cx="2013067" cy="830997"/>
          </a:xfrm>
          <a:prstGeom prst="rect">
            <a:avLst/>
          </a:prstGeom>
          <a:noFill/>
        </p:spPr>
        <p:txBody>
          <a:bodyPr wrap="square" rtlCol="0">
            <a:spAutoFit/>
          </a:bodyPr>
          <a:lstStyle/>
          <a:p>
            <a:r>
              <a:rPr lang="pt-BR" sz="1200" i="1" dirty="0">
                <a:solidFill>
                  <a:srgbClr val="FF0000"/>
                </a:solidFill>
              </a:rPr>
              <a:t>Não conseguimos implementar e aplicar os critérios para comparar as equações construídas.</a:t>
            </a:r>
          </a:p>
        </p:txBody>
      </p:sp>
      <p:sp>
        <p:nvSpPr>
          <p:cNvPr id="23" name="TextBox 22">
            <a:extLst>
              <a:ext uri="{FF2B5EF4-FFF2-40B4-BE49-F238E27FC236}">
                <a16:creationId xmlns:a16="http://schemas.microsoft.com/office/drawing/2014/main" id="{43F8A16C-99CF-4999-B886-0A5FBF47E4B2}"/>
              </a:ext>
            </a:extLst>
          </p:cNvPr>
          <p:cNvSpPr txBox="1"/>
          <p:nvPr/>
        </p:nvSpPr>
        <p:spPr>
          <a:xfrm>
            <a:off x="3355920" y="4600977"/>
            <a:ext cx="2015837" cy="1384995"/>
          </a:xfrm>
          <a:prstGeom prst="rect">
            <a:avLst/>
          </a:prstGeom>
          <a:noFill/>
        </p:spPr>
        <p:txBody>
          <a:bodyPr wrap="square" rtlCol="0">
            <a:spAutoFit/>
          </a:bodyPr>
          <a:lstStyle/>
          <a:p>
            <a:r>
              <a:rPr lang="pt-BR" sz="1200" i="1" dirty="0">
                <a:solidFill>
                  <a:schemeClr val="accent6">
                    <a:lumMod val="75000"/>
                  </a:schemeClr>
                </a:solidFill>
              </a:rPr>
              <a:t>Construímos duas equações usando regressão linear múltipla: uma usando as variáveis sem transformação (Tentativa 1) e outra com variáveis log-transformadas (Tentativa 2).</a:t>
            </a:r>
          </a:p>
        </p:txBody>
      </p:sp>
      <p:sp>
        <p:nvSpPr>
          <p:cNvPr id="31" name="TextBox 30">
            <a:extLst>
              <a:ext uri="{FF2B5EF4-FFF2-40B4-BE49-F238E27FC236}">
                <a16:creationId xmlns:a16="http://schemas.microsoft.com/office/drawing/2014/main" id="{3DE38FE3-CA98-4A23-9A67-CA8D8B8ECDB9}"/>
              </a:ext>
            </a:extLst>
          </p:cNvPr>
          <p:cNvSpPr txBox="1"/>
          <p:nvPr/>
        </p:nvSpPr>
        <p:spPr>
          <a:xfrm>
            <a:off x="41060" y="5003673"/>
            <a:ext cx="3147750" cy="1754326"/>
          </a:xfrm>
          <a:prstGeom prst="rect">
            <a:avLst/>
          </a:prstGeom>
          <a:noFill/>
        </p:spPr>
        <p:txBody>
          <a:bodyPr wrap="square" rtlCol="0">
            <a:spAutoFit/>
          </a:bodyPr>
          <a:lstStyle/>
          <a:p>
            <a:r>
              <a:rPr lang="pt-BR" sz="1200" i="1" dirty="0">
                <a:solidFill>
                  <a:srgbClr val="FF0000"/>
                </a:solidFill>
              </a:rPr>
              <a:t>O estudo não informa como os </a:t>
            </a:r>
            <a:r>
              <a:rPr lang="pt-BR" sz="1200" i="1" dirty="0" err="1">
                <a:solidFill>
                  <a:srgbClr val="FF0000"/>
                </a:solidFill>
              </a:rPr>
              <a:t>cutoffs</a:t>
            </a:r>
            <a:r>
              <a:rPr lang="pt-BR" sz="1200" i="1" dirty="0">
                <a:solidFill>
                  <a:srgbClr val="FF0000"/>
                </a:solidFill>
              </a:rPr>
              <a:t> foram determinados. Exemplo: por que usamos o critério </a:t>
            </a:r>
            <a:r>
              <a:rPr lang="pt-BR" sz="1200" i="1" dirty="0" err="1">
                <a:solidFill>
                  <a:srgbClr val="FF0000"/>
                </a:solidFill>
              </a:rPr>
              <a:t>TFGm</a:t>
            </a:r>
            <a:r>
              <a:rPr lang="pt-BR" sz="1200" i="1" dirty="0">
                <a:solidFill>
                  <a:srgbClr val="FF0000"/>
                </a:solidFill>
              </a:rPr>
              <a:t> &lt; 60 para identificar portadores de DRC?</a:t>
            </a:r>
          </a:p>
          <a:p>
            <a:endParaRPr lang="pt-BR" sz="1200" i="1" dirty="0">
              <a:solidFill>
                <a:srgbClr val="FF0000"/>
              </a:solidFill>
            </a:endParaRPr>
          </a:p>
          <a:p>
            <a:r>
              <a:rPr lang="pt-BR" sz="1200" i="1" dirty="0">
                <a:solidFill>
                  <a:srgbClr val="FF0000"/>
                </a:solidFill>
              </a:rPr>
              <a:t>Quais são os riscos de adotarmos esses </a:t>
            </a:r>
            <a:r>
              <a:rPr lang="pt-BR" sz="1200" i="1" dirty="0" err="1">
                <a:solidFill>
                  <a:srgbClr val="FF0000"/>
                </a:solidFill>
              </a:rPr>
              <a:t>cutoffs</a:t>
            </a:r>
            <a:r>
              <a:rPr lang="pt-BR" sz="1200" i="1" dirty="0">
                <a:solidFill>
                  <a:srgbClr val="FF0000"/>
                </a:solidFill>
              </a:rPr>
              <a:t> sem uma justificação clara?</a:t>
            </a:r>
          </a:p>
          <a:p>
            <a:endParaRPr lang="pt-BR" sz="1200" i="1" dirty="0">
              <a:solidFill>
                <a:srgbClr val="FF0000"/>
              </a:solidFill>
            </a:endParaRPr>
          </a:p>
          <a:p>
            <a:r>
              <a:rPr lang="pt-BR" sz="1200" i="1" dirty="0">
                <a:solidFill>
                  <a:srgbClr val="FF0000"/>
                </a:solidFill>
              </a:rPr>
              <a:t>Quais os riscos de propormos novos </a:t>
            </a:r>
            <a:r>
              <a:rPr lang="pt-BR" sz="1200" i="1" dirty="0" err="1">
                <a:solidFill>
                  <a:srgbClr val="FF0000"/>
                </a:solidFill>
              </a:rPr>
              <a:t>cutoffs</a:t>
            </a:r>
            <a:r>
              <a:rPr lang="pt-BR" sz="1200" i="1" dirty="0">
                <a:solidFill>
                  <a:srgbClr val="FF0000"/>
                </a:solidFill>
              </a:rPr>
              <a:t>?</a:t>
            </a:r>
          </a:p>
        </p:txBody>
      </p:sp>
      <p:sp>
        <p:nvSpPr>
          <p:cNvPr id="65" name="Rectangle 64">
            <a:extLst>
              <a:ext uri="{FF2B5EF4-FFF2-40B4-BE49-F238E27FC236}">
                <a16:creationId xmlns:a16="http://schemas.microsoft.com/office/drawing/2014/main" id="{FDD5FB7A-981C-42B9-AE90-FB59BE231BE9}"/>
              </a:ext>
            </a:extLst>
          </p:cNvPr>
          <p:cNvSpPr/>
          <p:nvPr/>
        </p:nvSpPr>
        <p:spPr>
          <a:xfrm>
            <a:off x="0" y="0"/>
            <a:ext cx="6375913" cy="646331"/>
          </a:xfrm>
          <a:prstGeom prst="rect">
            <a:avLst/>
          </a:prstGeom>
          <a:noFill/>
        </p:spPr>
        <p:txBody>
          <a:bodyPr wrap="none" lIns="91440" tIns="45720" rIns="91440" bIns="45720">
            <a:spAutoFit/>
          </a:bodyPr>
          <a:lstStyle/>
          <a:p>
            <a:pPr algn="ctr"/>
            <a:r>
              <a:rPr lang="en-US" sz="3600" b="1" dirty="0" err="1">
                <a:ln w="12700">
                  <a:solidFill>
                    <a:schemeClr val="accent5"/>
                  </a:solidFill>
                  <a:prstDash val="solid"/>
                </a:ln>
                <a:pattFill prst="ltDnDiag">
                  <a:fgClr>
                    <a:schemeClr val="accent5">
                      <a:lumMod val="60000"/>
                      <a:lumOff val="40000"/>
                    </a:schemeClr>
                  </a:fgClr>
                  <a:bgClr>
                    <a:schemeClr val="bg1"/>
                  </a:bgClr>
                </a:pattFill>
              </a:rPr>
              <a:t>Resenha</a:t>
            </a:r>
            <a:r>
              <a:rPr lang="en-US" sz="3600" b="1" dirty="0">
                <a:ln w="12700">
                  <a:solidFill>
                    <a:schemeClr val="accent5"/>
                  </a:solidFill>
                  <a:prstDash val="solid"/>
                </a:ln>
                <a:pattFill prst="ltDnDiag">
                  <a:fgClr>
                    <a:schemeClr val="accent5">
                      <a:lumMod val="60000"/>
                      <a:lumOff val="40000"/>
                    </a:schemeClr>
                  </a:fgClr>
                  <a:bgClr>
                    <a:schemeClr val="bg1"/>
                  </a:bgClr>
                </a:pattFill>
              </a:rPr>
              <a:t> da </a:t>
            </a:r>
            <a:r>
              <a:rPr lang="en-US" sz="36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84" name="TextBox 83">
            <a:extLst>
              <a:ext uri="{FF2B5EF4-FFF2-40B4-BE49-F238E27FC236}">
                <a16:creationId xmlns:a16="http://schemas.microsoft.com/office/drawing/2014/main" id="{CA1381E3-B542-4831-9214-D5F703A981F8}"/>
              </a:ext>
            </a:extLst>
          </p:cNvPr>
          <p:cNvSpPr txBox="1"/>
          <p:nvPr/>
        </p:nvSpPr>
        <p:spPr>
          <a:xfrm>
            <a:off x="8994877" y="5557670"/>
            <a:ext cx="3147749" cy="1200329"/>
          </a:xfrm>
          <a:prstGeom prst="rect">
            <a:avLst/>
          </a:prstGeom>
          <a:noFill/>
        </p:spPr>
        <p:txBody>
          <a:bodyPr wrap="square" rtlCol="0">
            <a:spAutoFit/>
          </a:bodyPr>
          <a:lstStyle/>
          <a:p>
            <a:r>
              <a:rPr lang="pt-BR" sz="1200" i="1" dirty="0">
                <a:solidFill>
                  <a:srgbClr val="FF0000"/>
                </a:solidFill>
              </a:rPr>
              <a:t>O protocolo do MS prescreve o uso da TFG estimada pela equação CKD-EPI na classificação de estágio da DRC. Usamos a MDRD-4. Deveríamos usar CKD-EPI nessa tarefa?</a:t>
            </a:r>
          </a:p>
          <a:p>
            <a:r>
              <a:rPr lang="pt-BR" sz="1200" i="1" dirty="0">
                <a:solidFill>
                  <a:srgbClr val="FF0000"/>
                </a:solidFill>
              </a:rPr>
              <a:t>Se continuarmos com MDRD-4, estamos expostos a quais tipos de críticas? </a:t>
            </a:r>
          </a:p>
        </p:txBody>
      </p:sp>
      <p:sp>
        <p:nvSpPr>
          <p:cNvPr id="91" name="TextBox 90">
            <a:extLst>
              <a:ext uri="{FF2B5EF4-FFF2-40B4-BE49-F238E27FC236}">
                <a16:creationId xmlns:a16="http://schemas.microsoft.com/office/drawing/2014/main" id="{B21900B4-BD6E-4625-9B25-1D298617C711}"/>
              </a:ext>
            </a:extLst>
          </p:cNvPr>
          <p:cNvSpPr txBox="1"/>
          <p:nvPr/>
        </p:nvSpPr>
        <p:spPr>
          <a:xfrm>
            <a:off x="1710168" y="2939190"/>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92" name="Oval 91">
            <a:extLst>
              <a:ext uri="{FF2B5EF4-FFF2-40B4-BE49-F238E27FC236}">
                <a16:creationId xmlns:a16="http://schemas.microsoft.com/office/drawing/2014/main" id="{97E8861E-C65C-4135-841C-F6B176880A34}"/>
              </a:ext>
            </a:extLst>
          </p:cNvPr>
          <p:cNvSpPr>
            <a:spLocks noChangeAspect="1"/>
          </p:cNvSpPr>
          <p:nvPr/>
        </p:nvSpPr>
        <p:spPr>
          <a:xfrm>
            <a:off x="292468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93" name="Oval 92">
            <a:extLst>
              <a:ext uri="{FF2B5EF4-FFF2-40B4-BE49-F238E27FC236}">
                <a16:creationId xmlns:a16="http://schemas.microsoft.com/office/drawing/2014/main" id="{7D5D3716-FFE4-4B59-9F3A-AAC15C19A496}"/>
              </a:ext>
            </a:extLst>
          </p:cNvPr>
          <p:cNvSpPr>
            <a:spLocks noChangeAspect="1"/>
          </p:cNvSpPr>
          <p:nvPr/>
        </p:nvSpPr>
        <p:spPr>
          <a:xfrm>
            <a:off x="221533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94" name="Oval 93">
            <a:extLst>
              <a:ext uri="{FF2B5EF4-FFF2-40B4-BE49-F238E27FC236}">
                <a16:creationId xmlns:a16="http://schemas.microsoft.com/office/drawing/2014/main" id="{9A136119-7888-4D1C-9C9A-72ECA94AD6FC}"/>
              </a:ext>
            </a:extLst>
          </p:cNvPr>
          <p:cNvSpPr>
            <a:spLocks noChangeAspect="1"/>
          </p:cNvSpPr>
          <p:nvPr/>
        </p:nvSpPr>
        <p:spPr>
          <a:xfrm>
            <a:off x="2570013"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cxnSp>
        <p:nvCxnSpPr>
          <p:cNvPr id="95" name="Straight Arrow Connector 7">
            <a:extLst>
              <a:ext uri="{FF2B5EF4-FFF2-40B4-BE49-F238E27FC236}">
                <a16:creationId xmlns:a16="http://schemas.microsoft.com/office/drawing/2014/main" id="{C5ED7276-F1CA-4C0A-9578-2DD83B0A517F}"/>
              </a:ext>
            </a:extLst>
          </p:cNvPr>
          <p:cNvCxnSpPr>
            <a:cxnSpLocks/>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BA63DC64-D1A5-4A4A-B063-295339444B1A}"/>
              </a:ext>
            </a:extLst>
          </p:cNvPr>
          <p:cNvSpPr>
            <a:spLocks noChangeAspect="1"/>
          </p:cNvSpPr>
          <p:nvPr/>
        </p:nvSpPr>
        <p:spPr>
          <a:xfrm>
            <a:off x="5029201" y="428382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97" name="Oval 96">
            <a:extLst>
              <a:ext uri="{FF2B5EF4-FFF2-40B4-BE49-F238E27FC236}">
                <a16:creationId xmlns:a16="http://schemas.microsoft.com/office/drawing/2014/main" id="{A57F9A11-9BFE-4A71-BD6D-1E4A02C9A528}"/>
              </a:ext>
            </a:extLst>
          </p:cNvPr>
          <p:cNvSpPr>
            <a:spLocks noChangeAspect="1"/>
          </p:cNvSpPr>
          <p:nvPr/>
        </p:nvSpPr>
        <p:spPr>
          <a:xfrm>
            <a:off x="4653741"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98" name="Oval 97">
            <a:extLst>
              <a:ext uri="{FF2B5EF4-FFF2-40B4-BE49-F238E27FC236}">
                <a16:creationId xmlns:a16="http://schemas.microsoft.com/office/drawing/2014/main" id="{6E20C370-86CD-4F1B-A580-14E8DB6D8E30}"/>
              </a:ext>
            </a:extLst>
          </p:cNvPr>
          <p:cNvSpPr>
            <a:spLocks noChangeAspect="1"/>
          </p:cNvSpPr>
          <p:nvPr/>
        </p:nvSpPr>
        <p:spPr>
          <a:xfrm>
            <a:off x="4946764"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99" name="TextBox 98">
            <a:extLst>
              <a:ext uri="{FF2B5EF4-FFF2-40B4-BE49-F238E27FC236}">
                <a16:creationId xmlns:a16="http://schemas.microsoft.com/office/drawing/2014/main" id="{2FDD61B9-6C89-4C72-9775-77C942C1D6BD}"/>
              </a:ext>
            </a:extLst>
          </p:cNvPr>
          <p:cNvSpPr txBox="1"/>
          <p:nvPr/>
        </p:nvSpPr>
        <p:spPr>
          <a:xfrm>
            <a:off x="5550135" y="5286086"/>
            <a:ext cx="3444743" cy="646331"/>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r>
              <a:rPr lang="pt-BR" dirty="0"/>
              <a:t>O dataset do ELSA é muito maior e menos enviesado do que o dataset empregado por </a:t>
            </a:r>
            <a:r>
              <a:rPr lang="pt-BR" dirty="0" err="1"/>
              <a:t>Levey</a:t>
            </a:r>
            <a:r>
              <a:rPr lang="pt-BR" dirty="0"/>
              <a:t>+ (MDRD recrutou apenas pacientes com DRC).</a:t>
            </a:r>
          </a:p>
        </p:txBody>
      </p:sp>
      <p:sp>
        <p:nvSpPr>
          <p:cNvPr id="32" name="Oval 31">
            <a:extLst>
              <a:ext uri="{FF2B5EF4-FFF2-40B4-BE49-F238E27FC236}">
                <a16:creationId xmlns:a16="http://schemas.microsoft.com/office/drawing/2014/main" id="{EE54F148-0BB7-445A-8D58-8749055C7B86}"/>
              </a:ext>
            </a:extLst>
          </p:cNvPr>
          <p:cNvSpPr>
            <a:spLocks noChangeAspect="1"/>
          </p:cNvSpPr>
          <p:nvPr/>
        </p:nvSpPr>
        <p:spPr>
          <a:xfrm>
            <a:off x="797027" y="2669880"/>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34" name="Straight Arrow Connector 7">
            <a:extLst>
              <a:ext uri="{FF2B5EF4-FFF2-40B4-BE49-F238E27FC236}">
                <a16:creationId xmlns:a16="http://schemas.microsoft.com/office/drawing/2014/main" id="{5A7BEE86-CDB4-4A1C-B908-4755FE8BEA31}"/>
              </a:ext>
            </a:extLst>
          </p:cNvPr>
          <p:cNvCxnSpPr>
            <a:cxnSpLocks/>
            <a:stCxn id="32" idx="4"/>
            <a:endCxn id="25" idx="0"/>
          </p:cNvCxnSpPr>
          <p:nvPr/>
        </p:nvCxnSpPr>
        <p:spPr>
          <a:xfrm rot="16200000" flipH="1">
            <a:off x="839145" y="3039241"/>
            <a:ext cx="192465" cy="238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6F7AD76E-40B8-4533-A905-9DD620D4C26B}"/>
              </a:ext>
            </a:extLst>
          </p:cNvPr>
          <p:cNvSpPr/>
          <p:nvPr/>
        </p:nvSpPr>
        <p:spPr>
          <a:xfrm>
            <a:off x="8902930" y="1272736"/>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a:t>MDRD-4</a:t>
            </a:r>
            <a:endParaRPr lang="en-GB" sz="1200" dirty="0"/>
          </a:p>
        </p:txBody>
      </p:sp>
      <p:sp>
        <p:nvSpPr>
          <p:cNvPr id="37" name="Rectangle: Rounded Corners 36">
            <a:extLst>
              <a:ext uri="{FF2B5EF4-FFF2-40B4-BE49-F238E27FC236}">
                <a16:creationId xmlns:a16="http://schemas.microsoft.com/office/drawing/2014/main" id="{0156EF31-A03D-4C29-9BFE-E1D573A2B558}"/>
              </a:ext>
            </a:extLst>
          </p:cNvPr>
          <p:cNvSpPr/>
          <p:nvPr/>
        </p:nvSpPr>
        <p:spPr>
          <a:xfrm>
            <a:off x="8902929" y="1664758"/>
            <a:ext cx="1345629"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MDRD-6</a:t>
            </a:r>
            <a:endParaRPr lang="en-GB" sz="1200" dirty="0"/>
          </a:p>
        </p:txBody>
      </p:sp>
      <p:sp>
        <p:nvSpPr>
          <p:cNvPr id="38" name="Rectangle: Rounded Corners 37">
            <a:extLst>
              <a:ext uri="{FF2B5EF4-FFF2-40B4-BE49-F238E27FC236}">
                <a16:creationId xmlns:a16="http://schemas.microsoft.com/office/drawing/2014/main" id="{6B0542AA-6C8B-4C04-95F8-32330EAA286E}"/>
              </a:ext>
            </a:extLst>
          </p:cNvPr>
          <p:cNvSpPr/>
          <p:nvPr/>
        </p:nvSpPr>
        <p:spPr>
          <a:xfrm>
            <a:off x="8902929" y="2082837"/>
            <a:ext cx="1345630"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Cockcroft-</a:t>
            </a:r>
            <a:r>
              <a:rPr lang="pt-BR" sz="1200" dirty="0" err="1"/>
              <a:t>Gault</a:t>
            </a:r>
            <a:endParaRPr lang="en-GB" sz="1200" dirty="0"/>
          </a:p>
        </p:txBody>
      </p:sp>
      <p:sp>
        <p:nvSpPr>
          <p:cNvPr id="39" name="Rectangle: Rounded Corners 38">
            <a:extLst>
              <a:ext uri="{FF2B5EF4-FFF2-40B4-BE49-F238E27FC236}">
                <a16:creationId xmlns:a16="http://schemas.microsoft.com/office/drawing/2014/main" id="{2852177D-A1EA-416A-BC32-79299691D079}"/>
              </a:ext>
            </a:extLst>
          </p:cNvPr>
          <p:cNvSpPr/>
          <p:nvPr/>
        </p:nvSpPr>
        <p:spPr>
          <a:xfrm>
            <a:off x="8902928" y="2500916"/>
            <a:ext cx="1345631"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Cockcroft-</a:t>
            </a:r>
            <a:r>
              <a:rPr lang="pt-BR" sz="1200" dirty="0" err="1"/>
              <a:t>Gault</a:t>
            </a:r>
            <a:r>
              <a:rPr lang="pt-BR" sz="1200" dirty="0"/>
              <a:t>*</a:t>
            </a:r>
            <a:endParaRPr lang="en-GB" sz="1200" dirty="0"/>
          </a:p>
        </p:txBody>
      </p:sp>
      <p:sp>
        <p:nvSpPr>
          <p:cNvPr id="40" name="Left Brace 39">
            <a:extLst>
              <a:ext uri="{FF2B5EF4-FFF2-40B4-BE49-F238E27FC236}">
                <a16:creationId xmlns:a16="http://schemas.microsoft.com/office/drawing/2014/main" id="{959EBFBF-1711-423D-AC6B-2C1417D712EE}"/>
              </a:ext>
            </a:extLst>
          </p:cNvPr>
          <p:cNvSpPr/>
          <p:nvPr/>
        </p:nvSpPr>
        <p:spPr>
          <a:xfrm>
            <a:off x="8611985" y="1272735"/>
            <a:ext cx="169028" cy="19803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1" name="Oval 40">
            <a:extLst>
              <a:ext uri="{FF2B5EF4-FFF2-40B4-BE49-F238E27FC236}">
                <a16:creationId xmlns:a16="http://schemas.microsoft.com/office/drawing/2014/main" id="{6D0DC29C-73EE-42C8-99EC-8E09D99BEB17}"/>
              </a:ext>
            </a:extLst>
          </p:cNvPr>
          <p:cNvSpPr>
            <a:spLocks noChangeAspect="1"/>
          </p:cNvSpPr>
          <p:nvPr/>
        </p:nvSpPr>
        <p:spPr>
          <a:xfrm>
            <a:off x="8221288" y="2125764"/>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sp>
        <p:nvSpPr>
          <p:cNvPr id="44" name="Rectangle: Rounded Corners 43">
            <a:extLst>
              <a:ext uri="{FF2B5EF4-FFF2-40B4-BE49-F238E27FC236}">
                <a16:creationId xmlns:a16="http://schemas.microsoft.com/office/drawing/2014/main" id="{CD2616C1-5839-4243-9D8A-A49955A09D6A}"/>
              </a:ext>
            </a:extLst>
          </p:cNvPr>
          <p:cNvSpPr/>
          <p:nvPr/>
        </p:nvSpPr>
        <p:spPr>
          <a:xfrm>
            <a:off x="8902928" y="3445392"/>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Tentativa 1</a:t>
            </a:r>
            <a:endParaRPr lang="en-GB" sz="1200" dirty="0"/>
          </a:p>
        </p:txBody>
      </p:sp>
      <p:sp>
        <p:nvSpPr>
          <p:cNvPr id="45" name="Rectangle: Rounded Corners 44">
            <a:extLst>
              <a:ext uri="{FF2B5EF4-FFF2-40B4-BE49-F238E27FC236}">
                <a16:creationId xmlns:a16="http://schemas.microsoft.com/office/drawing/2014/main" id="{7C778474-F014-4130-8D0F-85A8317CB0EC}"/>
              </a:ext>
            </a:extLst>
          </p:cNvPr>
          <p:cNvSpPr/>
          <p:nvPr/>
        </p:nvSpPr>
        <p:spPr>
          <a:xfrm>
            <a:off x="8902928" y="3897050"/>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Tentativa 2</a:t>
            </a:r>
            <a:endParaRPr lang="en-GB" sz="1200" dirty="0"/>
          </a:p>
        </p:txBody>
      </p:sp>
      <p:sp>
        <p:nvSpPr>
          <p:cNvPr id="46" name="Left Brace 45">
            <a:extLst>
              <a:ext uri="{FF2B5EF4-FFF2-40B4-BE49-F238E27FC236}">
                <a16:creationId xmlns:a16="http://schemas.microsoft.com/office/drawing/2014/main" id="{8D8EB50C-684E-41E8-9721-3AFAD933FA8C}"/>
              </a:ext>
            </a:extLst>
          </p:cNvPr>
          <p:cNvSpPr/>
          <p:nvPr/>
        </p:nvSpPr>
        <p:spPr>
          <a:xfrm>
            <a:off x="8611985" y="3445392"/>
            <a:ext cx="169028" cy="12815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7" name="TextBox 46">
            <a:extLst>
              <a:ext uri="{FF2B5EF4-FFF2-40B4-BE49-F238E27FC236}">
                <a16:creationId xmlns:a16="http://schemas.microsoft.com/office/drawing/2014/main" id="{20FC4DB2-25DA-45FE-893C-C313AF599FC3}"/>
              </a:ext>
            </a:extLst>
          </p:cNvPr>
          <p:cNvSpPr txBox="1"/>
          <p:nvPr/>
        </p:nvSpPr>
        <p:spPr>
          <a:xfrm>
            <a:off x="7464829" y="3672455"/>
            <a:ext cx="1239979" cy="830997"/>
          </a:xfrm>
          <a:prstGeom prst="rect">
            <a:avLst/>
          </a:prstGeom>
          <a:noFill/>
        </p:spPr>
        <p:txBody>
          <a:bodyPr wrap="square" rtlCol="0">
            <a:spAutoFit/>
          </a:bodyPr>
          <a:lstStyle/>
          <a:p>
            <a:pPr algn="r"/>
            <a:r>
              <a:rPr lang="pt-BR" sz="1200" i="1" dirty="0">
                <a:solidFill>
                  <a:schemeClr val="accent2"/>
                </a:solidFill>
              </a:rPr>
              <a:t>Notebook </a:t>
            </a:r>
          </a:p>
          <a:p>
            <a:pPr algn="r"/>
            <a:r>
              <a:rPr lang="pt-BR" sz="1200" i="1" dirty="0">
                <a:solidFill>
                  <a:schemeClr val="accent2"/>
                </a:solidFill>
              </a:rPr>
              <a:t>Estudos de DRC, Etapa 1, </a:t>
            </a:r>
          </a:p>
          <a:p>
            <a:pPr algn="r"/>
            <a:r>
              <a:rPr lang="pt-BR" sz="1200" i="1" dirty="0">
                <a:solidFill>
                  <a:schemeClr val="accent2"/>
                </a:solidFill>
              </a:rPr>
              <a:t>Caderno 1</a:t>
            </a:r>
          </a:p>
        </p:txBody>
      </p:sp>
      <p:sp>
        <p:nvSpPr>
          <p:cNvPr id="48" name="Rectangle: Rounded Corners 47">
            <a:extLst>
              <a:ext uri="{FF2B5EF4-FFF2-40B4-BE49-F238E27FC236}">
                <a16:creationId xmlns:a16="http://schemas.microsoft.com/office/drawing/2014/main" id="{B16B5DAE-D094-4279-8E79-D88BD0769601}"/>
              </a:ext>
            </a:extLst>
          </p:cNvPr>
          <p:cNvSpPr/>
          <p:nvPr/>
        </p:nvSpPr>
        <p:spPr>
          <a:xfrm>
            <a:off x="8901892" y="2918995"/>
            <a:ext cx="1345628" cy="334120"/>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TFG Padrão Ouro</a:t>
            </a:r>
            <a:endParaRPr lang="en-GB" sz="1200" dirty="0"/>
          </a:p>
        </p:txBody>
      </p:sp>
      <p:sp>
        <p:nvSpPr>
          <p:cNvPr id="49" name="Rectangle: Rounded Corners 48">
            <a:extLst>
              <a:ext uri="{FF2B5EF4-FFF2-40B4-BE49-F238E27FC236}">
                <a16:creationId xmlns:a16="http://schemas.microsoft.com/office/drawing/2014/main" id="{A11D9DB8-83C3-42F5-A51D-E8C4059EB9C6}"/>
              </a:ext>
            </a:extLst>
          </p:cNvPr>
          <p:cNvSpPr/>
          <p:nvPr/>
        </p:nvSpPr>
        <p:spPr>
          <a:xfrm>
            <a:off x="8908132" y="4351263"/>
            <a:ext cx="1345628" cy="334120"/>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TFG Padrão Ouro</a:t>
            </a:r>
            <a:endParaRPr lang="en-GB" sz="1200" dirty="0"/>
          </a:p>
        </p:txBody>
      </p:sp>
      <p:sp>
        <p:nvSpPr>
          <p:cNvPr id="50" name="TextBox 49">
            <a:extLst>
              <a:ext uri="{FF2B5EF4-FFF2-40B4-BE49-F238E27FC236}">
                <a16:creationId xmlns:a16="http://schemas.microsoft.com/office/drawing/2014/main" id="{303BB28C-1A37-4535-81B0-CD155D908EE6}"/>
              </a:ext>
            </a:extLst>
          </p:cNvPr>
          <p:cNvSpPr txBox="1"/>
          <p:nvPr/>
        </p:nvSpPr>
        <p:spPr>
          <a:xfrm>
            <a:off x="10247518" y="1295996"/>
            <a:ext cx="1523301" cy="261610"/>
          </a:xfrm>
          <a:prstGeom prst="rect">
            <a:avLst/>
          </a:prstGeom>
          <a:noFill/>
        </p:spPr>
        <p:txBody>
          <a:bodyPr wrap="square" rtlCol="0">
            <a:spAutoFit/>
          </a:bodyPr>
          <a:lstStyle/>
          <a:p>
            <a:r>
              <a:rPr lang="pt-BR" sz="1100" i="1" dirty="0">
                <a:solidFill>
                  <a:schemeClr val="accent2"/>
                </a:solidFill>
              </a:rPr>
              <a:t>Idade, Sexo, Raça, </a:t>
            </a:r>
            <a:r>
              <a:rPr lang="pt-BR" sz="1100" i="1" dirty="0" err="1">
                <a:solidFill>
                  <a:schemeClr val="accent2"/>
                </a:solidFill>
              </a:rPr>
              <a:t>SCr</a:t>
            </a:r>
            <a:endParaRPr lang="pt-BR" sz="1100" i="1" dirty="0">
              <a:solidFill>
                <a:schemeClr val="accent2"/>
              </a:solidFill>
            </a:endParaRPr>
          </a:p>
        </p:txBody>
      </p:sp>
      <p:sp>
        <p:nvSpPr>
          <p:cNvPr id="51" name="TextBox 50">
            <a:extLst>
              <a:ext uri="{FF2B5EF4-FFF2-40B4-BE49-F238E27FC236}">
                <a16:creationId xmlns:a16="http://schemas.microsoft.com/office/drawing/2014/main" id="{A1825F3E-2AF8-4699-A06A-B9CB886BDAFA}"/>
              </a:ext>
            </a:extLst>
          </p:cNvPr>
          <p:cNvSpPr txBox="1"/>
          <p:nvPr/>
        </p:nvSpPr>
        <p:spPr>
          <a:xfrm>
            <a:off x="10247518" y="1591715"/>
            <a:ext cx="1897375" cy="430887"/>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Idade, Sexo, Raça, </a:t>
            </a:r>
            <a:r>
              <a:rPr lang="pt-BR" dirty="0" err="1"/>
              <a:t>SCr</a:t>
            </a:r>
            <a:r>
              <a:rPr lang="pt-BR" dirty="0"/>
              <a:t>, </a:t>
            </a:r>
          </a:p>
          <a:p>
            <a:r>
              <a:rPr lang="pt-BR" dirty="0"/>
              <a:t>SUN, albumina</a:t>
            </a:r>
          </a:p>
        </p:txBody>
      </p:sp>
      <p:sp>
        <p:nvSpPr>
          <p:cNvPr id="52" name="TextBox 51">
            <a:extLst>
              <a:ext uri="{FF2B5EF4-FFF2-40B4-BE49-F238E27FC236}">
                <a16:creationId xmlns:a16="http://schemas.microsoft.com/office/drawing/2014/main" id="{BBD2BBA1-C32F-4E7A-8C18-7ED48D340339}"/>
              </a:ext>
            </a:extLst>
          </p:cNvPr>
          <p:cNvSpPr txBox="1"/>
          <p:nvPr/>
        </p:nvSpPr>
        <p:spPr>
          <a:xfrm>
            <a:off x="10247518" y="2101517"/>
            <a:ext cx="1897375" cy="276999"/>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Idade, Sexo, Peso, BSA, </a:t>
            </a:r>
            <a:r>
              <a:rPr lang="pt-BR" dirty="0" err="1"/>
              <a:t>SCr</a:t>
            </a:r>
            <a:endParaRPr lang="pt-BR" dirty="0"/>
          </a:p>
        </p:txBody>
      </p:sp>
      <p:sp>
        <p:nvSpPr>
          <p:cNvPr id="53" name="TextBox 52">
            <a:extLst>
              <a:ext uri="{FF2B5EF4-FFF2-40B4-BE49-F238E27FC236}">
                <a16:creationId xmlns:a16="http://schemas.microsoft.com/office/drawing/2014/main" id="{78384D38-4CF4-4B28-A5F8-38239CCC45BF}"/>
              </a:ext>
            </a:extLst>
          </p:cNvPr>
          <p:cNvSpPr txBox="1"/>
          <p:nvPr/>
        </p:nvSpPr>
        <p:spPr>
          <a:xfrm>
            <a:off x="10247517" y="2530047"/>
            <a:ext cx="1897375" cy="276999"/>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Idade, Sexo, Peso, BSA, </a:t>
            </a:r>
            <a:r>
              <a:rPr lang="pt-BR" dirty="0" err="1"/>
              <a:t>SCr</a:t>
            </a:r>
            <a:r>
              <a:rPr lang="pt-BR" dirty="0"/>
              <a:t>*</a:t>
            </a:r>
          </a:p>
        </p:txBody>
      </p:sp>
      <p:sp>
        <p:nvSpPr>
          <p:cNvPr id="54" name="TextBox 53">
            <a:extLst>
              <a:ext uri="{FF2B5EF4-FFF2-40B4-BE49-F238E27FC236}">
                <a16:creationId xmlns:a16="http://schemas.microsoft.com/office/drawing/2014/main" id="{EC921B58-3F26-4637-968E-FD45CBA60EF0}"/>
              </a:ext>
            </a:extLst>
          </p:cNvPr>
          <p:cNvSpPr txBox="1"/>
          <p:nvPr/>
        </p:nvSpPr>
        <p:spPr>
          <a:xfrm>
            <a:off x="10247518" y="3476557"/>
            <a:ext cx="1944482" cy="261610"/>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MDRD-4, sem transformação</a:t>
            </a:r>
          </a:p>
        </p:txBody>
      </p:sp>
      <p:sp>
        <p:nvSpPr>
          <p:cNvPr id="55" name="TextBox 54">
            <a:extLst>
              <a:ext uri="{FF2B5EF4-FFF2-40B4-BE49-F238E27FC236}">
                <a16:creationId xmlns:a16="http://schemas.microsoft.com/office/drawing/2014/main" id="{12E59F33-A05F-42FE-8182-0FFBD04A5C55}"/>
              </a:ext>
            </a:extLst>
          </p:cNvPr>
          <p:cNvSpPr txBox="1"/>
          <p:nvPr/>
        </p:nvSpPr>
        <p:spPr>
          <a:xfrm>
            <a:off x="10247518" y="3924338"/>
            <a:ext cx="1897374" cy="261610"/>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MDRD-4, com transformação</a:t>
            </a:r>
          </a:p>
        </p:txBody>
      </p:sp>
      <p:sp>
        <p:nvSpPr>
          <p:cNvPr id="56" name="TextBox 55">
            <a:extLst>
              <a:ext uri="{FF2B5EF4-FFF2-40B4-BE49-F238E27FC236}">
                <a16:creationId xmlns:a16="http://schemas.microsoft.com/office/drawing/2014/main" id="{5438386E-B8A7-42BC-A205-411DC1ED628C}"/>
              </a:ext>
            </a:extLst>
          </p:cNvPr>
          <p:cNvSpPr txBox="1"/>
          <p:nvPr/>
        </p:nvSpPr>
        <p:spPr>
          <a:xfrm>
            <a:off x="8696499" y="172718"/>
            <a:ext cx="3448393" cy="1015663"/>
          </a:xfrm>
          <a:prstGeom prst="rect">
            <a:avLst/>
          </a:prstGeom>
          <a:noFill/>
        </p:spPr>
        <p:txBody>
          <a:bodyPr wrap="square" rtlCol="0">
            <a:spAutoFit/>
          </a:bodyPr>
          <a:lstStyle/>
          <a:p>
            <a:r>
              <a:rPr lang="pt-BR" sz="1200" i="1" dirty="0">
                <a:solidFill>
                  <a:schemeClr val="accent2"/>
                </a:solidFill>
              </a:rPr>
              <a:t>Metodologia do estudo:</a:t>
            </a:r>
          </a:p>
          <a:p>
            <a:pPr marL="171450" indent="-171450">
              <a:buFontTx/>
              <a:buChar char="-"/>
            </a:pPr>
            <a:r>
              <a:rPr lang="pt-BR" sz="1200" i="1" dirty="0">
                <a:solidFill>
                  <a:schemeClr val="accent2"/>
                </a:solidFill>
              </a:rPr>
              <a:t>Regressão linear com variáveis log transformadas</a:t>
            </a:r>
          </a:p>
          <a:p>
            <a:pPr marL="171450" indent="-171450">
              <a:buFontTx/>
              <a:buChar char="-"/>
            </a:pPr>
            <a:r>
              <a:rPr lang="pt-BR" sz="1200" i="1" dirty="0">
                <a:solidFill>
                  <a:schemeClr val="accent2"/>
                </a:solidFill>
              </a:rPr>
              <a:t>Critérios de comparação de equações: bias (absoluto/relativo), </a:t>
            </a:r>
            <a:r>
              <a:rPr lang="pt-BR" sz="1200" i="1" u="sng" dirty="0" err="1">
                <a:solidFill>
                  <a:schemeClr val="accent2"/>
                </a:solidFill>
              </a:rPr>
              <a:t>precision</a:t>
            </a:r>
            <a:r>
              <a:rPr lang="pt-BR" sz="1200" i="1" dirty="0">
                <a:solidFill>
                  <a:schemeClr val="accent2"/>
                </a:solidFill>
              </a:rPr>
              <a:t>, r-</a:t>
            </a:r>
            <a:r>
              <a:rPr lang="pt-BR" sz="1200" i="1" dirty="0" err="1">
                <a:solidFill>
                  <a:schemeClr val="accent2"/>
                </a:solidFill>
              </a:rPr>
              <a:t>squared</a:t>
            </a:r>
            <a:r>
              <a:rPr lang="pt-BR" sz="1200" i="1" dirty="0">
                <a:solidFill>
                  <a:schemeClr val="accent2"/>
                </a:solidFill>
              </a:rPr>
              <a:t>, </a:t>
            </a:r>
            <a:r>
              <a:rPr lang="pt-BR" sz="1200" i="1" u="sng" dirty="0" err="1">
                <a:solidFill>
                  <a:schemeClr val="accent2"/>
                </a:solidFill>
              </a:rPr>
              <a:t>accuracy</a:t>
            </a:r>
            <a:endParaRPr lang="pt-BR" sz="1200" i="1" u="sng" dirty="0">
              <a:solidFill>
                <a:schemeClr val="accent2"/>
              </a:solidFill>
            </a:endParaRPr>
          </a:p>
          <a:p>
            <a:pPr marL="171450" indent="-171450">
              <a:buFontTx/>
              <a:buChar char="-"/>
            </a:pPr>
            <a:r>
              <a:rPr lang="pt-BR" sz="1200" i="1" dirty="0">
                <a:solidFill>
                  <a:schemeClr val="accent2"/>
                </a:solidFill>
              </a:rPr>
              <a:t>Indivíduo com DRC = Indivíduo com </a:t>
            </a:r>
            <a:r>
              <a:rPr lang="pt-BR" sz="1200" i="1" dirty="0" err="1">
                <a:solidFill>
                  <a:schemeClr val="accent2"/>
                </a:solidFill>
              </a:rPr>
              <a:t>TGFm</a:t>
            </a:r>
            <a:r>
              <a:rPr lang="pt-BR" sz="1200" i="1" dirty="0">
                <a:solidFill>
                  <a:schemeClr val="accent2"/>
                </a:solidFill>
              </a:rPr>
              <a:t> &lt; 60</a:t>
            </a:r>
          </a:p>
        </p:txBody>
      </p:sp>
      <p:sp>
        <p:nvSpPr>
          <p:cNvPr id="57" name="TextBox 56">
            <a:extLst>
              <a:ext uri="{FF2B5EF4-FFF2-40B4-BE49-F238E27FC236}">
                <a16:creationId xmlns:a16="http://schemas.microsoft.com/office/drawing/2014/main" id="{40BB99B5-366D-4055-A748-0527B343C683}"/>
              </a:ext>
            </a:extLst>
          </p:cNvPr>
          <p:cNvSpPr txBox="1"/>
          <p:nvPr/>
        </p:nvSpPr>
        <p:spPr>
          <a:xfrm>
            <a:off x="10247517" y="2948456"/>
            <a:ext cx="1897375" cy="261610"/>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NIST (SRM 967) + CAP (LN24)</a:t>
            </a:r>
          </a:p>
        </p:txBody>
      </p:sp>
      <p:sp>
        <p:nvSpPr>
          <p:cNvPr id="58" name="TextBox 57">
            <a:extLst>
              <a:ext uri="{FF2B5EF4-FFF2-40B4-BE49-F238E27FC236}">
                <a16:creationId xmlns:a16="http://schemas.microsoft.com/office/drawing/2014/main" id="{3732155B-5502-4C7E-80B6-80C6368A1164}"/>
              </a:ext>
            </a:extLst>
          </p:cNvPr>
          <p:cNvSpPr txBox="1"/>
          <p:nvPr/>
        </p:nvSpPr>
        <p:spPr>
          <a:xfrm>
            <a:off x="10247517" y="4381019"/>
            <a:ext cx="1897375" cy="261610"/>
          </a:xfrm>
          <a:prstGeom prst="rect">
            <a:avLst/>
          </a:prstGeom>
          <a:noFill/>
        </p:spPr>
        <p:txBody>
          <a:bodyPr wrap="square" rtlCol="0">
            <a:spAutoFit/>
          </a:bodyPr>
          <a:lstStyle>
            <a:defPPr>
              <a:defRPr lang="en-US"/>
            </a:defPPr>
            <a:lvl1pPr>
              <a:defRPr sz="1100" i="1">
                <a:solidFill>
                  <a:schemeClr val="accent2"/>
                </a:solidFill>
              </a:defRPr>
            </a:lvl1pPr>
          </a:lstStyle>
          <a:p>
            <a:r>
              <a:rPr lang="pt-BR" dirty="0"/>
              <a:t>Processo não conhecido</a:t>
            </a:r>
          </a:p>
        </p:txBody>
      </p:sp>
      <p:sp>
        <p:nvSpPr>
          <p:cNvPr id="59" name="Oval 58">
            <a:extLst>
              <a:ext uri="{FF2B5EF4-FFF2-40B4-BE49-F238E27FC236}">
                <a16:creationId xmlns:a16="http://schemas.microsoft.com/office/drawing/2014/main" id="{6AAF5107-E5BF-47F5-A360-368A3E9B3FB9}"/>
              </a:ext>
            </a:extLst>
          </p:cNvPr>
          <p:cNvSpPr>
            <a:spLocks noChangeAspect="1"/>
          </p:cNvSpPr>
          <p:nvPr/>
        </p:nvSpPr>
        <p:spPr>
          <a:xfrm>
            <a:off x="8719012" y="421344"/>
            <a:ext cx="182880" cy="18288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M</a:t>
            </a:r>
            <a:endParaRPr lang="en-GB" sz="1000" dirty="0"/>
          </a:p>
        </p:txBody>
      </p:sp>
      <p:sp>
        <p:nvSpPr>
          <p:cNvPr id="60" name="Oval 59">
            <a:extLst>
              <a:ext uri="{FF2B5EF4-FFF2-40B4-BE49-F238E27FC236}">
                <a16:creationId xmlns:a16="http://schemas.microsoft.com/office/drawing/2014/main" id="{4F35EF36-26C2-47A6-A753-A5688447EBA2}"/>
              </a:ext>
            </a:extLst>
          </p:cNvPr>
          <p:cNvSpPr>
            <a:spLocks noChangeAspect="1"/>
          </p:cNvSpPr>
          <p:nvPr/>
        </p:nvSpPr>
        <p:spPr>
          <a:xfrm>
            <a:off x="8719012" y="615591"/>
            <a:ext cx="182880" cy="18288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C</a:t>
            </a:r>
            <a:endParaRPr lang="en-GB" sz="1000" dirty="0"/>
          </a:p>
        </p:txBody>
      </p:sp>
      <p:sp>
        <p:nvSpPr>
          <p:cNvPr id="61" name="Oval 60">
            <a:extLst>
              <a:ext uri="{FF2B5EF4-FFF2-40B4-BE49-F238E27FC236}">
                <a16:creationId xmlns:a16="http://schemas.microsoft.com/office/drawing/2014/main" id="{3F4DBC9C-C1D7-4A56-97CD-2C644A71CCB3}"/>
              </a:ext>
            </a:extLst>
          </p:cNvPr>
          <p:cNvSpPr>
            <a:spLocks noChangeAspect="1"/>
          </p:cNvSpPr>
          <p:nvPr/>
        </p:nvSpPr>
        <p:spPr>
          <a:xfrm>
            <a:off x="8719012" y="960012"/>
            <a:ext cx="182880" cy="18288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J</a:t>
            </a:r>
            <a:endParaRPr lang="en-GB" sz="1000" dirty="0"/>
          </a:p>
        </p:txBody>
      </p:sp>
    </p:spTree>
    <p:extLst>
      <p:ext uri="{BB962C8B-B14F-4D97-AF65-F5344CB8AC3E}">
        <p14:creationId xmlns:p14="http://schemas.microsoft.com/office/powerpoint/2010/main" val="299433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689C3-4BB4-4577-BCE3-21379C15B6B9}"/>
              </a:ext>
            </a:extLst>
          </p:cNvPr>
          <p:cNvSpPr/>
          <p:nvPr/>
        </p:nvSpPr>
        <p:spPr>
          <a:xfrm>
            <a:off x="612448" y="2136339"/>
            <a:ext cx="10967106" cy="2585323"/>
          </a:xfrm>
          <a:prstGeom prst="rect">
            <a:avLst/>
          </a:prstGeom>
          <a:noFill/>
        </p:spPr>
        <p:txBody>
          <a:bodyPr wrap="none" lIns="91440" tIns="45720" rIns="91440" bIns="45720">
            <a:spAutoFit/>
          </a:bodyPr>
          <a:lstStyle/>
          <a:p>
            <a:pPr algn="ctr"/>
            <a:r>
              <a:rPr lang="en-US" sz="5400" b="1" cap="none" spc="0" dirty="0" err="1">
                <a:ln w="12700">
                  <a:solidFill>
                    <a:schemeClr val="accent5"/>
                  </a:solidFill>
                  <a:prstDash val="solid"/>
                </a:ln>
                <a:pattFill prst="ltDnDiag">
                  <a:fgClr>
                    <a:schemeClr val="accent5">
                      <a:lumMod val="60000"/>
                      <a:lumOff val="40000"/>
                    </a:schemeClr>
                  </a:fgClr>
                  <a:bgClr>
                    <a:schemeClr val="bg1"/>
                  </a:bgClr>
                </a:pattFill>
                <a:effectLst/>
              </a:rPr>
              <a:t>Estudos</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 de DRC</a:t>
            </a:r>
          </a:p>
          <a:p>
            <a:pPr algn="ctr"/>
            <a:endParaRPr lang="en-US" sz="5400" b="1" dirty="0">
              <a:ln w="12700">
                <a:solidFill>
                  <a:schemeClr val="accent5"/>
                </a:solidFill>
                <a:prstDash val="solid"/>
              </a:ln>
              <a:pattFill prst="ltDnDiag">
                <a:fgClr>
                  <a:schemeClr val="accent5">
                    <a:lumMod val="60000"/>
                    <a:lumOff val="40000"/>
                  </a:schemeClr>
                </a:fgClr>
                <a:bgClr>
                  <a:schemeClr val="bg1"/>
                </a:bgClr>
              </a:pattFill>
            </a:endParaRPr>
          </a:p>
          <a:p>
            <a:pPr algn="ctr"/>
            <a:r>
              <a:rPr lang="en-US" sz="5400" b="1" dirty="0" err="1">
                <a:ln w="12700">
                  <a:solidFill>
                    <a:schemeClr val="accent5"/>
                  </a:solidFill>
                  <a:prstDash val="solid"/>
                </a:ln>
                <a:pattFill prst="ltDnDiag">
                  <a:fgClr>
                    <a:schemeClr val="accent5">
                      <a:lumMod val="60000"/>
                      <a:lumOff val="40000"/>
                    </a:schemeClr>
                  </a:fgClr>
                  <a:bgClr>
                    <a:schemeClr val="bg1"/>
                  </a:bgClr>
                </a:pattFill>
              </a:rPr>
              <a:t>Propostas</a:t>
            </a:r>
            <a:r>
              <a:rPr lang="en-US" sz="5400" b="1" dirty="0">
                <a:ln w="12700">
                  <a:solidFill>
                    <a:schemeClr val="accent5"/>
                  </a:solidFill>
                  <a:prstDash val="solid"/>
                </a:ln>
                <a:pattFill prst="ltDnDiag">
                  <a:fgClr>
                    <a:schemeClr val="accent5">
                      <a:lumMod val="60000"/>
                      <a:lumOff val="40000"/>
                    </a:schemeClr>
                  </a:fgClr>
                  <a:bgClr>
                    <a:schemeClr val="bg1"/>
                  </a:bgClr>
                </a:pattFill>
              </a:rPr>
              <a:t> para a Segunda </a:t>
            </a:r>
            <a:r>
              <a:rPr lang="en-US" sz="54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TextBox 2">
            <a:extLst>
              <a:ext uri="{FF2B5EF4-FFF2-40B4-BE49-F238E27FC236}">
                <a16:creationId xmlns:a16="http://schemas.microsoft.com/office/drawing/2014/main" id="{93955447-6846-4C08-8F87-0813A9400997}"/>
              </a:ext>
            </a:extLst>
          </p:cNvPr>
          <p:cNvSpPr txBox="1"/>
          <p:nvPr/>
        </p:nvSpPr>
        <p:spPr>
          <a:xfrm>
            <a:off x="9601200" y="6519446"/>
            <a:ext cx="2590800" cy="338554"/>
          </a:xfrm>
          <a:prstGeom prst="rect">
            <a:avLst/>
          </a:prstGeom>
          <a:noFill/>
        </p:spPr>
        <p:txBody>
          <a:bodyPr wrap="square" rtlCol="0">
            <a:spAutoFit/>
          </a:bodyPr>
          <a:lstStyle/>
          <a:p>
            <a:pPr algn="r"/>
            <a:r>
              <a:rPr lang="pt-BR" sz="1600" i="1" dirty="0">
                <a:solidFill>
                  <a:srgbClr val="FF0000"/>
                </a:solidFill>
              </a:rPr>
              <a:t>8 de novembro de 2021</a:t>
            </a:r>
          </a:p>
        </p:txBody>
      </p:sp>
    </p:spTree>
    <p:extLst>
      <p:ext uri="{BB962C8B-B14F-4D97-AF65-F5344CB8AC3E}">
        <p14:creationId xmlns:p14="http://schemas.microsoft.com/office/powerpoint/2010/main" val="41783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83259F-333C-4C24-A4E7-60CBED039807}"/>
              </a:ext>
            </a:extLst>
          </p:cNvPr>
          <p:cNvSpPr txBox="1"/>
          <p:nvPr/>
        </p:nvSpPr>
        <p:spPr>
          <a:xfrm>
            <a:off x="60091" y="4044024"/>
            <a:ext cx="1797631"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Continuamos usando regressão linear com variáveis transformadas, da forma empregada para construir a MDRD-4.</a:t>
            </a:r>
          </a:p>
        </p:txBody>
      </p: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283290-5EF8-4E11-AACA-988B474ECF04}"/>
              </a:ext>
            </a:extLst>
          </p:cNvPr>
          <p:cNvSpPr txBox="1"/>
          <p:nvPr/>
        </p:nvSpPr>
        <p:spPr>
          <a:xfrm>
            <a:off x="5558449" y="5403295"/>
            <a:ext cx="2355266"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A gente aceita provisoriamente que o dataset é uma amostra representativa da população brasileira, boa o suficiente para a tarefa em mãos.</a:t>
            </a:r>
          </a:p>
        </p:txBody>
      </p:sp>
      <p:sp>
        <p:nvSpPr>
          <p:cNvPr id="23" name="TextBox 22">
            <a:extLst>
              <a:ext uri="{FF2B5EF4-FFF2-40B4-BE49-F238E27FC236}">
                <a16:creationId xmlns:a16="http://schemas.microsoft.com/office/drawing/2014/main" id="{43F8A16C-99CF-4999-B886-0A5FBF47E4B2}"/>
              </a:ext>
            </a:extLst>
          </p:cNvPr>
          <p:cNvSpPr txBox="1"/>
          <p:nvPr/>
        </p:nvSpPr>
        <p:spPr>
          <a:xfrm>
            <a:off x="3596993" y="4600978"/>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31" name="TextBox 30">
            <a:extLst>
              <a:ext uri="{FF2B5EF4-FFF2-40B4-BE49-F238E27FC236}">
                <a16:creationId xmlns:a16="http://schemas.microsoft.com/office/drawing/2014/main" id="{3DE38FE3-CA98-4A23-9A67-CA8D8B8ECDB9}"/>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TFGm</a:t>
            </a:r>
            <a:r>
              <a:rPr lang="pt-BR" dirty="0"/>
              <a:t> &lt; 60 foi justificado no passado. Com base nessa justificativa, a gente decide adotar essa convenção ou propor um novo cutoff.</a:t>
            </a:r>
          </a:p>
        </p:txBody>
      </p:sp>
      <p:sp>
        <p:nvSpPr>
          <p:cNvPr id="65" name="Rectangle 64">
            <a:extLst>
              <a:ext uri="{FF2B5EF4-FFF2-40B4-BE49-F238E27FC236}">
                <a16:creationId xmlns:a16="http://schemas.microsoft.com/office/drawing/2014/main" id="{FDD5FB7A-981C-42B9-AE90-FB59BE231BE9}"/>
              </a:ext>
            </a:extLst>
          </p:cNvPr>
          <p:cNvSpPr/>
          <p:nvPr/>
        </p:nvSpPr>
        <p:spPr>
          <a:xfrm>
            <a:off x="0" y="0"/>
            <a:ext cx="6644128"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1</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27" name="TextBox 26">
            <a:extLst>
              <a:ext uri="{FF2B5EF4-FFF2-40B4-BE49-F238E27FC236}">
                <a16:creationId xmlns:a16="http://schemas.microsoft.com/office/drawing/2014/main" id="{F54A7C65-5656-4660-8CE3-E21ED68D19C3}"/>
              </a:ext>
            </a:extLst>
          </p:cNvPr>
          <p:cNvSpPr txBox="1"/>
          <p:nvPr/>
        </p:nvSpPr>
        <p:spPr>
          <a:xfrm>
            <a:off x="1710168" y="2939190"/>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28" name="Oval 27">
            <a:extLst>
              <a:ext uri="{FF2B5EF4-FFF2-40B4-BE49-F238E27FC236}">
                <a16:creationId xmlns:a16="http://schemas.microsoft.com/office/drawing/2014/main" id="{DF90C213-F83C-4FC8-AA22-A6DD1E2163B3}"/>
              </a:ext>
            </a:extLst>
          </p:cNvPr>
          <p:cNvSpPr>
            <a:spLocks noChangeAspect="1"/>
          </p:cNvSpPr>
          <p:nvPr/>
        </p:nvSpPr>
        <p:spPr>
          <a:xfrm>
            <a:off x="292468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32" name="Oval 31">
            <a:extLst>
              <a:ext uri="{FF2B5EF4-FFF2-40B4-BE49-F238E27FC236}">
                <a16:creationId xmlns:a16="http://schemas.microsoft.com/office/drawing/2014/main" id="{493B9622-DD81-49A6-92D3-391D4F29AC19}"/>
              </a:ext>
            </a:extLst>
          </p:cNvPr>
          <p:cNvSpPr>
            <a:spLocks noChangeAspect="1"/>
          </p:cNvSpPr>
          <p:nvPr/>
        </p:nvSpPr>
        <p:spPr>
          <a:xfrm>
            <a:off x="221533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34" name="Oval 33">
            <a:extLst>
              <a:ext uri="{FF2B5EF4-FFF2-40B4-BE49-F238E27FC236}">
                <a16:creationId xmlns:a16="http://schemas.microsoft.com/office/drawing/2014/main" id="{E8B0975E-0062-43BD-9836-A2A2A8A32D56}"/>
              </a:ext>
            </a:extLst>
          </p:cNvPr>
          <p:cNvSpPr>
            <a:spLocks noChangeAspect="1"/>
          </p:cNvSpPr>
          <p:nvPr/>
        </p:nvSpPr>
        <p:spPr>
          <a:xfrm>
            <a:off x="2570013"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35" name="Oval 34">
            <a:extLst>
              <a:ext uri="{FF2B5EF4-FFF2-40B4-BE49-F238E27FC236}">
                <a16:creationId xmlns:a16="http://schemas.microsoft.com/office/drawing/2014/main" id="{8A4EA39F-9887-4920-91D0-987CC82F1CE1}"/>
              </a:ext>
            </a:extLst>
          </p:cNvPr>
          <p:cNvSpPr>
            <a:spLocks noChangeAspect="1"/>
          </p:cNvSpPr>
          <p:nvPr/>
        </p:nvSpPr>
        <p:spPr>
          <a:xfrm>
            <a:off x="5029201" y="428382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37" name="Oval 36">
            <a:extLst>
              <a:ext uri="{FF2B5EF4-FFF2-40B4-BE49-F238E27FC236}">
                <a16:creationId xmlns:a16="http://schemas.microsoft.com/office/drawing/2014/main" id="{14962D5E-E5E4-4278-BCB2-D987B86EFB6E}"/>
              </a:ext>
            </a:extLst>
          </p:cNvPr>
          <p:cNvSpPr>
            <a:spLocks noChangeAspect="1"/>
          </p:cNvSpPr>
          <p:nvPr/>
        </p:nvSpPr>
        <p:spPr>
          <a:xfrm>
            <a:off x="4653741"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38" name="Oval 37">
            <a:extLst>
              <a:ext uri="{FF2B5EF4-FFF2-40B4-BE49-F238E27FC236}">
                <a16:creationId xmlns:a16="http://schemas.microsoft.com/office/drawing/2014/main" id="{8F17E00E-78E9-47C3-8EED-2397CD73D074}"/>
              </a:ext>
            </a:extLst>
          </p:cNvPr>
          <p:cNvSpPr>
            <a:spLocks noChangeAspect="1"/>
          </p:cNvSpPr>
          <p:nvPr/>
        </p:nvSpPr>
        <p:spPr>
          <a:xfrm>
            <a:off x="4946764"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pic>
        <p:nvPicPr>
          <p:cNvPr id="2" name="Picture 1">
            <a:extLst>
              <a:ext uri="{FF2B5EF4-FFF2-40B4-BE49-F238E27FC236}">
                <a16:creationId xmlns:a16="http://schemas.microsoft.com/office/drawing/2014/main" id="{2EA6DE7F-8888-44A8-9C51-DB75A49542B1}"/>
              </a:ext>
            </a:extLst>
          </p:cNvPr>
          <p:cNvPicPr>
            <a:picLocks noChangeAspect="1"/>
          </p:cNvPicPr>
          <p:nvPr/>
        </p:nvPicPr>
        <p:blipFill rotWithShape="1">
          <a:blip r:embed="rId2"/>
          <a:srcRect r="78920"/>
          <a:stretch/>
        </p:blipFill>
        <p:spPr>
          <a:xfrm>
            <a:off x="8621182" y="58190"/>
            <a:ext cx="3337112" cy="3276961"/>
          </a:xfrm>
          <a:prstGeom prst="rect">
            <a:avLst/>
          </a:prstGeom>
        </p:spPr>
      </p:pic>
      <p:pic>
        <p:nvPicPr>
          <p:cNvPr id="3" name="Picture 2">
            <a:extLst>
              <a:ext uri="{FF2B5EF4-FFF2-40B4-BE49-F238E27FC236}">
                <a16:creationId xmlns:a16="http://schemas.microsoft.com/office/drawing/2014/main" id="{B99912E5-E973-4A54-B6FF-9E18A9D9D90F}"/>
              </a:ext>
            </a:extLst>
          </p:cNvPr>
          <p:cNvPicPr>
            <a:picLocks noChangeAspect="1"/>
          </p:cNvPicPr>
          <p:nvPr/>
        </p:nvPicPr>
        <p:blipFill rotWithShape="1">
          <a:blip r:embed="rId3"/>
          <a:srcRect r="79106"/>
          <a:stretch/>
        </p:blipFill>
        <p:spPr>
          <a:xfrm>
            <a:off x="8696509" y="3216189"/>
            <a:ext cx="3261785" cy="3246404"/>
          </a:xfrm>
          <a:prstGeom prst="rect">
            <a:avLst/>
          </a:prstGeom>
        </p:spPr>
      </p:pic>
      <p:sp>
        <p:nvSpPr>
          <p:cNvPr id="39" name="TextBox 38">
            <a:extLst>
              <a:ext uri="{FF2B5EF4-FFF2-40B4-BE49-F238E27FC236}">
                <a16:creationId xmlns:a16="http://schemas.microsoft.com/office/drawing/2014/main" id="{818BDDA7-C9E3-40AB-A4A0-383996AB0CF7}"/>
              </a:ext>
            </a:extLst>
          </p:cNvPr>
          <p:cNvSpPr txBox="1"/>
          <p:nvPr/>
        </p:nvSpPr>
        <p:spPr>
          <a:xfrm>
            <a:off x="9185564" y="168286"/>
            <a:ext cx="2643447" cy="276999"/>
          </a:xfrm>
          <a:prstGeom prst="rect">
            <a:avLst/>
          </a:prstGeom>
          <a:noFill/>
        </p:spPr>
        <p:txBody>
          <a:bodyPr wrap="square" rtlCol="0">
            <a:spAutoFit/>
          </a:bodyPr>
          <a:lstStyle/>
          <a:p>
            <a:pPr algn="ctr"/>
            <a:r>
              <a:rPr lang="pt-BR" sz="1200" b="1" i="1" dirty="0">
                <a:solidFill>
                  <a:schemeClr val="tx1">
                    <a:lumMod val="65000"/>
                    <a:lumOff val="35000"/>
                  </a:schemeClr>
                </a:solidFill>
              </a:rPr>
              <a:t>Primeira Tentativa (regressão simples)</a:t>
            </a:r>
          </a:p>
        </p:txBody>
      </p:sp>
      <p:sp>
        <p:nvSpPr>
          <p:cNvPr id="40" name="TextBox 39">
            <a:extLst>
              <a:ext uri="{FF2B5EF4-FFF2-40B4-BE49-F238E27FC236}">
                <a16:creationId xmlns:a16="http://schemas.microsoft.com/office/drawing/2014/main" id="{73AAA664-1234-4807-9E27-6709E6703BEA}"/>
              </a:ext>
            </a:extLst>
          </p:cNvPr>
          <p:cNvSpPr txBox="1"/>
          <p:nvPr/>
        </p:nvSpPr>
        <p:spPr>
          <a:xfrm>
            <a:off x="9185564" y="3321576"/>
            <a:ext cx="2643447" cy="276999"/>
          </a:xfrm>
          <a:prstGeom prst="rect">
            <a:avLst/>
          </a:prstGeom>
          <a:noFill/>
        </p:spPr>
        <p:txBody>
          <a:bodyPr wrap="square" rtlCol="0">
            <a:spAutoFit/>
          </a:bodyPr>
          <a:lstStyle/>
          <a:p>
            <a:pPr algn="ctr"/>
            <a:r>
              <a:rPr lang="pt-BR" sz="1200" b="1" i="1" dirty="0">
                <a:solidFill>
                  <a:schemeClr val="tx1">
                    <a:lumMod val="65000"/>
                    <a:lumOff val="35000"/>
                  </a:schemeClr>
                </a:solidFill>
              </a:rPr>
              <a:t>Segunda Tentativa (à </a:t>
            </a:r>
            <a:r>
              <a:rPr lang="pt-BR" sz="1200" b="1" i="1" dirty="0" err="1">
                <a:solidFill>
                  <a:schemeClr val="tx1">
                    <a:lumMod val="65000"/>
                    <a:lumOff val="35000"/>
                  </a:schemeClr>
                </a:solidFill>
              </a:rPr>
              <a:t>la</a:t>
            </a:r>
            <a:r>
              <a:rPr lang="pt-BR" sz="1200" b="1" i="1" dirty="0">
                <a:solidFill>
                  <a:schemeClr val="tx1">
                    <a:lumMod val="65000"/>
                    <a:lumOff val="35000"/>
                  </a:schemeClr>
                </a:solidFill>
              </a:rPr>
              <a:t> MDRD-4)</a:t>
            </a:r>
          </a:p>
        </p:txBody>
      </p:sp>
      <p:sp>
        <p:nvSpPr>
          <p:cNvPr id="7" name="Rectangle 6">
            <a:extLst>
              <a:ext uri="{FF2B5EF4-FFF2-40B4-BE49-F238E27FC236}">
                <a16:creationId xmlns:a16="http://schemas.microsoft.com/office/drawing/2014/main" id="{268A7A6A-BDE1-4913-B9A0-DA24110766F6}"/>
              </a:ext>
            </a:extLst>
          </p:cNvPr>
          <p:cNvSpPr/>
          <p:nvPr/>
        </p:nvSpPr>
        <p:spPr>
          <a:xfrm>
            <a:off x="10344027" y="550672"/>
            <a:ext cx="1401857" cy="1011713"/>
          </a:xfrm>
          <a:prstGeom prst="rect">
            <a:avLst/>
          </a:prstGeom>
          <a:solidFill>
            <a:schemeClr val="accent1">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64DC292C-EBC1-407E-BD38-74F1F0D94923}"/>
              </a:ext>
            </a:extLst>
          </p:cNvPr>
          <p:cNvSpPr/>
          <p:nvPr/>
        </p:nvSpPr>
        <p:spPr>
          <a:xfrm>
            <a:off x="9252064" y="1151742"/>
            <a:ext cx="1075335" cy="1666273"/>
          </a:xfrm>
          <a:prstGeom prst="rect">
            <a:avLst/>
          </a:prstGeom>
          <a:solidFill>
            <a:schemeClr val="accent2">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31E755CA-1855-4AE7-9040-46B65A919A59}"/>
              </a:ext>
            </a:extLst>
          </p:cNvPr>
          <p:cNvSpPr/>
          <p:nvPr/>
        </p:nvSpPr>
        <p:spPr>
          <a:xfrm>
            <a:off x="10203150" y="3704933"/>
            <a:ext cx="1542734" cy="1764842"/>
          </a:xfrm>
          <a:prstGeom prst="rect">
            <a:avLst/>
          </a:prstGeom>
          <a:solidFill>
            <a:schemeClr val="accent1">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2EBF8FF9-E20B-4F38-969E-7A1276499E2B}"/>
              </a:ext>
            </a:extLst>
          </p:cNvPr>
          <p:cNvSpPr/>
          <p:nvPr/>
        </p:nvSpPr>
        <p:spPr>
          <a:xfrm>
            <a:off x="9252064" y="4558142"/>
            <a:ext cx="951086" cy="1384619"/>
          </a:xfrm>
          <a:prstGeom prst="rect">
            <a:avLst/>
          </a:prstGeom>
          <a:solidFill>
            <a:schemeClr val="accent2">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5C4FCF5C-222C-45E6-8D36-E245A16AFD25}"/>
              </a:ext>
            </a:extLst>
          </p:cNvPr>
          <p:cNvCxnSpPr>
            <a:cxnSpLocks/>
          </p:cNvCxnSpPr>
          <p:nvPr/>
        </p:nvCxnSpPr>
        <p:spPr>
          <a:xfrm>
            <a:off x="8590042" y="1470945"/>
            <a:ext cx="3238231" cy="0"/>
          </a:xfrm>
          <a:prstGeom prst="line">
            <a:avLst/>
          </a:prstGeom>
          <a:ln w="127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821EE0-EAC7-4485-A09C-07976D059223}"/>
              </a:ext>
            </a:extLst>
          </p:cNvPr>
          <p:cNvCxnSpPr>
            <a:cxnSpLocks/>
          </p:cNvCxnSpPr>
          <p:nvPr/>
        </p:nvCxnSpPr>
        <p:spPr>
          <a:xfrm>
            <a:off x="8590042" y="5530318"/>
            <a:ext cx="3238231" cy="0"/>
          </a:xfrm>
          <a:prstGeom prst="line">
            <a:avLst/>
          </a:prstGeom>
          <a:ln w="127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76B2C44D-5045-42B5-8BB9-1A2CAF2ADE72}"/>
              </a:ext>
            </a:extLst>
          </p:cNvPr>
          <p:cNvSpPr>
            <a:spLocks noChangeAspect="1"/>
          </p:cNvSpPr>
          <p:nvPr/>
        </p:nvSpPr>
        <p:spPr>
          <a:xfrm>
            <a:off x="797027" y="2669880"/>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45" name="Straight Arrow Connector 7">
            <a:extLst>
              <a:ext uri="{FF2B5EF4-FFF2-40B4-BE49-F238E27FC236}">
                <a16:creationId xmlns:a16="http://schemas.microsoft.com/office/drawing/2014/main" id="{36FC7CD0-8BBB-4B4D-B420-23000EB07FE1}"/>
              </a:ext>
            </a:extLst>
          </p:cNvPr>
          <p:cNvCxnSpPr>
            <a:cxnSpLocks/>
            <a:stCxn id="41" idx="4"/>
          </p:cNvCxnSpPr>
          <p:nvPr/>
        </p:nvCxnSpPr>
        <p:spPr>
          <a:xfrm rot="16200000" flipH="1">
            <a:off x="839145" y="3039241"/>
            <a:ext cx="192465" cy="238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95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83259F-333C-4C24-A4E7-60CBED039807}"/>
              </a:ext>
            </a:extLst>
          </p:cNvPr>
          <p:cNvSpPr txBox="1"/>
          <p:nvPr/>
        </p:nvSpPr>
        <p:spPr>
          <a:xfrm>
            <a:off x="47794" y="4044024"/>
            <a:ext cx="1797631"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abandona a metodologia da MDRD-4 em favor da metodologia usada na construção da equação CKD-EPI.</a:t>
            </a:r>
          </a:p>
        </p:txBody>
      </p: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3F8A16C-99CF-4999-B886-0A5FBF47E4B2}"/>
              </a:ext>
            </a:extLst>
          </p:cNvPr>
          <p:cNvSpPr txBox="1"/>
          <p:nvPr/>
        </p:nvSpPr>
        <p:spPr>
          <a:xfrm>
            <a:off x="3596993" y="4598021"/>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65" name="Rectangle 64">
            <a:extLst>
              <a:ext uri="{FF2B5EF4-FFF2-40B4-BE49-F238E27FC236}">
                <a16:creationId xmlns:a16="http://schemas.microsoft.com/office/drawing/2014/main" id="{FDD5FB7A-981C-42B9-AE90-FB59BE231BE9}"/>
              </a:ext>
            </a:extLst>
          </p:cNvPr>
          <p:cNvSpPr/>
          <p:nvPr/>
        </p:nvSpPr>
        <p:spPr>
          <a:xfrm>
            <a:off x="0" y="0"/>
            <a:ext cx="6878165"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2a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2" name="Rectangle: Rounded Corners 1">
            <a:extLst>
              <a:ext uri="{FF2B5EF4-FFF2-40B4-BE49-F238E27FC236}">
                <a16:creationId xmlns:a16="http://schemas.microsoft.com/office/drawing/2014/main" id="{202409EF-2C2A-4134-8A93-CEC573530E91}"/>
              </a:ext>
            </a:extLst>
          </p:cNvPr>
          <p:cNvSpPr/>
          <p:nvPr/>
        </p:nvSpPr>
        <p:spPr>
          <a:xfrm>
            <a:off x="91791" y="4044024"/>
            <a:ext cx="1713807" cy="108492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8DD45415-9089-424E-A0B0-39297936D2F7}"/>
              </a:ext>
            </a:extLst>
          </p:cNvPr>
          <p:cNvSpPr txBox="1"/>
          <p:nvPr/>
        </p:nvSpPr>
        <p:spPr>
          <a:xfrm>
            <a:off x="1710168" y="2939190"/>
            <a:ext cx="2063294" cy="276999"/>
          </a:xfrm>
          <a:prstGeom prst="rect">
            <a:avLst/>
          </a:prstGeom>
          <a:noFill/>
        </p:spPr>
        <p:txBody>
          <a:bodyPr wrap="square" rtlCol="0">
            <a:spAutoFit/>
          </a:bodyPr>
          <a:lstStyle/>
          <a:p>
            <a:pPr algn="ctr"/>
            <a:r>
              <a:rPr lang="pt-BR" sz="1200" i="1" dirty="0">
                <a:solidFill>
                  <a:schemeClr val="tx1">
                    <a:lumMod val="65000"/>
                    <a:lumOff val="35000"/>
                  </a:schemeClr>
                </a:solidFill>
              </a:rPr>
              <a:t>Metodologia do estudo</a:t>
            </a:r>
          </a:p>
        </p:txBody>
      </p:sp>
      <p:sp>
        <p:nvSpPr>
          <p:cNvPr id="32" name="Oval 31">
            <a:extLst>
              <a:ext uri="{FF2B5EF4-FFF2-40B4-BE49-F238E27FC236}">
                <a16:creationId xmlns:a16="http://schemas.microsoft.com/office/drawing/2014/main" id="{F830B659-DE52-4AAA-A424-5148556938EC}"/>
              </a:ext>
            </a:extLst>
          </p:cNvPr>
          <p:cNvSpPr>
            <a:spLocks noChangeAspect="1"/>
          </p:cNvSpPr>
          <p:nvPr/>
        </p:nvSpPr>
        <p:spPr>
          <a:xfrm>
            <a:off x="292468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34" name="Oval 33">
            <a:extLst>
              <a:ext uri="{FF2B5EF4-FFF2-40B4-BE49-F238E27FC236}">
                <a16:creationId xmlns:a16="http://schemas.microsoft.com/office/drawing/2014/main" id="{BB0B166E-A742-4137-80D8-CDD26B355D96}"/>
              </a:ext>
            </a:extLst>
          </p:cNvPr>
          <p:cNvSpPr>
            <a:spLocks noChangeAspect="1"/>
          </p:cNvSpPr>
          <p:nvPr/>
        </p:nvSpPr>
        <p:spPr>
          <a:xfrm>
            <a:off x="2215338"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M</a:t>
            </a:r>
            <a:endParaRPr lang="en-GB" sz="1600" dirty="0"/>
          </a:p>
        </p:txBody>
      </p:sp>
      <p:sp>
        <p:nvSpPr>
          <p:cNvPr id="35" name="Oval 34">
            <a:extLst>
              <a:ext uri="{FF2B5EF4-FFF2-40B4-BE49-F238E27FC236}">
                <a16:creationId xmlns:a16="http://schemas.microsoft.com/office/drawing/2014/main" id="{F1DBB7FF-A386-40F0-9DA2-BAF0FCDB342E}"/>
              </a:ext>
            </a:extLst>
          </p:cNvPr>
          <p:cNvSpPr>
            <a:spLocks noChangeAspect="1"/>
          </p:cNvSpPr>
          <p:nvPr/>
        </p:nvSpPr>
        <p:spPr>
          <a:xfrm>
            <a:off x="2570013" y="31979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37" name="Oval 36">
            <a:extLst>
              <a:ext uri="{FF2B5EF4-FFF2-40B4-BE49-F238E27FC236}">
                <a16:creationId xmlns:a16="http://schemas.microsoft.com/office/drawing/2014/main" id="{73FA5CC8-8715-4C9F-8801-4D2E0C191C37}"/>
              </a:ext>
            </a:extLst>
          </p:cNvPr>
          <p:cNvSpPr>
            <a:spLocks noChangeAspect="1"/>
          </p:cNvSpPr>
          <p:nvPr/>
        </p:nvSpPr>
        <p:spPr>
          <a:xfrm>
            <a:off x="5029201" y="428382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
        <p:nvSpPr>
          <p:cNvPr id="38" name="Oval 37">
            <a:extLst>
              <a:ext uri="{FF2B5EF4-FFF2-40B4-BE49-F238E27FC236}">
                <a16:creationId xmlns:a16="http://schemas.microsoft.com/office/drawing/2014/main" id="{69127743-C6A3-4F6D-B53F-3A12E66702FC}"/>
              </a:ext>
            </a:extLst>
          </p:cNvPr>
          <p:cNvSpPr>
            <a:spLocks noChangeAspect="1"/>
          </p:cNvSpPr>
          <p:nvPr/>
        </p:nvSpPr>
        <p:spPr>
          <a:xfrm>
            <a:off x="4653741"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39" name="Oval 38">
            <a:extLst>
              <a:ext uri="{FF2B5EF4-FFF2-40B4-BE49-F238E27FC236}">
                <a16:creationId xmlns:a16="http://schemas.microsoft.com/office/drawing/2014/main" id="{6635CAD9-AA24-40D4-B309-F23DD95E3168}"/>
              </a:ext>
            </a:extLst>
          </p:cNvPr>
          <p:cNvSpPr>
            <a:spLocks noChangeAspect="1"/>
          </p:cNvSpPr>
          <p:nvPr/>
        </p:nvSpPr>
        <p:spPr>
          <a:xfrm>
            <a:off x="4946764"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40" name="TextBox 39">
            <a:extLst>
              <a:ext uri="{FF2B5EF4-FFF2-40B4-BE49-F238E27FC236}">
                <a16:creationId xmlns:a16="http://schemas.microsoft.com/office/drawing/2014/main" id="{71EB9D7B-E149-4C94-B752-EAB5F1A005B0}"/>
              </a:ext>
            </a:extLst>
          </p:cNvPr>
          <p:cNvSpPr txBox="1"/>
          <p:nvPr/>
        </p:nvSpPr>
        <p:spPr>
          <a:xfrm>
            <a:off x="5558449" y="5403295"/>
            <a:ext cx="2355266"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A gente aceita provisoriamente que o dataset é uma amostra representativa da população brasileira, boa o suficiente para a tarefa em mãos.</a:t>
            </a:r>
          </a:p>
        </p:txBody>
      </p:sp>
      <p:sp>
        <p:nvSpPr>
          <p:cNvPr id="41" name="TextBox 40">
            <a:extLst>
              <a:ext uri="{FF2B5EF4-FFF2-40B4-BE49-F238E27FC236}">
                <a16:creationId xmlns:a16="http://schemas.microsoft.com/office/drawing/2014/main" id="{29B01458-CD2C-4C48-B1F3-A844B9704FEB}"/>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TFGe</a:t>
            </a:r>
            <a:r>
              <a:rPr lang="pt-BR" dirty="0"/>
              <a:t> &lt; 60 foi justificado no passado. Com base nessa justificativa, a gente decide adotar essa convenção ou propor um novo cutoff.</a:t>
            </a:r>
          </a:p>
        </p:txBody>
      </p:sp>
      <p:sp>
        <p:nvSpPr>
          <p:cNvPr id="45" name="Oval 44">
            <a:extLst>
              <a:ext uri="{FF2B5EF4-FFF2-40B4-BE49-F238E27FC236}">
                <a16:creationId xmlns:a16="http://schemas.microsoft.com/office/drawing/2014/main" id="{20EE1270-B758-4AAD-B817-BDB9DEF6E190}"/>
              </a:ext>
            </a:extLst>
          </p:cNvPr>
          <p:cNvSpPr>
            <a:spLocks noChangeAspect="1"/>
          </p:cNvSpPr>
          <p:nvPr/>
        </p:nvSpPr>
        <p:spPr>
          <a:xfrm>
            <a:off x="797027" y="2669880"/>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cxnSp>
        <p:nvCxnSpPr>
          <p:cNvPr id="47" name="Straight Arrow Connector 7">
            <a:extLst>
              <a:ext uri="{FF2B5EF4-FFF2-40B4-BE49-F238E27FC236}">
                <a16:creationId xmlns:a16="http://schemas.microsoft.com/office/drawing/2014/main" id="{0A6013D9-8ADE-4BC3-BDC6-B613BC905710}"/>
              </a:ext>
            </a:extLst>
          </p:cNvPr>
          <p:cNvCxnSpPr>
            <a:cxnSpLocks/>
            <a:stCxn id="45" idx="4"/>
          </p:cNvCxnSpPr>
          <p:nvPr/>
        </p:nvCxnSpPr>
        <p:spPr>
          <a:xfrm rot="16200000" flipH="1">
            <a:off x="839145" y="3039241"/>
            <a:ext cx="192465" cy="238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93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FDD5FB7A-981C-42B9-AE90-FB59BE231BE9}"/>
              </a:ext>
            </a:extLst>
          </p:cNvPr>
          <p:cNvSpPr/>
          <p:nvPr/>
        </p:nvSpPr>
        <p:spPr>
          <a:xfrm>
            <a:off x="0" y="0"/>
            <a:ext cx="8587047" cy="646331"/>
          </a:xfrm>
          <a:prstGeom prst="rect">
            <a:avLst/>
          </a:prstGeom>
          <a:noFill/>
        </p:spPr>
        <p:txBody>
          <a:bodyPr wrap="squar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2b (radical)</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32" name="Flowchart: Magnetic Disk 31">
            <a:extLst>
              <a:ext uri="{FF2B5EF4-FFF2-40B4-BE49-F238E27FC236}">
                <a16:creationId xmlns:a16="http://schemas.microsoft.com/office/drawing/2014/main" id="{68ACDA31-4953-4B47-A1B9-DFE1E384DBE4}"/>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34" name="Rectangle: Rounded Corners 33">
            <a:extLst>
              <a:ext uri="{FF2B5EF4-FFF2-40B4-BE49-F238E27FC236}">
                <a16:creationId xmlns:a16="http://schemas.microsoft.com/office/drawing/2014/main" id="{32D34044-E14C-47C4-B204-CE56D6DA0A50}"/>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Critérios</a:t>
            </a:r>
            <a:r>
              <a:rPr lang="en-GB" sz="1400" dirty="0"/>
              <a:t> </a:t>
            </a:r>
            <a:r>
              <a:rPr lang="en-GB" sz="1400"/>
              <a:t>de classificação</a:t>
            </a:r>
            <a:endParaRPr lang="en-GB" sz="1400" dirty="0"/>
          </a:p>
        </p:txBody>
      </p:sp>
      <p:sp>
        <p:nvSpPr>
          <p:cNvPr id="37" name="Rectangle: Rounded Corners 36">
            <a:extLst>
              <a:ext uri="{FF2B5EF4-FFF2-40B4-BE49-F238E27FC236}">
                <a16:creationId xmlns:a16="http://schemas.microsoft.com/office/drawing/2014/main" id="{3C94C68C-AB59-4842-982A-29A7C03FAB1C}"/>
              </a:ext>
            </a:extLst>
          </p:cNvPr>
          <p:cNvSpPr/>
          <p:nvPr/>
        </p:nvSpPr>
        <p:spPr>
          <a:xfrm>
            <a:off x="3793374" y="22043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38" name="Straight Arrow Connector 7">
            <a:extLst>
              <a:ext uri="{FF2B5EF4-FFF2-40B4-BE49-F238E27FC236}">
                <a16:creationId xmlns:a16="http://schemas.microsoft.com/office/drawing/2014/main" id="{E6B5D65B-67E2-47C8-B0AF-8179505E2436}"/>
              </a:ext>
            </a:extLst>
          </p:cNvPr>
          <p:cNvCxnSpPr>
            <a:cxnSpLocks/>
            <a:stCxn id="37" idx="0"/>
            <a:endCxn id="46" idx="2"/>
          </p:cNvCxnSpPr>
          <p:nvPr/>
        </p:nvCxnSpPr>
        <p:spPr>
          <a:xfrm rot="16200000" flipV="1">
            <a:off x="4459907" y="2114440"/>
            <a:ext cx="177082" cy="27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7">
            <a:extLst>
              <a:ext uri="{FF2B5EF4-FFF2-40B4-BE49-F238E27FC236}">
                <a16:creationId xmlns:a16="http://schemas.microsoft.com/office/drawing/2014/main" id="{9750CD6D-6C37-4895-9EAF-0A61E423296B}"/>
              </a:ext>
            </a:extLst>
          </p:cNvPr>
          <p:cNvCxnSpPr>
            <a:cxnSpLocks/>
            <a:stCxn id="34" idx="0"/>
            <a:endCxn id="37" idx="2"/>
          </p:cNvCxnSpPr>
          <p:nvPr/>
        </p:nvCxnSpPr>
        <p:spPr>
          <a:xfrm rot="16200000" flipV="1">
            <a:off x="4466069" y="3052901"/>
            <a:ext cx="16752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7">
            <a:extLst>
              <a:ext uri="{FF2B5EF4-FFF2-40B4-BE49-F238E27FC236}">
                <a16:creationId xmlns:a16="http://schemas.microsoft.com/office/drawing/2014/main" id="{2AA985FC-614E-455C-80A3-B43E641AA534}"/>
              </a:ext>
            </a:extLst>
          </p:cNvPr>
          <p:cNvCxnSpPr>
            <a:cxnSpLocks/>
            <a:stCxn id="32" idx="1"/>
            <a:endCxn id="37" idx="3"/>
          </p:cNvCxnSpPr>
          <p:nvPr/>
        </p:nvCxnSpPr>
        <p:spPr>
          <a:xfrm rot="16200000" flipV="1">
            <a:off x="5210058" y="2682984"/>
            <a:ext cx="1611172" cy="14187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91BFAB8C-691F-466E-AD7B-5B02F2C03E65}"/>
              </a:ext>
            </a:extLst>
          </p:cNvPr>
          <p:cNvSpPr/>
          <p:nvPr/>
        </p:nvSpPr>
        <p:spPr>
          <a:xfrm>
            <a:off x="3790605" y="1262513"/>
            <a:ext cx="1512916" cy="764771"/>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solidFill>
                  <a:schemeClr val="tx1">
                    <a:lumMod val="65000"/>
                    <a:lumOff val="35000"/>
                  </a:schemeClr>
                </a:solidFill>
              </a:rPr>
              <a:t>Equação </a:t>
            </a:r>
            <a:r>
              <a:rPr lang="pt-BR" sz="1400" dirty="0">
                <a:solidFill>
                  <a:schemeClr val="tx1">
                    <a:lumMod val="65000"/>
                    <a:lumOff val="35000"/>
                  </a:schemeClr>
                </a:solidFill>
              </a:rPr>
              <a:t>de </a:t>
            </a:r>
            <a:r>
              <a:rPr lang="pt-BR" sz="1400">
                <a:solidFill>
                  <a:schemeClr val="tx1">
                    <a:lumMod val="65000"/>
                    <a:lumOff val="35000"/>
                  </a:schemeClr>
                </a:solidFill>
              </a:rPr>
              <a:t>Idade Renal (BR)</a:t>
            </a:r>
            <a:endParaRPr lang="en-GB" sz="1400" dirty="0">
              <a:solidFill>
                <a:schemeClr val="tx1">
                  <a:lumMod val="65000"/>
                  <a:lumOff val="35000"/>
                </a:schemeClr>
              </a:solidFill>
            </a:endParaRPr>
          </a:p>
        </p:txBody>
      </p:sp>
      <p:sp>
        <p:nvSpPr>
          <p:cNvPr id="47" name="Rectangle: Rounded Corners 46">
            <a:extLst>
              <a:ext uri="{FF2B5EF4-FFF2-40B4-BE49-F238E27FC236}">
                <a16:creationId xmlns:a16="http://schemas.microsoft.com/office/drawing/2014/main" id="{B1AC9050-985B-4EF9-A901-904E25488210}"/>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Equação de Idade</a:t>
            </a:r>
            <a:r>
              <a:rPr lang="en-GB" sz="1400" dirty="0"/>
              <a:t> Renal (AU)</a:t>
            </a:r>
          </a:p>
        </p:txBody>
      </p:sp>
      <p:cxnSp>
        <p:nvCxnSpPr>
          <p:cNvPr id="49" name="Straight Arrow Connector 7">
            <a:extLst>
              <a:ext uri="{FF2B5EF4-FFF2-40B4-BE49-F238E27FC236}">
                <a16:creationId xmlns:a16="http://schemas.microsoft.com/office/drawing/2014/main" id="{CB930F9E-295C-459B-B3AF-B490F2E83AD8}"/>
              </a:ext>
            </a:extLst>
          </p:cNvPr>
          <p:cNvCxnSpPr>
            <a:cxnSpLocks/>
            <a:stCxn id="47" idx="3"/>
            <a:endCxn id="4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395D5B8F-16FC-4551-846A-1A6CA493C70C}"/>
              </a:ext>
            </a:extLst>
          </p:cNvPr>
          <p:cNvSpPr txBox="1"/>
          <p:nvPr/>
        </p:nvSpPr>
        <p:spPr>
          <a:xfrm>
            <a:off x="1928552" y="3107569"/>
            <a:ext cx="1713808" cy="830997"/>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coleta um conjunto de critérios para identificar um indivíduo saudável.</a:t>
            </a:r>
          </a:p>
        </p:txBody>
      </p:sp>
      <p:sp>
        <p:nvSpPr>
          <p:cNvPr id="53" name="Rectangle: Rounded Corners 52">
            <a:extLst>
              <a:ext uri="{FF2B5EF4-FFF2-40B4-BE49-F238E27FC236}">
                <a16:creationId xmlns:a16="http://schemas.microsoft.com/office/drawing/2014/main" id="{A038C86C-54B8-4CD5-BC59-AC144AAD51FC}"/>
              </a:ext>
            </a:extLst>
          </p:cNvPr>
          <p:cNvSpPr/>
          <p:nvPr/>
        </p:nvSpPr>
        <p:spPr>
          <a:xfrm>
            <a:off x="1928552" y="3133947"/>
            <a:ext cx="1713807" cy="80461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523B4FCF-4C67-47F7-8455-851C49AC1F9B}"/>
              </a:ext>
            </a:extLst>
          </p:cNvPr>
          <p:cNvSpPr txBox="1"/>
          <p:nvPr/>
        </p:nvSpPr>
        <p:spPr>
          <a:xfrm>
            <a:off x="1878674" y="2158063"/>
            <a:ext cx="1795550" cy="830997"/>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cria uma função em Python, por exemplo, para aplicar os critérios em cada caso no dataset.</a:t>
            </a:r>
          </a:p>
        </p:txBody>
      </p:sp>
      <p:sp>
        <p:nvSpPr>
          <p:cNvPr id="55" name="Rectangle: Rounded Corners 54">
            <a:extLst>
              <a:ext uri="{FF2B5EF4-FFF2-40B4-BE49-F238E27FC236}">
                <a16:creationId xmlns:a16="http://schemas.microsoft.com/office/drawing/2014/main" id="{8F56ED40-6A4D-41D1-8690-04922DD985D2}"/>
              </a:ext>
            </a:extLst>
          </p:cNvPr>
          <p:cNvSpPr/>
          <p:nvPr/>
        </p:nvSpPr>
        <p:spPr>
          <a:xfrm>
            <a:off x="1928552" y="2184441"/>
            <a:ext cx="1713807" cy="80461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BD22CFFB-DDF4-4A84-9EF6-AC37E23EFE8E}"/>
              </a:ext>
            </a:extLst>
          </p:cNvPr>
          <p:cNvSpPr>
            <a:spLocks noChangeAspect="1"/>
          </p:cNvSpPr>
          <p:nvPr/>
        </p:nvSpPr>
        <p:spPr>
          <a:xfrm>
            <a:off x="4946764"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J</a:t>
            </a:r>
            <a:endParaRPr lang="en-GB" sz="1600" dirty="0"/>
          </a:p>
        </p:txBody>
      </p:sp>
      <p:sp>
        <p:nvSpPr>
          <p:cNvPr id="23" name="Oval 22">
            <a:extLst>
              <a:ext uri="{FF2B5EF4-FFF2-40B4-BE49-F238E27FC236}">
                <a16:creationId xmlns:a16="http://schemas.microsoft.com/office/drawing/2014/main" id="{458AC293-986F-459A-8A81-0AB175DC2C43}"/>
              </a:ext>
            </a:extLst>
          </p:cNvPr>
          <p:cNvSpPr>
            <a:spLocks noChangeAspect="1"/>
          </p:cNvSpPr>
          <p:nvPr/>
        </p:nvSpPr>
        <p:spPr>
          <a:xfrm>
            <a:off x="4653742" y="291334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a:t>
            </a:r>
            <a:endParaRPr lang="en-GB" sz="1600" dirty="0"/>
          </a:p>
        </p:txBody>
      </p:sp>
      <p:sp>
        <p:nvSpPr>
          <p:cNvPr id="24" name="TextBox 23">
            <a:extLst>
              <a:ext uri="{FF2B5EF4-FFF2-40B4-BE49-F238E27FC236}">
                <a16:creationId xmlns:a16="http://schemas.microsoft.com/office/drawing/2014/main" id="{CCABD2EE-98E8-44DF-9C65-59213809891C}"/>
              </a:ext>
            </a:extLst>
          </p:cNvPr>
          <p:cNvSpPr txBox="1"/>
          <p:nvPr/>
        </p:nvSpPr>
        <p:spPr>
          <a:xfrm>
            <a:off x="5558449" y="5403295"/>
            <a:ext cx="2355266"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A gente aceita provisoriamente que o dataset é uma amostra representativa da população brasileira, boa o suficiente para a tarefa em mãos.</a:t>
            </a:r>
          </a:p>
        </p:txBody>
      </p:sp>
      <p:sp>
        <p:nvSpPr>
          <p:cNvPr id="29" name="Oval 28">
            <a:extLst>
              <a:ext uri="{FF2B5EF4-FFF2-40B4-BE49-F238E27FC236}">
                <a16:creationId xmlns:a16="http://schemas.microsoft.com/office/drawing/2014/main" id="{ABD97AF1-E374-438B-BBF7-09F01F5E0E21}"/>
              </a:ext>
            </a:extLst>
          </p:cNvPr>
          <p:cNvSpPr>
            <a:spLocks noChangeAspect="1"/>
          </p:cNvSpPr>
          <p:nvPr/>
        </p:nvSpPr>
        <p:spPr>
          <a:xfrm>
            <a:off x="4652357" y="197682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cxnSp>
        <p:nvCxnSpPr>
          <p:cNvPr id="30" name="Straight Arrow Connector 7">
            <a:extLst>
              <a:ext uri="{FF2B5EF4-FFF2-40B4-BE49-F238E27FC236}">
                <a16:creationId xmlns:a16="http://schemas.microsoft.com/office/drawing/2014/main" id="{960D5C03-5B8E-4AE3-BD4B-9805653F252F}"/>
              </a:ext>
            </a:extLst>
          </p:cNvPr>
          <p:cNvCxnSpPr>
            <a:cxnSpLocks/>
            <a:endCxn id="31" idx="4"/>
          </p:cNvCxnSpPr>
          <p:nvPr/>
        </p:nvCxnSpPr>
        <p:spPr>
          <a:xfrm rot="16200000" flipV="1">
            <a:off x="4452293" y="1167743"/>
            <a:ext cx="184000" cy="554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51C8F6B3-3E0F-44CC-B125-A37AFC297BC2}"/>
              </a:ext>
            </a:extLst>
          </p:cNvPr>
          <p:cNvSpPr>
            <a:spLocks noChangeAspect="1"/>
          </p:cNvSpPr>
          <p:nvPr/>
        </p:nvSpPr>
        <p:spPr>
          <a:xfrm>
            <a:off x="4404363" y="80419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a:t>
            </a:r>
            <a:endParaRPr lang="en-GB" sz="1600" dirty="0"/>
          </a:p>
        </p:txBody>
      </p:sp>
      <p:sp>
        <p:nvSpPr>
          <p:cNvPr id="33" name="TextBox 32">
            <a:extLst>
              <a:ext uri="{FF2B5EF4-FFF2-40B4-BE49-F238E27FC236}">
                <a16:creationId xmlns:a16="http://schemas.microsoft.com/office/drawing/2014/main" id="{E3943601-615C-4613-8A58-26A3D30ED0D0}"/>
              </a:ext>
            </a:extLst>
          </p:cNvPr>
          <p:cNvSpPr txBox="1"/>
          <p:nvPr/>
        </p:nvSpPr>
        <p:spPr>
          <a:xfrm>
            <a:off x="7610308" y="2161429"/>
            <a:ext cx="3877364" cy="707886"/>
          </a:xfrm>
          <a:prstGeom prst="rect">
            <a:avLst/>
          </a:prstGeom>
          <a:noFill/>
        </p:spPr>
        <p:txBody>
          <a:bodyPr wrap="square" rtlCol="0">
            <a:spAutoFit/>
          </a:bodyPr>
          <a:lstStyle/>
          <a:p>
            <a:pPr algn="ctr"/>
            <a:r>
              <a:rPr lang="pt-BR" sz="2000" i="1" dirty="0">
                <a:solidFill>
                  <a:srgbClr val="FF0000"/>
                </a:solidFill>
              </a:rPr>
              <a:t>Essa foi a proposta que fiz na última reunião</a:t>
            </a:r>
          </a:p>
        </p:txBody>
      </p:sp>
      <p:sp>
        <p:nvSpPr>
          <p:cNvPr id="35" name="TextBox 34">
            <a:extLst>
              <a:ext uri="{FF2B5EF4-FFF2-40B4-BE49-F238E27FC236}">
                <a16:creationId xmlns:a16="http://schemas.microsoft.com/office/drawing/2014/main" id="{1007C7DF-E6FB-459E-8B43-3EACF06774FD}"/>
              </a:ext>
            </a:extLst>
          </p:cNvPr>
          <p:cNvSpPr txBox="1"/>
          <p:nvPr/>
        </p:nvSpPr>
        <p:spPr>
          <a:xfrm>
            <a:off x="5297973" y="1238121"/>
            <a:ext cx="1795550" cy="830997"/>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Modelo transparente (p.ex., regressão linear) ou opaco (p.ex., rede neural).</a:t>
            </a:r>
          </a:p>
        </p:txBody>
      </p:sp>
      <p:sp>
        <p:nvSpPr>
          <p:cNvPr id="36" name="Rectangle: Rounded Corners 35">
            <a:extLst>
              <a:ext uri="{FF2B5EF4-FFF2-40B4-BE49-F238E27FC236}">
                <a16:creationId xmlns:a16="http://schemas.microsoft.com/office/drawing/2014/main" id="{BB7D9E80-0E5A-40CA-8D68-FC4A32C9C57D}"/>
              </a:ext>
            </a:extLst>
          </p:cNvPr>
          <p:cNvSpPr/>
          <p:nvPr/>
        </p:nvSpPr>
        <p:spPr>
          <a:xfrm>
            <a:off x="5338845" y="1251310"/>
            <a:ext cx="1713807" cy="80461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DDBDEB99-8A82-443B-9FA9-AD0078BBF9FF}"/>
              </a:ext>
            </a:extLst>
          </p:cNvPr>
          <p:cNvSpPr>
            <a:spLocks noChangeAspect="1"/>
          </p:cNvSpPr>
          <p:nvPr/>
        </p:nvSpPr>
        <p:spPr>
          <a:xfrm>
            <a:off x="5990707" y="3023807"/>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D</a:t>
            </a:r>
            <a:endParaRPr lang="en-GB" sz="1600" dirty="0"/>
          </a:p>
        </p:txBody>
      </p:sp>
    </p:spTree>
    <p:extLst>
      <p:ext uri="{BB962C8B-B14F-4D97-AF65-F5344CB8AC3E}">
        <p14:creationId xmlns:p14="http://schemas.microsoft.com/office/powerpoint/2010/main" val="2400071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TotalTime>
  <Words>1801</Words>
  <Application>Microsoft Office PowerPoint</Application>
  <PresentationFormat>Widescreen</PresentationFormat>
  <Paragraphs>306</Paragraphs>
  <Slides>16</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 Lima</dc:creator>
  <cp:lastModifiedBy>Andre Lima</cp:lastModifiedBy>
  <cp:revision>22</cp:revision>
  <dcterms:created xsi:type="dcterms:W3CDTF">2021-11-05T17:41:35Z</dcterms:created>
  <dcterms:modified xsi:type="dcterms:W3CDTF">2021-11-08T15:46:41Z</dcterms:modified>
</cp:coreProperties>
</file>