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c09838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c09838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c09838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c09838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c09838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0c09838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c09838d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c09838d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c09838d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c09838d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c09838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c09838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0c09838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0c09838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0c09838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0c09838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c09838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c09838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c09838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c09838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c09838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c09838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c0983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c0983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c09838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c09838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c09838d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0c09838d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c09838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c09838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c09838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c09838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bif.org/" TargetMode="External"/><Relationship Id="rId4" Type="http://schemas.openxmlformats.org/officeDocument/2006/relationships/hyperlink" Target="https://bien.nceas.ucsb.edu/bien/biendata/" TargetMode="External"/><Relationship Id="rId5" Type="http://schemas.openxmlformats.org/officeDocument/2006/relationships/hyperlink" Target="https://earthdata.nasa.gov/learn/pathfinders/biodiversity/species-distribu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orldclim.org/" TargetMode="External"/><Relationship Id="rId4" Type="http://schemas.openxmlformats.org/officeDocument/2006/relationships/hyperlink" Target="https://chelsa-climate.org/downloads/" TargetMode="External"/><Relationship Id="rId5" Type="http://schemas.openxmlformats.org/officeDocument/2006/relationships/hyperlink" Target="https://www.nature.com/articles/sdata2017122" TargetMode="External"/><Relationship Id="rId6" Type="http://schemas.openxmlformats.org/officeDocument/2006/relationships/hyperlink" Target="https://luh.umd.edu/" TargetMode="External"/><Relationship Id="rId7" Type="http://schemas.openxmlformats.org/officeDocument/2006/relationships/hyperlink" Target="https://land.copernicus.eu/pan-european/corine-land-cover" TargetMode="External"/><Relationship Id="rId8" Type="http://schemas.openxmlformats.org/officeDocument/2006/relationships/hyperlink" Target="https://search.earthdata.nasa.gov/search?q=MCD12Q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Species distribution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Where to download species occurrence data?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GBIF -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https://www.gbif.org/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BIEN - </a:t>
            </a:r>
            <a:r>
              <a:rPr lang="pt-PT" u="sng">
                <a:solidFill>
                  <a:schemeClr val="hlink"/>
                </a:solidFill>
                <a:hlinkClick r:id="rId4"/>
              </a:rPr>
              <a:t>https://bien.nceas.ucsb.edu/bien/biendata/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but a lot more see some suggestions below (including trait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https://earthdata.nasa.gov/learn/pathfinders/biodiversity/species-distribution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Where to download environmental data?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worldclim -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https://www.worldclim.org/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chelsa - </a:t>
            </a:r>
            <a:r>
              <a:rPr lang="pt-PT" u="sng">
                <a:solidFill>
                  <a:schemeClr val="hlink"/>
                </a:solidFill>
                <a:hlinkClick r:id="rId4"/>
              </a:rPr>
              <a:t>https://chelsa-climate.org/downloads/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(worldclim vs chelsa </a:t>
            </a:r>
            <a:r>
              <a:rPr lang="pt-PT" u="sng">
                <a:solidFill>
                  <a:schemeClr val="hlink"/>
                </a:solidFill>
                <a:hlinkClick r:id="rId5"/>
              </a:rPr>
              <a:t>https://www.nature.com/articles/sdata2017122</a:t>
            </a:r>
            <a:r>
              <a:rPr lang="pt-PT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land use harmonization - </a:t>
            </a:r>
            <a:r>
              <a:rPr lang="pt-PT" u="sng">
                <a:solidFill>
                  <a:schemeClr val="hlink"/>
                </a:solidFill>
                <a:hlinkClick r:id="rId6"/>
              </a:rPr>
              <a:t>https://luh.umd.edu/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corine land cover - </a:t>
            </a:r>
            <a:r>
              <a:rPr lang="pt-PT" u="sng">
                <a:solidFill>
                  <a:schemeClr val="hlink"/>
                </a:solidFill>
                <a:hlinkClick r:id="rId7"/>
              </a:rPr>
              <a:t>https://land.copernicus.eu/pan-european/corine-land-cover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MODIS land cover - </a:t>
            </a:r>
            <a:r>
              <a:rPr lang="pt-PT" u="sng">
                <a:solidFill>
                  <a:schemeClr val="hlink"/>
                </a:solidFill>
                <a:hlinkClick r:id="rId8"/>
              </a:rPr>
              <a:t>https://search.earthdata.nasa.gov/search?q=MCD12Q2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variables should I use?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Ecological meaning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Previous knowledge/expert opinion/related taxa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Uncorrelated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or use all and try reduction of dimensionality (e.g. PCA) but interpretation difficult…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also have in mind the number of occurrences you have (1/10 rule of </a:t>
            </a:r>
            <a:r>
              <a:rPr lang="pt-PT"/>
              <a:t>thumb</a:t>
            </a:r>
            <a:r>
              <a:rPr lang="pt-PT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models should I use?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it’s a mess - talk to a </a:t>
            </a:r>
            <a:r>
              <a:rPr lang="pt-PT"/>
              <a:t>statistician before designing your project but there are some guidelines</a:t>
            </a:r>
            <a:r>
              <a:rPr lang="pt-PT"/>
              <a:t>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P</a:t>
            </a:r>
            <a:r>
              <a:rPr lang="pt-PT"/>
              <a:t>hilosophies</a:t>
            </a:r>
            <a:r>
              <a:rPr lang="pt-PT"/>
              <a:t> - machine learning (e.g. Maxent) - </a:t>
            </a:r>
            <a:r>
              <a:rPr lang="pt-PT"/>
              <a:t>inferring</a:t>
            </a:r>
            <a:r>
              <a:rPr lang="pt-PT"/>
              <a:t> parameters vs statistical (e.g. GLM) - prediction of response variable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Maxent </a:t>
            </a:r>
            <a:r>
              <a:rPr lang="pt-PT"/>
              <a:t>usually</a:t>
            </a:r>
            <a:r>
              <a:rPr lang="pt-PT"/>
              <a:t> does well with low amount of occurrence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GLMs - if you have absence data can do well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Occupancy models - good data and repeated measures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do I know if my model makes sense?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63" y="1152475"/>
            <a:ext cx="34385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4985650" y="1553175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TPR = </a:t>
            </a:r>
            <a:r>
              <a:rPr lang="pt-PT">
                <a:solidFill>
                  <a:schemeClr val="dk1"/>
                </a:solidFill>
              </a:rPr>
              <a:t>sensitivity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FNR = specificity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FPR</a:t>
            </a:r>
            <a:r>
              <a:rPr lang="pt-PT">
                <a:solidFill>
                  <a:schemeClr val="dk1"/>
                </a:solidFill>
              </a:rPr>
              <a:t> = 1 - specificity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TSS = </a:t>
            </a:r>
            <a:r>
              <a:rPr lang="pt-PT"/>
              <a:t>sensitivity + specificity – 1 (threshold </a:t>
            </a:r>
            <a:r>
              <a:rPr lang="pt-PT"/>
              <a:t>dependent</a:t>
            </a:r>
            <a:r>
              <a:rPr lang="pt-PT"/>
              <a:t>)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1015500" y="4430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AUC </a:t>
            </a:r>
            <a:r>
              <a:rPr lang="pt-PT"/>
              <a:t>(threshold independent)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do I know if my model makes sense?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4959325" y="19609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TPR = sensitivity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FNR = specificity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FPR = 1 - specificity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TSS = sensitivity + specificity – 1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63" y="1142950"/>
            <a:ext cx="34766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788" y="1142950"/>
            <a:ext cx="34766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2920625" y="2737100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AUC = 1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7149850" y="2737100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AUC = 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software should I use?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 packages (e.g. biomod, SDM, dismo, unmarked)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Apps (e.g. wallace - https://wallaceecomod.github.io/)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stand alone software (e.g. maxent)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2758475" y="2128850"/>
            <a:ext cx="38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Let’s try it out!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Why do species occur where they do?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716588" y="65775"/>
            <a:ext cx="7710830" cy="4838701"/>
            <a:chOff x="658000" y="152400"/>
            <a:chExt cx="7710830" cy="4838701"/>
          </a:xfrm>
        </p:grpSpPr>
        <p:pic>
          <p:nvPicPr>
            <p:cNvPr id="67" name="Google Shape;6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3775" y="152400"/>
              <a:ext cx="7335055" cy="48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5"/>
            <p:cNvSpPr/>
            <p:nvPr/>
          </p:nvSpPr>
          <p:spPr>
            <a:xfrm>
              <a:off x="658000" y="6718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716875" y="613725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782700" y="43860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404000" y="3591275"/>
              <a:ext cx="336000" cy="32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361300" y="2507125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775300" y="12769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5000" y="8890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076850" y="1227550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400250" y="2457775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38900" y="1899800"/>
              <a:ext cx="7248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78" name="Google Shape;78;p15"/>
          <p:cNvSpPr txBox="1"/>
          <p:nvPr/>
        </p:nvSpPr>
        <p:spPr>
          <a:xfrm>
            <a:off x="2802250" y="9743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Habitat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716588" y="65775"/>
            <a:ext cx="7710830" cy="4838701"/>
            <a:chOff x="658000" y="152400"/>
            <a:chExt cx="7710830" cy="4838701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3775" y="152400"/>
              <a:ext cx="7335055" cy="48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/>
            <p:nvPr/>
          </p:nvSpPr>
          <p:spPr>
            <a:xfrm>
              <a:off x="658000" y="6718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6716875" y="613725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782700" y="43860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404000" y="3591275"/>
              <a:ext cx="336000" cy="32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361300" y="2507125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775300" y="12769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365000" y="8890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076850" y="1227550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400250" y="2457775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338900" y="1899800"/>
              <a:ext cx="7248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2802250" y="9743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Habitat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209800" y="32896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Dispersal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7"/>
          <p:cNvGrpSpPr/>
          <p:nvPr/>
        </p:nvGrpSpPr>
        <p:grpSpPr>
          <a:xfrm>
            <a:off x="716575" y="0"/>
            <a:ext cx="7710830" cy="4838701"/>
            <a:chOff x="658000" y="152400"/>
            <a:chExt cx="7710830" cy="4838701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3775" y="152400"/>
              <a:ext cx="7335055" cy="48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/>
            <p:nvPr/>
          </p:nvSpPr>
          <p:spPr>
            <a:xfrm>
              <a:off x="658000" y="6718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6716875" y="613725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782700" y="43860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404000" y="3591275"/>
              <a:ext cx="336000" cy="32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5361300" y="2507125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775300" y="12769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4365000" y="8890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076850" y="1227550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400250" y="2457775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338900" y="1899800"/>
              <a:ext cx="7248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113" name="Google Shape;113;p17"/>
          <p:cNvSpPr txBox="1"/>
          <p:nvPr/>
        </p:nvSpPr>
        <p:spPr>
          <a:xfrm>
            <a:off x="2802250" y="9743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Habitat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209800" y="32896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Dispersal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467200" y="11004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Interactions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8"/>
          <p:cNvGrpSpPr/>
          <p:nvPr/>
        </p:nvGrpSpPr>
        <p:grpSpPr>
          <a:xfrm>
            <a:off x="716588" y="0"/>
            <a:ext cx="7710830" cy="4838701"/>
            <a:chOff x="658000" y="152400"/>
            <a:chExt cx="7710830" cy="4838701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3775" y="152400"/>
              <a:ext cx="7335055" cy="48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/>
            <p:nvPr/>
          </p:nvSpPr>
          <p:spPr>
            <a:xfrm>
              <a:off x="658000" y="6718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716875" y="613725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782700" y="4386000"/>
              <a:ext cx="1578600" cy="60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404000" y="3591275"/>
              <a:ext cx="336000" cy="32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361300" y="2507125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75300" y="12769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365000" y="889000"/>
              <a:ext cx="414000" cy="3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076850" y="1227550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400250" y="2457775"/>
              <a:ext cx="4479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338900" y="1899800"/>
              <a:ext cx="724800" cy="48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2802250" y="9743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Habitat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4209800" y="32896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Dispersal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467200" y="11004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Interactions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422750" y="2263950"/>
            <a:ext cx="9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0000"/>
                </a:solidFill>
              </a:rPr>
              <a:t>Realized Niche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 flipH="1">
            <a:off x="1749950" y="1921500"/>
            <a:ext cx="11049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5" idx="1"/>
          </p:cNvCxnSpPr>
          <p:nvPr/>
        </p:nvCxnSpPr>
        <p:spPr>
          <a:xfrm flipH="1">
            <a:off x="1526150" y="2571750"/>
            <a:ext cx="18966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131625" y="2219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SDM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07700" y="3534075"/>
            <a:ext cx="99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we would like to know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5" y="0"/>
            <a:ext cx="86011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ODMAP protocol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50" y="1083500"/>
            <a:ext cx="5940675" cy="36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ODMAP list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500" y="76200"/>
            <a:ext cx="546682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