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3548062" y="2875359"/>
            <a:ext cx="17287876" cy="4554141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3548062" y="7411640"/>
            <a:ext cx="17287876" cy="1821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/>
          <p:nvPr>
            <p:ph type="body" sz="quarter" idx="13"/>
          </p:nvPr>
        </p:nvSpPr>
        <p:spPr>
          <a:xfrm>
            <a:off x="4833937" y="8001000"/>
            <a:ext cx="14716126" cy="7143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–Giovanni Mela</a:t>
            </a:r>
          </a:p>
        </p:txBody>
      </p:sp>
      <p:sp>
        <p:nvSpPr>
          <p:cNvPr id="94" name="“Inserisci qui una citazione”."/>
          <p:cNvSpPr txBox="1"/>
          <p:nvPr>
            <p:ph type="body" sz="quarter" idx="14"/>
          </p:nvPr>
        </p:nvSpPr>
        <p:spPr>
          <a:xfrm>
            <a:off x="4833937" y="5838229"/>
            <a:ext cx="14716126" cy="914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“Inserisci qui una citazione”.</a:t>
            </a: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/>
          <p:nvPr>
            <p:ph type="pic" idx="13"/>
          </p:nvPr>
        </p:nvSpPr>
        <p:spPr>
          <a:xfrm>
            <a:off x="-541735" y="0"/>
            <a:ext cx="24384001" cy="13716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orpo livello uno…"/>
          <p:cNvSpPr txBox="1"/>
          <p:nvPr>
            <p:ph type="body" sz="quarter" idx="1"/>
          </p:nvPr>
        </p:nvSpPr>
        <p:spPr>
          <a:xfrm>
            <a:off x="3671397" y="11281532"/>
            <a:ext cx="11997606" cy="1613403"/>
          </a:xfrm>
          <a:prstGeom prst="rect">
            <a:avLst/>
          </a:prstGeom>
        </p:spPr>
        <p:txBody>
          <a:bodyPr lIns="182799" tIns="182799" rIns="182799" bIns="182799"/>
          <a:lstStyle>
            <a:lvl1pPr marL="457200" indent="-228600" defTabSz="18288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228600" defTabSz="18288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indent="685800" defTabSz="18288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7200" indent="1143000" defTabSz="18288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" indent="1600200" defTabSz="18288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8" name="Numero diapositiva"/>
          <p:cNvSpPr txBox="1"/>
          <p:nvPr>
            <p:ph type="sldNum" sz="quarter" idx="2"/>
          </p:nvPr>
        </p:nvSpPr>
        <p:spPr>
          <a:xfrm>
            <a:off x="20429493" y="12635248"/>
            <a:ext cx="660826" cy="649392"/>
          </a:xfrm>
          <a:prstGeom prst="rect">
            <a:avLst/>
          </a:prstGeom>
        </p:spPr>
        <p:txBody>
          <a:bodyPr lIns="182799" tIns="182799" rIns="182799" bIns="182799" anchor="ctr"/>
          <a:lstStyle>
            <a:lvl1pPr algn="r" defTabSz="1828800"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Numero diapositiva"/>
          <p:cNvSpPr txBox="1"/>
          <p:nvPr>
            <p:ph type="sldNum" sz="quarter" idx="2"/>
          </p:nvPr>
        </p:nvSpPr>
        <p:spPr>
          <a:xfrm>
            <a:off x="20429493" y="12635248"/>
            <a:ext cx="660826" cy="649392"/>
          </a:xfrm>
          <a:prstGeom prst="rect">
            <a:avLst/>
          </a:prstGeom>
        </p:spPr>
        <p:txBody>
          <a:bodyPr lIns="182799" tIns="182799" rIns="182799" bIns="182799" anchor="ctr"/>
          <a:lstStyle>
            <a:lvl1pPr algn="r" defTabSz="1828800"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olo Testo"/>
          <p:cNvSpPr txBox="1"/>
          <p:nvPr>
            <p:ph type="title"/>
          </p:nvPr>
        </p:nvSpPr>
        <p:spPr>
          <a:xfrm>
            <a:off x="3962400" y="549278"/>
            <a:ext cx="16459200" cy="1422164"/>
          </a:xfrm>
          <a:prstGeom prst="rect">
            <a:avLst/>
          </a:prstGeom>
        </p:spPr>
        <p:txBody>
          <a:bodyPr lIns="182799" tIns="182799" rIns="182799" bIns="182799"/>
          <a:lstStyle>
            <a:lvl1pPr algn="l" defTabSz="1828800">
              <a:defRPr cap="none" sz="7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33" name="Numero diapositiva"/>
          <p:cNvSpPr txBox="1"/>
          <p:nvPr>
            <p:ph type="sldNum" sz="quarter" idx="2"/>
          </p:nvPr>
        </p:nvSpPr>
        <p:spPr>
          <a:xfrm>
            <a:off x="19739059" y="12721079"/>
            <a:ext cx="682545" cy="713501"/>
          </a:xfrm>
          <a:prstGeom prst="rect">
            <a:avLst/>
          </a:prstGeom>
        </p:spPr>
        <p:txBody>
          <a:bodyPr lIns="121800" tIns="121800" rIns="121800" bIns="121800" anchor="ctr"/>
          <a:lstStyle>
            <a:lvl1pPr algn="r" defTabSz="1828800"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/>
          <p:nvPr>
            <p:ph type="pic" idx="13"/>
          </p:nvPr>
        </p:nvSpPr>
        <p:spPr>
          <a:xfrm>
            <a:off x="4818107" y="-946547"/>
            <a:ext cx="14611141" cy="1093685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olo Testo"/>
          <p:cNvSpPr txBox="1"/>
          <p:nvPr>
            <p:ph type="title"/>
          </p:nvPr>
        </p:nvSpPr>
        <p:spPr>
          <a:xfrm>
            <a:off x="4833937" y="97155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2" name="Corpo livello uno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/>
          <p:nvPr>
            <p:ph type="title"/>
          </p:nvPr>
        </p:nvSpPr>
        <p:spPr>
          <a:xfrm>
            <a:off x="3548062" y="4572000"/>
            <a:ext cx="17287876" cy="455414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/>
          <p:nvPr>
            <p:ph type="pic" sz="half" idx="13"/>
          </p:nvPr>
        </p:nvSpPr>
        <p:spPr>
          <a:xfrm>
            <a:off x="10573650" y="1946671"/>
            <a:ext cx="11070581" cy="98405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olo Testo"/>
          <p:cNvSpPr txBox="1"/>
          <p:nvPr>
            <p:ph type="title"/>
          </p:nvPr>
        </p:nvSpPr>
        <p:spPr>
          <a:xfrm>
            <a:off x="3548062" y="1428750"/>
            <a:ext cx="8286751" cy="5464969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40" name="Corpo livello uno…"/>
          <p:cNvSpPr txBox="1"/>
          <p:nvPr>
            <p:ph type="body" sz="quarter" idx="1"/>
          </p:nvPr>
        </p:nvSpPr>
        <p:spPr>
          <a:xfrm>
            <a:off x="3548062" y="6875859"/>
            <a:ext cx="8286751" cy="546497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/>
          <p:nvPr>
            <p:ph type="pic" sz="half" idx="13"/>
          </p:nvPr>
        </p:nvSpPr>
        <p:spPr>
          <a:xfrm>
            <a:off x="10772754" y="3857625"/>
            <a:ext cx="11094757" cy="98620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Corpo livello uno…"/>
          <p:cNvSpPr txBox="1"/>
          <p:nvPr>
            <p:ph type="body" sz="half" idx="1"/>
          </p:nvPr>
        </p:nvSpPr>
        <p:spPr>
          <a:xfrm>
            <a:off x="3548062" y="3839765"/>
            <a:ext cx="8286751" cy="8858251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/>
          <p:nvPr>
            <p:ph type="body" idx="1"/>
          </p:nvPr>
        </p:nvSpPr>
        <p:spPr>
          <a:xfrm>
            <a:off x="4119562" y="1071562"/>
            <a:ext cx="16127017" cy="11555017"/>
          </a:xfrm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12406312" y="6983015"/>
            <a:ext cx="8161735" cy="61118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magine"/>
          <p:cNvSpPr/>
          <p:nvPr>
            <p:ph type="pic" sz="quarter" idx="14"/>
          </p:nvPr>
        </p:nvSpPr>
        <p:spPr>
          <a:xfrm>
            <a:off x="12424171" y="625078"/>
            <a:ext cx="8161736" cy="61118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1726743" y="678656"/>
            <a:ext cx="11243383" cy="150210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3548062" y="357187"/>
            <a:ext cx="172878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3548062" y="3839765"/>
            <a:ext cx="17287876" cy="885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952882" y="13038931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90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022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454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886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3180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749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181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613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4045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736;p101"/>
          <p:cNvSpPr txBox="1"/>
          <p:nvPr/>
        </p:nvSpPr>
        <p:spPr>
          <a:xfrm>
            <a:off x="4137348" y="3413332"/>
            <a:ext cx="16459202" cy="291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96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Privacy risk assessment for mobility data</a:t>
            </a:r>
          </a:p>
        </p:txBody>
      </p:sp>
      <p:grpSp>
        <p:nvGrpSpPr>
          <p:cNvPr id="147" name="Google Shape;737;p101"/>
          <p:cNvGrpSpPr/>
          <p:nvPr/>
        </p:nvGrpSpPr>
        <p:grpSpPr>
          <a:xfrm>
            <a:off x="3048185" y="7476024"/>
            <a:ext cx="9952867" cy="6237239"/>
            <a:chOff x="0" y="82"/>
            <a:chExt cx="9952866" cy="6237237"/>
          </a:xfrm>
        </p:grpSpPr>
        <p:sp>
          <p:nvSpPr>
            <p:cNvPr id="143" name="Google Shape;738;p101"/>
            <p:cNvSpPr/>
            <p:nvPr/>
          </p:nvSpPr>
          <p:spPr>
            <a:xfrm>
              <a:off x="-1" y="82"/>
              <a:ext cx="9952867" cy="622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512" fill="norm" stroke="1" extrusionOk="0">
                  <a:moveTo>
                    <a:pt x="759" y="21022"/>
                  </a:moveTo>
                  <a:cubicBezTo>
                    <a:pt x="538" y="21144"/>
                    <a:pt x="277" y="21316"/>
                    <a:pt x="0" y="21512"/>
                  </a:cubicBezTo>
                  <a:lnTo>
                    <a:pt x="20504" y="21512"/>
                  </a:lnTo>
                  <a:cubicBezTo>
                    <a:pt x="20841" y="20974"/>
                    <a:pt x="21043" y="20312"/>
                    <a:pt x="21142" y="19649"/>
                  </a:cubicBezTo>
                  <a:cubicBezTo>
                    <a:pt x="21600" y="16515"/>
                    <a:pt x="19048" y="13917"/>
                    <a:pt x="17097" y="12618"/>
                  </a:cubicBezTo>
                  <a:cubicBezTo>
                    <a:pt x="15024" y="11245"/>
                    <a:pt x="12771" y="10439"/>
                    <a:pt x="10542" y="9654"/>
                  </a:cubicBezTo>
                  <a:cubicBezTo>
                    <a:pt x="9723" y="9359"/>
                    <a:pt x="8833" y="9161"/>
                    <a:pt x="8070" y="8649"/>
                  </a:cubicBezTo>
                  <a:cubicBezTo>
                    <a:pt x="5603" y="6995"/>
                    <a:pt x="12110" y="5487"/>
                    <a:pt x="11097" y="2009"/>
                  </a:cubicBezTo>
                  <a:cubicBezTo>
                    <a:pt x="10656" y="493"/>
                    <a:pt x="4550" y="-88"/>
                    <a:pt x="4192" y="11"/>
                  </a:cubicBezTo>
                  <a:cubicBezTo>
                    <a:pt x="4730" y="84"/>
                    <a:pt x="7521" y="884"/>
                    <a:pt x="8488" y="1299"/>
                  </a:cubicBezTo>
                  <a:cubicBezTo>
                    <a:pt x="9456" y="1715"/>
                    <a:pt x="9723" y="1960"/>
                    <a:pt x="10003" y="2500"/>
                  </a:cubicBezTo>
                  <a:cubicBezTo>
                    <a:pt x="10421" y="3332"/>
                    <a:pt x="9645" y="3749"/>
                    <a:pt x="9064" y="4042"/>
                  </a:cubicBezTo>
                  <a:cubicBezTo>
                    <a:pt x="7093" y="5023"/>
                    <a:pt x="4980" y="5464"/>
                    <a:pt x="3028" y="6468"/>
                  </a:cubicBezTo>
                  <a:cubicBezTo>
                    <a:pt x="1216" y="7397"/>
                    <a:pt x="2172" y="9409"/>
                    <a:pt x="3349" y="10561"/>
                  </a:cubicBezTo>
                  <a:cubicBezTo>
                    <a:pt x="5300" y="12471"/>
                    <a:pt x="6057" y="15240"/>
                    <a:pt x="4364" y="17763"/>
                  </a:cubicBezTo>
                  <a:cubicBezTo>
                    <a:pt x="3387" y="19210"/>
                    <a:pt x="2113" y="20213"/>
                    <a:pt x="759" y="210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4" name="Google Shape;739;p101"/>
            <p:cNvSpPr/>
            <p:nvPr/>
          </p:nvSpPr>
          <p:spPr>
            <a:xfrm>
              <a:off x="2026889" y="696002"/>
              <a:ext cx="4445516" cy="5541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68" h="21600" fill="norm" stroke="1" extrusionOk="0">
                  <a:moveTo>
                    <a:pt x="3396" y="9210"/>
                  </a:moveTo>
                  <a:cubicBezTo>
                    <a:pt x="4102" y="9541"/>
                    <a:pt x="4808" y="9846"/>
                    <a:pt x="5585" y="10122"/>
                  </a:cubicBezTo>
                  <a:cubicBezTo>
                    <a:pt x="7314" y="10675"/>
                    <a:pt x="9079" y="11229"/>
                    <a:pt x="10667" y="12003"/>
                  </a:cubicBezTo>
                  <a:cubicBezTo>
                    <a:pt x="13032" y="13082"/>
                    <a:pt x="15573" y="14962"/>
                    <a:pt x="14620" y="17368"/>
                  </a:cubicBezTo>
                  <a:cubicBezTo>
                    <a:pt x="13914" y="19166"/>
                    <a:pt x="11726" y="20604"/>
                    <a:pt x="9784" y="21600"/>
                  </a:cubicBezTo>
                  <a:cubicBezTo>
                    <a:pt x="13067" y="21600"/>
                    <a:pt x="13067" y="21600"/>
                    <a:pt x="13067" y="21600"/>
                  </a:cubicBezTo>
                  <a:cubicBezTo>
                    <a:pt x="14196" y="20881"/>
                    <a:pt x="15220" y="20079"/>
                    <a:pt x="15926" y="19028"/>
                  </a:cubicBezTo>
                  <a:cubicBezTo>
                    <a:pt x="19914" y="13109"/>
                    <a:pt x="8690" y="10924"/>
                    <a:pt x="4173" y="9099"/>
                  </a:cubicBezTo>
                  <a:cubicBezTo>
                    <a:pt x="2655" y="8491"/>
                    <a:pt x="-1686" y="6499"/>
                    <a:pt x="1561" y="5255"/>
                  </a:cubicBezTo>
                  <a:cubicBezTo>
                    <a:pt x="2937" y="4729"/>
                    <a:pt x="4420" y="4370"/>
                    <a:pt x="5832" y="3927"/>
                  </a:cubicBezTo>
                  <a:cubicBezTo>
                    <a:pt x="7561" y="3346"/>
                    <a:pt x="9961" y="2766"/>
                    <a:pt x="11161" y="1549"/>
                  </a:cubicBezTo>
                  <a:cubicBezTo>
                    <a:pt x="11655" y="1023"/>
                    <a:pt x="11832" y="415"/>
                    <a:pt x="11126" y="0"/>
                  </a:cubicBezTo>
                  <a:cubicBezTo>
                    <a:pt x="11232" y="55"/>
                    <a:pt x="11302" y="111"/>
                    <a:pt x="11373" y="193"/>
                  </a:cubicBezTo>
                  <a:cubicBezTo>
                    <a:pt x="12326" y="1189"/>
                    <a:pt x="9608" y="2434"/>
                    <a:pt x="8761" y="2766"/>
                  </a:cubicBezTo>
                  <a:cubicBezTo>
                    <a:pt x="8090" y="3070"/>
                    <a:pt x="7349" y="3291"/>
                    <a:pt x="6643" y="3512"/>
                  </a:cubicBezTo>
                  <a:cubicBezTo>
                    <a:pt x="5302" y="3900"/>
                    <a:pt x="3961" y="4259"/>
                    <a:pt x="2655" y="4674"/>
                  </a:cubicBezTo>
                  <a:cubicBezTo>
                    <a:pt x="1914" y="4895"/>
                    <a:pt x="1137" y="5089"/>
                    <a:pt x="537" y="5476"/>
                  </a:cubicBezTo>
                  <a:cubicBezTo>
                    <a:pt x="-345" y="6084"/>
                    <a:pt x="-27" y="7108"/>
                    <a:pt x="679" y="7689"/>
                  </a:cubicBezTo>
                  <a:cubicBezTo>
                    <a:pt x="1455" y="8297"/>
                    <a:pt x="2443" y="8767"/>
                    <a:pt x="3396" y="9210"/>
                  </a:cubicBezTo>
                  <a:close/>
                </a:path>
              </a:pathLst>
            </a:custGeom>
            <a:solidFill>
              <a:srgbClr val="FC9B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Google Shape;740;p101"/>
            <p:cNvSpPr/>
            <p:nvPr/>
          </p:nvSpPr>
          <p:spPr>
            <a:xfrm>
              <a:off x="458122" y="1503874"/>
              <a:ext cx="2871149" cy="47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42" y="13577"/>
                  </a:moveTo>
                  <a:cubicBezTo>
                    <a:pt x="15971" y="13934"/>
                    <a:pt x="15760" y="14292"/>
                    <a:pt x="15479" y="14649"/>
                  </a:cubicBezTo>
                  <a:cubicBezTo>
                    <a:pt x="15268" y="14974"/>
                    <a:pt x="14986" y="15299"/>
                    <a:pt x="14634" y="15623"/>
                  </a:cubicBezTo>
                  <a:cubicBezTo>
                    <a:pt x="13579" y="16630"/>
                    <a:pt x="11820" y="17637"/>
                    <a:pt x="9991" y="18352"/>
                  </a:cubicBezTo>
                  <a:cubicBezTo>
                    <a:pt x="8935" y="18742"/>
                    <a:pt x="7880" y="19099"/>
                    <a:pt x="6825" y="19456"/>
                  </a:cubicBezTo>
                  <a:cubicBezTo>
                    <a:pt x="5488" y="19878"/>
                    <a:pt x="4151" y="20301"/>
                    <a:pt x="2814" y="20723"/>
                  </a:cubicBezTo>
                  <a:cubicBezTo>
                    <a:pt x="1900" y="21015"/>
                    <a:pt x="915" y="21308"/>
                    <a:pt x="0" y="21600"/>
                  </a:cubicBezTo>
                  <a:cubicBezTo>
                    <a:pt x="2251" y="21600"/>
                    <a:pt x="2251" y="21600"/>
                    <a:pt x="2251" y="21600"/>
                  </a:cubicBezTo>
                  <a:cubicBezTo>
                    <a:pt x="2955" y="21405"/>
                    <a:pt x="3659" y="21178"/>
                    <a:pt x="4362" y="20950"/>
                  </a:cubicBezTo>
                  <a:cubicBezTo>
                    <a:pt x="6332" y="20333"/>
                    <a:pt x="8232" y="19651"/>
                    <a:pt x="10061" y="18904"/>
                  </a:cubicBezTo>
                  <a:cubicBezTo>
                    <a:pt x="12946" y="17735"/>
                    <a:pt x="15057" y="16435"/>
                    <a:pt x="16253" y="14746"/>
                  </a:cubicBezTo>
                  <a:cubicBezTo>
                    <a:pt x="16534" y="14389"/>
                    <a:pt x="16675" y="14032"/>
                    <a:pt x="16816" y="13642"/>
                  </a:cubicBezTo>
                  <a:cubicBezTo>
                    <a:pt x="16956" y="13285"/>
                    <a:pt x="17027" y="12927"/>
                    <a:pt x="17027" y="12538"/>
                  </a:cubicBezTo>
                  <a:cubicBezTo>
                    <a:pt x="17097" y="12180"/>
                    <a:pt x="17027" y="11823"/>
                    <a:pt x="16956" y="11433"/>
                  </a:cubicBezTo>
                  <a:cubicBezTo>
                    <a:pt x="16816" y="11076"/>
                    <a:pt x="16675" y="10719"/>
                    <a:pt x="16393" y="10394"/>
                  </a:cubicBezTo>
                  <a:cubicBezTo>
                    <a:pt x="16323" y="10232"/>
                    <a:pt x="16112" y="10069"/>
                    <a:pt x="15971" y="9874"/>
                  </a:cubicBezTo>
                  <a:cubicBezTo>
                    <a:pt x="15831" y="9744"/>
                    <a:pt x="15690" y="9549"/>
                    <a:pt x="15479" y="9419"/>
                  </a:cubicBezTo>
                  <a:cubicBezTo>
                    <a:pt x="15268" y="9257"/>
                    <a:pt x="15057" y="9127"/>
                    <a:pt x="14775" y="8965"/>
                  </a:cubicBezTo>
                  <a:cubicBezTo>
                    <a:pt x="14564" y="8835"/>
                    <a:pt x="14353" y="8705"/>
                    <a:pt x="14072" y="8575"/>
                  </a:cubicBezTo>
                  <a:cubicBezTo>
                    <a:pt x="13157" y="8055"/>
                    <a:pt x="12102" y="7601"/>
                    <a:pt x="11117" y="7178"/>
                  </a:cubicBezTo>
                  <a:cubicBezTo>
                    <a:pt x="10624" y="6951"/>
                    <a:pt x="10132" y="6724"/>
                    <a:pt x="9639" y="6496"/>
                  </a:cubicBezTo>
                  <a:cubicBezTo>
                    <a:pt x="9358" y="6399"/>
                    <a:pt x="9147" y="6301"/>
                    <a:pt x="8935" y="6171"/>
                  </a:cubicBezTo>
                  <a:cubicBezTo>
                    <a:pt x="8654" y="6074"/>
                    <a:pt x="8443" y="5977"/>
                    <a:pt x="8232" y="5847"/>
                  </a:cubicBezTo>
                  <a:cubicBezTo>
                    <a:pt x="8021" y="5749"/>
                    <a:pt x="7810" y="5619"/>
                    <a:pt x="7599" y="5522"/>
                  </a:cubicBezTo>
                  <a:cubicBezTo>
                    <a:pt x="7388" y="5392"/>
                    <a:pt x="7176" y="5294"/>
                    <a:pt x="7036" y="5164"/>
                  </a:cubicBezTo>
                  <a:cubicBezTo>
                    <a:pt x="6825" y="5067"/>
                    <a:pt x="6614" y="4937"/>
                    <a:pt x="6473" y="4807"/>
                  </a:cubicBezTo>
                  <a:cubicBezTo>
                    <a:pt x="6332" y="4710"/>
                    <a:pt x="6192" y="4580"/>
                    <a:pt x="6051" y="4450"/>
                  </a:cubicBezTo>
                  <a:cubicBezTo>
                    <a:pt x="5840" y="4190"/>
                    <a:pt x="5769" y="3930"/>
                    <a:pt x="5769" y="3670"/>
                  </a:cubicBezTo>
                  <a:cubicBezTo>
                    <a:pt x="5840" y="3443"/>
                    <a:pt x="6051" y="3183"/>
                    <a:pt x="6332" y="2988"/>
                  </a:cubicBezTo>
                  <a:cubicBezTo>
                    <a:pt x="6403" y="2923"/>
                    <a:pt x="6473" y="2891"/>
                    <a:pt x="6543" y="2858"/>
                  </a:cubicBezTo>
                  <a:cubicBezTo>
                    <a:pt x="6684" y="2793"/>
                    <a:pt x="6754" y="2761"/>
                    <a:pt x="6825" y="2728"/>
                  </a:cubicBezTo>
                  <a:cubicBezTo>
                    <a:pt x="7036" y="2631"/>
                    <a:pt x="7247" y="2566"/>
                    <a:pt x="7458" y="2469"/>
                  </a:cubicBezTo>
                  <a:cubicBezTo>
                    <a:pt x="7669" y="2436"/>
                    <a:pt x="7669" y="2436"/>
                    <a:pt x="7669" y="2436"/>
                  </a:cubicBezTo>
                  <a:cubicBezTo>
                    <a:pt x="7810" y="2371"/>
                    <a:pt x="7810" y="2371"/>
                    <a:pt x="7810" y="2371"/>
                  </a:cubicBezTo>
                  <a:cubicBezTo>
                    <a:pt x="7950" y="2339"/>
                    <a:pt x="8021" y="2306"/>
                    <a:pt x="8162" y="2274"/>
                  </a:cubicBezTo>
                  <a:cubicBezTo>
                    <a:pt x="8373" y="2209"/>
                    <a:pt x="8584" y="2144"/>
                    <a:pt x="8795" y="2079"/>
                  </a:cubicBezTo>
                  <a:cubicBezTo>
                    <a:pt x="10624" y="1657"/>
                    <a:pt x="12524" y="1397"/>
                    <a:pt x="14072" y="1137"/>
                  </a:cubicBezTo>
                  <a:cubicBezTo>
                    <a:pt x="15620" y="909"/>
                    <a:pt x="17027" y="682"/>
                    <a:pt x="18152" y="520"/>
                  </a:cubicBezTo>
                  <a:cubicBezTo>
                    <a:pt x="20334" y="195"/>
                    <a:pt x="21600" y="0"/>
                    <a:pt x="21600" y="0"/>
                  </a:cubicBezTo>
                  <a:cubicBezTo>
                    <a:pt x="21600" y="0"/>
                    <a:pt x="20334" y="162"/>
                    <a:pt x="18082" y="455"/>
                  </a:cubicBezTo>
                  <a:cubicBezTo>
                    <a:pt x="16956" y="617"/>
                    <a:pt x="15549" y="812"/>
                    <a:pt x="14001" y="1039"/>
                  </a:cubicBezTo>
                  <a:cubicBezTo>
                    <a:pt x="12383" y="1267"/>
                    <a:pt x="10554" y="1494"/>
                    <a:pt x="8654" y="1949"/>
                  </a:cubicBezTo>
                  <a:cubicBezTo>
                    <a:pt x="8373" y="1981"/>
                    <a:pt x="8162" y="2046"/>
                    <a:pt x="7950" y="2111"/>
                  </a:cubicBezTo>
                  <a:cubicBezTo>
                    <a:pt x="7810" y="2144"/>
                    <a:pt x="7669" y="2176"/>
                    <a:pt x="7599" y="2209"/>
                  </a:cubicBezTo>
                  <a:cubicBezTo>
                    <a:pt x="7388" y="2274"/>
                    <a:pt x="7388" y="2274"/>
                    <a:pt x="7388" y="2274"/>
                  </a:cubicBezTo>
                  <a:cubicBezTo>
                    <a:pt x="7247" y="2306"/>
                    <a:pt x="7247" y="2306"/>
                    <a:pt x="7247" y="2306"/>
                  </a:cubicBezTo>
                  <a:cubicBezTo>
                    <a:pt x="7036" y="2404"/>
                    <a:pt x="6754" y="2469"/>
                    <a:pt x="6543" y="2566"/>
                  </a:cubicBezTo>
                  <a:cubicBezTo>
                    <a:pt x="6473" y="2598"/>
                    <a:pt x="6332" y="2663"/>
                    <a:pt x="6262" y="2696"/>
                  </a:cubicBezTo>
                  <a:cubicBezTo>
                    <a:pt x="6121" y="2761"/>
                    <a:pt x="6051" y="2793"/>
                    <a:pt x="5910" y="2858"/>
                  </a:cubicBezTo>
                  <a:cubicBezTo>
                    <a:pt x="5558" y="3086"/>
                    <a:pt x="5347" y="3378"/>
                    <a:pt x="5277" y="3670"/>
                  </a:cubicBezTo>
                  <a:cubicBezTo>
                    <a:pt x="5207" y="3963"/>
                    <a:pt x="5347" y="4255"/>
                    <a:pt x="5558" y="4547"/>
                  </a:cubicBezTo>
                  <a:cubicBezTo>
                    <a:pt x="5699" y="4677"/>
                    <a:pt x="5840" y="4807"/>
                    <a:pt x="5980" y="4937"/>
                  </a:cubicBezTo>
                  <a:cubicBezTo>
                    <a:pt x="6192" y="5099"/>
                    <a:pt x="6403" y="5197"/>
                    <a:pt x="6543" y="5327"/>
                  </a:cubicBezTo>
                  <a:cubicBezTo>
                    <a:pt x="6754" y="5424"/>
                    <a:pt x="6966" y="5554"/>
                    <a:pt x="7176" y="5684"/>
                  </a:cubicBezTo>
                  <a:cubicBezTo>
                    <a:pt x="7388" y="5814"/>
                    <a:pt x="7599" y="5912"/>
                    <a:pt x="7810" y="6041"/>
                  </a:cubicBezTo>
                  <a:cubicBezTo>
                    <a:pt x="8021" y="6139"/>
                    <a:pt x="8232" y="6269"/>
                    <a:pt x="8443" y="6366"/>
                  </a:cubicBezTo>
                  <a:cubicBezTo>
                    <a:pt x="8724" y="6496"/>
                    <a:pt x="8935" y="6594"/>
                    <a:pt x="9147" y="6724"/>
                  </a:cubicBezTo>
                  <a:cubicBezTo>
                    <a:pt x="9639" y="6918"/>
                    <a:pt x="10132" y="7146"/>
                    <a:pt x="10624" y="7373"/>
                  </a:cubicBezTo>
                  <a:cubicBezTo>
                    <a:pt x="11609" y="7828"/>
                    <a:pt x="12665" y="8283"/>
                    <a:pt x="13579" y="8802"/>
                  </a:cubicBezTo>
                  <a:cubicBezTo>
                    <a:pt x="13790" y="8932"/>
                    <a:pt x="14001" y="9030"/>
                    <a:pt x="14212" y="9160"/>
                  </a:cubicBezTo>
                  <a:cubicBezTo>
                    <a:pt x="14424" y="9322"/>
                    <a:pt x="14634" y="9452"/>
                    <a:pt x="14846" y="9582"/>
                  </a:cubicBezTo>
                  <a:cubicBezTo>
                    <a:pt x="14986" y="9712"/>
                    <a:pt x="15127" y="9874"/>
                    <a:pt x="15338" y="10037"/>
                  </a:cubicBezTo>
                  <a:cubicBezTo>
                    <a:pt x="15479" y="10167"/>
                    <a:pt x="15620" y="10329"/>
                    <a:pt x="15690" y="10491"/>
                  </a:cubicBezTo>
                  <a:cubicBezTo>
                    <a:pt x="15901" y="10816"/>
                    <a:pt x="16112" y="11141"/>
                    <a:pt x="16182" y="11498"/>
                  </a:cubicBezTo>
                  <a:cubicBezTo>
                    <a:pt x="16253" y="11823"/>
                    <a:pt x="16323" y="12180"/>
                    <a:pt x="16323" y="12538"/>
                  </a:cubicBezTo>
                  <a:cubicBezTo>
                    <a:pt x="16253" y="12895"/>
                    <a:pt x="16182" y="13252"/>
                    <a:pt x="16042" y="1357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" name="Google Shape;741;p101"/>
            <p:cNvSpPr/>
            <p:nvPr/>
          </p:nvSpPr>
          <p:spPr>
            <a:xfrm>
              <a:off x="3197997" y="1354268"/>
              <a:ext cx="6555278" cy="487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fill="norm" stroke="1" extrusionOk="0">
                  <a:moveTo>
                    <a:pt x="10078" y="8646"/>
                  </a:moveTo>
                  <a:cubicBezTo>
                    <a:pt x="10474" y="8772"/>
                    <a:pt x="10839" y="8929"/>
                    <a:pt x="11234" y="9055"/>
                  </a:cubicBezTo>
                  <a:cubicBezTo>
                    <a:pt x="11599" y="9212"/>
                    <a:pt x="11995" y="9369"/>
                    <a:pt x="12360" y="9526"/>
                  </a:cubicBezTo>
                  <a:cubicBezTo>
                    <a:pt x="13912" y="10155"/>
                    <a:pt x="15463" y="10973"/>
                    <a:pt x="16862" y="12010"/>
                  </a:cubicBezTo>
                  <a:cubicBezTo>
                    <a:pt x="17593" y="12513"/>
                    <a:pt x="18262" y="13111"/>
                    <a:pt x="18840" y="13740"/>
                  </a:cubicBezTo>
                  <a:cubicBezTo>
                    <a:pt x="20422" y="15500"/>
                    <a:pt x="21243" y="18110"/>
                    <a:pt x="20179" y="20499"/>
                  </a:cubicBezTo>
                  <a:cubicBezTo>
                    <a:pt x="20027" y="20877"/>
                    <a:pt x="19844" y="21223"/>
                    <a:pt x="19662" y="21600"/>
                  </a:cubicBezTo>
                  <a:cubicBezTo>
                    <a:pt x="20452" y="21600"/>
                    <a:pt x="20452" y="21600"/>
                    <a:pt x="20452" y="21600"/>
                  </a:cubicBezTo>
                  <a:cubicBezTo>
                    <a:pt x="20635" y="21286"/>
                    <a:pt x="20787" y="20940"/>
                    <a:pt x="20939" y="20594"/>
                  </a:cubicBezTo>
                  <a:cubicBezTo>
                    <a:pt x="21578" y="18927"/>
                    <a:pt x="21365" y="17261"/>
                    <a:pt x="20574" y="15657"/>
                  </a:cubicBezTo>
                  <a:cubicBezTo>
                    <a:pt x="20179" y="14903"/>
                    <a:pt x="19662" y="14180"/>
                    <a:pt x="19083" y="13488"/>
                  </a:cubicBezTo>
                  <a:cubicBezTo>
                    <a:pt x="18475" y="12859"/>
                    <a:pt x="17806" y="12230"/>
                    <a:pt x="17075" y="11727"/>
                  </a:cubicBezTo>
                  <a:cubicBezTo>
                    <a:pt x="15615" y="10658"/>
                    <a:pt x="14033" y="9872"/>
                    <a:pt x="12482" y="9212"/>
                  </a:cubicBezTo>
                  <a:cubicBezTo>
                    <a:pt x="12117" y="9055"/>
                    <a:pt x="11721" y="8898"/>
                    <a:pt x="11326" y="8740"/>
                  </a:cubicBezTo>
                  <a:cubicBezTo>
                    <a:pt x="10961" y="8615"/>
                    <a:pt x="10565" y="8457"/>
                    <a:pt x="10200" y="8332"/>
                  </a:cubicBezTo>
                  <a:cubicBezTo>
                    <a:pt x="9439" y="8080"/>
                    <a:pt x="8679" y="7829"/>
                    <a:pt x="7918" y="7609"/>
                  </a:cubicBezTo>
                  <a:cubicBezTo>
                    <a:pt x="7188" y="7420"/>
                    <a:pt x="6488" y="7200"/>
                    <a:pt x="5789" y="7011"/>
                  </a:cubicBezTo>
                  <a:cubicBezTo>
                    <a:pt x="5089" y="6791"/>
                    <a:pt x="4420" y="6571"/>
                    <a:pt x="3781" y="6320"/>
                  </a:cubicBezTo>
                  <a:cubicBezTo>
                    <a:pt x="3477" y="6194"/>
                    <a:pt x="3172" y="6068"/>
                    <a:pt x="2868" y="5942"/>
                  </a:cubicBezTo>
                  <a:cubicBezTo>
                    <a:pt x="2716" y="5879"/>
                    <a:pt x="2564" y="5817"/>
                    <a:pt x="2412" y="5754"/>
                  </a:cubicBezTo>
                  <a:cubicBezTo>
                    <a:pt x="2260" y="5659"/>
                    <a:pt x="2107" y="5596"/>
                    <a:pt x="1986" y="5534"/>
                  </a:cubicBezTo>
                  <a:cubicBezTo>
                    <a:pt x="1834" y="5471"/>
                    <a:pt x="1712" y="5408"/>
                    <a:pt x="1560" y="5313"/>
                  </a:cubicBezTo>
                  <a:cubicBezTo>
                    <a:pt x="1438" y="5251"/>
                    <a:pt x="1286" y="5188"/>
                    <a:pt x="1164" y="5093"/>
                  </a:cubicBezTo>
                  <a:cubicBezTo>
                    <a:pt x="921" y="4936"/>
                    <a:pt x="678" y="4748"/>
                    <a:pt x="495" y="4559"/>
                  </a:cubicBezTo>
                  <a:cubicBezTo>
                    <a:pt x="404" y="4433"/>
                    <a:pt x="313" y="4339"/>
                    <a:pt x="252" y="4213"/>
                  </a:cubicBezTo>
                  <a:cubicBezTo>
                    <a:pt x="191" y="4087"/>
                    <a:pt x="161" y="3961"/>
                    <a:pt x="161" y="3836"/>
                  </a:cubicBezTo>
                  <a:cubicBezTo>
                    <a:pt x="130" y="3584"/>
                    <a:pt x="282" y="3333"/>
                    <a:pt x="434" y="3144"/>
                  </a:cubicBezTo>
                  <a:cubicBezTo>
                    <a:pt x="769" y="2735"/>
                    <a:pt x="1195" y="2452"/>
                    <a:pt x="1590" y="2232"/>
                  </a:cubicBezTo>
                  <a:cubicBezTo>
                    <a:pt x="2351" y="1729"/>
                    <a:pt x="3081" y="1352"/>
                    <a:pt x="3629" y="1038"/>
                  </a:cubicBezTo>
                  <a:cubicBezTo>
                    <a:pt x="3933" y="880"/>
                    <a:pt x="4176" y="723"/>
                    <a:pt x="4389" y="597"/>
                  </a:cubicBezTo>
                  <a:cubicBezTo>
                    <a:pt x="4602" y="472"/>
                    <a:pt x="4785" y="346"/>
                    <a:pt x="4937" y="283"/>
                  </a:cubicBezTo>
                  <a:cubicBezTo>
                    <a:pt x="5211" y="94"/>
                    <a:pt x="5363" y="0"/>
                    <a:pt x="5363" y="0"/>
                  </a:cubicBezTo>
                  <a:cubicBezTo>
                    <a:pt x="5363" y="0"/>
                    <a:pt x="5211" y="94"/>
                    <a:pt x="4937" y="251"/>
                  </a:cubicBezTo>
                  <a:cubicBezTo>
                    <a:pt x="4785" y="346"/>
                    <a:pt x="4602" y="440"/>
                    <a:pt x="4389" y="566"/>
                  </a:cubicBezTo>
                  <a:cubicBezTo>
                    <a:pt x="4146" y="692"/>
                    <a:pt x="3902" y="849"/>
                    <a:pt x="3629" y="1006"/>
                  </a:cubicBezTo>
                  <a:cubicBezTo>
                    <a:pt x="3051" y="1289"/>
                    <a:pt x="2321" y="1635"/>
                    <a:pt x="1529" y="2138"/>
                  </a:cubicBezTo>
                  <a:cubicBezTo>
                    <a:pt x="1134" y="2358"/>
                    <a:pt x="708" y="2641"/>
                    <a:pt x="343" y="3050"/>
                  </a:cubicBezTo>
                  <a:cubicBezTo>
                    <a:pt x="161" y="3270"/>
                    <a:pt x="8" y="3521"/>
                    <a:pt x="8" y="3836"/>
                  </a:cubicBezTo>
                  <a:cubicBezTo>
                    <a:pt x="-22" y="3993"/>
                    <a:pt x="39" y="4150"/>
                    <a:pt x="100" y="4307"/>
                  </a:cubicBezTo>
                  <a:cubicBezTo>
                    <a:pt x="161" y="4433"/>
                    <a:pt x="252" y="4559"/>
                    <a:pt x="373" y="4685"/>
                  </a:cubicBezTo>
                  <a:cubicBezTo>
                    <a:pt x="556" y="4905"/>
                    <a:pt x="799" y="5093"/>
                    <a:pt x="1073" y="5251"/>
                  </a:cubicBezTo>
                  <a:cubicBezTo>
                    <a:pt x="1195" y="5345"/>
                    <a:pt x="1347" y="5408"/>
                    <a:pt x="1469" y="5502"/>
                  </a:cubicBezTo>
                  <a:cubicBezTo>
                    <a:pt x="1621" y="5565"/>
                    <a:pt x="1742" y="5659"/>
                    <a:pt x="1894" y="5722"/>
                  </a:cubicBezTo>
                  <a:cubicBezTo>
                    <a:pt x="2047" y="5785"/>
                    <a:pt x="2168" y="5879"/>
                    <a:pt x="2321" y="5942"/>
                  </a:cubicBezTo>
                  <a:cubicBezTo>
                    <a:pt x="2473" y="6005"/>
                    <a:pt x="2625" y="6068"/>
                    <a:pt x="2777" y="6131"/>
                  </a:cubicBezTo>
                  <a:cubicBezTo>
                    <a:pt x="3081" y="6257"/>
                    <a:pt x="3385" y="6382"/>
                    <a:pt x="3720" y="6540"/>
                  </a:cubicBezTo>
                  <a:cubicBezTo>
                    <a:pt x="4328" y="6791"/>
                    <a:pt x="4998" y="7043"/>
                    <a:pt x="5697" y="7263"/>
                  </a:cubicBezTo>
                  <a:cubicBezTo>
                    <a:pt x="6397" y="7483"/>
                    <a:pt x="7127" y="7672"/>
                    <a:pt x="7857" y="7892"/>
                  </a:cubicBezTo>
                  <a:cubicBezTo>
                    <a:pt x="8587" y="8112"/>
                    <a:pt x="9318" y="8363"/>
                    <a:pt x="10078" y="864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48" name="Google Shape;742;p101"/>
          <p:cNvSpPr/>
          <p:nvPr/>
        </p:nvSpPr>
        <p:spPr>
          <a:xfrm flipV="1">
            <a:off x="12959447" y="13075397"/>
            <a:ext cx="8404205" cy="16803"/>
          </a:xfrm>
          <a:prstGeom prst="line">
            <a:avLst/>
          </a:prstGeom>
          <a:ln w="50800">
            <a:solidFill>
              <a:srgbClr val="41393B"/>
            </a:solidFill>
          </a:ln>
        </p:spPr>
        <p:txBody>
          <a:bodyPr lIns="0" tIns="0" rIns="0" bIns="0"/>
          <a:lstStyle/>
          <a:p>
            <a:pPr algn="l" defTabSz="18288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" name="Google Shape;743;p101"/>
          <p:cNvSpPr txBox="1"/>
          <p:nvPr/>
        </p:nvSpPr>
        <p:spPr>
          <a:xfrm>
            <a:off x="13115300" y="13031599"/>
            <a:ext cx="8404201" cy="75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799" tIns="182799" rIns="182799" bIns="182799">
            <a:spAutoFit/>
          </a:bodyPr>
          <a:lstStyle/>
          <a:p>
            <a:pPr algn="l" defTabSz="1828800">
              <a:defRPr b="1" sz="2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pPr>
            <a:r>
              <a:t>The Web Conf 2019 </a:t>
            </a:r>
            <a:r>
              <a:rPr b="0">
                <a:latin typeface="Quicksand Light"/>
                <a:ea typeface="Quicksand Light"/>
                <a:cs typeface="Quicksand Light"/>
                <a:sym typeface="Quicksand Light"/>
              </a:rPr>
              <a:t>- San Francisco. CA. USA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843;p113"/>
          <p:cNvSpPr txBox="1"/>
          <p:nvPr/>
        </p:nvSpPr>
        <p:spPr>
          <a:xfrm>
            <a:off x="3962400" y="764503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Defining attacks</a:t>
            </a:r>
          </a:p>
        </p:txBody>
      </p:sp>
      <p:sp>
        <p:nvSpPr>
          <p:cNvPr id="205" name="Google Shape;844;p113"/>
          <p:cNvSpPr txBox="1"/>
          <p:nvPr/>
        </p:nvSpPr>
        <p:spPr>
          <a:xfrm>
            <a:off x="3715110" y="2801341"/>
            <a:ext cx="10451380" cy="368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Trajectories</a:t>
            </a:r>
          </a:p>
          <a:p>
            <a:pPr lvl="1"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Location</a:t>
            </a:r>
          </a:p>
          <a:p>
            <a:pPr lvl="1"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Sequence</a:t>
            </a:r>
          </a:p>
          <a:p>
            <a:pPr lvl="1"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Location + time</a:t>
            </a:r>
          </a:p>
        </p:txBody>
      </p:sp>
      <p:sp>
        <p:nvSpPr>
          <p:cNvPr id="206" name="Google Shape;845;p113"/>
          <p:cNvSpPr txBox="1"/>
          <p:nvPr/>
        </p:nvSpPr>
        <p:spPr>
          <a:xfrm>
            <a:off x="10781389" y="2777635"/>
            <a:ext cx="10451381" cy="6467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Derived structures: frequency and probability vectors</a:t>
            </a:r>
          </a:p>
          <a:p>
            <a:pPr lvl="1"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Unique locations</a:t>
            </a:r>
          </a:p>
          <a:p>
            <a:pPr lvl="1"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Frequency</a:t>
            </a:r>
          </a:p>
          <a:p>
            <a:pPr lvl="1"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Probability</a:t>
            </a:r>
          </a:p>
          <a:p>
            <a:pPr lvl="1"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Proportion</a:t>
            </a:r>
          </a:p>
          <a:p>
            <a:pPr lvl="1"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Home and work</a:t>
            </a:r>
          </a:p>
        </p:txBody>
      </p:sp>
      <p:grpSp>
        <p:nvGrpSpPr>
          <p:cNvPr id="209" name="Google Shape;846;p113"/>
          <p:cNvGrpSpPr/>
          <p:nvPr/>
        </p:nvGrpSpPr>
        <p:grpSpPr>
          <a:xfrm>
            <a:off x="4495200" y="9989200"/>
            <a:ext cx="15393600" cy="1473001"/>
            <a:chOff x="0" y="0"/>
            <a:chExt cx="15393599" cy="1473000"/>
          </a:xfrm>
        </p:grpSpPr>
        <p:sp>
          <p:nvSpPr>
            <p:cNvPr id="207" name="Rettangolo"/>
            <p:cNvSpPr/>
            <p:nvPr/>
          </p:nvSpPr>
          <p:spPr>
            <a:xfrm>
              <a:off x="0" y="0"/>
              <a:ext cx="15393600" cy="1473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208" name="Pellungrini et al., Analyzing Privacy Risk in Human Mobility Data, STAF Workshops 2018"/>
            <p:cNvSpPr/>
            <p:nvPr/>
          </p:nvSpPr>
          <p:spPr>
            <a:xfrm>
              <a:off x="0" y="0"/>
              <a:ext cx="153936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49" tIns="182849" rIns="182849" bIns="182849" numCol="1" anchor="t">
              <a:spAutoFit/>
            </a:bodyPr>
            <a:lstStyle>
              <a:lvl1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Pellungrini et al., Analyzing Privacy Risk in Human Mobility Data, STAF Workshops 2018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2"/>
      <p:bldP build="whole" bldLvl="1" animBg="1" rev="0" advAuto="0" spid="20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871;p116" descr="Google Shape;871;p1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6504" y="3308644"/>
            <a:ext cx="9990992" cy="10013989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Google Shape;872;p116"/>
          <p:cNvSpPr txBox="1"/>
          <p:nvPr/>
        </p:nvSpPr>
        <p:spPr>
          <a:xfrm>
            <a:off x="3962400" y="764503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An example of real results</a:t>
            </a:r>
          </a:p>
        </p:txBody>
      </p:sp>
      <p:sp>
        <p:nvSpPr>
          <p:cNvPr id="213" name="Google Shape;873;p116"/>
          <p:cNvSpPr txBox="1"/>
          <p:nvPr/>
        </p:nvSpPr>
        <p:spPr>
          <a:xfrm>
            <a:off x="4284191" y="2127360"/>
            <a:ext cx="14143211" cy="1832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Location attack performed on real gps data from the city of Florence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  <p:bldP build="whole" bldLvl="1" animBg="1" rev="0" advAuto="0" spid="21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878;p117" descr="Google Shape;878;p1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2311" y="9195103"/>
            <a:ext cx="8244949" cy="207203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Google Shape;879;p117"/>
          <p:cNvSpPr txBox="1"/>
          <p:nvPr/>
        </p:nvSpPr>
        <p:spPr>
          <a:xfrm>
            <a:off x="3962400" y="764503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Computational complexity</a:t>
            </a:r>
          </a:p>
        </p:txBody>
      </p:sp>
      <p:sp>
        <p:nvSpPr>
          <p:cNvPr id="217" name="Google Shape;880;p117"/>
          <p:cNvSpPr txBox="1"/>
          <p:nvPr/>
        </p:nvSpPr>
        <p:spPr>
          <a:xfrm>
            <a:off x="3823483" y="2755829"/>
            <a:ext cx="16243004" cy="4613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511300" indent="-749300" algn="l" defTabSz="1828800">
              <a:buClr>
                <a:srgbClr val="000000"/>
              </a:buClr>
              <a:buSzPts val="6000"/>
              <a:buFont typeface="Helvetica Neue Light"/>
              <a:buChar char="‣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</a:lstStyle>
          <a:p>
            <a:pPr/>
            <a:r>
              <a:t>For each individual compute all possible instances of background knowledge</a:t>
            </a:r>
          </a:p>
          <a:p>
            <a:pPr lvl="1"/>
            <a:r>
              <a:t>For each instance, scan the data</a:t>
            </a:r>
          </a:p>
          <a:p>
            <a:pPr lvl="2"/>
            <a:r>
              <a:t>Determine match between instance and individuals in the data</a:t>
            </a:r>
          </a:p>
        </p:txBody>
      </p:sp>
      <p:sp>
        <p:nvSpPr>
          <p:cNvPr id="218" name="Google Shape;881;p117"/>
          <p:cNvSpPr txBox="1"/>
          <p:nvPr/>
        </p:nvSpPr>
        <p:spPr>
          <a:xfrm>
            <a:off x="3925108" y="9784799"/>
            <a:ext cx="5868601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Complexity: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2"/>
      <p:bldP build="whole" bldLvl="1" animBg="1" rev="0" advAuto="0" spid="217" grpId="1"/>
      <p:bldP build="whole" bldLvl="1" animBg="1" rev="0" advAuto="0" spid="215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886;p118"/>
          <p:cNvSpPr txBox="1"/>
          <p:nvPr/>
        </p:nvSpPr>
        <p:spPr>
          <a:xfrm>
            <a:off x="3962400" y="764503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Further extensions</a:t>
            </a:r>
          </a:p>
        </p:txBody>
      </p:sp>
      <p:sp>
        <p:nvSpPr>
          <p:cNvPr id="221" name="Google Shape;887;p118"/>
          <p:cNvSpPr txBox="1"/>
          <p:nvPr/>
        </p:nvSpPr>
        <p:spPr>
          <a:xfrm>
            <a:off x="3931980" y="2835210"/>
            <a:ext cx="14143210" cy="456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49300" indent="-749300" algn="l" defTabSz="1828800">
              <a:lnSpc>
                <a:spcPct val="200000"/>
              </a:lnSpc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New attacks</a:t>
            </a:r>
          </a:p>
          <a:p>
            <a:pPr marL="749300" indent="-749300" algn="l" defTabSz="1828800">
              <a:lnSpc>
                <a:spcPct val="200000"/>
              </a:lnSpc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Anonymization techniques</a:t>
            </a:r>
          </a:p>
          <a:p>
            <a:pPr marL="749300" indent="-749300" algn="l" defTabSz="1828800">
              <a:lnSpc>
                <a:spcPct val="200000"/>
              </a:lnSpc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Dataset matching algorithms</a:t>
            </a:r>
          </a:p>
        </p:txBody>
      </p:sp>
      <p:sp>
        <p:nvSpPr>
          <p:cNvPr id="222" name="Google Shape;888;p118"/>
          <p:cNvSpPr txBox="1"/>
          <p:nvPr/>
        </p:nvSpPr>
        <p:spPr>
          <a:xfrm>
            <a:off x="3931980" y="9158116"/>
            <a:ext cx="14143210" cy="90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lnSpc>
                <a:spcPct val="200000"/>
              </a:lnSpc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Coming soon…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755;p103"/>
          <p:cNvSpPr txBox="1"/>
          <p:nvPr/>
        </p:nvSpPr>
        <p:spPr>
          <a:xfrm>
            <a:off x="3652800" y="7135415"/>
            <a:ext cx="17078400" cy="351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50" tIns="91350" rIns="91350" bIns="91350">
            <a:spAutoFit/>
          </a:bodyPr>
          <a:lstStyle/>
          <a:p>
            <a:pPr indent="685800" algn="l" defTabSz="18288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indent="-685800" algn="l" defTabSz="1828800">
              <a:spcBef>
                <a:spcPts val="2000"/>
              </a:spcBef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Data privacy</a:t>
            </a:r>
            <a:br/>
            <a:r>
              <a:rPr sz="4800"/>
              <a:t>Regulated by national and international laws. Protect an individual's privacy and their personally identifiable information</a:t>
            </a:r>
          </a:p>
        </p:txBody>
      </p:sp>
      <p:sp>
        <p:nvSpPr>
          <p:cNvPr id="152" name="Google Shape;756;p103"/>
          <p:cNvSpPr txBox="1"/>
          <p:nvPr/>
        </p:nvSpPr>
        <p:spPr>
          <a:xfrm>
            <a:off x="3652800" y="3036148"/>
            <a:ext cx="17078400" cy="363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50" tIns="91350" rIns="91350" bIns="91350">
            <a:spAutoFit/>
          </a:bodyPr>
          <a:lstStyle/>
          <a:p>
            <a:pPr algn="l" defTabSz="1828800">
              <a:defRPr b="1" sz="6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Privacy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 has many connotations:</a:t>
            </a:r>
            <a:endParaRPr b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685800" algn="l" defTabSz="1828800">
              <a:spcBef>
                <a:spcPts val="2000"/>
              </a:spcBef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indent="-685800" algn="l" defTabSz="1828800">
              <a:spcBef>
                <a:spcPts val="2000"/>
              </a:spcBef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 series of principles</a:t>
            </a:r>
            <a:br/>
            <a:r>
              <a:rPr sz="4800"/>
              <a:t>Right to be let alone, to limit access to information etc.</a:t>
            </a:r>
          </a:p>
        </p:txBody>
      </p:sp>
      <p:sp>
        <p:nvSpPr>
          <p:cNvPr id="153" name="Google Shape;757;p103"/>
          <p:cNvSpPr txBox="1"/>
          <p:nvPr/>
        </p:nvSpPr>
        <p:spPr>
          <a:xfrm>
            <a:off x="3962400" y="408927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What’s the meaning of privacy?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2"/>
      <p:bldP build="whole" bldLvl="1" animBg="1" rev="0" advAuto="0" spid="15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771;p105"/>
          <p:cNvSpPr txBox="1"/>
          <p:nvPr/>
        </p:nvSpPr>
        <p:spPr>
          <a:xfrm>
            <a:off x="3962400" y="408903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Why privacy for mobility data is a concern?</a:t>
            </a:r>
          </a:p>
        </p:txBody>
      </p:sp>
      <p:sp>
        <p:nvSpPr>
          <p:cNvPr id="156" name="Google Shape;772;p105"/>
          <p:cNvSpPr txBox="1"/>
          <p:nvPr/>
        </p:nvSpPr>
        <p:spPr>
          <a:xfrm>
            <a:off x="3652800" y="1840364"/>
            <a:ext cx="17078400" cy="253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50" tIns="91350" rIns="91350" bIns="91350">
            <a:spAutoFit/>
          </a:bodyPr>
          <a:lstStyle/>
          <a:p>
            <a:pPr marL="685800" indent="-6858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Mobility is a </a:t>
            </a:r>
            <a:r>
              <a:rPr i="1"/>
              <a:t>sensitive</a:t>
            </a:r>
            <a:r>
              <a:t> type of information</a:t>
            </a:r>
            <a:br/>
            <a:r>
              <a:rPr sz="4800"/>
              <a:t>Depending on the location visited, one could infer religious preferences, daily habits, health problems.</a:t>
            </a:r>
          </a:p>
        </p:txBody>
      </p:sp>
      <p:sp>
        <p:nvSpPr>
          <p:cNvPr id="157" name="Google Shape;773;p105"/>
          <p:cNvSpPr txBox="1"/>
          <p:nvPr/>
        </p:nvSpPr>
        <p:spPr>
          <a:xfrm>
            <a:off x="3652800" y="4808192"/>
            <a:ext cx="17078400" cy="181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50" tIns="91350" rIns="91350" bIns="91350">
            <a:spAutoFit/>
          </a:bodyPr>
          <a:lstStyle/>
          <a:p>
            <a:pPr marL="685800" indent="-6858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Mobility data is </a:t>
            </a:r>
            <a:r>
              <a:rPr i="1"/>
              <a:t>abundant</a:t>
            </a:r>
            <a:r>
              <a:t> and readily available</a:t>
            </a:r>
            <a:br/>
            <a:r>
              <a:rPr sz="4800"/>
              <a:t>Location based services, social media access etc.</a:t>
            </a:r>
          </a:p>
        </p:txBody>
      </p:sp>
      <p:pic>
        <p:nvPicPr>
          <p:cNvPr id="158" name="Google Shape;774;p105" descr="Google Shape;774;p10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6051" y="7378451"/>
            <a:ext cx="9641200" cy="5517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3"/>
      <p:bldP build="whole" bldLvl="1" animBg="1" rev="0" advAuto="0" spid="156" grpId="1"/>
      <p:bldP build="whole" bldLvl="1" animBg="1" rev="0" advAuto="0" spid="15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785;p107"/>
          <p:cNvSpPr txBox="1"/>
          <p:nvPr/>
        </p:nvSpPr>
        <p:spPr>
          <a:xfrm>
            <a:off x="3962400" y="764503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K-anonymity</a:t>
            </a:r>
          </a:p>
        </p:txBody>
      </p:sp>
      <p:sp>
        <p:nvSpPr>
          <p:cNvPr id="161" name="Google Shape;786;p107"/>
          <p:cNvSpPr txBox="1"/>
          <p:nvPr/>
        </p:nvSpPr>
        <p:spPr>
          <a:xfrm>
            <a:off x="4528032" y="1941129"/>
            <a:ext cx="14143210" cy="5540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Hide individuals amongst k-1 others</a:t>
            </a:r>
          </a:p>
          <a:p>
            <a:pPr lvl="1" marL="982578" indent="-601578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Generalization</a:t>
            </a:r>
          </a:p>
          <a:p>
            <a:pPr lvl="1" marL="982578" indent="-601578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Suppression</a:t>
            </a:r>
          </a:p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Privacy vs Utility Tradeoff</a:t>
            </a:r>
          </a:p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NP-Hard</a:t>
            </a:r>
          </a:p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Vulnerabilities: l-diversity and t-closeness</a:t>
            </a:r>
          </a:p>
        </p:txBody>
      </p:sp>
      <p:pic>
        <p:nvPicPr>
          <p:cNvPr id="162" name="Google Shape;787;p107" descr="Google Shape;787;p10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2629" y="7353227"/>
            <a:ext cx="13074016" cy="5700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792;p108"/>
          <p:cNvSpPr txBox="1"/>
          <p:nvPr/>
        </p:nvSpPr>
        <p:spPr>
          <a:xfrm>
            <a:off x="3962400" y="764503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Structure of an attack</a:t>
            </a:r>
          </a:p>
        </p:txBody>
      </p:sp>
      <p:pic>
        <p:nvPicPr>
          <p:cNvPr id="165" name="Google Shape;793;p108" descr="Google Shape;793;p10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9916" y="3482209"/>
            <a:ext cx="16984168" cy="1417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Google Shape;794;p108" descr="Google Shape;794;p10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6919" y="8001416"/>
            <a:ext cx="11877081" cy="147236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Google Shape;795;p108"/>
          <p:cNvSpPr txBox="1"/>
          <p:nvPr/>
        </p:nvSpPr>
        <p:spPr>
          <a:xfrm>
            <a:off x="3740631" y="2449129"/>
            <a:ext cx="7058398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Individual record</a:t>
            </a:r>
          </a:p>
        </p:txBody>
      </p:sp>
      <p:sp>
        <p:nvSpPr>
          <p:cNvPr id="168" name="Google Shape;796;p108"/>
          <p:cNvSpPr txBox="1"/>
          <p:nvPr/>
        </p:nvSpPr>
        <p:spPr>
          <a:xfrm>
            <a:off x="3740631" y="6944930"/>
            <a:ext cx="14578386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Assumed adversary knowledge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4"/>
      <p:bldP build="whole" bldLvl="1" animBg="1" rev="0" advAuto="0" spid="167" grpId="1"/>
      <p:bldP build="whole" bldLvl="1" animBg="1" rev="0" advAuto="0" spid="165" grpId="2"/>
      <p:bldP build="whole" bldLvl="1" animBg="1" rev="0" advAuto="0" spid="16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811;p110"/>
          <p:cNvSpPr txBox="1"/>
          <p:nvPr/>
        </p:nvSpPr>
        <p:spPr>
          <a:xfrm>
            <a:off x="3962400" y="764503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For mobility data</a:t>
            </a:r>
          </a:p>
        </p:txBody>
      </p:sp>
      <p:sp>
        <p:nvSpPr>
          <p:cNvPr id="171" name="Google Shape;812;p110"/>
          <p:cNvSpPr txBox="1"/>
          <p:nvPr/>
        </p:nvSpPr>
        <p:spPr>
          <a:xfrm>
            <a:off x="3740631" y="2449129"/>
            <a:ext cx="7058398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Trajectory example</a:t>
            </a:r>
          </a:p>
        </p:txBody>
      </p:sp>
      <p:sp>
        <p:nvSpPr>
          <p:cNvPr id="172" name="Google Shape;813;p110"/>
          <p:cNvSpPr txBox="1"/>
          <p:nvPr/>
        </p:nvSpPr>
        <p:spPr>
          <a:xfrm>
            <a:off x="4553449" y="4201741"/>
            <a:ext cx="7058402" cy="3176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Day</a:t>
            </a:r>
          </a:p>
          <a:p>
            <a:pPr algn="l" defTabSz="18288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6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Month</a:t>
            </a:r>
          </a:p>
        </p:txBody>
      </p:sp>
      <p:pic>
        <p:nvPicPr>
          <p:cNvPr id="173" name="Google Shape;814;p110" descr="Google Shape;814;p1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193" y="4009704"/>
            <a:ext cx="10352387" cy="121528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Google Shape;815;p110"/>
          <p:cNvSpPr txBox="1"/>
          <p:nvPr/>
        </p:nvSpPr>
        <p:spPr>
          <a:xfrm>
            <a:off x="3740632" y="8934595"/>
            <a:ext cx="16281346" cy="275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</a:lstStyle>
          <a:p>
            <a:pPr/>
            <a:r>
              <a:t>Worst case scenario approach</a:t>
            </a:r>
          </a:p>
          <a:p>
            <a:pPr lvl="1"/>
            <a:r>
              <a:t>We assume that the adversary knows everything</a:t>
            </a:r>
          </a:p>
        </p:txBody>
      </p:sp>
      <p:pic>
        <p:nvPicPr>
          <p:cNvPr id="175" name="Google Shape;816;p110" descr="Google Shape;816;p1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8800" y="6034799"/>
            <a:ext cx="13437303" cy="1114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4"/>
      <p:bldP build="whole" bldLvl="1" animBg="1" rev="0" advAuto="0" spid="172" grpId="3"/>
      <p:bldP build="whole" bldLvl="1" animBg="1" rev="0" advAuto="0" spid="173" grpId="2"/>
      <p:bldP build="whole" bldLvl="1" animBg="1" rev="0" advAuto="0" spid="17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821;p111" descr="Google Shape;821;p1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5892" y="1927012"/>
            <a:ext cx="14833602" cy="8128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Google Shape;822;p111"/>
          <p:cNvSpPr txBox="1"/>
          <p:nvPr/>
        </p:nvSpPr>
        <p:spPr>
          <a:xfrm>
            <a:off x="3962400" y="764503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PRUDEnce privacy framework</a:t>
            </a:r>
          </a:p>
        </p:txBody>
      </p:sp>
      <p:grpSp>
        <p:nvGrpSpPr>
          <p:cNvPr id="181" name="Google Shape;823;p111"/>
          <p:cNvGrpSpPr/>
          <p:nvPr/>
        </p:nvGrpSpPr>
        <p:grpSpPr>
          <a:xfrm>
            <a:off x="4115899" y="9701449"/>
            <a:ext cx="15393601" cy="1473001"/>
            <a:chOff x="0" y="0"/>
            <a:chExt cx="15393599" cy="1473000"/>
          </a:xfrm>
        </p:grpSpPr>
        <p:sp>
          <p:nvSpPr>
            <p:cNvPr id="179" name="Rettangolo"/>
            <p:cNvSpPr/>
            <p:nvPr/>
          </p:nvSpPr>
          <p:spPr>
            <a:xfrm>
              <a:off x="0" y="0"/>
              <a:ext cx="15393600" cy="1473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80" name="Pellungrini et al., A Data Mining Approach to Assess Privacy Risk in Human Mobility Data, ACM TIST 2018"/>
            <p:cNvSpPr/>
            <p:nvPr/>
          </p:nvSpPr>
          <p:spPr>
            <a:xfrm>
              <a:off x="0" y="0"/>
              <a:ext cx="153936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49" tIns="182849" rIns="182849" bIns="182849" numCol="1" anchor="t">
              <a:spAutoFit/>
            </a:bodyPr>
            <a:lstStyle>
              <a:lvl1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Pellungrini et al., A Data Mining Approach to Assess Privacy Risk in Human Mobility Data, ACM TIST 2018</a:t>
              </a:r>
            </a:p>
          </p:txBody>
        </p:sp>
      </p:grpSp>
      <p:grpSp>
        <p:nvGrpSpPr>
          <p:cNvPr id="184" name="Google Shape;824;p111"/>
          <p:cNvGrpSpPr/>
          <p:nvPr/>
        </p:nvGrpSpPr>
        <p:grpSpPr>
          <a:xfrm>
            <a:off x="4115899" y="11441999"/>
            <a:ext cx="16027201" cy="1986002"/>
            <a:chOff x="0" y="0"/>
            <a:chExt cx="16027200" cy="1986000"/>
          </a:xfrm>
        </p:grpSpPr>
        <p:sp>
          <p:nvSpPr>
            <p:cNvPr id="182" name="Rettangolo"/>
            <p:cNvSpPr/>
            <p:nvPr/>
          </p:nvSpPr>
          <p:spPr>
            <a:xfrm>
              <a:off x="-1" y="-1"/>
              <a:ext cx="16027202" cy="198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83" name="Pratesi et al., PRUDEnce: a System for Assessing Privacy Risk vs Utility in Data Sharing Ecosystems, Transactions on Data Privacy 2018."/>
            <p:cNvSpPr txBox="1"/>
            <p:nvPr/>
          </p:nvSpPr>
          <p:spPr>
            <a:xfrm>
              <a:off x="-1" y="-1"/>
              <a:ext cx="16027202" cy="1595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49" tIns="182849" rIns="182849" bIns="182849" numCol="1" anchor="t">
              <a:spAutoFit/>
            </a:bodyPr>
            <a:lstStyle>
              <a:lvl1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Pratesi et al., PRUDEnce: a System for Assessing Privacy Risk vs Utility in Data Sharing Ecosystems, Transactions on Data Privacy 2018.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829;p112"/>
          <p:cNvSpPr txBox="1"/>
          <p:nvPr/>
        </p:nvSpPr>
        <p:spPr>
          <a:xfrm>
            <a:off x="3962400" y="764503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Risk definition</a:t>
            </a:r>
          </a:p>
        </p:txBody>
      </p:sp>
      <p:sp>
        <p:nvSpPr>
          <p:cNvPr id="187" name="Google Shape;830;p112"/>
          <p:cNvSpPr txBox="1"/>
          <p:nvPr/>
        </p:nvSpPr>
        <p:spPr>
          <a:xfrm>
            <a:off x="3959057" y="2293349"/>
            <a:ext cx="9577801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Background knowledge </a:t>
            </a:r>
          </a:p>
        </p:txBody>
      </p:sp>
      <p:pic>
        <p:nvPicPr>
          <p:cNvPr id="188" name="Google Shape;831;p112" descr="Google Shape;831;p1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62566" y="2254775"/>
            <a:ext cx="5353687" cy="98220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Google Shape;832;p112"/>
          <p:cNvSpPr txBox="1"/>
          <p:nvPr/>
        </p:nvSpPr>
        <p:spPr>
          <a:xfrm>
            <a:off x="3959052" y="3929100"/>
            <a:ext cx="12446401" cy="90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Background knowledge instance </a:t>
            </a:r>
          </a:p>
        </p:txBody>
      </p:sp>
      <p:pic>
        <p:nvPicPr>
          <p:cNvPr id="190" name="Google Shape;833;p112" descr="Google Shape;833;p1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61932" y="3867075"/>
            <a:ext cx="2004471" cy="1016353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Google Shape;834;p112"/>
          <p:cNvSpPr txBox="1"/>
          <p:nvPr/>
        </p:nvSpPr>
        <p:spPr>
          <a:xfrm>
            <a:off x="3959071" y="5564861"/>
            <a:ext cx="5890540" cy="1832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Probability of re-identification</a:t>
            </a:r>
          </a:p>
        </p:txBody>
      </p:sp>
      <p:pic>
        <p:nvPicPr>
          <p:cNvPr id="192" name="Google Shape;835;p112" descr="Google Shape;835;p1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36663" y="5455956"/>
            <a:ext cx="8186106" cy="191560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Google Shape;836;p112"/>
          <p:cNvSpPr txBox="1"/>
          <p:nvPr/>
        </p:nvSpPr>
        <p:spPr>
          <a:xfrm>
            <a:off x="3959072" y="8115024"/>
            <a:ext cx="14143210" cy="90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Privacy risk</a:t>
            </a:r>
          </a:p>
        </p:txBody>
      </p:sp>
      <p:pic>
        <p:nvPicPr>
          <p:cNvPr id="194" name="Google Shape;837;p112" descr="Google Shape;837;p1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32611" y="8115024"/>
            <a:ext cx="10794051" cy="1043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Google Shape;838;p112" descr="Google Shape;838;p1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22677" y="10708065"/>
            <a:ext cx="14538646" cy="1132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3"/>
      <p:bldP build="whole" bldLvl="1" animBg="1" rev="0" advAuto="0" spid="193" grpId="7"/>
      <p:bldP build="whole" bldLvl="1" animBg="1" rev="0" advAuto="0" spid="188" grpId="2"/>
      <p:bldP build="whole" bldLvl="1" animBg="1" rev="0" advAuto="0" spid="190" grpId="4"/>
      <p:bldP build="whole" bldLvl="1" animBg="1" rev="0" advAuto="0" spid="194" grpId="8"/>
      <p:bldP build="whole" bldLvl="1" animBg="1" rev="0" advAuto="0" spid="195" grpId="9"/>
      <p:bldP build="whole" bldLvl="1" animBg="1" rev="0" advAuto="0" spid="192" grpId="6"/>
      <p:bldP build="whole" bldLvl="1" animBg="1" rev="0" advAuto="0" spid="191" grpId="5"/>
      <p:bldP build="whole" bldLvl="1" animBg="1" rev="0" advAuto="0" spid="18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861;p115"/>
          <p:cNvSpPr txBox="1"/>
          <p:nvPr/>
        </p:nvSpPr>
        <p:spPr>
          <a:xfrm>
            <a:off x="3962400" y="764503"/>
            <a:ext cx="16459200" cy="101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Matching</a:t>
            </a:r>
          </a:p>
        </p:txBody>
      </p:sp>
      <p:sp>
        <p:nvSpPr>
          <p:cNvPr id="198" name="Google Shape;862;p115"/>
          <p:cNvSpPr txBox="1"/>
          <p:nvPr/>
        </p:nvSpPr>
        <p:spPr>
          <a:xfrm>
            <a:off x="3986165" y="4240639"/>
            <a:ext cx="14143211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Location attack</a:t>
            </a:r>
          </a:p>
        </p:txBody>
      </p:sp>
      <p:pic>
        <p:nvPicPr>
          <p:cNvPr id="199" name="Google Shape;863;p115" descr="Google Shape;863;p1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2677" y="2444600"/>
            <a:ext cx="14538646" cy="1132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Google Shape;864;p115" descr="Google Shape;864;p1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2982" y="5626891"/>
            <a:ext cx="13109897" cy="2462105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Google Shape;865;p115"/>
          <p:cNvSpPr txBox="1"/>
          <p:nvPr/>
        </p:nvSpPr>
        <p:spPr>
          <a:xfrm>
            <a:off x="3986165" y="8856666"/>
            <a:ext cx="14143211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Frequency attack</a:t>
            </a:r>
          </a:p>
        </p:txBody>
      </p:sp>
      <p:pic>
        <p:nvPicPr>
          <p:cNvPr id="202" name="Google Shape;866;p115" descr="Google Shape;866;p1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84518" y="10516523"/>
            <a:ext cx="17173579" cy="1807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3"/>
      <p:bldP build="whole" bldLvl="1" animBg="1" rev="0" advAuto="0" spid="201" grpId="4"/>
      <p:bldP build="whole" bldLvl="1" animBg="1" rev="0" advAuto="0" spid="198" grpId="2"/>
      <p:bldP build="whole" bldLvl="1" animBg="1" rev="0" advAuto="0" spid="199" grpId="1"/>
      <p:bldP build="whole" bldLvl="1" animBg="1" rev="0" advAuto="0" spid="202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