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2"/>
  </p:sldMasterIdLst>
  <p:notesMasterIdLst>
    <p:notesMasterId r:id="rId32"/>
  </p:notesMasterIdLst>
  <p:handoutMasterIdLst>
    <p:handoutMasterId r:id="rId33"/>
  </p:handoutMasterIdLst>
  <p:sldIdLst>
    <p:sldId id="257" r:id="rId3"/>
    <p:sldId id="258" r:id="rId4"/>
    <p:sldId id="259" r:id="rId5"/>
    <p:sldId id="261" r:id="rId6"/>
    <p:sldId id="262" r:id="rId7"/>
    <p:sldId id="289" r:id="rId8"/>
    <p:sldId id="271" r:id="rId9"/>
    <p:sldId id="291" r:id="rId10"/>
    <p:sldId id="292" r:id="rId11"/>
    <p:sldId id="293" r:id="rId12"/>
    <p:sldId id="272" r:id="rId13"/>
    <p:sldId id="294" r:id="rId14"/>
    <p:sldId id="295" r:id="rId15"/>
    <p:sldId id="296" r:id="rId16"/>
    <p:sldId id="297" r:id="rId17"/>
    <p:sldId id="298" r:id="rId18"/>
    <p:sldId id="299" r:id="rId19"/>
    <p:sldId id="302" r:id="rId20"/>
    <p:sldId id="300" r:id="rId21"/>
    <p:sldId id="301" r:id="rId22"/>
    <p:sldId id="304" r:id="rId23"/>
    <p:sldId id="305" r:id="rId24"/>
    <p:sldId id="306" r:id="rId25"/>
    <p:sldId id="307" r:id="rId26"/>
    <p:sldId id="274" r:id="rId27"/>
    <p:sldId id="303" r:id="rId28"/>
    <p:sldId id="279" r:id="rId29"/>
    <p:sldId id="288" r:id="rId30"/>
    <p:sldId id="269" r:id="rId3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tran" id="{4EC29510-1A12-4CF5-8C5B-CA46C024800B}">
          <p14:sldIdLst>
            <p14:sldId id="257"/>
            <p14:sldId id="258"/>
            <p14:sldId id="259"/>
            <p14:sldId id="261"/>
            <p14:sldId id="262"/>
            <p14:sldId id="289"/>
            <p14:sldId id="271"/>
            <p14:sldId id="291"/>
            <p14:sldId id="292"/>
            <p14:sldId id="293"/>
            <p14:sldId id="272"/>
            <p14:sldId id="294"/>
            <p14:sldId id="295"/>
            <p14:sldId id="296"/>
            <p14:sldId id="297"/>
            <p14:sldId id="298"/>
            <p14:sldId id="299"/>
            <p14:sldId id="302"/>
            <p14:sldId id="300"/>
            <p14:sldId id="301"/>
            <p14:sldId id="304"/>
            <p14:sldId id="305"/>
            <p14:sldId id="306"/>
            <p14:sldId id="307"/>
            <p14:sldId id="274"/>
            <p14:sldId id="303"/>
            <p14:sldId id="279"/>
            <p14:sldId id="28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1166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2777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orient="horz" pos="1869">
          <p15:clr>
            <a:srgbClr val="A4A3A4"/>
          </p15:clr>
        </p15:guide>
        <p15:guide id="8" orient="horz" pos="191">
          <p15:clr>
            <a:srgbClr val="A4A3A4"/>
          </p15:clr>
        </p15:guide>
        <p15:guide id="9" orient="horz" pos="531">
          <p15:clr>
            <a:srgbClr val="A4A3A4"/>
          </p15:clr>
        </p15:guide>
        <p15:guide id="10" orient="horz" pos="2198">
          <p15:clr>
            <a:srgbClr val="A4A3A4"/>
          </p15:clr>
        </p15:guide>
        <p15:guide id="11" orient="horz" pos="3009">
          <p15:clr>
            <a:srgbClr val="A4A3A4"/>
          </p15:clr>
        </p15:guide>
        <p15:guide id="12" pos="2880">
          <p15:clr>
            <a:srgbClr val="A4A3A4"/>
          </p15:clr>
        </p15:guide>
        <p15:guide id="13" pos="567">
          <p15:clr>
            <a:srgbClr val="A4A3A4"/>
          </p15:clr>
        </p15:guide>
        <p15:guide id="14" pos="5193">
          <p15:clr>
            <a:srgbClr val="A4A3A4"/>
          </p15:clr>
        </p15:guide>
        <p15:guide id="15" pos="5534">
          <p15:clr>
            <a:srgbClr val="A4A3A4"/>
          </p15:clr>
        </p15:guide>
        <p15:guide id="16" pos="226">
          <p15:clr>
            <a:srgbClr val="A4A3A4"/>
          </p15:clr>
        </p15:guide>
        <p15:guide id="17" pos="7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A28"/>
    <a:srgbClr val="E7F8FB"/>
    <a:srgbClr val="7DF0FF"/>
    <a:srgbClr val="E7FFEC"/>
    <a:srgbClr val="89D4EC"/>
    <a:srgbClr val="00B4B9"/>
    <a:srgbClr val="007EAF"/>
    <a:srgbClr val="0080B2"/>
    <a:srgbClr val="FFCD1E"/>
    <a:srgbClr val="E6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867" autoAdjust="0"/>
  </p:normalViewPr>
  <p:slideViewPr>
    <p:cSldViewPr showGuides="1">
      <p:cViewPr varScale="1">
        <p:scale>
          <a:sx n="91" d="100"/>
          <a:sy n="91" d="100"/>
        </p:scale>
        <p:origin x="584" y="56"/>
      </p:cViewPr>
      <p:guideLst>
        <p:guide orient="horz" pos="1620"/>
        <p:guide orient="horz" pos="259"/>
        <p:guide orient="horz" pos="1166"/>
        <p:guide orient="horz" pos="821"/>
        <p:guide orient="horz" pos="2777"/>
        <p:guide orient="horz" pos="3026"/>
        <p:guide orient="horz" pos="1869"/>
        <p:guide orient="horz" pos="191"/>
        <p:guide orient="horz" pos="531"/>
        <p:guide orient="horz" pos="2198"/>
        <p:guide orient="horz" pos="3009"/>
        <p:guide pos="2880"/>
        <p:guide pos="567"/>
        <p:guide pos="5193"/>
        <p:guide pos="5534"/>
        <p:guide pos="226"/>
        <p:guide pos="7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6"/>
    </p:cViewPr>
  </p:sorterViewPr>
  <p:notesViewPr>
    <p:cSldViewPr showGuides="1">
      <p:cViewPr varScale="1">
        <p:scale>
          <a:sx n="79" d="100"/>
          <a:sy n="79" d="100"/>
        </p:scale>
        <p:origin x="-31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BAF132-6BA6-45FB-BE0F-F7F7D0DD9F4E}" type="doc">
      <dgm:prSet loTypeId="urn:microsoft.com/office/officeart/2005/8/layout/chevronAccent+Icon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75D220-3F1D-4B2A-ADBD-92CFAA409B31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2001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Trainee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56FC6522-15ED-438F-94AC-BC1BBE92897D}" type="parTrans" cxnId="{8CD06533-B227-475C-9004-6AEC9CBE39F9}">
      <dgm:prSet/>
      <dgm:spPr/>
      <dgm:t>
        <a:bodyPr/>
        <a:lstStyle/>
        <a:p>
          <a:endParaRPr lang="en-US"/>
        </a:p>
      </dgm:t>
    </dgm:pt>
    <dgm:pt modelId="{222C6A30-5D3D-4D3A-8697-E84665B8772D}" type="sibTrans" cxnId="{8CD06533-B227-475C-9004-6AEC9CBE39F9}">
      <dgm:prSet/>
      <dgm:spPr/>
      <dgm:t>
        <a:bodyPr/>
        <a:lstStyle/>
        <a:p>
          <a:endParaRPr lang="en-US"/>
        </a:p>
      </dgm:t>
    </dgm:pt>
    <dgm:pt modelId="{E41B49C4-DAD6-4A0C-8974-1768191F96A0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2003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Junior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5EFB7379-3A3E-4E5F-85D3-42C230999D44}" type="parTrans" cxnId="{70B66073-CB8A-4B97-88E4-0257C315B1F7}">
      <dgm:prSet/>
      <dgm:spPr/>
      <dgm:t>
        <a:bodyPr/>
        <a:lstStyle/>
        <a:p>
          <a:endParaRPr lang="en-US"/>
        </a:p>
      </dgm:t>
    </dgm:pt>
    <dgm:pt modelId="{F2CCCED7-A565-4EAA-9FA9-7D5E95EC9F9D}" type="sibTrans" cxnId="{70B66073-CB8A-4B97-88E4-0257C315B1F7}">
      <dgm:prSet/>
      <dgm:spPr/>
      <dgm:t>
        <a:bodyPr/>
        <a:lstStyle/>
        <a:p>
          <a:endParaRPr lang="en-US"/>
        </a:p>
      </dgm:t>
    </dgm:pt>
    <dgm:pt modelId="{3F57059B-DA89-415E-989D-68EBDE411D29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2008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Mid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BA9830C7-A57F-47CC-B94B-30C8F695350F}" type="parTrans" cxnId="{4A48189C-6526-4D0A-B02C-07491534889C}">
      <dgm:prSet/>
      <dgm:spPr/>
      <dgm:t>
        <a:bodyPr/>
        <a:lstStyle/>
        <a:p>
          <a:endParaRPr lang="en-US"/>
        </a:p>
      </dgm:t>
    </dgm:pt>
    <dgm:pt modelId="{B17C7E0C-9B56-49DB-9009-2CFE808C9BA7}" type="sibTrans" cxnId="{4A48189C-6526-4D0A-B02C-07491534889C}">
      <dgm:prSet/>
      <dgm:spPr/>
      <dgm:t>
        <a:bodyPr/>
        <a:lstStyle/>
        <a:p>
          <a:endParaRPr lang="en-US"/>
        </a:p>
      </dgm:t>
    </dgm:pt>
    <dgm:pt modelId="{7480D80E-6CB6-4742-86A7-24A15585A386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2013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Senior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C9348670-83D9-4F2E-AE53-D29BA54E7E4C}" type="parTrans" cxnId="{677F63E9-D717-4C41-81FA-2766AF03B947}">
      <dgm:prSet/>
      <dgm:spPr/>
      <dgm:t>
        <a:bodyPr/>
        <a:lstStyle/>
        <a:p>
          <a:endParaRPr lang="en-US"/>
        </a:p>
      </dgm:t>
    </dgm:pt>
    <dgm:pt modelId="{C0069D91-34AF-4459-A004-E321F54C7FBC}" type="sibTrans" cxnId="{677F63E9-D717-4C41-81FA-2766AF03B947}">
      <dgm:prSet/>
      <dgm:spPr/>
      <dgm:t>
        <a:bodyPr/>
        <a:lstStyle/>
        <a:p>
          <a:endParaRPr lang="en-US"/>
        </a:p>
      </dgm:t>
    </dgm:pt>
    <dgm:pt modelId="{813B2B90-F4D1-4F57-8F35-B0829535FD78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2020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Architect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B1AB105C-1215-40AD-86C3-5B4A51560B71}" type="parTrans" cxnId="{F3817B01-41A2-460B-9995-B5C768185EA0}">
      <dgm:prSet/>
      <dgm:spPr/>
      <dgm:t>
        <a:bodyPr/>
        <a:lstStyle/>
        <a:p>
          <a:endParaRPr lang="en-US"/>
        </a:p>
      </dgm:t>
    </dgm:pt>
    <dgm:pt modelId="{AEC81595-8B07-480A-AA56-755C5AE4C1B3}" type="sibTrans" cxnId="{F3817B01-41A2-460B-9995-B5C768185EA0}">
      <dgm:prSet/>
      <dgm:spPr/>
      <dgm:t>
        <a:bodyPr/>
        <a:lstStyle/>
        <a:p>
          <a:endParaRPr lang="en-US"/>
        </a:p>
      </dgm:t>
    </dgm:pt>
    <dgm:pt modelId="{3F99930D-1B1E-401C-8940-8AFD556A5259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2025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MVP &amp; Team Leader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97FA187C-E475-4954-9E29-4C04EDE9CF82}" type="parTrans" cxnId="{661120E4-A8E2-46FD-8488-F8E2263E1586}">
      <dgm:prSet/>
      <dgm:spPr/>
      <dgm:t>
        <a:bodyPr/>
        <a:lstStyle/>
        <a:p>
          <a:endParaRPr lang="en-US"/>
        </a:p>
      </dgm:t>
    </dgm:pt>
    <dgm:pt modelId="{5EF13537-7F37-4F92-8B83-E7E385347A65}" type="sibTrans" cxnId="{661120E4-A8E2-46FD-8488-F8E2263E1586}">
      <dgm:prSet/>
      <dgm:spPr/>
      <dgm:t>
        <a:bodyPr/>
        <a:lstStyle/>
        <a:p>
          <a:endParaRPr lang="en-US"/>
        </a:p>
      </dgm:t>
    </dgm:pt>
    <dgm:pt modelId="{AD528BF3-8AF3-450F-92F8-492153267BE2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en-US" sz="800" b="0" i="0" dirty="0" smtClean="0">
              <a:solidFill>
                <a:schemeClr val="bg1">
                  <a:lumMod val="50000"/>
                </a:schemeClr>
              </a:solidFill>
            </a:rPr>
            <a:t>2000</a:t>
          </a:r>
        </a:p>
        <a:p>
          <a:r>
            <a:rPr lang="en-US" sz="800" b="0" i="0" dirty="0" smtClean="0">
              <a:solidFill>
                <a:schemeClr val="bg1">
                  <a:lumMod val="50000"/>
                </a:schemeClr>
              </a:solidFill>
            </a:rPr>
            <a:t>Telecom Technician</a:t>
          </a:r>
          <a:endParaRPr lang="en-US" sz="800" dirty="0">
            <a:solidFill>
              <a:schemeClr val="bg1">
                <a:lumMod val="50000"/>
              </a:schemeClr>
            </a:solidFill>
          </a:endParaRPr>
        </a:p>
      </dgm:t>
    </dgm:pt>
    <dgm:pt modelId="{0A4C6BFE-C308-4A8F-B408-8DCB2D9CD3B8}" type="parTrans" cxnId="{CD0F192B-9531-4E7C-830F-B651230463B3}">
      <dgm:prSet/>
      <dgm:spPr/>
      <dgm:t>
        <a:bodyPr/>
        <a:lstStyle/>
        <a:p>
          <a:endParaRPr lang="en-US"/>
        </a:p>
      </dgm:t>
    </dgm:pt>
    <dgm:pt modelId="{2297F1B7-DA38-45ED-802C-2D6C7D370973}" type="sibTrans" cxnId="{CD0F192B-9531-4E7C-830F-B651230463B3}">
      <dgm:prSet/>
      <dgm:spPr/>
      <dgm:t>
        <a:bodyPr/>
        <a:lstStyle/>
        <a:p>
          <a:endParaRPr lang="en-US"/>
        </a:p>
      </dgm:t>
    </dgm:pt>
    <dgm:pt modelId="{2CC8774E-37F3-464D-AE15-4A5D6A317FD6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2001</a:t>
          </a:r>
        </a:p>
        <a:p>
          <a:r>
            <a:rPr lang="pt-BR" sz="800" dirty="0" smtClean="0">
              <a:solidFill>
                <a:schemeClr val="bg1">
                  <a:lumMod val="50000"/>
                </a:schemeClr>
              </a:solidFill>
            </a:rPr>
            <a:t>Starts</a:t>
          </a:r>
        </a:p>
        <a:p>
          <a:r>
            <a:rPr lang="pt-BR" sz="700" dirty="0" smtClean="0">
              <a:solidFill>
                <a:schemeClr val="bg1">
                  <a:lumMod val="50000"/>
                </a:schemeClr>
              </a:solidFill>
            </a:rPr>
            <a:t>University</a:t>
          </a:r>
          <a:endParaRPr lang="en-US" sz="700" dirty="0">
            <a:solidFill>
              <a:schemeClr val="bg1">
                <a:lumMod val="50000"/>
              </a:schemeClr>
            </a:solidFill>
          </a:endParaRPr>
        </a:p>
      </dgm:t>
    </dgm:pt>
    <dgm:pt modelId="{A06CC03E-A729-4B01-863C-1B3771135144}" type="parTrans" cxnId="{0B7B704C-E024-4821-B35F-7E3E5847A8AD}">
      <dgm:prSet/>
      <dgm:spPr/>
      <dgm:t>
        <a:bodyPr/>
        <a:lstStyle/>
        <a:p>
          <a:endParaRPr lang="en-US"/>
        </a:p>
      </dgm:t>
    </dgm:pt>
    <dgm:pt modelId="{89352768-B7AB-4E76-A6C6-0680FA7F1EF1}" type="sibTrans" cxnId="{0B7B704C-E024-4821-B35F-7E3E5847A8AD}">
      <dgm:prSet/>
      <dgm:spPr/>
      <dgm:t>
        <a:bodyPr/>
        <a:lstStyle/>
        <a:p>
          <a:endParaRPr lang="en-US"/>
        </a:p>
      </dgm:t>
    </dgm:pt>
    <dgm:pt modelId="{D98EF816-E991-4EB7-A8ED-5A6B3AFE13BB}" type="pres">
      <dgm:prSet presAssocID="{3FBAF132-6BA6-45FB-BE0F-F7F7D0DD9F4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1AC8ED-0B9F-4A90-A33F-FA2C954F6ACE}" type="pres">
      <dgm:prSet presAssocID="{AD528BF3-8AF3-450F-92F8-492153267BE2}" presName="composite" presStyleCnt="0"/>
      <dgm:spPr/>
    </dgm:pt>
    <dgm:pt modelId="{A2B158C6-6A45-4A74-AD05-46EDE3C484F6}" type="pres">
      <dgm:prSet presAssocID="{AD528BF3-8AF3-450F-92F8-492153267BE2}" presName="bgChev" presStyleLbl="node1" presStyleIdx="0" presStyleCnt="8" custLinFactY="100000" custLinFactNeighborX="2778" custLinFactNeighborY="15493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D5BE2241-66D3-43A7-8956-799E6E0BC027}" type="pres">
      <dgm:prSet presAssocID="{AD528BF3-8AF3-450F-92F8-492153267BE2}" presName="txNode" presStyleLbl="fgAcc1" presStyleIdx="0" presStyleCnt="8" custScaleX="131570" custScaleY="173216" custLinFactY="200000" custLinFactNeighborX="-14228" custLinFactNeighborY="298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75E740-3875-4F8B-AC09-C71C3097B6D2}" type="pres">
      <dgm:prSet presAssocID="{2297F1B7-DA38-45ED-802C-2D6C7D370973}" presName="compositeSpace" presStyleCnt="0"/>
      <dgm:spPr/>
    </dgm:pt>
    <dgm:pt modelId="{FB035B25-DEDB-4F33-935F-7BA531BBAE5A}" type="pres">
      <dgm:prSet presAssocID="{2CC8774E-37F3-464D-AE15-4A5D6A317FD6}" presName="composite" presStyleCnt="0"/>
      <dgm:spPr/>
    </dgm:pt>
    <dgm:pt modelId="{0A89CB5A-AEE1-4EBB-9BD7-F3EB22851D57}" type="pres">
      <dgm:prSet presAssocID="{2CC8774E-37F3-464D-AE15-4A5D6A317FD6}" presName="bgChev" presStyleLbl="node1" presStyleIdx="1" presStyleCnt="8" custLinFactY="60040" custLinFactNeighborX="-4057" custLinFactNeighborY="100000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A7B1AF0B-9D17-4176-9A9C-38EB3F5D11B0}" type="pres">
      <dgm:prSet presAssocID="{2CC8774E-37F3-464D-AE15-4A5D6A317FD6}" presName="txNode" presStyleLbl="fgAcc1" presStyleIdx="1" presStyleCnt="8" custScaleY="211066" custLinFactY="100000" custLinFactNeighborX="-3541" custLinFactNeighborY="1718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C2A73-3087-4FD5-842C-E2C1AA5AD2FB}" type="pres">
      <dgm:prSet presAssocID="{89352768-B7AB-4E76-A6C6-0680FA7F1EF1}" presName="compositeSpace" presStyleCnt="0"/>
      <dgm:spPr/>
    </dgm:pt>
    <dgm:pt modelId="{F577AD39-128A-4DB3-BEE3-D0580CE7F32A}" type="pres">
      <dgm:prSet presAssocID="{0975D220-3F1D-4B2A-ADBD-92CFAA409B31}" presName="composite" presStyleCnt="0"/>
      <dgm:spPr/>
    </dgm:pt>
    <dgm:pt modelId="{BBCFD0CF-2AB3-4CB7-9737-1A5598CF8784}" type="pres">
      <dgm:prSet presAssocID="{0975D220-3F1D-4B2A-ADBD-92CFAA409B31}" presName="bgChev" presStyleLbl="node1" presStyleIdx="2" presStyleCnt="8" custLinFactNeighborY="95756"/>
      <dgm:spPr>
        <a:solidFill>
          <a:srgbClr val="00B050"/>
        </a:solidFill>
      </dgm:spPr>
    </dgm:pt>
    <dgm:pt modelId="{26C0EEFD-2595-4AB0-8EA4-3A4AB15D9D9F}" type="pres">
      <dgm:prSet presAssocID="{0975D220-3F1D-4B2A-ADBD-92CFAA409B31}" presName="txNode" presStyleLbl="fgAcc1" presStyleIdx="2" presStyleCnt="8" custScaleY="103146" custLinFactY="63149" custLinFactNeighborX="-336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1D227-E69E-4A9F-9893-981462DFCEEF}" type="pres">
      <dgm:prSet presAssocID="{222C6A30-5D3D-4D3A-8697-E84665B8772D}" presName="compositeSpace" presStyleCnt="0"/>
      <dgm:spPr/>
    </dgm:pt>
    <dgm:pt modelId="{CB55AC4B-60B6-41EB-9405-98916FC6B910}" type="pres">
      <dgm:prSet presAssocID="{E41B49C4-DAD6-4A0C-8974-1768191F96A0}" presName="composite" presStyleCnt="0"/>
      <dgm:spPr/>
    </dgm:pt>
    <dgm:pt modelId="{AEAB4218-8035-4C7C-B07B-0BE746CEFE17}" type="pres">
      <dgm:prSet presAssocID="{E41B49C4-DAD6-4A0C-8974-1768191F96A0}" presName="bgChev" presStyleLbl="node1" presStyleIdx="3" presStyleCnt="8" custScaleY="107627" custLinFactNeighborY="-11037"/>
      <dgm:spPr>
        <a:solidFill>
          <a:schemeClr val="accent6">
            <a:lumMod val="75000"/>
          </a:schemeClr>
        </a:solidFill>
      </dgm:spPr>
    </dgm:pt>
    <dgm:pt modelId="{D6039280-1B68-4D37-AFF6-C6CB45275841}" type="pres">
      <dgm:prSet presAssocID="{E41B49C4-DAD6-4A0C-8974-1768191F96A0}" presName="txNode" presStyleLbl="fgAcc1" presStyleIdx="3" presStyleCnt="8" custScaleY="107762" custLinFactNeighborX="-3083" custLinFactNeighborY="59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8F501-596E-4281-AD1C-A6D0E97A3932}" type="pres">
      <dgm:prSet presAssocID="{F2CCCED7-A565-4EAA-9FA9-7D5E95EC9F9D}" presName="compositeSpace" presStyleCnt="0"/>
      <dgm:spPr/>
    </dgm:pt>
    <dgm:pt modelId="{BD6BAE59-E528-4F2F-8A23-3D9B72302A69}" type="pres">
      <dgm:prSet presAssocID="{3F57059B-DA89-415E-989D-68EBDE411D29}" presName="composite" presStyleCnt="0"/>
      <dgm:spPr/>
    </dgm:pt>
    <dgm:pt modelId="{1CB2B5E0-B6F0-4F09-AD95-BE05B2BEEF43}" type="pres">
      <dgm:prSet presAssocID="{3F57059B-DA89-415E-989D-68EBDE411D29}" presName="bgChev" presStyleLbl="node1" presStyleIdx="4" presStyleCnt="8"/>
      <dgm:spPr>
        <a:solidFill>
          <a:schemeClr val="accent6">
            <a:lumMod val="75000"/>
          </a:schemeClr>
        </a:solidFill>
      </dgm:spPr>
    </dgm:pt>
    <dgm:pt modelId="{882D8ECD-9245-4AFA-BA43-100AC2EBAE56}" type="pres">
      <dgm:prSet presAssocID="{3F57059B-DA89-415E-989D-68EBDE411D29}" presName="txNode" presStyleLbl="fgAcc1" presStyleIdx="4" presStyleCnt="8" custScaleX="93764" custScaleY="134815" custLinFactNeighborX="-5592" custLinFactNeighborY="79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7F2F6-730B-4679-97A5-BE594E342BBF}" type="pres">
      <dgm:prSet presAssocID="{B17C7E0C-9B56-49DB-9009-2CFE808C9BA7}" presName="compositeSpace" presStyleCnt="0"/>
      <dgm:spPr/>
    </dgm:pt>
    <dgm:pt modelId="{1526088C-34AB-4245-AAE2-0D139730183F}" type="pres">
      <dgm:prSet presAssocID="{7480D80E-6CB6-4742-86A7-24A15585A386}" presName="composite" presStyleCnt="0"/>
      <dgm:spPr/>
    </dgm:pt>
    <dgm:pt modelId="{B9E54093-5DCC-4102-83E9-7B92D2DC7B50}" type="pres">
      <dgm:prSet presAssocID="{7480D80E-6CB6-4742-86A7-24A15585A386}" presName="bgChev" presStyleLbl="node1" presStyleIdx="5" presStyleCnt="8"/>
      <dgm:spPr>
        <a:solidFill>
          <a:schemeClr val="accent6">
            <a:lumMod val="75000"/>
          </a:schemeClr>
        </a:solidFill>
      </dgm:spPr>
    </dgm:pt>
    <dgm:pt modelId="{53B2F2FC-9730-430E-A12F-7CA23C85FBFF}" type="pres">
      <dgm:prSet presAssocID="{7480D80E-6CB6-4742-86A7-24A15585A386}" presName="txNode" presStyleLbl="fgAcc1" presStyleIdx="5" presStyleCnt="8" custScaleX="95577" custScaleY="135712" custLinFactNeighborX="-2142" custLinFactNeighborY="795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3E610-158D-4E45-8453-BFB9DF7BB5BF}" type="pres">
      <dgm:prSet presAssocID="{C0069D91-34AF-4459-A004-E321F54C7FBC}" presName="compositeSpace" presStyleCnt="0"/>
      <dgm:spPr/>
    </dgm:pt>
    <dgm:pt modelId="{00BFB424-0251-4568-AF4E-0500BC34ABB2}" type="pres">
      <dgm:prSet presAssocID="{813B2B90-F4D1-4F57-8F35-B0829535FD78}" presName="composite" presStyleCnt="0"/>
      <dgm:spPr/>
    </dgm:pt>
    <dgm:pt modelId="{2139C77C-3A89-4BDA-B798-B4F292225138}" type="pres">
      <dgm:prSet presAssocID="{813B2B90-F4D1-4F57-8F35-B0829535FD78}" presName="bgChev" presStyleLbl="node1" presStyleIdx="6" presStyleCnt="8" custScaleY="100881" custLinFactY="-5393" custLinFactNeighborX="4449" custLinFactNeighborY="-100000"/>
      <dgm:spPr>
        <a:solidFill>
          <a:schemeClr val="accent2">
            <a:lumMod val="75000"/>
          </a:schemeClr>
        </a:solidFill>
      </dgm:spPr>
    </dgm:pt>
    <dgm:pt modelId="{F09C1E16-67DD-470B-ACB5-2832B092913D}" type="pres">
      <dgm:prSet presAssocID="{813B2B90-F4D1-4F57-8F35-B0829535FD78}" presName="txNode" presStyleLbl="fgAcc1" presStyleIdx="6" presStyleCnt="8" custScaleX="135987" custScaleY="209349" custLinFactY="-200000" custLinFactNeighborX="-6505" custLinFactNeighborY="-2347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256B3-7FEA-40F5-A284-25F66C5494A5}" type="pres">
      <dgm:prSet presAssocID="{AEC81595-8B07-480A-AA56-755C5AE4C1B3}" presName="compositeSpace" presStyleCnt="0"/>
      <dgm:spPr/>
    </dgm:pt>
    <dgm:pt modelId="{0826D856-7DD5-447E-82D3-D88EC65AC8C1}" type="pres">
      <dgm:prSet presAssocID="{3F99930D-1B1E-401C-8940-8AFD556A5259}" presName="composite" presStyleCnt="0"/>
      <dgm:spPr/>
    </dgm:pt>
    <dgm:pt modelId="{1B334896-982D-49E0-86DD-27BFE895239F}" type="pres">
      <dgm:prSet presAssocID="{3F99930D-1B1E-401C-8940-8AFD556A5259}" presName="bgChev" presStyleLbl="node1" presStyleIdx="7" presStyleCnt="8" custLinFactY="-100000" custLinFactNeighborX="-10518" custLinFactNeighborY="-108897"/>
      <dgm:spPr>
        <a:solidFill>
          <a:srgbClr val="FF0000"/>
        </a:solidFill>
      </dgm:spPr>
    </dgm:pt>
    <dgm:pt modelId="{68241A61-48FB-4C05-A2D5-FA6C50320AE1}" type="pres">
      <dgm:prSet presAssocID="{3F99930D-1B1E-401C-8940-8AFD556A5259}" presName="txNode" presStyleLbl="fgAcc1" presStyleIdx="7" presStyleCnt="8" custScaleY="267515" custLinFactY="64167" custLinFactNeighborX="-4123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371016-4C8F-44C5-A52C-1BEEFCD8D95F}" type="presOf" srcId="{7480D80E-6CB6-4742-86A7-24A15585A386}" destId="{53B2F2FC-9730-430E-A12F-7CA23C85FBFF}" srcOrd="0" destOrd="0" presId="urn:microsoft.com/office/officeart/2005/8/layout/chevronAccent+Icon"/>
    <dgm:cxn modelId="{CD0F192B-9531-4E7C-830F-B651230463B3}" srcId="{3FBAF132-6BA6-45FB-BE0F-F7F7D0DD9F4E}" destId="{AD528BF3-8AF3-450F-92F8-492153267BE2}" srcOrd="0" destOrd="0" parTransId="{0A4C6BFE-C308-4A8F-B408-8DCB2D9CD3B8}" sibTransId="{2297F1B7-DA38-45ED-802C-2D6C7D370973}"/>
    <dgm:cxn modelId="{F3817B01-41A2-460B-9995-B5C768185EA0}" srcId="{3FBAF132-6BA6-45FB-BE0F-F7F7D0DD9F4E}" destId="{813B2B90-F4D1-4F57-8F35-B0829535FD78}" srcOrd="6" destOrd="0" parTransId="{B1AB105C-1215-40AD-86C3-5B4A51560B71}" sibTransId="{AEC81595-8B07-480A-AA56-755C5AE4C1B3}"/>
    <dgm:cxn modelId="{88406487-567E-4856-9324-C83F60D99653}" type="presOf" srcId="{3F57059B-DA89-415E-989D-68EBDE411D29}" destId="{882D8ECD-9245-4AFA-BA43-100AC2EBAE56}" srcOrd="0" destOrd="0" presId="urn:microsoft.com/office/officeart/2005/8/layout/chevronAccent+Icon"/>
    <dgm:cxn modelId="{EAF1F64E-8676-4029-A1C7-791C2E44DC44}" type="presOf" srcId="{AD528BF3-8AF3-450F-92F8-492153267BE2}" destId="{D5BE2241-66D3-43A7-8956-799E6E0BC027}" srcOrd="0" destOrd="0" presId="urn:microsoft.com/office/officeart/2005/8/layout/chevronAccent+Icon"/>
    <dgm:cxn modelId="{D41668ED-BEEC-4695-A6CE-BE9531C6A5A2}" type="presOf" srcId="{3F99930D-1B1E-401C-8940-8AFD556A5259}" destId="{68241A61-48FB-4C05-A2D5-FA6C50320AE1}" srcOrd="0" destOrd="0" presId="urn:microsoft.com/office/officeart/2005/8/layout/chevronAccent+Icon"/>
    <dgm:cxn modelId="{70B66073-CB8A-4B97-88E4-0257C315B1F7}" srcId="{3FBAF132-6BA6-45FB-BE0F-F7F7D0DD9F4E}" destId="{E41B49C4-DAD6-4A0C-8974-1768191F96A0}" srcOrd="3" destOrd="0" parTransId="{5EFB7379-3A3E-4E5F-85D3-42C230999D44}" sibTransId="{F2CCCED7-A565-4EAA-9FA9-7D5E95EC9F9D}"/>
    <dgm:cxn modelId="{E4A15A80-4FB8-4BE3-A929-D0E081C25251}" type="presOf" srcId="{2CC8774E-37F3-464D-AE15-4A5D6A317FD6}" destId="{A7B1AF0B-9D17-4176-9A9C-38EB3F5D11B0}" srcOrd="0" destOrd="0" presId="urn:microsoft.com/office/officeart/2005/8/layout/chevronAccent+Icon"/>
    <dgm:cxn modelId="{661120E4-A8E2-46FD-8488-F8E2263E1586}" srcId="{3FBAF132-6BA6-45FB-BE0F-F7F7D0DD9F4E}" destId="{3F99930D-1B1E-401C-8940-8AFD556A5259}" srcOrd="7" destOrd="0" parTransId="{97FA187C-E475-4954-9E29-4C04EDE9CF82}" sibTransId="{5EF13537-7F37-4F92-8B83-E7E385347A65}"/>
    <dgm:cxn modelId="{4A48189C-6526-4D0A-B02C-07491534889C}" srcId="{3FBAF132-6BA6-45FB-BE0F-F7F7D0DD9F4E}" destId="{3F57059B-DA89-415E-989D-68EBDE411D29}" srcOrd="4" destOrd="0" parTransId="{BA9830C7-A57F-47CC-B94B-30C8F695350F}" sibTransId="{B17C7E0C-9B56-49DB-9009-2CFE808C9BA7}"/>
    <dgm:cxn modelId="{677F63E9-D717-4C41-81FA-2766AF03B947}" srcId="{3FBAF132-6BA6-45FB-BE0F-F7F7D0DD9F4E}" destId="{7480D80E-6CB6-4742-86A7-24A15585A386}" srcOrd="5" destOrd="0" parTransId="{C9348670-83D9-4F2E-AE53-D29BA54E7E4C}" sibTransId="{C0069D91-34AF-4459-A004-E321F54C7FBC}"/>
    <dgm:cxn modelId="{3211D128-4423-4AEE-B476-DBCB53059F49}" type="presOf" srcId="{813B2B90-F4D1-4F57-8F35-B0829535FD78}" destId="{F09C1E16-67DD-470B-ACB5-2832B092913D}" srcOrd="0" destOrd="0" presId="urn:microsoft.com/office/officeart/2005/8/layout/chevronAccent+Icon"/>
    <dgm:cxn modelId="{D2FFBC4A-A016-4D7D-8F30-DED106CDD2FA}" type="presOf" srcId="{E41B49C4-DAD6-4A0C-8974-1768191F96A0}" destId="{D6039280-1B68-4D37-AFF6-C6CB45275841}" srcOrd="0" destOrd="0" presId="urn:microsoft.com/office/officeart/2005/8/layout/chevronAccent+Icon"/>
    <dgm:cxn modelId="{8CD06533-B227-475C-9004-6AEC9CBE39F9}" srcId="{3FBAF132-6BA6-45FB-BE0F-F7F7D0DD9F4E}" destId="{0975D220-3F1D-4B2A-ADBD-92CFAA409B31}" srcOrd="2" destOrd="0" parTransId="{56FC6522-15ED-438F-94AC-BC1BBE92897D}" sibTransId="{222C6A30-5D3D-4D3A-8697-E84665B8772D}"/>
    <dgm:cxn modelId="{0B7B704C-E024-4821-B35F-7E3E5847A8AD}" srcId="{3FBAF132-6BA6-45FB-BE0F-F7F7D0DD9F4E}" destId="{2CC8774E-37F3-464D-AE15-4A5D6A317FD6}" srcOrd="1" destOrd="0" parTransId="{A06CC03E-A729-4B01-863C-1B3771135144}" sibTransId="{89352768-B7AB-4E76-A6C6-0680FA7F1EF1}"/>
    <dgm:cxn modelId="{96A4831F-981B-4F43-9AA8-FD55DB651FFA}" type="presOf" srcId="{3FBAF132-6BA6-45FB-BE0F-F7F7D0DD9F4E}" destId="{D98EF816-E991-4EB7-A8ED-5A6B3AFE13BB}" srcOrd="0" destOrd="0" presId="urn:microsoft.com/office/officeart/2005/8/layout/chevronAccent+Icon"/>
    <dgm:cxn modelId="{B4F7F984-3B29-4735-9C9B-D810C5C9D3E5}" type="presOf" srcId="{0975D220-3F1D-4B2A-ADBD-92CFAA409B31}" destId="{26C0EEFD-2595-4AB0-8EA4-3A4AB15D9D9F}" srcOrd="0" destOrd="0" presId="urn:microsoft.com/office/officeart/2005/8/layout/chevronAccent+Icon"/>
    <dgm:cxn modelId="{4F311A77-60F4-4CE8-B737-02114A053893}" type="presParOf" srcId="{D98EF816-E991-4EB7-A8ED-5A6B3AFE13BB}" destId="{9F1AC8ED-0B9F-4A90-A33F-FA2C954F6ACE}" srcOrd="0" destOrd="0" presId="urn:microsoft.com/office/officeart/2005/8/layout/chevronAccent+Icon"/>
    <dgm:cxn modelId="{C5BB4B93-CF1E-4492-8802-1E4F4D8E3DD4}" type="presParOf" srcId="{9F1AC8ED-0B9F-4A90-A33F-FA2C954F6ACE}" destId="{A2B158C6-6A45-4A74-AD05-46EDE3C484F6}" srcOrd="0" destOrd="0" presId="urn:microsoft.com/office/officeart/2005/8/layout/chevronAccent+Icon"/>
    <dgm:cxn modelId="{8E94C364-380C-443C-8D2C-CA362DCFE83D}" type="presParOf" srcId="{9F1AC8ED-0B9F-4A90-A33F-FA2C954F6ACE}" destId="{D5BE2241-66D3-43A7-8956-799E6E0BC027}" srcOrd="1" destOrd="0" presId="urn:microsoft.com/office/officeart/2005/8/layout/chevronAccent+Icon"/>
    <dgm:cxn modelId="{4086FA27-3822-4BF5-82C6-B7A8C08676B6}" type="presParOf" srcId="{D98EF816-E991-4EB7-A8ED-5A6B3AFE13BB}" destId="{6B75E740-3875-4F8B-AC09-C71C3097B6D2}" srcOrd="1" destOrd="0" presId="urn:microsoft.com/office/officeart/2005/8/layout/chevronAccent+Icon"/>
    <dgm:cxn modelId="{552078F3-A828-4679-8F61-32B36A48BBA7}" type="presParOf" srcId="{D98EF816-E991-4EB7-A8ED-5A6B3AFE13BB}" destId="{FB035B25-DEDB-4F33-935F-7BA531BBAE5A}" srcOrd="2" destOrd="0" presId="urn:microsoft.com/office/officeart/2005/8/layout/chevronAccent+Icon"/>
    <dgm:cxn modelId="{4CCB37AB-B7AB-4C3D-B62E-1A4D516E4835}" type="presParOf" srcId="{FB035B25-DEDB-4F33-935F-7BA531BBAE5A}" destId="{0A89CB5A-AEE1-4EBB-9BD7-F3EB22851D57}" srcOrd="0" destOrd="0" presId="urn:microsoft.com/office/officeart/2005/8/layout/chevronAccent+Icon"/>
    <dgm:cxn modelId="{4B6C2817-E290-435A-AC84-0BA1A78D7D8D}" type="presParOf" srcId="{FB035B25-DEDB-4F33-935F-7BA531BBAE5A}" destId="{A7B1AF0B-9D17-4176-9A9C-38EB3F5D11B0}" srcOrd="1" destOrd="0" presId="urn:microsoft.com/office/officeart/2005/8/layout/chevronAccent+Icon"/>
    <dgm:cxn modelId="{77D31E3D-F41B-4E86-819D-5F80F1321808}" type="presParOf" srcId="{D98EF816-E991-4EB7-A8ED-5A6B3AFE13BB}" destId="{D8CC2A73-3087-4FD5-842C-E2C1AA5AD2FB}" srcOrd="3" destOrd="0" presId="urn:microsoft.com/office/officeart/2005/8/layout/chevronAccent+Icon"/>
    <dgm:cxn modelId="{F2DA474F-A30C-422B-B929-40639B7869FF}" type="presParOf" srcId="{D98EF816-E991-4EB7-A8ED-5A6B3AFE13BB}" destId="{F577AD39-128A-4DB3-BEE3-D0580CE7F32A}" srcOrd="4" destOrd="0" presId="urn:microsoft.com/office/officeart/2005/8/layout/chevronAccent+Icon"/>
    <dgm:cxn modelId="{E92C100F-CE02-43BE-B590-CDBD3B21013C}" type="presParOf" srcId="{F577AD39-128A-4DB3-BEE3-D0580CE7F32A}" destId="{BBCFD0CF-2AB3-4CB7-9737-1A5598CF8784}" srcOrd="0" destOrd="0" presId="urn:microsoft.com/office/officeart/2005/8/layout/chevronAccent+Icon"/>
    <dgm:cxn modelId="{EBA3A13A-145F-40D8-A023-A60C86C10914}" type="presParOf" srcId="{F577AD39-128A-4DB3-BEE3-D0580CE7F32A}" destId="{26C0EEFD-2595-4AB0-8EA4-3A4AB15D9D9F}" srcOrd="1" destOrd="0" presId="urn:microsoft.com/office/officeart/2005/8/layout/chevronAccent+Icon"/>
    <dgm:cxn modelId="{FB10DD6A-3DDF-4890-85E4-F878C4081AE6}" type="presParOf" srcId="{D98EF816-E991-4EB7-A8ED-5A6B3AFE13BB}" destId="{8E61D227-E69E-4A9F-9893-981462DFCEEF}" srcOrd="5" destOrd="0" presId="urn:microsoft.com/office/officeart/2005/8/layout/chevronAccent+Icon"/>
    <dgm:cxn modelId="{37D64977-EF99-419D-A6D5-9549624B1CF5}" type="presParOf" srcId="{D98EF816-E991-4EB7-A8ED-5A6B3AFE13BB}" destId="{CB55AC4B-60B6-41EB-9405-98916FC6B910}" srcOrd="6" destOrd="0" presId="urn:microsoft.com/office/officeart/2005/8/layout/chevronAccent+Icon"/>
    <dgm:cxn modelId="{28EED97B-5BFA-4ED9-B635-8563A4FEADB5}" type="presParOf" srcId="{CB55AC4B-60B6-41EB-9405-98916FC6B910}" destId="{AEAB4218-8035-4C7C-B07B-0BE746CEFE17}" srcOrd="0" destOrd="0" presId="urn:microsoft.com/office/officeart/2005/8/layout/chevronAccent+Icon"/>
    <dgm:cxn modelId="{71AF5889-8685-4F30-80DC-8EAAAC844BA9}" type="presParOf" srcId="{CB55AC4B-60B6-41EB-9405-98916FC6B910}" destId="{D6039280-1B68-4D37-AFF6-C6CB45275841}" srcOrd="1" destOrd="0" presId="urn:microsoft.com/office/officeart/2005/8/layout/chevronAccent+Icon"/>
    <dgm:cxn modelId="{8368A1CA-91A9-4FF9-897B-2EF26D2DF0F2}" type="presParOf" srcId="{D98EF816-E991-4EB7-A8ED-5A6B3AFE13BB}" destId="{8948F501-596E-4281-AD1C-A6D0E97A3932}" srcOrd="7" destOrd="0" presId="urn:microsoft.com/office/officeart/2005/8/layout/chevronAccent+Icon"/>
    <dgm:cxn modelId="{172DC018-9ED3-4A33-8DC1-DA1CAD3F8137}" type="presParOf" srcId="{D98EF816-E991-4EB7-A8ED-5A6B3AFE13BB}" destId="{BD6BAE59-E528-4F2F-8A23-3D9B72302A69}" srcOrd="8" destOrd="0" presId="urn:microsoft.com/office/officeart/2005/8/layout/chevronAccent+Icon"/>
    <dgm:cxn modelId="{D878BC87-2CB2-4CF4-91CF-769EA0336EB5}" type="presParOf" srcId="{BD6BAE59-E528-4F2F-8A23-3D9B72302A69}" destId="{1CB2B5E0-B6F0-4F09-AD95-BE05B2BEEF43}" srcOrd="0" destOrd="0" presId="urn:microsoft.com/office/officeart/2005/8/layout/chevronAccent+Icon"/>
    <dgm:cxn modelId="{FEE86019-02D4-4410-B21C-9637292CCCC4}" type="presParOf" srcId="{BD6BAE59-E528-4F2F-8A23-3D9B72302A69}" destId="{882D8ECD-9245-4AFA-BA43-100AC2EBAE56}" srcOrd="1" destOrd="0" presId="urn:microsoft.com/office/officeart/2005/8/layout/chevronAccent+Icon"/>
    <dgm:cxn modelId="{58038072-B1D5-4082-9BC1-5348B96FCD78}" type="presParOf" srcId="{D98EF816-E991-4EB7-A8ED-5A6B3AFE13BB}" destId="{4AB7F2F6-730B-4679-97A5-BE594E342BBF}" srcOrd="9" destOrd="0" presId="urn:microsoft.com/office/officeart/2005/8/layout/chevronAccent+Icon"/>
    <dgm:cxn modelId="{2F8A7636-4F05-42D4-8CA1-ABB30B63C1AF}" type="presParOf" srcId="{D98EF816-E991-4EB7-A8ED-5A6B3AFE13BB}" destId="{1526088C-34AB-4245-AAE2-0D139730183F}" srcOrd="10" destOrd="0" presId="urn:microsoft.com/office/officeart/2005/8/layout/chevronAccent+Icon"/>
    <dgm:cxn modelId="{FC3183FD-33CF-4ED1-8C4F-C3626365B706}" type="presParOf" srcId="{1526088C-34AB-4245-AAE2-0D139730183F}" destId="{B9E54093-5DCC-4102-83E9-7B92D2DC7B50}" srcOrd="0" destOrd="0" presId="urn:microsoft.com/office/officeart/2005/8/layout/chevronAccent+Icon"/>
    <dgm:cxn modelId="{BACD14E3-D24F-4119-AD2D-3EBD1D37EA02}" type="presParOf" srcId="{1526088C-34AB-4245-AAE2-0D139730183F}" destId="{53B2F2FC-9730-430E-A12F-7CA23C85FBFF}" srcOrd="1" destOrd="0" presId="urn:microsoft.com/office/officeart/2005/8/layout/chevronAccent+Icon"/>
    <dgm:cxn modelId="{1116FA2F-AA5C-44E8-AF84-56E3D782ECF2}" type="presParOf" srcId="{D98EF816-E991-4EB7-A8ED-5A6B3AFE13BB}" destId="{FCD3E610-158D-4E45-8453-BFB9DF7BB5BF}" srcOrd="11" destOrd="0" presId="urn:microsoft.com/office/officeart/2005/8/layout/chevronAccent+Icon"/>
    <dgm:cxn modelId="{608FFA76-E21A-42D4-888A-92FEC9C0A7D7}" type="presParOf" srcId="{D98EF816-E991-4EB7-A8ED-5A6B3AFE13BB}" destId="{00BFB424-0251-4568-AF4E-0500BC34ABB2}" srcOrd="12" destOrd="0" presId="urn:microsoft.com/office/officeart/2005/8/layout/chevronAccent+Icon"/>
    <dgm:cxn modelId="{6119865D-D270-40B5-8238-87B95D872C7D}" type="presParOf" srcId="{00BFB424-0251-4568-AF4E-0500BC34ABB2}" destId="{2139C77C-3A89-4BDA-B798-B4F292225138}" srcOrd="0" destOrd="0" presId="urn:microsoft.com/office/officeart/2005/8/layout/chevronAccent+Icon"/>
    <dgm:cxn modelId="{2AA58AD5-9058-4400-9405-8EED0FDFB5D9}" type="presParOf" srcId="{00BFB424-0251-4568-AF4E-0500BC34ABB2}" destId="{F09C1E16-67DD-470B-ACB5-2832B092913D}" srcOrd="1" destOrd="0" presId="urn:microsoft.com/office/officeart/2005/8/layout/chevronAccent+Icon"/>
    <dgm:cxn modelId="{7979AC44-A84D-4F97-99DD-1ADA62178830}" type="presParOf" srcId="{D98EF816-E991-4EB7-A8ED-5A6B3AFE13BB}" destId="{E66256B3-7FEA-40F5-A284-25F66C5494A5}" srcOrd="13" destOrd="0" presId="urn:microsoft.com/office/officeart/2005/8/layout/chevronAccent+Icon"/>
    <dgm:cxn modelId="{ED8F5AFE-A431-495A-8413-ADF84E505EAB}" type="presParOf" srcId="{D98EF816-E991-4EB7-A8ED-5A6B3AFE13BB}" destId="{0826D856-7DD5-447E-82D3-D88EC65AC8C1}" srcOrd="14" destOrd="0" presId="urn:microsoft.com/office/officeart/2005/8/layout/chevronAccent+Icon"/>
    <dgm:cxn modelId="{EF77B211-4414-4E83-8E35-B0838DBD3C62}" type="presParOf" srcId="{0826D856-7DD5-447E-82D3-D88EC65AC8C1}" destId="{1B334896-982D-49E0-86DD-27BFE895239F}" srcOrd="0" destOrd="0" presId="urn:microsoft.com/office/officeart/2005/8/layout/chevronAccent+Icon"/>
    <dgm:cxn modelId="{5528DC63-1AE7-441A-9698-ADF42C1E37D2}" type="presParOf" srcId="{0826D856-7DD5-447E-82D3-D88EC65AC8C1}" destId="{68241A61-48FB-4C05-A2D5-FA6C50320AE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158C6-6A45-4A74-AD05-46EDE3C484F6}">
      <dsp:nvSpPr>
        <dsp:cNvPr id="0" name=""/>
        <dsp:cNvSpPr/>
      </dsp:nvSpPr>
      <dsp:spPr>
        <a:xfrm>
          <a:off x="24896" y="2475354"/>
          <a:ext cx="784633" cy="302868"/>
        </a:xfrm>
        <a:prstGeom prst="chevron">
          <a:avLst>
            <a:gd name="adj" fmla="val 40000"/>
          </a:avLst>
        </a:prstGeom>
        <a:solidFill>
          <a:schemeClr val="bg1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BE2241-66D3-43A7-8956-799E6E0BC027}">
      <dsp:nvSpPr>
        <dsp:cNvPr id="0" name=""/>
        <dsp:cNvSpPr/>
      </dsp:nvSpPr>
      <dsp:spPr>
        <a:xfrm>
          <a:off x="13474" y="3177804"/>
          <a:ext cx="871756" cy="524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>
              <a:solidFill>
                <a:schemeClr val="bg1">
                  <a:lumMod val="50000"/>
                </a:schemeClr>
              </a:solidFill>
            </a:rPr>
            <a:t>2000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>
              <a:solidFill>
                <a:schemeClr val="bg1">
                  <a:lumMod val="50000"/>
                </a:schemeClr>
              </a:solidFill>
            </a:rPr>
            <a:t>Telecom Technician</a:t>
          </a:r>
          <a:endParaRPr lang="en-US" sz="8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8840" y="3193170"/>
        <a:ext cx="841024" cy="493885"/>
      </dsp:txXfrm>
    </dsp:sp>
    <dsp:sp modelId="{0A89CB5A-AEE1-4EBB-9BD7-F3EB22851D57}">
      <dsp:nvSpPr>
        <dsp:cNvPr id="0" name=""/>
        <dsp:cNvSpPr/>
      </dsp:nvSpPr>
      <dsp:spPr>
        <a:xfrm>
          <a:off x="972080" y="2187959"/>
          <a:ext cx="784633" cy="302868"/>
        </a:xfrm>
        <a:prstGeom prst="chevron">
          <a:avLst>
            <a:gd name="adj" fmla="val 40000"/>
          </a:avLst>
        </a:prstGeom>
        <a:solidFill>
          <a:schemeClr val="accent4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B1AF0B-9D17-4176-9A9C-38EB3F5D11B0}">
      <dsp:nvSpPr>
        <dsp:cNvPr id="0" name=""/>
        <dsp:cNvSpPr/>
      </dsp:nvSpPr>
      <dsp:spPr>
        <a:xfrm>
          <a:off x="1189687" y="2434149"/>
          <a:ext cx="662579" cy="639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2001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>
              <a:solidFill>
                <a:schemeClr val="bg1">
                  <a:lumMod val="50000"/>
                </a:schemeClr>
              </a:solidFill>
            </a:rPr>
            <a:t>Starts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solidFill>
                <a:schemeClr val="bg1">
                  <a:lumMod val="50000"/>
                </a:schemeClr>
              </a:solidFill>
            </a:rPr>
            <a:t>University</a:t>
          </a:r>
          <a:endParaRPr lang="en-US" sz="7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1208410" y="2452872"/>
        <a:ext cx="625133" cy="601806"/>
      </dsp:txXfrm>
    </dsp:sp>
    <dsp:sp modelId="{BBCFD0CF-2AB3-4CB7-9737-1A5598CF8784}">
      <dsp:nvSpPr>
        <dsp:cNvPr id="0" name=""/>
        <dsp:cNvSpPr/>
      </dsp:nvSpPr>
      <dsp:spPr>
        <a:xfrm>
          <a:off x="1900139" y="2028739"/>
          <a:ext cx="784633" cy="302868"/>
        </a:xfrm>
        <a:prstGeom prst="chevron">
          <a:avLst>
            <a:gd name="adj" fmla="val 40000"/>
          </a:avLst>
        </a:prstGeom>
        <a:solidFill>
          <a:srgbClr val="00B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C0EEFD-2595-4AB0-8EA4-3A4AB15D9D9F}">
      <dsp:nvSpPr>
        <dsp:cNvPr id="0" name=""/>
        <dsp:cNvSpPr/>
      </dsp:nvSpPr>
      <dsp:spPr>
        <a:xfrm>
          <a:off x="2087106" y="2303805"/>
          <a:ext cx="662579" cy="312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2001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Trainee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096256" y="2312955"/>
        <a:ext cx="644279" cy="294096"/>
      </dsp:txXfrm>
    </dsp:sp>
    <dsp:sp modelId="{AEAB4218-8035-4C7C-B07B-0BE746CEFE17}">
      <dsp:nvSpPr>
        <dsp:cNvPr id="0" name=""/>
        <dsp:cNvSpPr/>
      </dsp:nvSpPr>
      <dsp:spPr>
        <a:xfrm>
          <a:off x="2796366" y="1696027"/>
          <a:ext cx="784633" cy="325968"/>
        </a:xfrm>
        <a:prstGeom prst="chevron">
          <a:avLst>
            <a:gd name="adj" fmla="val 40000"/>
          </a:avLst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039280-1B68-4D37-AFF6-C6CB45275841}">
      <dsp:nvSpPr>
        <dsp:cNvPr id="0" name=""/>
        <dsp:cNvSpPr/>
      </dsp:nvSpPr>
      <dsp:spPr>
        <a:xfrm>
          <a:off x="2985174" y="1985023"/>
          <a:ext cx="662579" cy="3263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2003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Junior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994733" y="1994582"/>
        <a:ext cx="643461" cy="307259"/>
      </dsp:txXfrm>
    </dsp:sp>
    <dsp:sp modelId="{1CB2B5E0-B6F0-4F09-AD95-BE05B2BEEF43}">
      <dsp:nvSpPr>
        <dsp:cNvPr id="0" name=""/>
        <dsp:cNvSpPr/>
      </dsp:nvSpPr>
      <dsp:spPr>
        <a:xfrm>
          <a:off x="3692592" y="1714746"/>
          <a:ext cx="784633" cy="302868"/>
        </a:xfrm>
        <a:prstGeom prst="chevron">
          <a:avLst>
            <a:gd name="adj" fmla="val 40000"/>
          </a:avLst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2D8ECD-9245-4AFA-BA43-100AC2EBAE56}">
      <dsp:nvSpPr>
        <dsp:cNvPr id="0" name=""/>
        <dsp:cNvSpPr/>
      </dsp:nvSpPr>
      <dsp:spPr>
        <a:xfrm>
          <a:off x="3885435" y="1979288"/>
          <a:ext cx="621261" cy="408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2008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Mid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897394" y="1991247"/>
        <a:ext cx="597343" cy="384394"/>
      </dsp:txXfrm>
    </dsp:sp>
    <dsp:sp modelId="{B9E54093-5DCC-4102-83E9-7B92D2DC7B50}">
      <dsp:nvSpPr>
        <dsp:cNvPr id="0" name=""/>
        <dsp:cNvSpPr/>
      </dsp:nvSpPr>
      <dsp:spPr>
        <a:xfrm>
          <a:off x="4568159" y="1714066"/>
          <a:ext cx="784633" cy="302868"/>
        </a:xfrm>
        <a:prstGeom prst="chevron">
          <a:avLst>
            <a:gd name="adj" fmla="val 40000"/>
          </a:avLst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B2F2FC-9730-430E-A12F-7CA23C85FBFF}">
      <dsp:nvSpPr>
        <dsp:cNvPr id="0" name=""/>
        <dsp:cNvSpPr/>
      </dsp:nvSpPr>
      <dsp:spPr>
        <a:xfrm>
          <a:off x="4777855" y="1976572"/>
          <a:ext cx="633273" cy="4110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2013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Senior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789894" y="1988611"/>
        <a:ext cx="609195" cy="386951"/>
      </dsp:txXfrm>
    </dsp:sp>
    <dsp:sp modelId="{2139C77C-3A89-4BDA-B798-B4F292225138}">
      <dsp:nvSpPr>
        <dsp:cNvPr id="0" name=""/>
        <dsp:cNvSpPr/>
      </dsp:nvSpPr>
      <dsp:spPr>
        <a:xfrm>
          <a:off x="5484641" y="1382711"/>
          <a:ext cx="784633" cy="305536"/>
        </a:xfrm>
        <a:prstGeom prst="chevron">
          <a:avLst>
            <a:gd name="adj" fmla="val 40000"/>
          </a:avLst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9C1E16-67DD-470B-ACB5-2832B092913D}">
      <dsp:nvSpPr>
        <dsp:cNvPr id="0" name=""/>
        <dsp:cNvSpPr/>
      </dsp:nvSpPr>
      <dsp:spPr>
        <a:xfrm>
          <a:off x="5496646" y="296606"/>
          <a:ext cx="901022" cy="6340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2020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Architect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515217" y="315177"/>
        <a:ext cx="863880" cy="596910"/>
      </dsp:txXfrm>
    </dsp:sp>
    <dsp:sp modelId="{1B334896-982D-49E0-86DD-27BFE895239F}">
      <dsp:nvSpPr>
        <dsp:cNvPr id="0" name=""/>
        <dsp:cNvSpPr/>
      </dsp:nvSpPr>
      <dsp:spPr>
        <a:xfrm>
          <a:off x="6382652" y="1070564"/>
          <a:ext cx="784633" cy="302868"/>
        </a:xfrm>
        <a:prstGeom prst="chevron">
          <a:avLst>
            <a:gd name="adj" fmla="val 40000"/>
          </a:avLst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241A61-48FB-4C05-A2D5-FA6C50320AE1}">
      <dsp:nvSpPr>
        <dsp:cNvPr id="0" name=""/>
        <dsp:cNvSpPr/>
      </dsp:nvSpPr>
      <dsp:spPr>
        <a:xfrm>
          <a:off x="6401188" y="2022500"/>
          <a:ext cx="662579" cy="810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2025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MVP &amp; Team Leader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420594" y="2041906"/>
        <a:ext cx="623767" cy="771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26/09/2020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6" y="3127188"/>
            <a:ext cx="8426449" cy="576000"/>
          </a:xfrm>
        </p:spPr>
        <p:txBody>
          <a:bodyPr/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03199"/>
            <a:ext cx="8427600" cy="25380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</a:defRPr>
            </a:lvl1pPr>
            <a:lvl2pPr marL="0" indent="0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9B53DAE-D1EA-47DC-B844-EF35A23177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50" y="4320000"/>
            <a:ext cx="1706864" cy="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63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8EFE21F-E517-43AF-A947-8BCB89548B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6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54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5F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D488EAA-52A6-488F-84FD-8390B80405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92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38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DC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69C7CB4-9E17-4BBC-A616-4B3AA9D7C2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750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FFC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CA0AA55-4BA6-4A33-80D9-1FB54FBB8F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84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7670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1CA6FFF-4100-4072-A3F1-7D41AE49D4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3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1787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E63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9D8CAF3-6922-46E9-A62B-0FA3AEAF35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3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527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B7BED9D-258E-41C7-AD15-29316DBFAB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50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21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B5D446C-A6B8-4F6C-B395-E2418A6C50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8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346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5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21472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84168" y="1851025"/>
            <a:ext cx="2701057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296341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0"/>
            <a:ext cx="9144000" cy="2664000"/>
          </a:xfrm>
          <a:solidFill>
            <a:srgbClr val="FFCD1E"/>
          </a:solidFill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9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115616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0" name="Espace réservé pour une image 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121505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1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316794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2" name="Espace réservé pour une image  4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517972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3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719150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4" name="Espace réservé pour une image 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920328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Date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pic>
        <p:nvPicPr>
          <p:cNvPr id="15" name="Image 14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8269E9BE-26C9-49FA-A67B-842A083CB1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99" y="4320000"/>
            <a:ext cx="1620000" cy="6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35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1520" y="1563688"/>
            <a:ext cx="1800225" cy="28448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161283" y="0"/>
            <a:ext cx="1727200" cy="262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4" name="Espace réservé pour une image  7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161283" y="2839500"/>
            <a:ext cx="1728000" cy="230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5" name="Espace réservé pour une image  7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95936" y="0"/>
            <a:ext cx="1727200" cy="212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6" name="Espace réservé pour une image  7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995936" y="2335500"/>
            <a:ext cx="1728000" cy="280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7" name="Espace réservé pour une image  7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830236" y="-3650"/>
            <a:ext cx="1727200" cy="29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830236" y="3127500"/>
            <a:ext cx="1728000" cy="20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20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99846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58432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40000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25863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0019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88605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58775" y="3291830"/>
            <a:ext cx="8426450" cy="1116658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2934000"/>
          </a:xfrm>
          <a:solidFill>
            <a:srgbClr val="EAEAEA"/>
          </a:solidFill>
        </p:spPr>
        <p:txBody>
          <a:bodyPr bIns="1548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 then </a:t>
            </a:r>
            <a:br>
              <a:rPr lang="en-US" noProof="0" dirty="0"/>
            </a:br>
            <a:r>
              <a:rPr lang="en-US" noProof="0" dirty="0"/>
              <a:t>place the visual into background position </a:t>
            </a:r>
            <a:br>
              <a:rPr lang="en-US" noProof="0" dirty="0"/>
            </a:br>
            <a:r>
              <a:rPr lang="en-US" noProof="0" dirty="0"/>
              <a:t>(Right click with the mouse / Send to back)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5378" y="3111810"/>
            <a:ext cx="936104" cy="828000"/>
          </a:xfrm>
          <a:prstGeom prst="callout2">
            <a:avLst>
              <a:gd name="adj1" fmla="val 43813"/>
              <a:gd name="adj2" fmla="val -10594"/>
              <a:gd name="adj3" fmla="val 43813"/>
              <a:gd name="adj4" fmla="val -42349"/>
              <a:gd name="adj5" fmla="val 3930"/>
              <a:gd name="adj6" fmla="val -74212"/>
            </a:avLst>
          </a:prstGeom>
          <a:ln>
            <a:solidFill>
              <a:schemeClr val="accent1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chemeClr val="accent1"/>
                </a:solidFill>
              </a:defRPr>
            </a:lvl1pPr>
            <a:lvl2pPr algn="l">
              <a:defRPr sz="1000" b="1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19772" y="3111810"/>
            <a:ext cx="936104" cy="828000"/>
          </a:xfrm>
          <a:prstGeom prst="callout2">
            <a:avLst>
              <a:gd name="adj1" fmla="val 44643"/>
              <a:gd name="adj2" fmla="val 114996"/>
              <a:gd name="adj3" fmla="val 44643"/>
              <a:gd name="adj4" fmla="val 145669"/>
              <a:gd name="adj5" fmla="val 3100"/>
              <a:gd name="adj6" fmla="val 176234"/>
            </a:avLst>
          </a:prstGeom>
          <a:ln>
            <a:solidFill>
              <a:schemeClr val="accent5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accent5"/>
                </a:solidFill>
              </a:defRPr>
            </a:lvl1pPr>
            <a:lvl2pPr algn="r">
              <a:defRPr sz="1000" b="1">
                <a:solidFill>
                  <a:schemeClr val="accent5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9773" y="1308429"/>
            <a:ext cx="936104" cy="828000"/>
          </a:xfrm>
          <a:prstGeom prst="callout2">
            <a:avLst>
              <a:gd name="adj1" fmla="val 48795"/>
              <a:gd name="adj2" fmla="val 112793"/>
              <a:gd name="adj3" fmla="val 48795"/>
              <a:gd name="adj4" fmla="val 145669"/>
              <a:gd name="adj5" fmla="val 85303"/>
              <a:gd name="adj6" fmla="val 178437"/>
            </a:avLst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bg2"/>
                </a:solidFill>
              </a:defRPr>
            </a:lvl1pPr>
            <a:lvl2pPr algn="r">
              <a:defRPr sz="1000" b="1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655378" y="1304237"/>
            <a:ext cx="936104" cy="828000"/>
          </a:xfrm>
          <a:prstGeom prst="callout2">
            <a:avLst>
              <a:gd name="adj1" fmla="val 48795"/>
              <a:gd name="adj2" fmla="val -10594"/>
              <a:gd name="adj3" fmla="val 48794"/>
              <a:gd name="adj4" fmla="val -43818"/>
              <a:gd name="adj5" fmla="val 81982"/>
              <a:gd name="adj6" fmla="val -72009"/>
            </a:avLst>
          </a:prstGeom>
          <a:ln>
            <a:solidFill>
              <a:srgbClr val="FFCD1E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rgbClr val="FFCD1E"/>
                </a:solidFill>
              </a:defRPr>
            </a:lvl1pPr>
            <a:lvl2pPr algn="l">
              <a:defRPr sz="1000" b="1">
                <a:solidFill>
                  <a:srgbClr val="FFCD1E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91580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bg2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91579" y="3107618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5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653357" y="3111810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1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653357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rgbClr val="FFCD1E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51920" y="1851025"/>
            <a:ext cx="1440805" cy="144145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332887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ableau 4"/>
          <p:cNvSpPr>
            <a:spLocks noGrp="1"/>
          </p:cNvSpPr>
          <p:nvPr>
            <p:ph type="tbl" sz="quarter" idx="13" hasCustomPrompt="1"/>
          </p:nvPr>
        </p:nvSpPr>
        <p:spPr bwMode="gray">
          <a:xfrm>
            <a:off x="358775" y="771525"/>
            <a:ext cx="8426450" cy="3708437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701277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6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44533" y="1851025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619673" y="1844727"/>
            <a:ext cx="684000" cy="684000"/>
          </a:xfrm>
          <a:prstGeom prst="ellipse">
            <a:avLst/>
          </a:prstGeom>
          <a:solidFill>
            <a:srgbClr val="DCDC00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4533" y="2664587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619673" y="2658289"/>
            <a:ext cx="684000" cy="684000"/>
          </a:xfrm>
          <a:prstGeom prst="ellipse">
            <a:avLst/>
          </a:prstGeom>
          <a:solidFill>
            <a:schemeClr val="accent6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44533" y="3478148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19673" y="3471850"/>
            <a:ext cx="684000" cy="684000"/>
          </a:xfrm>
          <a:prstGeom prst="ellipse">
            <a:avLst/>
          </a:prstGeom>
          <a:solidFill>
            <a:schemeClr val="bg2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213243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21" hasCustomPrompt="1"/>
          </p:nvPr>
        </p:nvSpPr>
        <p:spPr bwMode="gray">
          <a:xfrm>
            <a:off x="3213243" y="1779663"/>
            <a:ext cx="2718000" cy="2628826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/>
              <a:t>Graph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52092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21" name="Espace réservé du graphique 7"/>
          <p:cNvSpPr>
            <a:spLocks noGrp="1"/>
          </p:cNvSpPr>
          <p:nvPr>
            <p:ph type="chart" sz="quarter" idx="23" hasCustomPrompt="1"/>
          </p:nvPr>
        </p:nvSpPr>
        <p:spPr bwMode="gray">
          <a:xfrm>
            <a:off x="6052092" y="1779663"/>
            <a:ext cx="2718000" cy="2628826"/>
          </a:xfrm>
        </p:spPr>
        <p:txBody>
          <a:bodyPr tIns="540000" anchor="ctr" anchorCtr="0"/>
          <a:lstStyle/>
          <a:p>
            <a:r>
              <a:rPr lang="en-US" noProof="0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279613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917063" y="1807162"/>
            <a:ext cx="1258888" cy="1260475"/>
          </a:xfrm>
          <a:prstGeom prst="ellipse">
            <a:avLst/>
          </a:prstGeom>
          <a:solidFill>
            <a:srgbClr val="DCDC00"/>
          </a:solidFill>
        </p:spPr>
        <p:txBody>
          <a:bodyPr anchor="ctr" anchorCtr="0"/>
          <a:lstStyle>
            <a:lvl1pPr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628635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928608" y="1807162"/>
            <a:ext cx="1258888" cy="1260475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>
              <a:defRPr sz="2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0180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40152" y="1807162"/>
            <a:ext cx="1258888" cy="1260475"/>
          </a:xfrm>
          <a:prstGeom prst="ellipse">
            <a:avLst/>
          </a:prstGeom>
          <a:solidFill>
            <a:schemeClr val="accent5"/>
          </a:solidFill>
        </p:spPr>
        <p:txBody>
          <a:bodyPr anchor="ctr" anchorCtr="0"/>
          <a:lstStyle>
            <a:lvl1pPr>
              <a:defRPr sz="2200">
                <a:solidFill>
                  <a:srgbClr val="DCDC00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1724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2931213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 userDrawn="1"/>
        </p:nvSpPr>
        <p:spPr bwMode="gray">
          <a:xfrm>
            <a:off x="1572031" y="1979555"/>
            <a:ext cx="936000" cy="1188000"/>
          </a:xfrm>
          <a:prstGeom prst="roundRect">
            <a:avLst>
              <a:gd name="adj" fmla="val 23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625985" y="2324484"/>
            <a:ext cx="828092" cy="792000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en-US" noProof="0" dirty="0"/>
              <a:t>00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72000" y="1433476"/>
            <a:ext cx="3132138" cy="2975012"/>
          </a:xfrm>
        </p:spPr>
        <p:txBody>
          <a:bodyPr/>
          <a:lstStyle>
            <a:lvl1pPr>
              <a:spcAft>
                <a:spcPts val="700"/>
              </a:spcAft>
              <a:defRPr sz="1000" b="1" cap="all" baseline="0">
                <a:solidFill>
                  <a:schemeClr val="accent5"/>
                </a:solidFill>
              </a:defRPr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2293043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883AD58-BDE7-412E-A8F1-AC3C6D2FDD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16" y="1851750"/>
            <a:ext cx="355596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0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2664000"/>
          </a:xfrm>
          <a:solidFill>
            <a:srgbClr val="EAEAEA"/>
          </a:solidFill>
        </p:spPr>
        <p:txBody>
          <a:bodyPr tIns="540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pic>
        <p:nvPicPr>
          <p:cNvPr id="17" name="Image 16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3B71FF5D-34FC-476D-B814-A841F274A8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99" y="4320000"/>
            <a:ext cx="1620000" cy="6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3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34761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776" y="1455571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1858871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776" y="1966828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237012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776" y="247808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2881385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166776" y="2989342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3568" y="3392642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66776" y="3500599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83568" y="390389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1166776" y="401185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1679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616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825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616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825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616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825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98080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81289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398080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881289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398080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881289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35551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18760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35551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618760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135551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18760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218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3A402AB-4F55-4FAC-8149-1DE54E1B93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29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9DA3FBB-7E34-4383-AEB3-8C6FE4990A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8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393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4" name="Image 1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330183D-83EF-47F2-9E39-B5D5B1956B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7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16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56A637A-37B8-4E09-B9AC-0E1923D9B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8776" y="438663"/>
            <a:ext cx="8426450" cy="8913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8775" y="1851671"/>
            <a:ext cx="8426450" cy="25562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3683" y="48037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10421" y="4551970"/>
            <a:ext cx="684000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508" y="4551970"/>
            <a:ext cx="43206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Image 7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DFFC9836-2A39-4359-B74D-8B8EF0AC83C5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020" y="4482000"/>
            <a:ext cx="1268452" cy="5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36" r:id="rId2"/>
    <p:sldLayoutId id="2147483821" r:id="rId3"/>
    <p:sldLayoutId id="2147483837" r:id="rId4"/>
    <p:sldLayoutId id="2147483809" r:id="rId5"/>
    <p:sldLayoutId id="2147483810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11" r:id="rId20"/>
    <p:sldLayoutId id="2147483812" r:id="rId21"/>
    <p:sldLayoutId id="2147483813" r:id="rId22"/>
    <p:sldLayoutId id="2147483814" r:id="rId23"/>
    <p:sldLayoutId id="2147483815" r:id="rId24"/>
    <p:sldLayoutId id="2147483816" r:id="rId25"/>
    <p:sldLayoutId id="2147483817" r:id="rId26"/>
    <p:sldLayoutId id="2147483835" r:id="rId2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09538" indent="-109538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08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16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tabLst/>
        <a:defRPr sz="11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raica/ScooterRental/tree/master/legacy" TargetMode="External"/><Relationship Id="rId2" Type="http://schemas.openxmlformats.org/officeDocument/2006/relationships/hyperlink" Target="https://github.com/andreraica/ScooterRental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13" name="Espace réservé pour une image  12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8" name="Espace réservé pour une image  17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Espace réservé pour une image  13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>
            <a:fillRect/>
          </a:stretch>
        </p:blipFill>
        <p:spPr/>
      </p:pic>
      <p:pic>
        <p:nvPicPr>
          <p:cNvPr id="15" name="Espace réservé pour une image  14"/>
          <p:cNvPicPr>
            <a:picLocks noGrp="1" noChangeAspect="1"/>
          </p:cNvPicPr>
          <p:nvPr>
            <p:ph type="pic" sz="quarter" idx="1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Espace réservé pour une image  15"/>
          <p:cNvPicPr>
            <a:picLocks noGrp="1" noChangeAspect="1"/>
          </p:cNvPicPr>
          <p:nvPr>
            <p:ph type="pic" sz="quarter" idx="18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Espace réservé pour une image  16"/>
          <p:cNvPicPr>
            <a:picLocks noGrp="1" noChangeAspect="1"/>
          </p:cNvPicPr>
          <p:nvPr>
            <p:ph type="pic" sz="quarter" idx="19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>
            <a:fillRect/>
          </a:stretch>
        </p:blipFill>
        <p:spPr/>
      </p:pic>
      <p:sp>
        <p:nvSpPr>
          <p:cNvPr id="11" name="Sous-titr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29.09.2020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 smtClean="0"/>
              <a:t>Business Case</a:t>
            </a:r>
            <a:endParaRPr lang="fr-FR" dirty="0"/>
          </a:p>
          <a:p>
            <a:pPr lvl="1"/>
            <a:r>
              <a:rPr lang="fr-FR" i="1" dirty="0" smtClean="0"/>
              <a:t>By André Raiça Silva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1163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09600" y="1116534"/>
            <a:ext cx="2460625" cy="167231"/>
          </a:xfrm>
        </p:spPr>
        <p:txBody>
          <a:bodyPr/>
          <a:lstStyle/>
          <a:p>
            <a:r>
              <a:rPr lang="fr-FR" sz="1200" dirty="0" smtClean="0"/>
              <a:t>Monitoring a Scooter</a:t>
            </a:r>
            <a:endParaRPr lang="fr-FR" sz="12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Business Scenario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Titre 6"/>
          <p:cNvSpPr txBox="1">
            <a:spLocks/>
          </p:cNvSpPr>
          <p:nvPr/>
        </p:nvSpPr>
        <p:spPr bwMode="gray">
          <a:xfrm>
            <a:off x="511176" y="591063"/>
            <a:ext cx="8426450" cy="380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Use Cases</a:t>
            </a:r>
            <a:endParaRPr lang="fr-FR" dirty="0"/>
          </a:p>
        </p:txBody>
      </p:sp>
      <p:sp>
        <p:nvSpPr>
          <p:cNvPr id="11" name="Titre 6"/>
          <p:cNvSpPr txBox="1">
            <a:spLocks/>
          </p:cNvSpPr>
          <p:nvPr/>
        </p:nvSpPr>
        <p:spPr bwMode="gray">
          <a:xfrm>
            <a:off x="5235575" y="1116534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smtClean="0"/>
              <a:t>Job Monitoring Scooters</a:t>
            </a:r>
            <a:endParaRPr lang="fr-FR" sz="1200" dirty="0"/>
          </a:p>
        </p:txBody>
      </p:sp>
      <p:pic>
        <p:nvPicPr>
          <p:cNvPr id="3074" name="Picture 2" descr="Legacy_JobMonitor_Sequence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579" y="1564925"/>
            <a:ext cx="2549821" cy="28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Legacy_Check_Sequence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1" y="1472532"/>
            <a:ext cx="4015295" cy="292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7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11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The Challenge</a:t>
            </a:r>
          </a:p>
          <a:p>
            <a:r>
              <a:rPr lang="it-IT" dirty="0"/>
              <a:t>Technical Scenario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08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Scenario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Scenario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9853" y="1330043"/>
            <a:ext cx="8331707" cy="2882201"/>
          </a:xfrm>
          <a:ln>
            <a:noFill/>
          </a:ln>
        </p:spPr>
        <p:txBody>
          <a:bodyPr/>
          <a:lstStyle/>
          <a:p>
            <a:r>
              <a:rPr lang="en-US" sz="1200" dirty="0"/>
              <a:t>There is a legacy scooter rental system that needs to be </a:t>
            </a:r>
            <a:r>
              <a:rPr lang="en-US" sz="1200" dirty="0" smtClean="0"/>
              <a:t>scalable and easier to maintain.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dirty="0" smtClean="0"/>
          </a:p>
          <a:p>
            <a:r>
              <a:rPr lang="en-US" b="1" dirty="0" smtClean="0"/>
              <a:t>The Architecture </a:t>
            </a:r>
            <a:r>
              <a:rPr lang="en-US" b="1" dirty="0"/>
              <a:t>Challenge </a:t>
            </a:r>
            <a:r>
              <a:rPr lang="en-US" b="1" dirty="0" smtClean="0"/>
              <a:t>Statements:</a:t>
            </a:r>
          </a:p>
          <a:p>
            <a:endParaRPr lang="en-US" b="1" dirty="0"/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Implement micro-services architecture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Guarantee that all communication between the services be resilient 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Use container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Must be scalable to support the business network initiatives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22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Statements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Statements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7259" y="1330043"/>
            <a:ext cx="8331707" cy="2882201"/>
          </a:xfrm>
          <a:ln>
            <a:noFill/>
          </a:ln>
        </p:spPr>
        <p:txBody>
          <a:bodyPr/>
          <a:lstStyle/>
          <a:p>
            <a:r>
              <a:rPr lang="en-US" b="1" dirty="0" smtClean="0"/>
              <a:t>Current </a:t>
            </a:r>
            <a:r>
              <a:rPr lang="en-US" b="1" dirty="0"/>
              <a:t>Problems Definition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Hard to maintain the code and to develop new features.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Too much effort and expensive costs to create &amp; scale </a:t>
            </a:r>
            <a:r>
              <a:rPr lang="en-US" sz="1200" dirty="0" smtClean="0"/>
              <a:t>to Windows </a:t>
            </a:r>
            <a:r>
              <a:rPr lang="en-US" sz="1200" dirty="0"/>
              <a:t>Virtual Machine (VM)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The database is not supporting the data volume without lost performance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Bad user experience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Monolith does not allow scale the system per </a:t>
            </a:r>
            <a:r>
              <a:rPr lang="en-US" sz="1200" dirty="0" smtClean="0"/>
              <a:t>resource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High dependency of all components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2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9853" y="1330043"/>
            <a:ext cx="8331707" cy="2882201"/>
          </a:xfrm>
          <a:ln>
            <a:noFill/>
          </a:ln>
        </p:spPr>
        <p:txBody>
          <a:bodyPr/>
          <a:lstStyle/>
          <a:p>
            <a:r>
              <a:rPr lang="en-US" dirty="0"/>
              <a:t>The proposal includes </a:t>
            </a:r>
            <a:r>
              <a:rPr lang="en-US" dirty="0" smtClean="0"/>
              <a:t>the migration of the current </a:t>
            </a:r>
            <a:r>
              <a:rPr lang="en-US" dirty="0"/>
              <a:t>technology </a:t>
            </a:r>
            <a:r>
              <a:rPr lang="en-US" dirty="0" smtClean="0"/>
              <a:t>to: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78784"/>
              </p:ext>
            </p:extLst>
          </p:nvPr>
        </p:nvGraphicFramePr>
        <p:xfrm>
          <a:off x="1310640" y="1809747"/>
          <a:ext cx="6055021" cy="2209802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83448">
                  <a:extLst>
                    <a:ext uri="{9D8B030D-6E8A-4147-A177-3AD203B41FA5}">
                      <a16:colId xmlns:a16="http://schemas.microsoft.com/office/drawing/2014/main" val="648736654"/>
                    </a:ext>
                  </a:extLst>
                </a:gridCol>
                <a:gridCol w="3971573">
                  <a:extLst>
                    <a:ext uri="{9D8B030D-6E8A-4147-A177-3AD203B41FA5}">
                      <a16:colId xmlns:a16="http://schemas.microsoft.com/office/drawing/2014/main" val="2198894874"/>
                    </a:ext>
                  </a:extLst>
                </a:gridCol>
              </a:tblGrid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LEGACY</a:t>
                      </a: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NEW</a:t>
                      </a: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8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133366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n>
                            <a:noFill/>
                          </a:ln>
                          <a:effectLst/>
                        </a:rPr>
                        <a:t>.net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Framework 4.6.1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Microsoft </a:t>
                      </a:r>
                      <a:r>
                        <a:rPr lang="en-US" sz="1200" dirty="0" err="1" smtClean="0">
                          <a:ln>
                            <a:noFill/>
                          </a:ln>
                          <a:effectLst/>
                        </a:rPr>
                        <a:t>.Net</a:t>
                      </a:r>
                      <a:r>
                        <a:rPr lang="en-US" sz="120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Core 3.1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9D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26504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Monolith MVC on IIS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Micro-services using Docker &amp; </a:t>
                      </a:r>
                      <a:r>
                        <a:rPr lang="en-US" sz="1200" dirty="0" err="1">
                          <a:ln>
                            <a:noFill/>
                          </a:ln>
                          <a:effectLst/>
                        </a:rPr>
                        <a:t>Kubertes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301441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Razor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Angular 2+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9D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467378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SQLite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Microsoft </a:t>
                      </a:r>
                      <a:r>
                        <a:rPr lang="en-US" sz="1200" dirty="0" err="1">
                          <a:ln>
                            <a:noFill/>
                          </a:ln>
                          <a:effectLst/>
                        </a:rPr>
                        <a:t>SQLServer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Azure with Dapper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97286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Virtual Machine Host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Windows Azure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9D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21047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Directly Controller Call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n>
                            <a:noFill/>
                          </a:ln>
                          <a:effectLst/>
                        </a:rPr>
                        <a:t>WebAPI</a:t>
                      </a:r>
                      <a:r>
                        <a:rPr lang="en-US" sz="1200" dirty="0" smtClean="0">
                          <a:ln>
                            <a:noFill/>
                          </a:ln>
                          <a:effectLst/>
                        </a:rPr>
                        <a:t> &amp; Service 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BUS Azure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1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4613" y="888516"/>
            <a:ext cx="8273341" cy="251805"/>
          </a:xfrm>
          <a:ln>
            <a:noFill/>
          </a:ln>
        </p:spPr>
        <p:txBody>
          <a:bodyPr/>
          <a:lstStyle/>
          <a:p>
            <a:r>
              <a:rPr lang="en-US" b="1" dirty="0" smtClean="0"/>
              <a:t>Why use these technologies?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217501"/>
            <a:ext cx="3945181" cy="3411649"/>
          </a:xfrm>
          <a:ln>
            <a:noFill/>
          </a:ln>
        </p:spPr>
        <p:txBody>
          <a:bodyPr/>
          <a:lstStyle/>
          <a:p>
            <a:pPr lvl="0" algn="just"/>
            <a:r>
              <a:rPr lang="en-US" sz="1000" b="1" dirty="0" smtClean="0"/>
              <a:t>Microsoft </a:t>
            </a:r>
            <a:r>
              <a:rPr lang="en-US" sz="1000" b="1" dirty="0" err="1" smtClean="0"/>
              <a:t>.Net</a:t>
            </a:r>
            <a:r>
              <a:rPr lang="en-US" sz="1000" b="1" dirty="0" smtClean="0"/>
              <a:t> </a:t>
            </a:r>
            <a:r>
              <a:rPr lang="en-US" sz="1000" b="1" dirty="0"/>
              <a:t>Core</a:t>
            </a:r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000" dirty="0" smtClean="0"/>
              <a:t>Improve Performance and it is easy to scale</a:t>
            </a:r>
            <a:endParaRPr lang="en-US" sz="1000" dirty="0"/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000" dirty="0"/>
              <a:t>Cross Platform – Able to run </a:t>
            </a:r>
            <a:r>
              <a:rPr lang="en-US" sz="1000" dirty="0" smtClean="0"/>
              <a:t>easily </a:t>
            </a:r>
            <a:r>
              <a:rPr lang="en-US" sz="1000" dirty="0"/>
              <a:t>in cloud </a:t>
            </a:r>
            <a:r>
              <a:rPr lang="en-US" sz="1000" dirty="0" smtClean="0"/>
              <a:t>containers</a:t>
            </a:r>
            <a:endParaRPr lang="en-US" sz="1000" dirty="0"/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000" dirty="0"/>
              <a:t>Open Source community </a:t>
            </a:r>
            <a:r>
              <a:rPr lang="en-US" sz="1000" dirty="0" smtClean="0"/>
              <a:t>support</a:t>
            </a:r>
            <a:endParaRPr lang="en-US" sz="1000" dirty="0"/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000" dirty="0"/>
              <a:t>Support built in Dependency Injection</a:t>
            </a:r>
          </a:p>
          <a:p>
            <a:pPr lvl="0" algn="just"/>
            <a:endParaRPr lang="en-US" sz="1000" dirty="0" smtClean="0"/>
          </a:p>
          <a:p>
            <a:pPr lvl="0" algn="just"/>
            <a:r>
              <a:rPr lang="en-US" sz="1000" b="1" dirty="0" smtClean="0"/>
              <a:t>Dapper</a:t>
            </a:r>
            <a:r>
              <a:rPr lang="en-US" sz="1000" dirty="0" smtClean="0"/>
              <a:t> </a:t>
            </a:r>
            <a:endParaRPr lang="en-US" sz="1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/>
              <a:t>It is a micro </a:t>
            </a:r>
            <a:r>
              <a:rPr lang="en-US" sz="1000" dirty="0" smtClean="0"/>
              <a:t>ORM, making </a:t>
            </a:r>
            <a:r>
              <a:rPr lang="en-US" sz="1000" dirty="0"/>
              <a:t>the performance higher</a:t>
            </a:r>
          </a:p>
          <a:p>
            <a:pPr lvl="0" algn="just"/>
            <a:endParaRPr lang="en-US" sz="1000" dirty="0" smtClean="0"/>
          </a:p>
          <a:p>
            <a:pPr lvl="0" algn="just"/>
            <a:r>
              <a:rPr lang="en-US" sz="1000" b="1" dirty="0"/>
              <a:t>Docker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 smtClean="0"/>
              <a:t>Enables </a:t>
            </a:r>
            <a:r>
              <a:rPr lang="en-US" sz="1000" dirty="0"/>
              <a:t>more efficient use of system resources.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 smtClean="0"/>
              <a:t>Faster </a:t>
            </a:r>
            <a:r>
              <a:rPr lang="en-US" sz="1000" dirty="0"/>
              <a:t>software delivery cycles</a:t>
            </a:r>
            <a:r>
              <a:rPr lang="en-US" sz="1000" dirty="0" smtClean="0"/>
              <a:t>.</a:t>
            </a:r>
            <a:endParaRPr lang="en-US" sz="1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 smtClean="0"/>
              <a:t>Enables </a:t>
            </a:r>
            <a:r>
              <a:rPr lang="en-US" sz="1000" dirty="0"/>
              <a:t>application portability</a:t>
            </a:r>
            <a:r>
              <a:rPr lang="en-US" sz="1000" dirty="0" smtClean="0"/>
              <a:t>.</a:t>
            </a:r>
            <a:endParaRPr lang="en-US" sz="1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/>
              <a:t>Docker </a:t>
            </a:r>
            <a:r>
              <a:rPr lang="en-US" sz="1000" dirty="0" smtClean="0"/>
              <a:t>is great </a:t>
            </a:r>
            <a:r>
              <a:rPr lang="en-US" sz="1000" dirty="0"/>
              <a:t>for micro-services architecture</a:t>
            </a:r>
            <a:r>
              <a:rPr lang="en-US" sz="1000" dirty="0" smtClean="0"/>
              <a:t>.</a:t>
            </a:r>
            <a:endParaRPr lang="en-US" sz="1000" dirty="0"/>
          </a:p>
          <a:p>
            <a:pPr lvl="0" algn="just"/>
            <a:endParaRPr lang="en-US" sz="1000" dirty="0" smtClean="0"/>
          </a:p>
          <a:p>
            <a:pPr lvl="0" algn="just"/>
            <a:r>
              <a:rPr lang="en-US" sz="1000" b="1" dirty="0" smtClean="0"/>
              <a:t>Kubernetes</a:t>
            </a:r>
            <a:endParaRPr lang="en-US" sz="1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It is </a:t>
            </a:r>
            <a:r>
              <a:rPr lang="en-US" sz="1000" dirty="0"/>
              <a:t>a portable, extensible, open-source platform for managing containerized workloads and services. </a:t>
            </a:r>
            <a:endParaRPr lang="en-US" sz="1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It </a:t>
            </a:r>
            <a:r>
              <a:rPr lang="en-US" sz="1000" dirty="0"/>
              <a:t>has a large, rapidly growing ecosystem, turning the application widely available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648200" y="819150"/>
            <a:ext cx="4171189" cy="3733800"/>
          </a:xfrm>
          <a:ln>
            <a:noFill/>
          </a:ln>
        </p:spPr>
        <p:txBody>
          <a:bodyPr/>
          <a:lstStyle/>
          <a:p>
            <a:endParaRPr lang="en-US" b="1" dirty="0" smtClean="0"/>
          </a:p>
          <a:p>
            <a:pPr lvl="0"/>
            <a:endParaRPr lang="en-US" sz="1000" dirty="0" smtClean="0"/>
          </a:p>
          <a:p>
            <a:pPr lvl="0"/>
            <a:r>
              <a:rPr lang="en-US" sz="1000" b="1" dirty="0" smtClean="0"/>
              <a:t>Angular</a:t>
            </a:r>
            <a:endParaRPr lang="en-US" sz="1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It is a modern UI, </a:t>
            </a:r>
            <a:r>
              <a:rPr lang="en-US" sz="1000" dirty="0" smtClean="0"/>
              <a:t>attending </a:t>
            </a:r>
            <a:r>
              <a:rPr lang="en-US" sz="1000" dirty="0"/>
              <a:t>the performance needs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Uses Type Script, a typed JavaScript easy to maintain the code</a:t>
            </a:r>
          </a:p>
          <a:p>
            <a:endParaRPr lang="en-US" sz="1000" dirty="0"/>
          </a:p>
          <a:p>
            <a:pPr lvl="0"/>
            <a:r>
              <a:rPr lang="en-US" sz="1000" b="1" dirty="0"/>
              <a:t>Microsoft SQL Server Azure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There are many options as Oracle, MySQL, </a:t>
            </a:r>
            <a:r>
              <a:rPr lang="en-US" sz="1000" dirty="0" err="1" smtClean="0"/>
              <a:t>CosmosDB</a:t>
            </a:r>
            <a:r>
              <a:rPr lang="en-US" sz="1000" dirty="0" smtClean="0"/>
              <a:t>, </a:t>
            </a:r>
            <a:r>
              <a:rPr lang="en-US" sz="1000" dirty="0" err="1" smtClean="0"/>
              <a:t>etc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SQLServer</a:t>
            </a:r>
            <a:r>
              <a:rPr lang="en-US" sz="1000" dirty="0"/>
              <a:t> is a Microsoft database on azure and it attends the performance needs</a:t>
            </a:r>
          </a:p>
          <a:p>
            <a:pPr lvl="0"/>
            <a:endParaRPr lang="en-US" sz="1000" dirty="0" smtClean="0"/>
          </a:p>
          <a:p>
            <a:pPr lvl="0"/>
            <a:r>
              <a:rPr lang="en-US" sz="1000" b="1" dirty="0" smtClean="0"/>
              <a:t>Windows Azure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There </a:t>
            </a:r>
            <a:r>
              <a:rPr lang="en-US" sz="1000" dirty="0"/>
              <a:t>are many cloud platforms to choose as AWS, Google Cloud, etc.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The cloud environment allows us to manage our resource easy, paying just when </a:t>
            </a:r>
            <a:r>
              <a:rPr lang="en-US" sz="1000" dirty="0" smtClean="0"/>
              <a:t>it </a:t>
            </a:r>
            <a:r>
              <a:rPr lang="en-US" sz="1000" dirty="0"/>
              <a:t>is in use.</a:t>
            </a:r>
          </a:p>
          <a:p>
            <a:pPr lvl="0"/>
            <a:endParaRPr lang="en-US" sz="1000" dirty="0" smtClean="0"/>
          </a:p>
          <a:p>
            <a:pPr lvl="0"/>
            <a:r>
              <a:rPr lang="en-US" sz="1000" b="1" dirty="0" smtClean="0"/>
              <a:t>Microsoft Service </a:t>
            </a:r>
            <a:r>
              <a:rPr lang="en-US" sz="1000" b="1" dirty="0"/>
              <a:t>BUS Azure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It is a </a:t>
            </a:r>
            <a:r>
              <a:rPr lang="en-US" sz="1000" dirty="0" smtClean="0"/>
              <a:t>choice of queue </a:t>
            </a:r>
            <a:r>
              <a:rPr lang="en-US" sz="1000" dirty="0"/>
              <a:t>to communicate between the </a:t>
            </a:r>
            <a:r>
              <a:rPr lang="en-US" sz="1000" dirty="0" smtClean="0"/>
              <a:t>domains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There </a:t>
            </a:r>
            <a:r>
              <a:rPr lang="en-US" sz="1000" dirty="0"/>
              <a:t>is an excellent management </a:t>
            </a:r>
            <a:r>
              <a:rPr lang="en-US" sz="1000" dirty="0" smtClean="0"/>
              <a:t>panel and full control of “dead letters“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Maintain </a:t>
            </a:r>
            <a:r>
              <a:rPr lang="en-US" sz="1000" dirty="0"/>
              <a:t>each domain isolated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It Guarantees </a:t>
            </a:r>
            <a:r>
              <a:rPr lang="en-US" sz="1000" dirty="0"/>
              <a:t>that </a:t>
            </a:r>
            <a:r>
              <a:rPr lang="en-US" sz="1000" dirty="0" smtClean="0"/>
              <a:t>if one micro-services is </a:t>
            </a:r>
            <a:r>
              <a:rPr lang="en-US" sz="1000" dirty="0"/>
              <a:t>down, it will </a:t>
            </a:r>
            <a:r>
              <a:rPr lang="en-US" sz="1000" dirty="0" smtClean="0"/>
              <a:t>maintain the information to be processed later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269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4613" y="888516"/>
            <a:ext cx="8273341" cy="251805"/>
          </a:xfrm>
          <a:ln>
            <a:noFill/>
          </a:ln>
        </p:spPr>
        <p:txBody>
          <a:bodyPr/>
          <a:lstStyle/>
          <a:p>
            <a:r>
              <a:rPr lang="en-US" b="1" dirty="0"/>
              <a:t>Way to be followed in architecture: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332003"/>
            <a:ext cx="8463207" cy="3144747"/>
          </a:xfrm>
          <a:ln>
            <a:noFill/>
          </a:ln>
        </p:spPr>
        <p:txBody>
          <a:bodyPr/>
          <a:lstStyle/>
          <a:p>
            <a:pPr lvl="0"/>
            <a:r>
              <a:rPr lang="en-US" b="1" dirty="0" smtClean="0"/>
              <a:t> Domain </a:t>
            </a:r>
            <a:r>
              <a:rPr lang="en-US" b="1" dirty="0"/>
              <a:t>Driven Design (DDD)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It is a </a:t>
            </a:r>
            <a:r>
              <a:rPr lang="en-US" dirty="0" smtClean="0"/>
              <a:t>concept that the structure and language of software code should match the business domain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 smtClean="0"/>
              <a:t>Being close for business language, it turns easier to separate some appointments in </a:t>
            </a:r>
            <a:r>
              <a:rPr lang="en-US" dirty="0"/>
              <a:t>specific domains, making </a:t>
            </a:r>
            <a:r>
              <a:rPr lang="en-US" dirty="0" smtClean="0"/>
              <a:t>it possible </a:t>
            </a:r>
            <a:r>
              <a:rPr lang="en-US" dirty="0"/>
              <a:t>to identify boundaries and </a:t>
            </a:r>
            <a:r>
              <a:rPr lang="en-US" dirty="0" smtClean="0"/>
              <a:t>micro-services</a:t>
            </a:r>
          </a:p>
          <a:p>
            <a:endParaRPr lang="en-US" dirty="0"/>
          </a:p>
          <a:p>
            <a:pPr lvl="0"/>
            <a:r>
              <a:rPr lang="en-US" b="1" dirty="0" smtClean="0"/>
              <a:t> Domain </a:t>
            </a:r>
            <a:r>
              <a:rPr lang="en-US" b="1" dirty="0"/>
              <a:t>Events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 smtClean="0"/>
              <a:t>Some domain actions </a:t>
            </a:r>
            <a:r>
              <a:rPr lang="en-US" dirty="0"/>
              <a:t>will </a:t>
            </a:r>
            <a:r>
              <a:rPr lang="en-US" dirty="0" smtClean="0"/>
              <a:t>start a chain of </a:t>
            </a:r>
            <a:r>
              <a:rPr lang="en-US" dirty="0"/>
              <a:t>reaction </a:t>
            </a:r>
            <a:r>
              <a:rPr lang="en-US" dirty="0" smtClean="0"/>
              <a:t>asynchronously to </a:t>
            </a:r>
            <a:r>
              <a:rPr lang="en-US" dirty="0"/>
              <a:t>do </a:t>
            </a:r>
            <a:r>
              <a:rPr lang="en-US" dirty="0" smtClean="0"/>
              <a:t>something related </a:t>
            </a:r>
            <a:r>
              <a:rPr lang="en-US" dirty="0"/>
              <a:t>from </a:t>
            </a:r>
            <a:r>
              <a:rPr lang="en-US" dirty="0" smtClean="0"/>
              <a:t>it</a:t>
            </a:r>
          </a:p>
          <a:p>
            <a:endParaRPr lang="en-US" dirty="0" smtClean="0"/>
          </a:p>
          <a:p>
            <a:pPr lvl="0"/>
            <a:r>
              <a:rPr lang="en-US" b="1" dirty="0" smtClean="0"/>
              <a:t> Test Driven Development (TDD</a:t>
            </a:r>
            <a:r>
              <a:rPr lang="en-US" b="1" dirty="0"/>
              <a:t>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 smtClean="0"/>
              <a:t>It Guarantees the application test coverage before and during a developing of a new feature</a:t>
            </a:r>
            <a:endParaRPr lang="en-US" dirty="0"/>
          </a:p>
          <a:p>
            <a:endParaRPr lang="en-US" dirty="0"/>
          </a:p>
          <a:p>
            <a:pPr lvl="0"/>
            <a:r>
              <a:rPr lang="en-US" b="1" dirty="0" smtClean="0"/>
              <a:t> Azure Service Bus </a:t>
            </a:r>
            <a:r>
              <a:rPr lang="en-US" b="1" dirty="0"/>
              <a:t>as queue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In case of unavailable service, the queue will guarantee the </a:t>
            </a:r>
            <a:r>
              <a:rPr lang="en-US" dirty="0" smtClean="0"/>
              <a:t>communication between the services, </a:t>
            </a:r>
            <a:r>
              <a:rPr lang="en-US" dirty="0"/>
              <a:t>keeping </a:t>
            </a:r>
            <a:r>
              <a:rPr lang="en-US" dirty="0" smtClean="0"/>
              <a:t>each </a:t>
            </a:r>
            <a:r>
              <a:rPr lang="en-US" dirty="0"/>
              <a:t>micro-services working independently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The Azure Service Bus has </a:t>
            </a:r>
            <a:r>
              <a:rPr lang="en-US" dirty="0" smtClean="0"/>
              <a:t>a great “dead letter” retry schema </a:t>
            </a:r>
            <a:r>
              <a:rPr lang="en-US" dirty="0"/>
              <a:t>in case of </a:t>
            </a:r>
            <a:r>
              <a:rPr lang="en-US" dirty="0" smtClean="0"/>
              <a:t>application exception or instability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dirty="0"/>
          </a:p>
          <a:p>
            <a:pPr lvl="0"/>
            <a:r>
              <a:rPr lang="en-US" b="1" dirty="0" smtClean="0"/>
              <a:t> Azure Functions </a:t>
            </a:r>
            <a:r>
              <a:rPr lang="en-US" b="1" dirty="0"/>
              <a:t>as Job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 smtClean="0"/>
              <a:t>Using it the job cans be constantly executed using CRON expression on cloud</a:t>
            </a:r>
            <a:endParaRPr lang="en-US" dirty="0"/>
          </a:p>
          <a:p>
            <a:pPr lvl="0" algn="just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81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112077"/>
            <a:ext cx="8273341" cy="251805"/>
          </a:xfrm>
          <a:ln>
            <a:noFill/>
          </a:ln>
        </p:spPr>
        <p:txBody>
          <a:bodyPr/>
          <a:lstStyle/>
          <a:p>
            <a:r>
              <a:rPr lang="en-US" b="1" dirty="0"/>
              <a:t>What is the </a:t>
            </a:r>
            <a:r>
              <a:rPr lang="en-US" b="1" dirty="0" smtClean="0"/>
              <a:t>benefits of this approach:</a:t>
            </a:r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830065"/>
            <a:ext cx="8463207" cy="2646685"/>
          </a:xfrm>
          <a:ln>
            <a:noFill/>
          </a:ln>
        </p:spPr>
        <p:txBody>
          <a:bodyPr/>
          <a:lstStyle/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Easy to </a:t>
            </a:r>
            <a:r>
              <a:rPr lang="en-US" sz="1200" dirty="0" smtClean="0"/>
              <a:t>scale the application </a:t>
            </a:r>
            <a:r>
              <a:rPr lang="en-US" sz="1200" dirty="0"/>
              <a:t>to </a:t>
            </a:r>
            <a:r>
              <a:rPr lang="en-US" sz="1200" dirty="0" smtClean="0"/>
              <a:t>support </a:t>
            </a:r>
            <a:r>
              <a:rPr lang="en-US" sz="1200" dirty="0"/>
              <a:t>elevate web traffic and data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Easier to increase new </a:t>
            </a:r>
            <a:r>
              <a:rPr lang="en-US" sz="1200" dirty="0" smtClean="0"/>
              <a:t>features and fix bugs </a:t>
            </a:r>
            <a:r>
              <a:rPr lang="en-US" sz="1200" dirty="0"/>
              <a:t>on code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Multiplatform and scalable system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Increase of web performance and user experience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Lower and controlled costs </a:t>
            </a:r>
            <a:r>
              <a:rPr lang="en-US" sz="1200" dirty="0"/>
              <a:t>using the pay-per-use on </a:t>
            </a:r>
            <a:r>
              <a:rPr lang="en-US" sz="1200" dirty="0" smtClean="0"/>
              <a:t>cloud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Easy to identify and build isolated services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95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4613" y="1187815"/>
            <a:ext cx="8273341" cy="251805"/>
          </a:xfrm>
          <a:ln>
            <a:noFill/>
          </a:ln>
        </p:spPr>
        <p:txBody>
          <a:bodyPr/>
          <a:lstStyle/>
          <a:p>
            <a:r>
              <a:rPr lang="en-US" b="1" dirty="0" smtClean="0"/>
              <a:t>Initial approach:</a:t>
            </a:r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8" y="1631596"/>
            <a:ext cx="8463207" cy="665485"/>
          </a:xfrm>
          <a:ln>
            <a:noFill/>
          </a:ln>
        </p:spPr>
        <p:txBody>
          <a:bodyPr/>
          <a:lstStyle/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Each domain will work </a:t>
            </a:r>
            <a:r>
              <a:rPr lang="en-US" sz="1200" dirty="0" smtClean="0"/>
              <a:t>independently inside containers</a:t>
            </a:r>
            <a:endParaRPr lang="en-US" sz="1200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The relationship between the domains is the queue, working asynchronously when it is invoked</a:t>
            </a: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2706121"/>
            <a:ext cx="8273341" cy="551429"/>
          </a:xfrm>
          <a:ln>
            <a:noFill/>
          </a:ln>
        </p:spPr>
        <p:txBody>
          <a:bodyPr/>
          <a:lstStyle/>
          <a:p>
            <a:r>
              <a:rPr lang="en-US" b="1" dirty="0"/>
              <a:t>Identified </a:t>
            </a:r>
            <a:r>
              <a:rPr lang="en-US" b="1" dirty="0" smtClean="0"/>
              <a:t>Domains:</a:t>
            </a:r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identified </a:t>
            </a:r>
            <a:r>
              <a:rPr lang="en-US" dirty="0" smtClean="0"/>
              <a:t>domains </a:t>
            </a:r>
            <a:r>
              <a:rPr lang="en-US" dirty="0"/>
              <a:t>will become </a:t>
            </a:r>
            <a:r>
              <a:rPr lang="en-US" dirty="0" smtClean="0"/>
              <a:t>micro-services, </a:t>
            </a:r>
            <a:r>
              <a:rPr lang="en-US" dirty="0"/>
              <a:t>making </a:t>
            </a:r>
            <a:r>
              <a:rPr lang="en-US" dirty="0" smtClean="0"/>
              <a:t>it possible to be scaled on </a:t>
            </a:r>
            <a:r>
              <a:rPr lang="en-US" dirty="0"/>
              <a:t>the cloud</a:t>
            </a:r>
          </a:p>
          <a:p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3409950"/>
            <a:ext cx="8463207" cy="665485"/>
          </a:xfrm>
          <a:ln>
            <a:noFill/>
          </a:ln>
        </p:spPr>
        <p:txBody>
          <a:bodyPr/>
          <a:lstStyle/>
          <a:p>
            <a:pPr marL="171450" lvl="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Scooter</a:t>
            </a:r>
          </a:p>
          <a:p>
            <a:pPr marL="171450" lvl="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Tracking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6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09600" y="1185319"/>
            <a:ext cx="2460625" cy="167231"/>
          </a:xfrm>
        </p:spPr>
        <p:txBody>
          <a:bodyPr/>
          <a:lstStyle/>
          <a:p>
            <a:r>
              <a:rPr lang="fr-FR" sz="1200" dirty="0" err="1" smtClean="0"/>
              <a:t>Renting</a:t>
            </a:r>
            <a:r>
              <a:rPr lang="fr-FR" sz="1200" dirty="0" smtClean="0"/>
              <a:t> a Scooter</a:t>
            </a:r>
            <a:endParaRPr lang="fr-FR" sz="12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</a:t>
            </a:r>
            <a:r>
              <a:rPr lang="fr-FR" dirty="0"/>
              <a:t>–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Proposal</a:t>
            </a:r>
            <a:r>
              <a:rPr lang="fr-FR" dirty="0"/>
              <a:t> Solution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10" name="Titre 6"/>
          <p:cNvSpPr txBox="1">
            <a:spLocks/>
          </p:cNvSpPr>
          <p:nvPr/>
        </p:nvSpPr>
        <p:spPr bwMode="gray">
          <a:xfrm>
            <a:off x="511176" y="591063"/>
            <a:ext cx="8426450" cy="5254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Use </a:t>
            </a:r>
            <a:r>
              <a:rPr lang="fr-FR" dirty="0" smtClean="0"/>
              <a:t>Cases</a:t>
            </a:r>
          </a:p>
          <a:p>
            <a:r>
              <a:rPr lang="fr-FR" sz="1100" i="1" dirty="0" smtClean="0"/>
              <a:t>Scooter Service</a:t>
            </a:r>
            <a:endParaRPr lang="fr-FR" sz="1100" i="1" dirty="0"/>
          </a:p>
        </p:txBody>
      </p:sp>
      <p:sp>
        <p:nvSpPr>
          <p:cNvPr id="11" name="Titre 6"/>
          <p:cNvSpPr txBox="1">
            <a:spLocks/>
          </p:cNvSpPr>
          <p:nvPr/>
        </p:nvSpPr>
        <p:spPr bwMode="gray">
          <a:xfrm>
            <a:off x="4889796" y="1185319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err="1" smtClean="0"/>
              <a:t>Turning</a:t>
            </a:r>
            <a:r>
              <a:rPr lang="fr-FR" sz="1200" dirty="0" smtClean="0"/>
              <a:t> back a Scooter</a:t>
            </a:r>
            <a:endParaRPr lang="fr-FR" sz="1200" dirty="0"/>
          </a:p>
        </p:txBody>
      </p:sp>
      <p:pic>
        <p:nvPicPr>
          <p:cNvPr id="5122" name="Picture 2" descr="New_Rent_Scooter_Sequence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52" y="1593327"/>
            <a:ext cx="3810000" cy="265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New_TurnBack_Scooter_Sequence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24592"/>
            <a:ext cx="3962400" cy="269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0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4" b="24594"/>
          <a:stretch>
            <a:fillRect/>
          </a:stretch>
        </p:blipFill>
        <p:spPr/>
      </p:pic>
      <p:sp>
        <p:nvSpPr>
          <p:cNvPr id="7" name="Espace réservé du texte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a </a:t>
            </a:r>
            <a:r>
              <a:rPr lang="en-US" dirty="0" smtClean="0"/>
              <a:t>Scalable</a:t>
            </a:r>
            <a:r>
              <a:rPr lang="fr-FR" dirty="0" smtClean="0"/>
              <a:t> System</a:t>
            </a:r>
            <a:endParaRPr lang="fr-FR" dirty="0"/>
          </a:p>
          <a:p>
            <a:pPr lvl="1"/>
            <a:r>
              <a:rPr lang="fr-FR" i="1" dirty="0" smtClean="0"/>
              <a:t>Scooter </a:t>
            </a:r>
            <a:r>
              <a:rPr lang="fr-FR" i="1" dirty="0" err="1" smtClean="0"/>
              <a:t>Rental</a:t>
            </a:r>
            <a:r>
              <a:rPr lang="fr-FR" i="1" dirty="0" smtClean="0"/>
              <a:t> – Business Case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5850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09600" y="1279465"/>
            <a:ext cx="2460625" cy="167231"/>
          </a:xfrm>
        </p:spPr>
        <p:txBody>
          <a:bodyPr/>
          <a:lstStyle/>
          <a:p>
            <a:r>
              <a:rPr lang="fr-FR" sz="1200" dirty="0" err="1" smtClean="0"/>
              <a:t>Looking</a:t>
            </a:r>
            <a:r>
              <a:rPr lang="fr-FR" sz="1200" dirty="0" smtClean="0"/>
              <a:t> for a</a:t>
            </a:r>
            <a:r>
              <a:rPr lang="fr-FR" sz="1200" dirty="0" smtClean="0"/>
              <a:t> Scooter</a:t>
            </a:r>
            <a:endParaRPr lang="fr-FR" sz="12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</a:t>
            </a:r>
            <a:r>
              <a:rPr lang="fr-FR" dirty="0"/>
              <a:t>–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Proposal</a:t>
            </a:r>
            <a:r>
              <a:rPr lang="fr-FR" dirty="0"/>
              <a:t> Solution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10" name="Titre 6"/>
          <p:cNvSpPr txBox="1">
            <a:spLocks/>
          </p:cNvSpPr>
          <p:nvPr/>
        </p:nvSpPr>
        <p:spPr bwMode="gray">
          <a:xfrm>
            <a:off x="511176" y="591063"/>
            <a:ext cx="8426450" cy="380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Use </a:t>
            </a:r>
            <a:r>
              <a:rPr lang="fr-FR" dirty="0" smtClean="0"/>
              <a:t>Cases</a:t>
            </a:r>
          </a:p>
          <a:p>
            <a:r>
              <a:rPr lang="fr-FR" sz="1100" i="1" dirty="0" err="1" smtClean="0"/>
              <a:t>Tracking</a:t>
            </a:r>
            <a:r>
              <a:rPr lang="fr-FR" sz="1100" i="1" dirty="0" smtClean="0"/>
              <a:t> Service</a:t>
            </a:r>
            <a:endParaRPr lang="fr-FR" sz="1100" i="1" dirty="0"/>
          </a:p>
        </p:txBody>
      </p:sp>
      <p:sp>
        <p:nvSpPr>
          <p:cNvPr id="11" name="Titre 6"/>
          <p:cNvSpPr txBox="1">
            <a:spLocks/>
          </p:cNvSpPr>
          <p:nvPr/>
        </p:nvSpPr>
        <p:spPr bwMode="gray">
          <a:xfrm>
            <a:off x="3505200" y="1283070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err="1" smtClean="0"/>
              <a:t>Tracking</a:t>
            </a:r>
            <a:r>
              <a:rPr lang="fr-FR" sz="1200" dirty="0" smtClean="0"/>
              <a:t> </a:t>
            </a:r>
            <a:r>
              <a:rPr lang="fr-FR" sz="1200" dirty="0" smtClean="0"/>
              <a:t>Scooters</a:t>
            </a:r>
            <a:endParaRPr lang="fr-FR" sz="1200" dirty="0"/>
          </a:p>
        </p:txBody>
      </p:sp>
      <p:pic>
        <p:nvPicPr>
          <p:cNvPr id="6146" name="Picture 2" descr="New_Check_Scooter_Sequence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8" y="1637853"/>
            <a:ext cx="2576356" cy="249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6"/>
          <p:cNvSpPr txBox="1">
            <a:spLocks/>
          </p:cNvSpPr>
          <p:nvPr/>
        </p:nvSpPr>
        <p:spPr bwMode="gray">
          <a:xfrm>
            <a:off x="6324600" y="1276350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err="1" smtClean="0"/>
              <a:t>Tracking</a:t>
            </a:r>
            <a:r>
              <a:rPr lang="fr-FR" sz="1200" dirty="0" smtClean="0"/>
              <a:t> Event </a:t>
            </a:r>
            <a:r>
              <a:rPr lang="fr-FR" sz="1200" dirty="0" smtClean="0"/>
              <a:t>Processor</a:t>
            </a:r>
          </a:p>
          <a:p>
            <a:r>
              <a:rPr lang="fr-FR" sz="900" i="1" dirty="0" smtClean="0"/>
              <a:t>Queue Trigger Azure </a:t>
            </a:r>
            <a:r>
              <a:rPr lang="fr-FR" sz="900" i="1" dirty="0" err="1" smtClean="0"/>
              <a:t>Function</a:t>
            </a:r>
            <a:r>
              <a:rPr lang="fr-FR" sz="900" i="1" dirty="0" smtClean="0"/>
              <a:t> </a:t>
            </a:r>
            <a:endParaRPr lang="fr-FR" sz="9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946" y="1894220"/>
            <a:ext cx="2678279" cy="1687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729683"/>
            <a:ext cx="2659491" cy="201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21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Scalability </a:t>
            </a:r>
            <a:r>
              <a:rPr lang="fr-FR" dirty="0" err="1"/>
              <a:t>strategy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05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Container Structure History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Scalability </a:t>
            </a:r>
            <a:r>
              <a:rPr lang="fr-FR" dirty="0" err="1"/>
              <a:t>strategy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5522" y="4324350"/>
            <a:ext cx="8463207" cy="228600"/>
          </a:xfrm>
          <a:ln>
            <a:noFill/>
          </a:ln>
        </p:spPr>
        <p:txBody>
          <a:bodyPr/>
          <a:lstStyle/>
          <a:p>
            <a:pPr lvl="0" algn="r">
              <a:spcBef>
                <a:spcPts val="600"/>
              </a:spcBef>
            </a:pPr>
            <a:r>
              <a:rPr lang="en-US" sz="900" dirty="0"/>
              <a:t>https://kubernetes.io/docs/concepts/overview/what-is-kubernetes/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21" y="1123950"/>
            <a:ext cx="7776449" cy="28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3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776" y="438663"/>
            <a:ext cx="8426450" cy="372908"/>
          </a:xfrm>
        </p:spPr>
        <p:txBody>
          <a:bodyPr/>
          <a:lstStyle/>
          <a:p>
            <a:r>
              <a:rPr lang="it-IT" dirty="0" smtClean="0"/>
              <a:t>Kubernetes Cluster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Scalability </a:t>
            </a:r>
            <a:r>
              <a:rPr lang="fr-FR" dirty="0" err="1"/>
              <a:t>strategy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5522" y="4324350"/>
            <a:ext cx="8463207" cy="228600"/>
          </a:xfrm>
          <a:ln>
            <a:noFill/>
          </a:ln>
        </p:spPr>
        <p:txBody>
          <a:bodyPr/>
          <a:lstStyle/>
          <a:p>
            <a:pPr lvl="0" algn="r">
              <a:spcBef>
                <a:spcPts val="600"/>
              </a:spcBef>
            </a:pPr>
            <a:r>
              <a:rPr lang="en-US" sz="900" dirty="0"/>
              <a:t>https://kubernetes.io/docs/concepts/overview/what-is-kubernetes/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11571"/>
            <a:ext cx="7046104" cy="328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776" y="438663"/>
            <a:ext cx="8426450" cy="532887"/>
          </a:xfrm>
        </p:spPr>
        <p:txBody>
          <a:bodyPr/>
          <a:lstStyle/>
          <a:p>
            <a:r>
              <a:rPr lang="it-IT" dirty="0" smtClean="0"/>
              <a:t>How to Run and Scale it?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Scalability </a:t>
            </a:r>
            <a:r>
              <a:rPr lang="fr-FR" dirty="0" err="1">
                <a:solidFill>
                  <a:schemeClr val="bg1"/>
                </a:solidFill>
              </a:rPr>
              <a:t>strategy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>
                <a:solidFill>
                  <a:schemeClr val="bg1"/>
                </a:solidFill>
              </a:rPr>
              <a:pPr/>
              <a:t>24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5522" y="4324350"/>
            <a:ext cx="8463207" cy="228600"/>
          </a:xfrm>
          <a:ln>
            <a:noFill/>
          </a:ln>
        </p:spPr>
        <p:txBody>
          <a:bodyPr/>
          <a:lstStyle/>
          <a:p>
            <a:pPr lvl="0" algn="r">
              <a:spcBef>
                <a:spcPts val="600"/>
              </a:spcBef>
            </a:pPr>
            <a:r>
              <a:rPr lang="en-US" sz="1000" dirty="0" err="1" smtClean="0"/>
              <a:t>KodeKloud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01" y="1047750"/>
            <a:ext cx="3429000" cy="2819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588" y="1073931"/>
            <a:ext cx="4648200" cy="284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25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Proof of Concepts</a:t>
            </a:r>
          </a:p>
        </p:txBody>
      </p:sp>
    </p:spTree>
    <p:extLst>
      <p:ext uri="{BB962C8B-B14F-4D97-AF65-F5344CB8AC3E}">
        <p14:creationId xmlns:p14="http://schemas.microsoft.com/office/powerpoint/2010/main" val="41691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Proof of Concepts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Proof of Concepts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112077"/>
            <a:ext cx="4935781" cy="316673"/>
          </a:xfrm>
          <a:ln>
            <a:noFill/>
          </a:ln>
        </p:spPr>
        <p:txBody>
          <a:bodyPr/>
          <a:lstStyle/>
          <a:p>
            <a:r>
              <a:rPr lang="en-US" b="1" dirty="0" smtClean="0"/>
              <a:t>Community Source code and documentation:</a:t>
            </a:r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830065"/>
            <a:ext cx="8463207" cy="1122685"/>
          </a:xfrm>
          <a:ln>
            <a:noFill/>
          </a:ln>
        </p:spPr>
        <p:txBody>
          <a:bodyPr/>
          <a:lstStyle/>
          <a:p>
            <a:r>
              <a:rPr lang="en-US" b="1" dirty="0"/>
              <a:t>Proposal</a:t>
            </a:r>
          </a:p>
          <a:p>
            <a:r>
              <a:rPr lang="en-US" u="sng" dirty="0">
                <a:hlinkClick r:id="rId2"/>
              </a:rPr>
              <a:t>https://github.com/andreraica/ScooterRental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b="1" dirty="0"/>
              <a:t>Legacy</a:t>
            </a:r>
          </a:p>
          <a:p>
            <a:r>
              <a:rPr lang="en-US" u="sng" dirty="0">
                <a:hlinkClick r:id="rId3"/>
              </a:rPr>
              <a:t>https://github.com/andreraica/ScooterRental/tree/master/legacy</a:t>
            </a:r>
            <a:endParaRPr lang="en-US" dirty="0"/>
          </a:p>
        </p:txBody>
      </p:sp>
      <p:pic>
        <p:nvPicPr>
          <p:cNvPr id="7170" name="Picture 2" descr="GitHub Logos and Usage · Git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017426"/>
            <a:ext cx="1935324" cy="193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2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27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Appreciation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9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Appreciation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39852" y="1047751"/>
            <a:ext cx="8346947" cy="2362200"/>
          </a:xfrm>
        </p:spPr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for the patient and the support </a:t>
            </a:r>
            <a:r>
              <a:rPr lang="fr-FR" dirty="0" err="1" smtClean="0"/>
              <a:t>from</a:t>
            </a:r>
            <a:r>
              <a:rPr lang="fr-FR" dirty="0" smtClean="0"/>
              <a:t> all Altran team</a:t>
            </a:r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Special</a:t>
            </a:r>
            <a:r>
              <a:rPr lang="fr-FR" dirty="0" smtClean="0"/>
              <a:t> </a:t>
            </a:r>
            <a:r>
              <a:rPr lang="fr-FR" dirty="0" err="1" smtClean="0"/>
              <a:t>Thanks</a:t>
            </a:r>
            <a:endParaRPr lang="fr-FR" dirty="0" smtClean="0"/>
          </a:p>
          <a:p>
            <a:endParaRPr lang="fr-FR" dirty="0" smtClean="0"/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Script MT Bold" panose="03040602040607080904" pitchFamily="66" charset="0"/>
              </a:rPr>
              <a:t>Luis Rocha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Script MT Bold" panose="03040602040607080904" pitchFamily="66" charset="0"/>
              </a:rPr>
              <a:t>Henrique </a:t>
            </a:r>
            <a:r>
              <a:rPr lang="fr-FR" sz="2000" dirty="0" err="1" smtClean="0">
                <a:latin typeface="Script MT Bold" panose="03040602040607080904" pitchFamily="66" charset="0"/>
              </a:rPr>
              <a:t>Miraldo</a:t>
            </a:r>
            <a:endParaRPr lang="fr-FR" sz="2000" dirty="0" smtClean="0">
              <a:latin typeface="Script MT Bold" panose="03040602040607080904" pitchFamily="66" charset="0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Script MT Bold" panose="03040602040607080904" pitchFamily="66" charset="0"/>
              </a:rPr>
              <a:t>Carlos </a:t>
            </a:r>
            <a:r>
              <a:rPr lang="fr-FR" sz="2000" dirty="0" err="1" smtClean="0">
                <a:latin typeface="Script MT Bold" panose="03040602040607080904" pitchFamily="66" charset="0"/>
              </a:rPr>
              <a:t>Valente</a:t>
            </a:r>
            <a:endParaRPr lang="fr-FR" sz="2000" dirty="0" smtClean="0">
              <a:latin typeface="Script MT Bold" panose="03040602040607080904" pitchFamily="66" charset="0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  <a:latin typeface="Script MT Bold" panose="03040602040607080904" pitchFamily="66" charset="0"/>
              </a:rPr>
              <a:t>Altran Team…</a:t>
            </a:r>
            <a:endParaRPr lang="fr-FR" sz="1800" dirty="0">
              <a:solidFill>
                <a:schemeClr val="bg1">
                  <a:lumMod val="50000"/>
                </a:schemeClr>
              </a:solidFill>
              <a:latin typeface="Script MT Bold" panose="030406020406070809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2677">
            <a:off x="3830564" y="1681153"/>
            <a:ext cx="3506188" cy="2629641"/>
          </a:xfrm>
          <a:prstGeom prst="rect">
            <a:avLst/>
          </a:prstGeom>
          <a:effectLst>
            <a:outerShdw blurRad="177800" dist="50800" dir="5400000" sx="95000" sy="95000" algn="ctr" rotWithShape="0">
              <a:srgbClr val="000000">
                <a:alpha val="43000"/>
              </a:srgbClr>
            </a:outerShd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4884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111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dirty="0" smtClean="0"/>
              <a:t>Topics - Business Case</a:t>
            </a:r>
            <a:endParaRPr lang="fr-FR" dirty="0"/>
          </a:p>
        </p:txBody>
      </p:sp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Topics</a:t>
            </a:r>
            <a:endParaRPr lang="fr-FR" dirty="0"/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3"/>
          </p:nvPr>
        </p:nvSpPr>
        <p:spPr>
          <a:xfrm>
            <a:off x="683616" y="1428750"/>
            <a:ext cx="432000" cy="432000"/>
          </a:xfrm>
        </p:spPr>
        <p:txBody>
          <a:bodyPr/>
          <a:lstStyle/>
          <a:p>
            <a:r>
              <a:rPr lang="fr-FR" dirty="0"/>
              <a:t>1</a:t>
            </a:r>
          </a:p>
        </p:txBody>
      </p:sp>
      <p:sp>
        <p:nvSpPr>
          <p:cNvPr id="63" name="Espace réservé du texte 62"/>
          <p:cNvSpPr>
            <a:spLocks noGrp="1"/>
          </p:cNvSpPr>
          <p:nvPr>
            <p:ph type="body" sz="quarter" idx="14"/>
          </p:nvPr>
        </p:nvSpPr>
        <p:spPr>
          <a:xfrm>
            <a:off x="1166825" y="1536706"/>
            <a:ext cx="2160000" cy="504825"/>
          </a:xfrm>
        </p:spPr>
        <p:txBody>
          <a:bodyPr/>
          <a:lstStyle/>
          <a:p>
            <a:r>
              <a:rPr lang="fr-FR" dirty="0" smtClean="0"/>
              <a:t>About </a:t>
            </a:r>
            <a:r>
              <a:rPr lang="en-US" dirty="0" smtClean="0"/>
              <a:t>Myself</a:t>
            </a:r>
          </a:p>
          <a:p>
            <a:r>
              <a:rPr lang="pt-BR" sz="1400" i="1" dirty="0" smtClean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A </a:t>
            </a:r>
            <a:r>
              <a:rPr lang="pt-BR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litlle bit about my career and my experience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15"/>
          </p:nvPr>
        </p:nvSpPr>
        <p:spPr>
          <a:xfrm>
            <a:off x="683616" y="2339969"/>
            <a:ext cx="432000" cy="432000"/>
          </a:xfrm>
        </p:spPr>
        <p:txBody>
          <a:bodyPr/>
          <a:lstStyle/>
          <a:p>
            <a:r>
              <a:rPr lang="fr-FR"/>
              <a:t>2</a:t>
            </a:r>
            <a:endParaRPr lang="fr-FR" dirty="0"/>
          </a:p>
        </p:txBody>
      </p:sp>
      <p:sp>
        <p:nvSpPr>
          <p:cNvPr id="64" name="Espace réservé du texte 63"/>
          <p:cNvSpPr>
            <a:spLocks noGrp="1"/>
          </p:cNvSpPr>
          <p:nvPr>
            <p:ph type="body" sz="quarter" idx="16"/>
          </p:nvPr>
        </p:nvSpPr>
        <p:spPr>
          <a:xfrm>
            <a:off x="1166825" y="2447925"/>
            <a:ext cx="2160000" cy="504825"/>
          </a:xfrm>
        </p:spPr>
        <p:txBody>
          <a:bodyPr/>
          <a:lstStyle/>
          <a:p>
            <a:r>
              <a:rPr lang="it-IT" dirty="0" smtClean="0"/>
              <a:t>The Challenge</a:t>
            </a:r>
          </a:p>
          <a:p>
            <a:r>
              <a:rPr lang="it-IT" dirty="0" smtClean="0"/>
              <a:t>Business Scenario</a:t>
            </a:r>
          </a:p>
          <a:p>
            <a:r>
              <a:rPr lang="it-IT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Business Statements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  <p:sp>
        <p:nvSpPr>
          <p:cNvPr id="45" name="Espace réservé du texte 44"/>
          <p:cNvSpPr>
            <a:spLocks noGrp="1"/>
          </p:cNvSpPr>
          <p:nvPr>
            <p:ph type="body" sz="quarter" idx="17"/>
          </p:nvPr>
        </p:nvSpPr>
        <p:spPr>
          <a:xfrm>
            <a:off x="683616" y="3178169"/>
            <a:ext cx="432000" cy="432000"/>
          </a:xfrm>
        </p:spPr>
        <p:txBody>
          <a:bodyPr/>
          <a:lstStyle/>
          <a:p>
            <a:r>
              <a:rPr lang="fr-FR" dirty="0"/>
              <a:t>3</a:t>
            </a:r>
          </a:p>
        </p:txBody>
      </p:sp>
      <p:sp>
        <p:nvSpPr>
          <p:cNvPr id="65" name="Espace réservé du texte 64"/>
          <p:cNvSpPr>
            <a:spLocks noGrp="1"/>
          </p:cNvSpPr>
          <p:nvPr>
            <p:ph type="body" sz="quarter" idx="18"/>
          </p:nvPr>
        </p:nvSpPr>
        <p:spPr>
          <a:xfrm>
            <a:off x="1166825" y="3286125"/>
            <a:ext cx="2160000" cy="504825"/>
          </a:xfrm>
        </p:spPr>
        <p:txBody>
          <a:bodyPr/>
          <a:lstStyle/>
          <a:p>
            <a:r>
              <a:rPr lang="it-IT" dirty="0"/>
              <a:t>The Challenge</a:t>
            </a:r>
          </a:p>
          <a:p>
            <a:r>
              <a:rPr lang="it-IT" dirty="0" smtClean="0"/>
              <a:t>Technical Scenario</a:t>
            </a:r>
          </a:p>
          <a:p>
            <a:r>
              <a:rPr lang="it-IT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Technical Statements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  <p:sp>
        <p:nvSpPr>
          <p:cNvPr id="47" name="Espace réservé du texte 46"/>
          <p:cNvSpPr>
            <a:spLocks noGrp="1"/>
          </p:cNvSpPr>
          <p:nvPr>
            <p:ph type="body" sz="quarter" idx="19"/>
          </p:nvPr>
        </p:nvSpPr>
        <p:spPr>
          <a:xfrm>
            <a:off x="3555391" y="2338581"/>
            <a:ext cx="432000" cy="432000"/>
          </a:xfrm>
        </p:spPr>
        <p:txBody>
          <a:bodyPr/>
          <a:lstStyle/>
          <a:p>
            <a:r>
              <a:rPr lang="fr-FR" dirty="0"/>
              <a:t>5</a:t>
            </a:r>
          </a:p>
        </p:txBody>
      </p:sp>
      <p:sp>
        <p:nvSpPr>
          <p:cNvPr id="66" name="Espace réservé du texte 65"/>
          <p:cNvSpPr>
            <a:spLocks noGrp="1"/>
          </p:cNvSpPr>
          <p:nvPr>
            <p:ph type="body" sz="quarter" idx="20"/>
          </p:nvPr>
        </p:nvSpPr>
        <p:spPr>
          <a:xfrm>
            <a:off x="4038600" y="2446537"/>
            <a:ext cx="2160000" cy="654044"/>
          </a:xfrm>
        </p:spPr>
        <p:txBody>
          <a:bodyPr/>
          <a:lstStyle/>
          <a:p>
            <a:r>
              <a:rPr lang="fr-FR" dirty="0" smtClean="0"/>
              <a:t>Proof of Concepts</a:t>
            </a:r>
          </a:p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The </a:t>
            </a:r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code base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solution to check the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proposal</a:t>
            </a:r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viability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  <p:sp>
        <p:nvSpPr>
          <p:cNvPr id="49" name="Espace réservé du texte 48"/>
          <p:cNvSpPr>
            <a:spLocks noGrp="1"/>
          </p:cNvSpPr>
          <p:nvPr>
            <p:ph type="body" sz="quarter" idx="21"/>
          </p:nvPr>
        </p:nvSpPr>
        <p:spPr>
          <a:xfrm>
            <a:off x="3555391" y="3249800"/>
            <a:ext cx="432000" cy="432000"/>
          </a:xfrm>
        </p:spPr>
        <p:txBody>
          <a:bodyPr/>
          <a:lstStyle/>
          <a:p>
            <a:r>
              <a:rPr lang="fr-FR" dirty="0"/>
              <a:t>6</a:t>
            </a:r>
          </a:p>
        </p:txBody>
      </p:sp>
      <p:sp>
        <p:nvSpPr>
          <p:cNvPr id="67" name="Espace réservé du texte 66"/>
          <p:cNvSpPr>
            <a:spLocks noGrp="1"/>
          </p:cNvSpPr>
          <p:nvPr>
            <p:ph type="body" sz="quarter" idx="22"/>
          </p:nvPr>
        </p:nvSpPr>
        <p:spPr>
          <a:xfrm>
            <a:off x="4038600" y="3357756"/>
            <a:ext cx="2160000" cy="504825"/>
          </a:xfrm>
        </p:spPr>
        <p:txBody>
          <a:bodyPr/>
          <a:lstStyle/>
          <a:p>
            <a:r>
              <a:rPr lang="it-IT" dirty="0" smtClean="0"/>
              <a:t>Appreciation</a:t>
            </a:r>
          </a:p>
          <a:p>
            <a:r>
              <a:rPr lang="it-IT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Special Thanks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  <p:sp>
        <p:nvSpPr>
          <p:cNvPr id="16" name="Espace réservé du texte 46"/>
          <p:cNvSpPr>
            <a:spLocks noGrp="1"/>
          </p:cNvSpPr>
          <p:nvPr>
            <p:ph type="body" sz="quarter" idx="19"/>
          </p:nvPr>
        </p:nvSpPr>
        <p:spPr>
          <a:xfrm>
            <a:off x="3569982" y="1423835"/>
            <a:ext cx="432000" cy="432000"/>
          </a:xfrm>
        </p:spPr>
        <p:txBody>
          <a:bodyPr/>
          <a:lstStyle/>
          <a:p>
            <a:r>
              <a:rPr lang="fr-FR" dirty="0"/>
              <a:t>4</a:t>
            </a:r>
          </a:p>
        </p:txBody>
      </p:sp>
      <p:sp>
        <p:nvSpPr>
          <p:cNvPr id="17" name="Espace réservé du texte 65"/>
          <p:cNvSpPr>
            <a:spLocks noGrp="1"/>
          </p:cNvSpPr>
          <p:nvPr>
            <p:ph type="body" sz="quarter" idx="20"/>
          </p:nvPr>
        </p:nvSpPr>
        <p:spPr>
          <a:xfrm>
            <a:off x="4053191" y="1531791"/>
            <a:ext cx="2160000" cy="654044"/>
          </a:xfrm>
        </p:spPr>
        <p:txBody>
          <a:bodyPr/>
          <a:lstStyle/>
          <a:p>
            <a:r>
              <a:rPr lang="fr-FR" dirty="0" smtClean="0"/>
              <a:t>Scalability </a:t>
            </a:r>
            <a:r>
              <a:rPr lang="fr-FR" dirty="0" err="1" smtClean="0"/>
              <a:t>strategy</a:t>
            </a:r>
            <a:endParaRPr lang="fr-FR" dirty="0" smtClean="0"/>
          </a:p>
          <a:p>
            <a:r>
              <a:rPr lang="pt-BR" sz="1400" i="1" dirty="0" smtClean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A deeper explanation what about is involved on it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8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4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About </a:t>
            </a:r>
            <a:r>
              <a:rPr lang="fr-FR" dirty="0" err="1" smtClean="0"/>
              <a:t>Myself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8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career &amp; technologies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7330047" y="9234411"/>
            <a:ext cx="3420000" cy="125903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58774" y="1047749"/>
            <a:ext cx="8426451" cy="2514601"/>
          </a:xfrm>
        </p:spPr>
        <p:txBody>
          <a:bodyPr/>
          <a:lstStyle/>
          <a:p>
            <a:r>
              <a:rPr lang="en-US" dirty="0"/>
              <a:t>More than seventeen years working as a web developer and architecting </a:t>
            </a:r>
            <a:r>
              <a:rPr lang="en-US" dirty="0" smtClean="0"/>
              <a:t>.NET </a:t>
            </a:r>
            <a:r>
              <a:rPr lang="en-US" dirty="0"/>
              <a:t>solutions, always making sure that SOLID principles are applied using C#, Entity Framework, Web API, SQL Server, JavaScript and others cutting-edge technologies. Considering quality and performance, I am used to apply DDD, Tests and being an Agile enthusiast</a:t>
            </a:r>
            <a:r>
              <a:rPr lang="en-US" dirty="0" smtClean="0"/>
              <a:t>.</a:t>
            </a:r>
          </a:p>
          <a:p>
            <a:endParaRPr lang="pt-BR" dirty="0"/>
          </a:p>
          <a:p>
            <a:r>
              <a:rPr lang="pt-BR" b="1" dirty="0"/>
              <a:t>Companies Sumary</a:t>
            </a:r>
            <a:endParaRPr lang="en-US" b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/>
              <a:t>FENABRAVE / </a:t>
            </a:r>
            <a:r>
              <a:rPr lang="pt-BR" dirty="0" smtClean="0"/>
              <a:t>FIESP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Brazilian Industry and Automotive Federations 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/>
              <a:t>HOSPITAL ALBERT </a:t>
            </a:r>
            <a:r>
              <a:rPr lang="pt-BR" dirty="0" smtClean="0"/>
              <a:t>EINSTEIN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Internacional Hospital 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/>
              <a:t>BANCO REAL / CAIXA </a:t>
            </a:r>
            <a:r>
              <a:rPr lang="pt-BR" dirty="0" smtClean="0"/>
              <a:t>ECONOMICA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Big Banks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PEPSI Corp. / SKY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Internacional company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AZUL AIRLINES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Airline company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/>
              <a:t>SERASA </a:t>
            </a:r>
            <a:r>
              <a:rPr lang="pt-BR" dirty="0" smtClean="0"/>
              <a:t>EXPERIAN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Credit analitics 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MARISA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Brazilian fashion e-commerce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AVON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Cosmetic</a:t>
            </a:r>
            <a:r>
              <a:rPr lang="pt-BR" dirty="0" smtClean="0">
                <a:sym typeface="Wingdings" panose="05000000000000000000" pitchFamily="2" charset="2"/>
              </a:rPr>
              <a:t> </a:t>
            </a:r>
            <a:endParaRPr lang="en-US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FARFETCH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Portugal fashion e-commerce – UNICORN</a:t>
            </a:r>
            <a:endParaRPr lang="en-US" i="1" dirty="0"/>
          </a:p>
          <a:p>
            <a:endParaRPr lang="fr-FR" dirty="0"/>
          </a:p>
        </p:txBody>
      </p:sp>
      <p:sp>
        <p:nvSpPr>
          <p:cNvPr id="12" name="AutoShape 4" descr="FIESP | Brands of the World™ | Download vector logos and logotyp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Ficheiro:Logo-Fiesp.jp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78" y="3612708"/>
            <a:ext cx="836147" cy="23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instein projects | Photos, videos, logos, illustrations and branding on  Beha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6" t="19760" r="13042" b="26747"/>
          <a:stretch/>
        </p:blipFill>
        <p:spPr bwMode="auto">
          <a:xfrm>
            <a:off x="4805693" y="3567930"/>
            <a:ext cx="1623616" cy="93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anco Real Logo PNG Transparent &amp; SVG Vector - Freebie Supply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31" b="35560"/>
          <a:stretch/>
        </p:blipFill>
        <p:spPr bwMode="auto">
          <a:xfrm>
            <a:off x="5208868" y="2427810"/>
            <a:ext cx="1938516" cy="4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Caixa Econômica Federal PNG Image with No Background - PNGkey.co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807" y="2487739"/>
            <a:ext cx="1208451" cy="36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Evolution of Company Branding: Pepsi - Quince Creativ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612708"/>
            <a:ext cx="1219200" cy="81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Blueprint for Azul updated for Brazil | Financial Tim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031" y="3612708"/>
            <a:ext cx="1448169" cy="81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Serasa Experian New Logo Vector (.EPS) Free Downloa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96" y="2922334"/>
            <a:ext cx="1188488" cy="52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Pin em Faturas e 2ª via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58"/>
          <a:stretch/>
        </p:blipFill>
        <p:spPr bwMode="auto">
          <a:xfrm>
            <a:off x="6462843" y="3447598"/>
            <a:ext cx="1330269" cy="102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Avon logo | Ganhar dinheiro com blog, Avon, Produtos de av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612708"/>
            <a:ext cx="814080" cy="81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Farfetch Japan - Crunchbase Company Profile &amp; Fundi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85" b="36562"/>
          <a:stretch/>
        </p:blipFill>
        <p:spPr bwMode="auto">
          <a:xfrm>
            <a:off x="6106749" y="1725971"/>
            <a:ext cx="1959701" cy="59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Fenabrave diz que nova empresa de gravames travou vendas de veículos na PB  e tem sócios respondendo ações na Justiça - Helder Mour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718" y="3958278"/>
            <a:ext cx="806855" cy="26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ce réservé du pied de page 3"/>
          <p:cNvSpPr txBox="1">
            <a:spLocks/>
          </p:cNvSpPr>
          <p:nvPr/>
        </p:nvSpPr>
        <p:spPr bwMode="gray">
          <a:xfrm>
            <a:off x="510421" y="4551970"/>
            <a:ext cx="6636963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About myself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83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776" y="384970"/>
            <a:ext cx="8426450" cy="891380"/>
          </a:xfrm>
        </p:spPr>
        <p:txBody>
          <a:bodyPr/>
          <a:lstStyle/>
          <a:p>
            <a:r>
              <a:rPr lang="fr-FR" dirty="0" err="1" smtClean="0"/>
              <a:t>Career</a:t>
            </a:r>
            <a:r>
              <a:rPr lang="fr-FR" dirty="0" smtClean="0"/>
              <a:t> </a:t>
            </a:r>
            <a:r>
              <a:rPr lang="fr-FR" dirty="0" err="1" smtClean="0"/>
              <a:t>Timeline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10421" y="4529745"/>
            <a:ext cx="6840000" cy="251805"/>
          </a:xfrm>
        </p:spPr>
        <p:txBody>
          <a:bodyPr/>
          <a:lstStyle/>
          <a:p>
            <a:r>
              <a:rPr lang="en-US" dirty="0" smtClean="0"/>
              <a:t>About myself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6</a:t>
            </a:fld>
            <a:endParaRPr lang="fr-FR" dirty="0"/>
          </a:p>
        </p:txBody>
      </p:sp>
      <p:graphicFrame>
        <p:nvGraphicFramePr>
          <p:cNvPr id="14" name="Diagram 13"/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578642918"/>
              </p:ext>
            </p:extLst>
          </p:nvPr>
        </p:nvGraphicFramePr>
        <p:xfrm>
          <a:off x="660905" y="564637"/>
          <a:ext cx="7340095" cy="38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6578847" y="1506865"/>
            <a:ext cx="0" cy="381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91400" y="1990778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8"/>
          <a:srcRect b="50000"/>
          <a:stretch/>
        </p:blipFill>
        <p:spPr>
          <a:xfrm>
            <a:off x="5029200" y="3801768"/>
            <a:ext cx="990600" cy="405964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334000" y="2647092"/>
            <a:ext cx="0" cy="113590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79130" y="2665860"/>
            <a:ext cx="0" cy="7054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niversidade Cruzeiro do Sul: Bolsas de até 70% | Mais Bolsas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89" b="35111"/>
          <a:stretch/>
        </p:blipFill>
        <p:spPr bwMode="auto">
          <a:xfrm>
            <a:off x="4068630" y="3426807"/>
            <a:ext cx="1121167" cy="2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784136" y="2334168"/>
            <a:ext cx="457200" cy="3800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702283" y="1937087"/>
            <a:ext cx="482849" cy="587091"/>
          </a:xfrm>
          <a:prstGeom prst="roundRect">
            <a:avLst/>
          </a:prstGeom>
          <a:solidFill>
            <a:srgbClr val="E7F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VB6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19936" y="1442754"/>
            <a:ext cx="631825" cy="764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VB6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425155" y="993948"/>
            <a:ext cx="631825" cy="12240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XAMARIM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32002" y="993948"/>
            <a:ext cx="708819" cy="12315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.NETCORE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WCF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INFORMIX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</a:p>
        </p:txBody>
      </p:sp>
      <p:pic>
        <p:nvPicPr>
          <p:cNvPr id="1026" name="Picture 2" descr="RedHat Certification Exam Dumps - RedHat VCE Practice Test Question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6" t="9676" r="32917" b="8102"/>
          <a:stretch/>
        </p:blipFill>
        <p:spPr bwMode="auto">
          <a:xfrm>
            <a:off x="3352800" y="3462303"/>
            <a:ext cx="602106" cy="96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>
            <a:off x="3581400" y="2665860"/>
            <a:ext cx="0" cy="7054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197450" y="2379300"/>
            <a:ext cx="762794" cy="14037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.NETCORE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DDD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TDD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65989" y="2611273"/>
            <a:ext cx="457200" cy="380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VB3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VBA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92326" y="3426807"/>
            <a:ext cx="2263" cy="2676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7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7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The Challenge</a:t>
            </a:r>
          </a:p>
          <a:p>
            <a:r>
              <a:rPr lang="it-IT" dirty="0"/>
              <a:t>Business Scenario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7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Business Scenario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Business Scenario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7259" y="1330043"/>
            <a:ext cx="8331707" cy="2882201"/>
          </a:xfrm>
          <a:ln>
            <a:noFill/>
          </a:ln>
        </p:spPr>
        <p:txBody>
          <a:bodyPr/>
          <a:lstStyle/>
          <a:p>
            <a:r>
              <a:rPr lang="en-US" sz="1200" dirty="0"/>
              <a:t>There is a legacy scooter rental system that needs </a:t>
            </a:r>
            <a:r>
              <a:rPr lang="en-US" sz="1200" dirty="0" smtClean="0"/>
              <a:t>to </a:t>
            </a:r>
            <a:r>
              <a:rPr lang="en-US" sz="1200" dirty="0"/>
              <a:t>support the business growth.</a:t>
            </a:r>
          </a:p>
          <a:p>
            <a:endParaRPr lang="en-US" dirty="0" smtClean="0"/>
          </a:p>
          <a:p>
            <a:r>
              <a:rPr lang="en-US" b="1" dirty="0" smtClean="0"/>
              <a:t>Current Problems </a:t>
            </a:r>
            <a:r>
              <a:rPr lang="en-US" b="1" dirty="0"/>
              <a:t>Definition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It is expensive to the company to apply new </a:t>
            </a:r>
            <a:r>
              <a:rPr lang="en-US" sz="1200" dirty="0"/>
              <a:t>features.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The company realizes that is too </a:t>
            </a:r>
            <a:r>
              <a:rPr lang="en-US" sz="1200" dirty="0"/>
              <a:t>expensive </a:t>
            </a:r>
            <a:r>
              <a:rPr lang="en-US" sz="1200" dirty="0" smtClean="0"/>
              <a:t>and needs a specialist to scale the current Windows Server Host schema.</a:t>
            </a:r>
            <a:endParaRPr lang="en-US" sz="1200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The database is </a:t>
            </a:r>
            <a:r>
              <a:rPr lang="en-US" sz="1200" dirty="0" smtClean="0"/>
              <a:t>going down and self-degrading performance for each day.</a:t>
            </a:r>
            <a:endParaRPr lang="en-US" sz="1200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There are a lot of user calls that don’t know how to use the system.</a:t>
            </a:r>
            <a:endParaRPr lang="en-US" sz="1200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They realized that the most required and slower functionality is about monitoring scooter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09600" y="1116534"/>
            <a:ext cx="2460625" cy="167231"/>
          </a:xfrm>
        </p:spPr>
        <p:txBody>
          <a:bodyPr/>
          <a:lstStyle/>
          <a:p>
            <a:r>
              <a:rPr lang="fr-FR" sz="1200" dirty="0" err="1" smtClean="0"/>
              <a:t>Renting</a:t>
            </a:r>
            <a:r>
              <a:rPr lang="fr-FR" sz="1200" dirty="0" smtClean="0"/>
              <a:t> a Scooter</a:t>
            </a:r>
            <a:endParaRPr lang="fr-FR" sz="12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Business Scenario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2050" name="Picture 2" descr="Legacy_Rent_Sequence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41" y="1504949"/>
            <a:ext cx="3291959" cy="2833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Legacy_TurnBack_Sequence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0971"/>
            <a:ext cx="3124200" cy="303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re 6"/>
          <p:cNvSpPr txBox="1">
            <a:spLocks/>
          </p:cNvSpPr>
          <p:nvPr/>
        </p:nvSpPr>
        <p:spPr bwMode="gray">
          <a:xfrm>
            <a:off x="511176" y="591063"/>
            <a:ext cx="8426450" cy="380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Use Cases</a:t>
            </a:r>
            <a:endParaRPr lang="fr-FR" dirty="0"/>
          </a:p>
        </p:txBody>
      </p:sp>
      <p:sp>
        <p:nvSpPr>
          <p:cNvPr id="11" name="Titre 6"/>
          <p:cNvSpPr txBox="1">
            <a:spLocks/>
          </p:cNvSpPr>
          <p:nvPr/>
        </p:nvSpPr>
        <p:spPr bwMode="gray">
          <a:xfrm>
            <a:off x="4889796" y="1116534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err="1" smtClean="0"/>
              <a:t>Turning</a:t>
            </a:r>
            <a:r>
              <a:rPr lang="fr-FR" sz="1200" dirty="0" smtClean="0"/>
              <a:t> back a Scooter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46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tran">
  <a:themeElements>
    <a:clrScheme name="Altran Palette">
      <a:dk1>
        <a:sysClr val="windowText" lastClr="000000"/>
      </a:dk1>
      <a:lt1>
        <a:srgbClr val="FFFFFF"/>
      </a:lt1>
      <a:dk2>
        <a:srgbClr val="007EAF"/>
      </a:dk2>
      <a:lt2>
        <a:srgbClr val="5F509B"/>
      </a:lt2>
      <a:accent1>
        <a:srgbClr val="EB5F1E"/>
      </a:accent1>
      <a:accent2>
        <a:srgbClr val="FAEB46"/>
      </a:accent2>
      <a:accent3>
        <a:srgbClr val="E12364"/>
      </a:accent3>
      <a:accent4>
        <a:srgbClr val="464B69"/>
      </a:accent4>
      <a:accent5>
        <a:srgbClr val="00B4B9"/>
      </a:accent5>
      <a:accent6>
        <a:srgbClr val="5FC3EB"/>
      </a:accent6>
      <a:hlink>
        <a:srgbClr val="007EAF"/>
      </a:hlink>
      <a:folHlink>
        <a:srgbClr val="007EAF"/>
      </a:folHlink>
    </a:clrScheme>
    <a:fontScheme name="Standard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tran_PPT_16-9_New-1.potx.pptm" id="{19A5CF57-26B4-4752-ACA8-FC66687AC9B7}" vid="{ED34331F-EF53-4739-AB9B-EB7C1A01EFE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0f6e0103-bc58-48a1-bba7-758f204e682b" Revision="1" Stencil="System.MyShapes" StencilVersion="1.0"/>
</Control>
</file>

<file path=customXml/itemProps1.xml><?xml version="1.0" encoding="utf-8"?>
<ds:datastoreItem xmlns:ds="http://schemas.openxmlformats.org/officeDocument/2006/customXml" ds:itemID="{7BFDEBE0-4C3B-4933-8BEE-D250039013F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Altran_PPT_16-9</Template>
  <TotalTime>726</TotalTime>
  <Words>1356</Words>
  <Application>Microsoft Office PowerPoint</Application>
  <PresentationFormat>On-screen Show (16:9)</PresentationFormat>
  <Paragraphs>380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Black</vt:lpstr>
      <vt:lpstr>Calibri</vt:lpstr>
      <vt:lpstr>Corbel Light</vt:lpstr>
      <vt:lpstr>Script MT Bold</vt:lpstr>
      <vt:lpstr>Times New Roman</vt:lpstr>
      <vt:lpstr>Verdana</vt:lpstr>
      <vt:lpstr>Wingdings</vt:lpstr>
      <vt:lpstr>Altran</vt:lpstr>
      <vt:lpstr>PowerPoint Presentation</vt:lpstr>
      <vt:lpstr>PowerPoint Presentation</vt:lpstr>
      <vt:lpstr>Topics</vt:lpstr>
      <vt:lpstr>1.</vt:lpstr>
      <vt:lpstr>My career &amp; technologies</vt:lpstr>
      <vt:lpstr>Career Timeline</vt:lpstr>
      <vt:lpstr>2.</vt:lpstr>
      <vt:lpstr>Business Scenario</vt:lpstr>
      <vt:lpstr>Renting a Scooter</vt:lpstr>
      <vt:lpstr>Monitoring a Scooter</vt:lpstr>
      <vt:lpstr>3.</vt:lpstr>
      <vt:lpstr>Technical Scenario</vt:lpstr>
      <vt:lpstr>Technical Statements</vt:lpstr>
      <vt:lpstr>Technical Proposal Solution</vt:lpstr>
      <vt:lpstr>Technical Proposal Solution</vt:lpstr>
      <vt:lpstr>Technical Proposal Solution</vt:lpstr>
      <vt:lpstr>Technical Proposal Solution</vt:lpstr>
      <vt:lpstr>Technical Proposal Solution</vt:lpstr>
      <vt:lpstr>Renting a Scooter</vt:lpstr>
      <vt:lpstr>Looking for a Scooter</vt:lpstr>
      <vt:lpstr>4.</vt:lpstr>
      <vt:lpstr>Container Structure History</vt:lpstr>
      <vt:lpstr>Kubernetes Cluster</vt:lpstr>
      <vt:lpstr>How to Run and Scale it?</vt:lpstr>
      <vt:lpstr>5.</vt:lpstr>
      <vt:lpstr>Proof of Concepts</vt:lpstr>
      <vt:lpstr>6.</vt:lpstr>
      <vt:lpstr>Appreciation</vt:lpstr>
      <vt:lpstr>PowerPoint Presentation</vt:lpstr>
    </vt:vector>
  </TitlesOfParts>
  <Manager>Altran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Altran</dc:subject>
  <dc:creator>RAICA SILVA André</dc:creator>
  <cp:lastModifiedBy>RAICA SILVA André</cp:lastModifiedBy>
  <cp:revision>80</cp:revision>
  <dcterms:created xsi:type="dcterms:W3CDTF">2020-09-22T08:13:51Z</dcterms:created>
  <dcterms:modified xsi:type="dcterms:W3CDTF">2020-09-26T18:32:52Z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