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2"/>
  </p:sldMasterIdLst>
  <p:notesMasterIdLst>
    <p:notesMasterId r:id="rId28"/>
  </p:notesMasterIdLst>
  <p:handoutMasterIdLst>
    <p:handoutMasterId r:id="rId29"/>
  </p:handoutMasterIdLst>
  <p:sldIdLst>
    <p:sldId id="257" r:id="rId3"/>
    <p:sldId id="258" r:id="rId4"/>
    <p:sldId id="259" r:id="rId5"/>
    <p:sldId id="261" r:id="rId6"/>
    <p:sldId id="262" r:id="rId7"/>
    <p:sldId id="289" r:id="rId8"/>
    <p:sldId id="271" r:id="rId9"/>
    <p:sldId id="291" r:id="rId10"/>
    <p:sldId id="292" r:id="rId11"/>
    <p:sldId id="293" r:id="rId12"/>
    <p:sldId id="272" r:id="rId13"/>
    <p:sldId id="294" r:id="rId14"/>
    <p:sldId id="295" r:id="rId15"/>
    <p:sldId id="296" r:id="rId16"/>
    <p:sldId id="297" r:id="rId17"/>
    <p:sldId id="298" r:id="rId18"/>
    <p:sldId id="299" r:id="rId19"/>
    <p:sldId id="302" r:id="rId20"/>
    <p:sldId id="300" r:id="rId21"/>
    <p:sldId id="301" r:id="rId22"/>
    <p:sldId id="274" r:id="rId23"/>
    <p:sldId id="303" r:id="rId24"/>
    <p:sldId id="279" r:id="rId25"/>
    <p:sldId id="288" r:id="rId26"/>
    <p:sldId id="269" r:id="rId2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7"/>
            <p14:sldId id="258"/>
            <p14:sldId id="259"/>
            <p14:sldId id="261"/>
            <p14:sldId id="262"/>
            <p14:sldId id="289"/>
            <p14:sldId id="271"/>
            <p14:sldId id="291"/>
            <p14:sldId id="292"/>
            <p14:sldId id="293"/>
            <p14:sldId id="272"/>
            <p14:sldId id="294"/>
            <p14:sldId id="295"/>
            <p14:sldId id="296"/>
            <p14:sldId id="297"/>
            <p14:sldId id="298"/>
            <p14:sldId id="299"/>
            <p14:sldId id="302"/>
            <p14:sldId id="300"/>
            <p14:sldId id="301"/>
            <p14:sldId id="274"/>
            <p14:sldId id="303"/>
            <p14:sldId id="279"/>
            <p14:sldId id="28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8FB"/>
    <a:srgbClr val="7DF0FF"/>
    <a:srgbClr val="E7FFEC"/>
    <a:srgbClr val="89D4EC"/>
    <a:srgbClr val="00B4B9"/>
    <a:srgbClr val="007EAF"/>
    <a:srgbClr val="0080B2"/>
    <a:srgbClr val="FFCD1E"/>
    <a:srgbClr val="E63241"/>
    <a:srgbClr val="DC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67" autoAdjust="0"/>
  </p:normalViewPr>
  <p:slideViewPr>
    <p:cSldViewPr showGuides="1">
      <p:cViewPr varScale="1">
        <p:scale>
          <a:sx n="84" d="100"/>
          <a:sy n="84" d="100"/>
        </p:scale>
        <p:origin x="76" y="296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AF132-6BA6-45FB-BE0F-F7F7D0DD9F4E}" type="doc">
      <dgm:prSet loTypeId="urn:microsoft.com/office/officeart/2005/8/layout/chevronAccent+Icon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5D220-3F1D-4B2A-ADBD-92CFAA409B31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Trainee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56FC6522-15ED-438F-94AC-BC1BBE92897D}" type="parTrans" cxnId="{8CD06533-B227-475C-9004-6AEC9CBE39F9}">
      <dgm:prSet/>
      <dgm:spPr/>
      <dgm:t>
        <a:bodyPr/>
        <a:lstStyle/>
        <a:p>
          <a:endParaRPr lang="en-US"/>
        </a:p>
      </dgm:t>
    </dgm:pt>
    <dgm:pt modelId="{222C6A30-5D3D-4D3A-8697-E84665B8772D}" type="sibTrans" cxnId="{8CD06533-B227-475C-9004-6AEC9CBE39F9}">
      <dgm:prSet/>
      <dgm:spPr/>
      <dgm:t>
        <a:bodyPr/>
        <a:lstStyle/>
        <a:p>
          <a:endParaRPr lang="en-US"/>
        </a:p>
      </dgm:t>
    </dgm:pt>
    <dgm:pt modelId="{E41B49C4-DAD6-4A0C-8974-1768191F96A0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2003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Junior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5EFB7379-3A3E-4E5F-85D3-42C230999D44}" type="parTrans" cxnId="{70B66073-CB8A-4B97-88E4-0257C315B1F7}">
      <dgm:prSet/>
      <dgm:spPr/>
      <dgm:t>
        <a:bodyPr/>
        <a:lstStyle/>
        <a:p>
          <a:endParaRPr lang="en-US"/>
        </a:p>
      </dgm:t>
    </dgm:pt>
    <dgm:pt modelId="{F2CCCED7-A565-4EAA-9FA9-7D5E95EC9F9D}" type="sibTrans" cxnId="{70B66073-CB8A-4B97-88E4-0257C315B1F7}">
      <dgm:prSet/>
      <dgm:spPr/>
      <dgm:t>
        <a:bodyPr/>
        <a:lstStyle/>
        <a:p>
          <a:endParaRPr lang="en-US"/>
        </a:p>
      </dgm:t>
    </dgm:pt>
    <dgm:pt modelId="{3F57059B-DA89-415E-989D-68EBDE411D29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2008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Mid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BA9830C7-A57F-47CC-B94B-30C8F695350F}" type="parTrans" cxnId="{4A48189C-6526-4D0A-B02C-07491534889C}">
      <dgm:prSet/>
      <dgm:spPr/>
      <dgm:t>
        <a:bodyPr/>
        <a:lstStyle/>
        <a:p>
          <a:endParaRPr lang="en-US"/>
        </a:p>
      </dgm:t>
    </dgm:pt>
    <dgm:pt modelId="{B17C7E0C-9B56-49DB-9009-2CFE808C9BA7}" type="sibTrans" cxnId="{4A48189C-6526-4D0A-B02C-07491534889C}">
      <dgm:prSet/>
      <dgm:spPr/>
      <dgm:t>
        <a:bodyPr/>
        <a:lstStyle/>
        <a:p>
          <a:endParaRPr lang="en-US"/>
        </a:p>
      </dgm:t>
    </dgm:pt>
    <dgm:pt modelId="{7480D80E-6CB6-4742-86A7-24A15585A386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2013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Senior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C9348670-83D9-4F2E-AE53-D29BA54E7E4C}" type="parTrans" cxnId="{677F63E9-D717-4C41-81FA-2766AF03B947}">
      <dgm:prSet/>
      <dgm:spPr/>
      <dgm:t>
        <a:bodyPr/>
        <a:lstStyle/>
        <a:p>
          <a:endParaRPr lang="en-US"/>
        </a:p>
      </dgm:t>
    </dgm:pt>
    <dgm:pt modelId="{C0069D91-34AF-4459-A004-E321F54C7FBC}" type="sibTrans" cxnId="{677F63E9-D717-4C41-81FA-2766AF03B947}">
      <dgm:prSet/>
      <dgm:spPr/>
      <dgm:t>
        <a:bodyPr/>
        <a:lstStyle/>
        <a:p>
          <a:endParaRPr lang="en-US"/>
        </a:p>
      </dgm:t>
    </dgm:pt>
    <dgm:pt modelId="{813B2B90-F4D1-4F57-8F35-B0829535FD78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2020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Architect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B1AB105C-1215-40AD-86C3-5B4A51560B71}" type="parTrans" cxnId="{F3817B01-41A2-460B-9995-B5C768185EA0}">
      <dgm:prSet/>
      <dgm:spPr/>
      <dgm:t>
        <a:bodyPr/>
        <a:lstStyle/>
        <a:p>
          <a:endParaRPr lang="en-US"/>
        </a:p>
      </dgm:t>
    </dgm:pt>
    <dgm:pt modelId="{AEC81595-8B07-480A-AA56-755C5AE4C1B3}" type="sibTrans" cxnId="{F3817B01-41A2-460B-9995-B5C768185EA0}">
      <dgm:prSet/>
      <dgm:spPr/>
      <dgm:t>
        <a:bodyPr/>
        <a:lstStyle/>
        <a:p>
          <a:endParaRPr lang="en-US"/>
        </a:p>
      </dgm:t>
    </dgm:pt>
    <dgm:pt modelId="{3F99930D-1B1E-401C-8940-8AFD556A5259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2025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MVP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97FA187C-E475-4954-9E29-4C04EDE9CF82}" type="parTrans" cxnId="{661120E4-A8E2-46FD-8488-F8E2263E1586}">
      <dgm:prSet/>
      <dgm:spPr/>
      <dgm:t>
        <a:bodyPr/>
        <a:lstStyle/>
        <a:p>
          <a:endParaRPr lang="en-US"/>
        </a:p>
      </dgm:t>
    </dgm:pt>
    <dgm:pt modelId="{5EF13537-7F37-4F92-8B83-E7E385347A65}" type="sibTrans" cxnId="{661120E4-A8E2-46FD-8488-F8E2263E1586}">
      <dgm:prSet/>
      <dgm:spPr/>
      <dgm:t>
        <a:bodyPr/>
        <a:lstStyle/>
        <a:p>
          <a:endParaRPr lang="en-US"/>
        </a:p>
      </dgm:t>
    </dgm:pt>
    <dgm:pt modelId="{AD528BF3-8AF3-450F-92F8-492153267BE2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r>
            <a:rPr lang="pt-BR" sz="800" dirty="0" smtClean="0">
              <a:solidFill>
                <a:schemeClr val="bg1">
                  <a:lumMod val="50000"/>
                </a:schemeClr>
              </a:solidFill>
            </a:rPr>
            <a:t>Starts</a:t>
          </a:r>
        </a:p>
        <a:p>
          <a:r>
            <a:rPr lang="pt-BR" sz="800" dirty="0" smtClean="0">
              <a:solidFill>
                <a:schemeClr val="bg1">
                  <a:lumMod val="50000"/>
                </a:schemeClr>
              </a:solidFill>
            </a:rPr>
            <a:t>University</a:t>
          </a:r>
          <a:endParaRPr lang="en-US" sz="800" dirty="0">
            <a:solidFill>
              <a:schemeClr val="bg1">
                <a:lumMod val="50000"/>
              </a:schemeClr>
            </a:solidFill>
          </a:endParaRPr>
        </a:p>
      </dgm:t>
    </dgm:pt>
    <dgm:pt modelId="{0A4C6BFE-C308-4A8F-B408-8DCB2D9CD3B8}" type="parTrans" cxnId="{CD0F192B-9531-4E7C-830F-B651230463B3}">
      <dgm:prSet/>
      <dgm:spPr/>
      <dgm:t>
        <a:bodyPr/>
        <a:lstStyle/>
        <a:p>
          <a:endParaRPr lang="en-US"/>
        </a:p>
      </dgm:t>
    </dgm:pt>
    <dgm:pt modelId="{2297F1B7-DA38-45ED-802C-2D6C7D370973}" type="sibTrans" cxnId="{CD0F192B-9531-4E7C-830F-B651230463B3}">
      <dgm:prSet/>
      <dgm:spPr/>
      <dgm:t>
        <a:bodyPr/>
        <a:lstStyle/>
        <a:p>
          <a:endParaRPr lang="en-US"/>
        </a:p>
      </dgm:t>
    </dgm:pt>
    <dgm:pt modelId="{D98EF816-E991-4EB7-A8ED-5A6B3AFE13BB}" type="pres">
      <dgm:prSet presAssocID="{3FBAF132-6BA6-45FB-BE0F-F7F7D0DD9F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1AC8ED-0B9F-4A90-A33F-FA2C954F6ACE}" type="pres">
      <dgm:prSet presAssocID="{AD528BF3-8AF3-450F-92F8-492153267BE2}" presName="composite" presStyleCnt="0"/>
      <dgm:spPr/>
    </dgm:pt>
    <dgm:pt modelId="{A2B158C6-6A45-4A74-AD05-46EDE3C484F6}" type="pres">
      <dgm:prSet presAssocID="{AD528BF3-8AF3-450F-92F8-492153267BE2}" presName="bgChev" presStyleLbl="node1" presStyleIdx="0" presStyleCnt="7" custLinFactY="100000" custLinFactNeighborX="9703" custLinFactNeighborY="111440"/>
      <dgm:spPr/>
    </dgm:pt>
    <dgm:pt modelId="{D5BE2241-66D3-43A7-8956-799E6E0BC027}" type="pres">
      <dgm:prSet presAssocID="{AD528BF3-8AF3-450F-92F8-492153267BE2}" presName="txNode" presStyleLbl="fgAcc1" presStyleIdx="0" presStyleCnt="7" custScaleX="131570" custScaleY="173216" custLinFactY="206945" custLinFactNeighborX="-1720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5E740-3875-4F8B-AC09-C71C3097B6D2}" type="pres">
      <dgm:prSet presAssocID="{2297F1B7-DA38-45ED-802C-2D6C7D370973}" presName="compositeSpace" presStyleCnt="0"/>
      <dgm:spPr/>
    </dgm:pt>
    <dgm:pt modelId="{F577AD39-128A-4DB3-BEE3-D0580CE7F32A}" type="pres">
      <dgm:prSet presAssocID="{0975D220-3F1D-4B2A-ADBD-92CFAA409B31}" presName="composite" presStyleCnt="0"/>
      <dgm:spPr/>
    </dgm:pt>
    <dgm:pt modelId="{BBCFD0CF-2AB3-4CB7-9737-1A5598CF8784}" type="pres">
      <dgm:prSet presAssocID="{0975D220-3F1D-4B2A-ADBD-92CFAA409B31}" presName="bgChev" presStyleLbl="node1" presStyleIdx="1" presStyleCnt="7" custLinFactNeighborY="95756"/>
      <dgm:spPr>
        <a:solidFill>
          <a:srgbClr val="00B050"/>
        </a:solidFill>
      </dgm:spPr>
    </dgm:pt>
    <dgm:pt modelId="{26C0EEFD-2595-4AB0-8EA4-3A4AB15D9D9F}" type="pres">
      <dgm:prSet presAssocID="{0975D220-3F1D-4B2A-ADBD-92CFAA409B31}" presName="txNode" presStyleLbl="fgAcc1" presStyleIdx="1" presStyleCnt="7" custScaleY="194560" custLinFactY="-100000" custLinFactNeighborX="-26071" custLinFactNeighborY="-157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1D227-E69E-4A9F-9893-981462DFCEEF}" type="pres">
      <dgm:prSet presAssocID="{222C6A30-5D3D-4D3A-8697-E84665B8772D}" presName="compositeSpace" presStyleCnt="0"/>
      <dgm:spPr/>
    </dgm:pt>
    <dgm:pt modelId="{CB55AC4B-60B6-41EB-9405-98916FC6B910}" type="pres">
      <dgm:prSet presAssocID="{E41B49C4-DAD6-4A0C-8974-1768191F96A0}" presName="composite" presStyleCnt="0"/>
      <dgm:spPr/>
    </dgm:pt>
    <dgm:pt modelId="{AEAB4218-8035-4C7C-B07B-0BE746CEFE17}" type="pres">
      <dgm:prSet presAssocID="{E41B49C4-DAD6-4A0C-8974-1768191F96A0}" presName="bgChev" presStyleLbl="node1" presStyleIdx="2" presStyleCnt="7"/>
      <dgm:spPr>
        <a:solidFill>
          <a:schemeClr val="accent6">
            <a:lumMod val="75000"/>
          </a:schemeClr>
        </a:solidFill>
      </dgm:spPr>
    </dgm:pt>
    <dgm:pt modelId="{D6039280-1B68-4D37-AFF6-C6CB45275841}" type="pres">
      <dgm:prSet presAssocID="{E41B49C4-DAD6-4A0C-8974-1768191F96A0}" presName="txNode" presStyleLbl="fgAcc1" presStyleIdx="2" presStyleCnt="7" custScaleY="166512" custLinFactNeighborX="-1339" custLinFactNeighborY="83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8F501-596E-4281-AD1C-A6D0E97A3932}" type="pres">
      <dgm:prSet presAssocID="{F2CCCED7-A565-4EAA-9FA9-7D5E95EC9F9D}" presName="compositeSpace" presStyleCnt="0"/>
      <dgm:spPr/>
    </dgm:pt>
    <dgm:pt modelId="{BD6BAE59-E528-4F2F-8A23-3D9B72302A69}" type="pres">
      <dgm:prSet presAssocID="{3F57059B-DA89-415E-989D-68EBDE411D29}" presName="composite" presStyleCnt="0"/>
      <dgm:spPr/>
    </dgm:pt>
    <dgm:pt modelId="{1CB2B5E0-B6F0-4F09-AD95-BE05B2BEEF43}" type="pres">
      <dgm:prSet presAssocID="{3F57059B-DA89-415E-989D-68EBDE411D29}" presName="bgChev" presStyleLbl="node1" presStyleIdx="3" presStyleCnt="7"/>
      <dgm:spPr>
        <a:solidFill>
          <a:schemeClr val="accent6">
            <a:lumMod val="75000"/>
          </a:schemeClr>
        </a:solidFill>
      </dgm:spPr>
    </dgm:pt>
    <dgm:pt modelId="{882D8ECD-9245-4AFA-BA43-100AC2EBAE56}" type="pres">
      <dgm:prSet presAssocID="{3F57059B-DA89-415E-989D-68EBDE411D29}" presName="txNode" presStyleLbl="fgAcc1" presStyleIdx="3" presStyleCnt="7" custScaleY="166512" custLinFactNeighborY="83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7F2F6-730B-4679-97A5-BE594E342BBF}" type="pres">
      <dgm:prSet presAssocID="{B17C7E0C-9B56-49DB-9009-2CFE808C9BA7}" presName="compositeSpace" presStyleCnt="0"/>
      <dgm:spPr/>
    </dgm:pt>
    <dgm:pt modelId="{1526088C-34AB-4245-AAE2-0D139730183F}" type="pres">
      <dgm:prSet presAssocID="{7480D80E-6CB6-4742-86A7-24A15585A386}" presName="composite" presStyleCnt="0"/>
      <dgm:spPr/>
    </dgm:pt>
    <dgm:pt modelId="{B9E54093-5DCC-4102-83E9-7B92D2DC7B50}" type="pres">
      <dgm:prSet presAssocID="{7480D80E-6CB6-4742-86A7-24A15585A386}" presName="bgChev" presStyleLbl="node1" presStyleIdx="4" presStyleCnt="7"/>
      <dgm:spPr>
        <a:solidFill>
          <a:schemeClr val="accent6">
            <a:lumMod val="75000"/>
          </a:schemeClr>
        </a:solidFill>
      </dgm:spPr>
    </dgm:pt>
    <dgm:pt modelId="{53B2F2FC-9730-430E-A12F-7CA23C85FBFF}" type="pres">
      <dgm:prSet presAssocID="{7480D80E-6CB6-4742-86A7-24A15585A386}" presName="txNode" presStyleLbl="fgAcc1" presStyleIdx="4" presStyleCnt="7" custScaleY="166512" custLinFactNeighborY="83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3E610-158D-4E45-8453-BFB9DF7BB5BF}" type="pres">
      <dgm:prSet presAssocID="{C0069D91-34AF-4459-A004-E321F54C7FBC}" presName="compositeSpace" presStyleCnt="0"/>
      <dgm:spPr/>
    </dgm:pt>
    <dgm:pt modelId="{00BFB424-0251-4568-AF4E-0500BC34ABB2}" type="pres">
      <dgm:prSet presAssocID="{813B2B90-F4D1-4F57-8F35-B0829535FD78}" presName="composite" presStyleCnt="0"/>
      <dgm:spPr/>
    </dgm:pt>
    <dgm:pt modelId="{2139C77C-3A89-4BDA-B798-B4F292225138}" type="pres">
      <dgm:prSet presAssocID="{813B2B90-F4D1-4F57-8F35-B0829535FD78}" presName="bgChev" presStyleLbl="node1" presStyleIdx="5" presStyleCnt="7" custScaleY="100881" custLinFactY="-5393" custLinFactNeighborX="4449" custLinFactNeighborY="-100000"/>
      <dgm:spPr>
        <a:solidFill>
          <a:schemeClr val="accent2">
            <a:lumMod val="75000"/>
          </a:schemeClr>
        </a:solidFill>
      </dgm:spPr>
    </dgm:pt>
    <dgm:pt modelId="{F09C1E16-67DD-470B-ACB5-2832B092913D}" type="pres">
      <dgm:prSet presAssocID="{813B2B90-F4D1-4F57-8F35-B0829535FD78}" presName="txNode" presStyleLbl="fgAcc1" presStyleIdx="5" presStyleCnt="7" custScaleX="129113" custScaleY="209349" custLinFactY="-200000" custLinFactNeighborX="-18918" custLinFactNeighborY="-2342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256B3-7FEA-40F5-A284-25F66C5494A5}" type="pres">
      <dgm:prSet presAssocID="{AEC81595-8B07-480A-AA56-755C5AE4C1B3}" presName="compositeSpace" presStyleCnt="0"/>
      <dgm:spPr/>
    </dgm:pt>
    <dgm:pt modelId="{0826D856-7DD5-447E-82D3-D88EC65AC8C1}" type="pres">
      <dgm:prSet presAssocID="{3F99930D-1B1E-401C-8940-8AFD556A5259}" presName="composite" presStyleCnt="0"/>
      <dgm:spPr/>
    </dgm:pt>
    <dgm:pt modelId="{1B334896-982D-49E0-86DD-27BFE895239F}" type="pres">
      <dgm:prSet presAssocID="{3F99930D-1B1E-401C-8940-8AFD556A5259}" presName="bgChev" presStyleLbl="node1" presStyleIdx="6" presStyleCnt="7" custLinFactY="-100000" custLinFactNeighborX="-10518" custLinFactNeighborY="-108897"/>
      <dgm:spPr>
        <a:solidFill>
          <a:srgbClr val="FF0000"/>
        </a:solidFill>
      </dgm:spPr>
    </dgm:pt>
    <dgm:pt modelId="{68241A61-48FB-4C05-A2D5-FA6C50320AE1}" type="pres">
      <dgm:prSet presAssocID="{3F99930D-1B1E-401C-8940-8AFD556A5259}" presName="txNode" presStyleLbl="fgAcc1" presStyleIdx="6" presStyleCnt="7" custScaleY="154830" custLinFactY="32754" custLinFactNeighborX="-3399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D06533-B227-475C-9004-6AEC9CBE39F9}" srcId="{3FBAF132-6BA6-45FB-BE0F-F7F7D0DD9F4E}" destId="{0975D220-3F1D-4B2A-ADBD-92CFAA409B31}" srcOrd="1" destOrd="0" parTransId="{56FC6522-15ED-438F-94AC-BC1BBE92897D}" sibTransId="{222C6A30-5D3D-4D3A-8697-E84665B8772D}"/>
    <dgm:cxn modelId="{B4F7F984-3B29-4735-9C9B-D810C5C9D3E5}" type="presOf" srcId="{0975D220-3F1D-4B2A-ADBD-92CFAA409B31}" destId="{26C0EEFD-2595-4AB0-8EA4-3A4AB15D9D9F}" srcOrd="0" destOrd="0" presId="urn:microsoft.com/office/officeart/2005/8/layout/chevronAccent+Icon"/>
    <dgm:cxn modelId="{4A48189C-6526-4D0A-B02C-07491534889C}" srcId="{3FBAF132-6BA6-45FB-BE0F-F7F7D0DD9F4E}" destId="{3F57059B-DA89-415E-989D-68EBDE411D29}" srcOrd="3" destOrd="0" parTransId="{BA9830C7-A57F-47CC-B94B-30C8F695350F}" sibTransId="{B17C7E0C-9B56-49DB-9009-2CFE808C9BA7}"/>
    <dgm:cxn modelId="{D2FFBC4A-A016-4D7D-8F30-DED106CDD2FA}" type="presOf" srcId="{E41B49C4-DAD6-4A0C-8974-1768191F96A0}" destId="{D6039280-1B68-4D37-AFF6-C6CB45275841}" srcOrd="0" destOrd="0" presId="urn:microsoft.com/office/officeart/2005/8/layout/chevronAccent+Icon"/>
    <dgm:cxn modelId="{96A4831F-981B-4F43-9AA8-FD55DB651FFA}" type="presOf" srcId="{3FBAF132-6BA6-45FB-BE0F-F7F7D0DD9F4E}" destId="{D98EF816-E991-4EB7-A8ED-5A6B3AFE13BB}" srcOrd="0" destOrd="0" presId="urn:microsoft.com/office/officeart/2005/8/layout/chevronAccent+Icon"/>
    <dgm:cxn modelId="{88406487-567E-4856-9324-C83F60D99653}" type="presOf" srcId="{3F57059B-DA89-415E-989D-68EBDE411D29}" destId="{882D8ECD-9245-4AFA-BA43-100AC2EBAE56}" srcOrd="0" destOrd="0" presId="urn:microsoft.com/office/officeart/2005/8/layout/chevronAccent+Icon"/>
    <dgm:cxn modelId="{EAF1F64E-8676-4029-A1C7-791C2E44DC44}" type="presOf" srcId="{AD528BF3-8AF3-450F-92F8-492153267BE2}" destId="{D5BE2241-66D3-43A7-8956-799E6E0BC027}" srcOrd="0" destOrd="0" presId="urn:microsoft.com/office/officeart/2005/8/layout/chevronAccent+Icon"/>
    <dgm:cxn modelId="{D41668ED-BEEC-4695-A6CE-BE9531C6A5A2}" type="presOf" srcId="{3F99930D-1B1E-401C-8940-8AFD556A5259}" destId="{68241A61-48FB-4C05-A2D5-FA6C50320AE1}" srcOrd="0" destOrd="0" presId="urn:microsoft.com/office/officeart/2005/8/layout/chevronAccent+Icon"/>
    <dgm:cxn modelId="{F3817B01-41A2-460B-9995-B5C768185EA0}" srcId="{3FBAF132-6BA6-45FB-BE0F-F7F7D0DD9F4E}" destId="{813B2B90-F4D1-4F57-8F35-B0829535FD78}" srcOrd="5" destOrd="0" parTransId="{B1AB105C-1215-40AD-86C3-5B4A51560B71}" sibTransId="{AEC81595-8B07-480A-AA56-755C5AE4C1B3}"/>
    <dgm:cxn modelId="{35371016-4C8F-44C5-A52C-1BEEFCD8D95F}" type="presOf" srcId="{7480D80E-6CB6-4742-86A7-24A15585A386}" destId="{53B2F2FC-9730-430E-A12F-7CA23C85FBFF}" srcOrd="0" destOrd="0" presId="urn:microsoft.com/office/officeart/2005/8/layout/chevronAccent+Icon"/>
    <dgm:cxn modelId="{661120E4-A8E2-46FD-8488-F8E2263E1586}" srcId="{3FBAF132-6BA6-45FB-BE0F-F7F7D0DD9F4E}" destId="{3F99930D-1B1E-401C-8940-8AFD556A5259}" srcOrd="6" destOrd="0" parTransId="{97FA187C-E475-4954-9E29-4C04EDE9CF82}" sibTransId="{5EF13537-7F37-4F92-8B83-E7E385347A65}"/>
    <dgm:cxn modelId="{3211D128-4423-4AEE-B476-DBCB53059F49}" type="presOf" srcId="{813B2B90-F4D1-4F57-8F35-B0829535FD78}" destId="{F09C1E16-67DD-470B-ACB5-2832B092913D}" srcOrd="0" destOrd="0" presId="urn:microsoft.com/office/officeart/2005/8/layout/chevronAccent+Icon"/>
    <dgm:cxn modelId="{677F63E9-D717-4C41-81FA-2766AF03B947}" srcId="{3FBAF132-6BA6-45FB-BE0F-F7F7D0DD9F4E}" destId="{7480D80E-6CB6-4742-86A7-24A15585A386}" srcOrd="4" destOrd="0" parTransId="{C9348670-83D9-4F2E-AE53-D29BA54E7E4C}" sibTransId="{C0069D91-34AF-4459-A004-E321F54C7FBC}"/>
    <dgm:cxn modelId="{CD0F192B-9531-4E7C-830F-B651230463B3}" srcId="{3FBAF132-6BA6-45FB-BE0F-F7F7D0DD9F4E}" destId="{AD528BF3-8AF3-450F-92F8-492153267BE2}" srcOrd="0" destOrd="0" parTransId="{0A4C6BFE-C308-4A8F-B408-8DCB2D9CD3B8}" sibTransId="{2297F1B7-DA38-45ED-802C-2D6C7D370973}"/>
    <dgm:cxn modelId="{70B66073-CB8A-4B97-88E4-0257C315B1F7}" srcId="{3FBAF132-6BA6-45FB-BE0F-F7F7D0DD9F4E}" destId="{E41B49C4-DAD6-4A0C-8974-1768191F96A0}" srcOrd="2" destOrd="0" parTransId="{5EFB7379-3A3E-4E5F-85D3-42C230999D44}" sibTransId="{F2CCCED7-A565-4EAA-9FA9-7D5E95EC9F9D}"/>
    <dgm:cxn modelId="{4F311A77-60F4-4CE8-B737-02114A053893}" type="presParOf" srcId="{D98EF816-E991-4EB7-A8ED-5A6B3AFE13BB}" destId="{9F1AC8ED-0B9F-4A90-A33F-FA2C954F6ACE}" srcOrd="0" destOrd="0" presId="urn:microsoft.com/office/officeart/2005/8/layout/chevronAccent+Icon"/>
    <dgm:cxn modelId="{C5BB4B93-CF1E-4492-8802-1E4F4D8E3DD4}" type="presParOf" srcId="{9F1AC8ED-0B9F-4A90-A33F-FA2C954F6ACE}" destId="{A2B158C6-6A45-4A74-AD05-46EDE3C484F6}" srcOrd="0" destOrd="0" presId="urn:microsoft.com/office/officeart/2005/8/layout/chevronAccent+Icon"/>
    <dgm:cxn modelId="{8E94C364-380C-443C-8D2C-CA362DCFE83D}" type="presParOf" srcId="{9F1AC8ED-0B9F-4A90-A33F-FA2C954F6ACE}" destId="{D5BE2241-66D3-43A7-8956-799E6E0BC027}" srcOrd="1" destOrd="0" presId="urn:microsoft.com/office/officeart/2005/8/layout/chevronAccent+Icon"/>
    <dgm:cxn modelId="{4086FA27-3822-4BF5-82C6-B7A8C08676B6}" type="presParOf" srcId="{D98EF816-E991-4EB7-A8ED-5A6B3AFE13BB}" destId="{6B75E740-3875-4F8B-AC09-C71C3097B6D2}" srcOrd="1" destOrd="0" presId="urn:microsoft.com/office/officeart/2005/8/layout/chevronAccent+Icon"/>
    <dgm:cxn modelId="{F2DA474F-A30C-422B-B929-40639B7869FF}" type="presParOf" srcId="{D98EF816-E991-4EB7-A8ED-5A6B3AFE13BB}" destId="{F577AD39-128A-4DB3-BEE3-D0580CE7F32A}" srcOrd="2" destOrd="0" presId="urn:microsoft.com/office/officeart/2005/8/layout/chevronAccent+Icon"/>
    <dgm:cxn modelId="{E92C100F-CE02-43BE-B590-CDBD3B21013C}" type="presParOf" srcId="{F577AD39-128A-4DB3-BEE3-D0580CE7F32A}" destId="{BBCFD0CF-2AB3-4CB7-9737-1A5598CF8784}" srcOrd="0" destOrd="0" presId="urn:microsoft.com/office/officeart/2005/8/layout/chevronAccent+Icon"/>
    <dgm:cxn modelId="{EBA3A13A-145F-40D8-A023-A60C86C10914}" type="presParOf" srcId="{F577AD39-128A-4DB3-BEE3-D0580CE7F32A}" destId="{26C0EEFD-2595-4AB0-8EA4-3A4AB15D9D9F}" srcOrd="1" destOrd="0" presId="urn:microsoft.com/office/officeart/2005/8/layout/chevronAccent+Icon"/>
    <dgm:cxn modelId="{FB10DD6A-3DDF-4890-85E4-F878C4081AE6}" type="presParOf" srcId="{D98EF816-E991-4EB7-A8ED-5A6B3AFE13BB}" destId="{8E61D227-E69E-4A9F-9893-981462DFCEEF}" srcOrd="3" destOrd="0" presId="urn:microsoft.com/office/officeart/2005/8/layout/chevronAccent+Icon"/>
    <dgm:cxn modelId="{37D64977-EF99-419D-A6D5-9549624B1CF5}" type="presParOf" srcId="{D98EF816-E991-4EB7-A8ED-5A6B3AFE13BB}" destId="{CB55AC4B-60B6-41EB-9405-98916FC6B910}" srcOrd="4" destOrd="0" presId="urn:microsoft.com/office/officeart/2005/8/layout/chevronAccent+Icon"/>
    <dgm:cxn modelId="{28EED97B-5BFA-4ED9-B635-8563A4FEADB5}" type="presParOf" srcId="{CB55AC4B-60B6-41EB-9405-98916FC6B910}" destId="{AEAB4218-8035-4C7C-B07B-0BE746CEFE17}" srcOrd="0" destOrd="0" presId="urn:microsoft.com/office/officeart/2005/8/layout/chevronAccent+Icon"/>
    <dgm:cxn modelId="{71AF5889-8685-4F30-80DC-8EAAAC844BA9}" type="presParOf" srcId="{CB55AC4B-60B6-41EB-9405-98916FC6B910}" destId="{D6039280-1B68-4D37-AFF6-C6CB45275841}" srcOrd="1" destOrd="0" presId="urn:microsoft.com/office/officeart/2005/8/layout/chevronAccent+Icon"/>
    <dgm:cxn modelId="{8368A1CA-91A9-4FF9-897B-2EF26D2DF0F2}" type="presParOf" srcId="{D98EF816-E991-4EB7-A8ED-5A6B3AFE13BB}" destId="{8948F501-596E-4281-AD1C-A6D0E97A3932}" srcOrd="5" destOrd="0" presId="urn:microsoft.com/office/officeart/2005/8/layout/chevronAccent+Icon"/>
    <dgm:cxn modelId="{172DC018-9ED3-4A33-8DC1-DA1CAD3F8137}" type="presParOf" srcId="{D98EF816-E991-4EB7-A8ED-5A6B3AFE13BB}" destId="{BD6BAE59-E528-4F2F-8A23-3D9B72302A69}" srcOrd="6" destOrd="0" presId="urn:microsoft.com/office/officeart/2005/8/layout/chevronAccent+Icon"/>
    <dgm:cxn modelId="{D878BC87-2CB2-4CF4-91CF-769EA0336EB5}" type="presParOf" srcId="{BD6BAE59-E528-4F2F-8A23-3D9B72302A69}" destId="{1CB2B5E0-B6F0-4F09-AD95-BE05B2BEEF43}" srcOrd="0" destOrd="0" presId="urn:microsoft.com/office/officeart/2005/8/layout/chevronAccent+Icon"/>
    <dgm:cxn modelId="{FEE86019-02D4-4410-B21C-9637292CCCC4}" type="presParOf" srcId="{BD6BAE59-E528-4F2F-8A23-3D9B72302A69}" destId="{882D8ECD-9245-4AFA-BA43-100AC2EBAE56}" srcOrd="1" destOrd="0" presId="urn:microsoft.com/office/officeart/2005/8/layout/chevronAccent+Icon"/>
    <dgm:cxn modelId="{58038072-B1D5-4082-9BC1-5348B96FCD78}" type="presParOf" srcId="{D98EF816-E991-4EB7-A8ED-5A6B3AFE13BB}" destId="{4AB7F2F6-730B-4679-97A5-BE594E342BBF}" srcOrd="7" destOrd="0" presId="urn:microsoft.com/office/officeart/2005/8/layout/chevronAccent+Icon"/>
    <dgm:cxn modelId="{2F8A7636-4F05-42D4-8CA1-ABB30B63C1AF}" type="presParOf" srcId="{D98EF816-E991-4EB7-A8ED-5A6B3AFE13BB}" destId="{1526088C-34AB-4245-AAE2-0D139730183F}" srcOrd="8" destOrd="0" presId="urn:microsoft.com/office/officeart/2005/8/layout/chevronAccent+Icon"/>
    <dgm:cxn modelId="{FC3183FD-33CF-4ED1-8C4F-C3626365B706}" type="presParOf" srcId="{1526088C-34AB-4245-AAE2-0D139730183F}" destId="{B9E54093-5DCC-4102-83E9-7B92D2DC7B50}" srcOrd="0" destOrd="0" presId="urn:microsoft.com/office/officeart/2005/8/layout/chevronAccent+Icon"/>
    <dgm:cxn modelId="{BACD14E3-D24F-4119-AD2D-3EBD1D37EA02}" type="presParOf" srcId="{1526088C-34AB-4245-AAE2-0D139730183F}" destId="{53B2F2FC-9730-430E-A12F-7CA23C85FBFF}" srcOrd="1" destOrd="0" presId="urn:microsoft.com/office/officeart/2005/8/layout/chevronAccent+Icon"/>
    <dgm:cxn modelId="{1116FA2F-AA5C-44E8-AF84-56E3D782ECF2}" type="presParOf" srcId="{D98EF816-E991-4EB7-A8ED-5A6B3AFE13BB}" destId="{FCD3E610-158D-4E45-8453-BFB9DF7BB5BF}" srcOrd="9" destOrd="0" presId="urn:microsoft.com/office/officeart/2005/8/layout/chevronAccent+Icon"/>
    <dgm:cxn modelId="{608FFA76-E21A-42D4-888A-92FEC9C0A7D7}" type="presParOf" srcId="{D98EF816-E991-4EB7-A8ED-5A6B3AFE13BB}" destId="{00BFB424-0251-4568-AF4E-0500BC34ABB2}" srcOrd="10" destOrd="0" presId="urn:microsoft.com/office/officeart/2005/8/layout/chevronAccent+Icon"/>
    <dgm:cxn modelId="{6119865D-D270-40B5-8238-87B95D872C7D}" type="presParOf" srcId="{00BFB424-0251-4568-AF4E-0500BC34ABB2}" destId="{2139C77C-3A89-4BDA-B798-B4F292225138}" srcOrd="0" destOrd="0" presId="urn:microsoft.com/office/officeart/2005/8/layout/chevronAccent+Icon"/>
    <dgm:cxn modelId="{2AA58AD5-9058-4400-9405-8EED0FDFB5D9}" type="presParOf" srcId="{00BFB424-0251-4568-AF4E-0500BC34ABB2}" destId="{F09C1E16-67DD-470B-ACB5-2832B092913D}" srcOrd="1" destOrd="0" presId="urn:microsoft.com/office/officeart/2005/8/layout/chevronAccent+Icon"/>
    <dgm:cxn modelId="{7979AC44-A84D-4F97-99DD-1ADA62178830}" type="presParOf" srcId="{D98EF816-E991-4EB7-A8ED-5A6B3AFE13BB}" destId="{E66256B3-7FEA-40F5-A284-25F66C5494A5}" srcOrd="11" destOrd="0" presId="urn:microsoft.com/office/officeart/2005/8/layout/chevronAccent+Icon"/>
    <dgm:cxn modelId="{ED8F5AFE-A431-495A-8413-ADF84E505EAB}" type="presParOf" srcId="{D98EF816-E991-4EB7-A8ED-5A6B3AFE13BB}" destId="{0826D856-7DD5-447E-82D3-D88EC65AC8C1}" srcOrd="12" destOrd="0" presId="urn:microsoft.com/office/officeart/2005/8/layout/chevronAccent+Icon"/>
    <dgm:cxn modelId="{EF77B211-4414-4E83-8E35-B0838DBD3C62}" type="presParOf" srcId="{0826D856-7DD5-447E-82D3-D88EC65AC8C1}" destId="{1B334896-982D-49E0-86DD-27BFE895239F}" srcOrd="0" destOrd="0" presId="urn:microsoft.com/office/officeart/2005/8/layout/chevronAccent+Icon"/>
    <dgm:cxn modelId="{5528DC63-1AE7-441A-9698-ADF42C1E37D2}" type="presParOf" srcId="{0826D856-7DD5-447E-82D3-D88EC65AC8C1}" destId="{68241A61-48FB-4C05-A2D5-FA6C50320AE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58C6-6A45-4A74-AD05-46EDE3C484F6}">
      <dsp:nvSpPr>
        <dsp:cNvPr id="0" name=""/>
        <dsp:cNvSpPr/>
      </dsp:nvSpPr>
      <dsp:spPr>
        <a:xfrm>
          <a:off x="75277" y="2422105"/>
          <a:ext cx="740717" cy="28591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BE2241-66D3-43A7-8956-799E6E0BC027}">
      <dsp:nvSpPr>
        <dsp:cNvPr id="0" name=""/>
        <dsp:cNvSpPr/>
      </dsp:nvSpPr>
      <dsp:spPr>
        <a:xfrm>
          <a:off x="91437" y="3233814"/>
          <a:ext cx="822963" cy="495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>
              <a:solidFill>
                <a:schemeClr val="bg1">
                  <a:lumMod val="50000"/>
                </a:schemeClr>
              </a:solidFill>
            </a:rPr>
            <a:t>Starts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>
              <a:solidFill>
                <a:schemeClr val="bg1">
                  <a:lumMod val="50000"/>
                </a:schemeClr>
              </a:solidFill>
            </a:rPr>
            <a:t>University</a:t>
          </a:r>
          <a:endParaRPr lang="en-US" sz="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05942" y="3248319"/>
        <a:ext cx="793953" cy="466243"/>
      </dsp:txXfrm>
    </dsp:sp>
    <dsp:sp modelId="{BBCFD0CF-2AB3-4CB7-9737-1A5598CF8784}">
      <dsp:nvSpPr>
        <dsp:cNvPr id="0" name=""/>
        <dsp:cNvSpPr/>
      </dsp:nvSpPr>
      <dsp:spPr>
        <a:xfrm>
          <a:off x="948204" y="2091344"/>
          <a:ext cx="740717" cy="285916"/>
        </a:xfrm>
        <a:prstGeom prst="chevron">
          <a:avLst>
            <a:gd name="adj" fmla="val 4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C0EEFD-2595-4AB0-8EA4-3A4AB15D9D9F}">
      <dsp:nvSpPr>
        <dsp:cNvPr id="0" name=""/>
        <dsp:cNvSpPr/>
      </dsp:nvSpPr>
      <dsp:spPr>
        <a:xfrm>
          <a:off x="982656" y="1018521"/>
          <a:ext cx="625494" cy="556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Trainee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998949" y="1034814"/>
        <a:ext cx="592908" cy="523694"/>
      </dsp:txXfrm>
    </dsp:sp>
    <dsp:sp modelId="{AEAB4218-8035-4C7C-B07B-0BE746CEFE17}">
      <dsp:nvSpPr>
        <dsp:cNvPr id="0" name=""/>
        <dsp:cNvSpPr/>
      </dsp:nvSpPr>
      <dsp:spPr>
        <a:xfrm>
          <a:off x="1794268" y="1817562"/>
          <a:ext cx="740717" cy="285916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039280-1B68-4D37-AFF6-C6CB45275841}">
      <dsp:nvSpPr>
        <dsp:cNvPr id="0" name=""/>
        <dsp:cNvSpPr/>
      </dsp:nvSpPr>
      <dsp:spPr>
        <a:xfrm>
          <a:off x="1983417" y="2032000"/>
          <a:ext cx="625494" cy="476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Junior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997361" y="2045944"/>
        <a:ext cx="597606" cy="448198"/>
      </dsp:txXfrm>
    </dsp:sp>
    <dsp:sp modelId="{1CB2B5E0-B6F0-4F09-AD95-BE05B2BEEF43}">
      <dsp:nvSpPr>
        <dsp:cNvPr id="0" name=""/>
        <dsp:cNvSpPr/>
      </dsp:nvSpPr>
      <dsp:spPr>
        <a:xfrm>
          <a:off x="2640332" y="1817562"/>
          <a:ext cx="740717" cy="285916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2D8ECD-9245-4AFA-BA43-100AC2EBAE56}">
      <dsp:nvSpPr>
        <dsp:cNvPr id="0" name=""/>
        <dsp:cNvSpPr/>
      </dsp:nvSpPr>
      <dsp:spPr>
        <a:xfrm>
          <a:off x="2837857" y="2032000"/>
          <a:ext cx="625494" cy="476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Mid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851801" y="2045944"/>
        <a:ext cx="597606" cy="448198"/>
      </dsp:txXfrm>
    </dsp:sp>
    <dsp:sp modelId="{B9E54093-5DCC-4102-83E9-7B92D2DC7B50}">
      <dsp:nvSpPr>
        <dsp:cNvPr id="0" name=""/>
        <dsp:cNvSpPr/>
      </dsp:nvSpPr>
      <dsp:spPr>
        <a:xfrm>
          <a:off x="3486396" y="1817562"/>
          <a:ext cx="740717" cy="285916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B2F2FC-9730-430E-A12F-7CA23C85FBFF}">
      <dsp:nvSpPr>
        <dsp:cNvPr id="0" name=""/>
        <dsp:cNvSpPr/>
      </dsp:nvSpPr>
      <dsp:spPr>
        <a:xfrm>
          <a:off x="3683921" y="2032000"/>
          <a:ext cx="625494" cy="476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2013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Senior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697865" y="2045944"/>
        <a:ext cx="597606" cy="448198"/>
      </dsp:txXfrm>
    </dsp:sp>
    <dsp:sp modelId="{2139C77C-3A89-4BDA-B798-B4F292225138}">
      <dsp:nvSpPr>
        <dsp:cNvPr id="0" name=""/>
        <dsp:cNvSpPr/>
      </dsp:nvSpPr>
      <dsp:spPr>
        <a:xfrm>
          <a:off x="4365415" y="1514966"/>
          <a:ext cx="740717" cy="288435"/>
        </a:xfrm>
        <a:prstGeom prst="chevron">
          <a:avLst>
            <a:gd name="adj" fmla="val 40000"/>
          </a:avLst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9C1E16-67DD-470B-ACB5-2832B092913D}">
      <dsp:nvSpPr>
        <dsp:cNvPr id="0" name=""/>
        <dsp:cNvSpPr/>
      </dsp:nvSpPr>
      <dsp:spPr>
        <a:xfrm>
          <a:off x="4320603" y="491011"/>
          <a:ext cx="807595" cy="59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2020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Architect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338134" y="508542"/>
        <a:ext cx="772533" cy="563502"/>
      </dsp:txXfrm>
    </dsp:sp>
    <dsp:sp modelId="{1B334896-982D-49E0-86DD-27BFE895239F}">
      <dsp:nvSpPr>
        <dsp:cNvPr id="0" name=""/>
        <dsp:cNvSpPr/>
      </dsp:nvSpPr>
      <dsp:spPr>
        <a:xfrm>
          <a:off x="5191666" y="1220290"/>
          <a:ext cx="740717" cy="285916"/>
        </a:xfrm>
        <a:prstGeom prst="chevron">
          <a:avLst>
            <a:gd name="adj" fmla="val 4000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241A61-48FB-4C05-A2D5-FA6C50320AE1}">
      <dsp:nvSpPr>
        <dsp:cNvPr id="0" name=""/>
        <dsp:cNvSpPr/>
      </dsp:nvSpPr>
      <dsp:spPr>
        <a:xfrm>
          <a:off x="5254481" y="2190223"/>
          <a:ext cx="625494" cy="4426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2025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MVP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267447" y="2203189"/>
        <a:ext cx="599562" cy="416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22/09/2020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0" y="4320000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8EFE21F-E517-43AF-A947-8BCB89548B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D488EAA-52A6-488F-84FD-8390B80405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69C7CB4-9E17-4BBC-A616-4B3AA9D7C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CA0AA55-4BA6-4A33-80D9-1FB54FBB8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1CA6FFF-4100-4072-A3F1-7D41AE49D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9D8CAF3-6922-46E9-A62B-0FA3AEAF3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B7BED9D-258E-41C7-AD15-29316DBFA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B5D446C-A6B8-4F6C-B395-E2418A6C5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5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269E9BE-26C9-49FA-A67B-842A083CB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1520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61283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61283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95936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95936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830236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830236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 then </a:t>
            </a:r>
            <a:br>
              <a:rPr lang="en-US" noProof="0" dirty="0"/>
            </a:br>
            <a:r>
              <a:rPr lang="en-US" noProof="0" dirty="0"/>
              <a:t>place the visual into background position </a:t>
            </a:r>
            <a:br>
              <a:rPr lang="en-US" noProof="0" dirty="0"/>
            </a:br>
            <a:r>
              <a:rPr lang="en-US" noProof="0" dirty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Graph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883AD58-BDE7-412E-A8F1-AC3C6D2FD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6" y="1851750"/>
            <a:ext cx="355596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7" name="Image 1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3B71FF5D-34FC-476D-B814-A841F274A8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9DA3FBB-7E34-4383-AEB3-8C6FE4990A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330183D-83EF-47F2-9E39-B5D5B1956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56A637A-37B8-4E09-B9AC-0E1923D9B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3683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DFFC9836-2A39-4359-B74D-8B8EF0AC83C5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0" y="4482000"/>
            <a:ext cx="1268452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raica/ScooterRental/tree/master/legacy" TargetMode="External"/><Relationship Id="rId2" Type="http://schemas.openxmlformats.org/officeDocument/2006/relationships/hyperlink" Target="https://github.com/andreraica/ScooterRental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Espace réservé pour une image  17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ce réservé pour une image 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pic>
        <p:nvPicPr>
          <p:cNvPr id="15" name="Espace réservé pour une image  14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Espace réservé pour une image  15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Espace réservé pour une image  16"/>
          <p:cNvPicPr>
            <a:picLocks noGrp="1" noChangeAspect="1"/>
          </p:cNvPicPr>
          <p:nvPr>
            <p:ph type="pic" sz="quarter" idx="1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29.09.2020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Business Case</a:t>
            </a:r>
            <a:endParaRPr lang="fr-FR" dirty="0"/>
          </a:p>
          <a:p>
            <a:pPr lvl="1"/>
            <a:r>
              <a:rPr lang="fr-FR" dirty="0" smtClean="0"/>
              <a:t>By André Raiça Silva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3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smtClean="0"/>
              <a:t>Monitoring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5235575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smtClean="0"/>
              <a:t>Job Monitoring Scooters</a:t>
            </a:r>
            <a:endParaRPr lang="fr-FR" sz="1200" dirty="0"/>
          </a:p>
        </p:txBody>
      </p:sp>
      <p:pic>
        <p:nvPicPr>
          <p:cNvPr id="3074" name="Picture 2" descr="Legacy_JobMonito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79" y="1564925"/>
            <a:ext cx="2549821" cy="28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Legacy_Check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" y="1472532"/>
            <a:ext cx="4015295" cy="292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7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/>
              <a:t>Technical Scenario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Scenario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853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sz="1200" dirty="0"/>
              <a:t>There is a legacy scooter rental system that needs to be </a:t>
            </a:r>
            <a:r>
              <a:rPr lang="en-US" sz="1200" dirty="0" smtClean="0"/>
              <a:t>scalable and easier to maintain.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 smtClean="0"/>
          </a:p>
          <a:p>
            <a:r>
              <a:rPr lang="en-US" b="1" dirty="0" smtClean="0"/>
              <a:t>The Challenge Architectural Statements:</a:t>
            </a:r>
          </a:p>
          <a:p>
            <a:endParaRPr lang="en-US" b="1" dirty="0"/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Implement micro-services architecture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Guarantee that all communication between the services be resilient 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Use container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Must be scalable to support the business network initiatives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2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Statements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259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b="1" dirty="0"/>
              <a:t>Main Problems Definition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Hard to maintain the code and to develop new features.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Too much effort and expensive costs to create &amp; scale Windows Virtual Machine (VM)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database is not supporting the data volume without lost performance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Bad user experience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Monolith does not allow scale the system per </a:t>
            </a:r>
            <a:r>
              <a:rPr lang="en-US" sz="1200" dirty="0" smtClean="0"/>
              <a:t>resource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2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853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dirty="0"/>
              <a:t>The proposal includes to migrate the currently technology for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48345"/>
              </p:ext>
            </p:extLst>
          </p:nvPr>
        </p:nvGraphicFramePr>
        <p:xfrm>
          <a:off x="1310640" y="1809747"/>
          <a:ext cx="6055021" cy="2209802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83448">
                  <a:extLst>
                    <a:ext uri="{9D8B030D-6E8A-4147-A177-3AD203B41FA5}">
                      <a16:colId xmlns:a16="http://schemas.microsoft.com/office/drawing/2014/main" val="648736654"/>
                    </a:ext>
                  </a:extLst>
                </a:gridCol>
                <a:gridCol w="3971573">
                  <a:extLst>
                    <a:ext uri="{9D8B030D-6E8A-4147-A177-3AD203B41FA5}">
                      <a16:colId xmlns:a16="http://schemas.microsoft.com/office/drawing/2014/main" val="2198894874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LEGACY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NEW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8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3336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.net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Framework 4.6.1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Microsoft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.net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Core 3.1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26504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Monolith MVC on IIS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Micro-services using Docker &amp;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Kubertes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301441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Razor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Angular 2+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67378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SQLite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Microsoft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SQLServer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Azure with Dapper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9728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Virtual Machine Host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Windows Azure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21047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Directly Controller Call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n>
                            <a:noFill/>
                          </a:ln>
                          <a:effectLst/>
                        </a:rPr>
                        <a:t>WebAPI</a:t>
                      </a:r>
                      <a:r>
                        <a:rPr lang="en-US" sz="1200" dirty="0" smtClean="0">
                          <a:ln>
                            <a:noFill/>
                          </a:ln>
                          <a:effectLst/>
                        </a:rPr>
                        <a:t> &amp; Service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BUS Azure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888516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Why use these technologies?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217501"/>
            <a:ext cx="3945181" cy="3411649"/>
          </a:xfrm>
          <a:ln>
            <a:noFill/>
          </a:ln>
        </p:spPr>
        <p:txBody>
          <a:bodyPr/>
          <a:lstStyle/>
          <a:p>
            <a:pPr lvl="0" algn="just"/>
            <a:r>
              <a:rPr lang="en-US" sz="1000" b="1" dirty="0" smtClean="0"/>
              <a:t>Microsoft </a:t>
            </a:r>
            <a:r>
              <a:rPr lang="en-US" sz="1000" b="1" dirty="0" err="1"/>
              <a:t>.net</a:t>
            </a:r>
            <a:r>
              <a:rPr lang="en-US" sz="1000" b="1" dirty="0"/>
              <a:t> Core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Improved Performance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Cross Platform – Able to run easy in cloud environments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Open Source community support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Support built in Dependency Injection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 smtClean="0"/>
              <a:t>Dapper</a:t>
            </a:r>
            <a:r>
              <a:rPr lang="en-US" sz="1000" dirty="0" smtClean="0"/>
              <a:t> 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It is a micro ORM that makes the performance higher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/>
              <a:t>Docker</a:t>
            </a:r>
            <a:endParaRPr lang="en-US" sz="10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Docker enables more efficient use of system resources.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Docker enables faster software delivery cycles. ...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Docker enables application portability. ...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Docker shines for micro-services architecture</a:t>
            </a:r>
            <a:r>
              <a:rPr lang="en-US" sz="1000" dirty="0" smtClean="0"/>
              <a:t>.</a:t>
            </a:r>
            <a:endParaRPr lang="en-US" sz="1000" dirty="0"/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 smtClean="0"/>
              <a:t>Kubernetes</a:t>
            </a:r>
            <a:endParaRPr lang="en-US" sz="10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is a portable, extensible, open-source platform for managing containerized workloads and services. It has a large, rapidly growing ecosystem, turning the application widely available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48200" y="895350"/>
            <a:ext cx="4171189" cy="3657600"/>
          </a:xfrm>
          <a:ln>
            <a:noFill/>
          </a:ln>
        </p:spPr>
        <p:txBody>
          <a:bodyPr/>
          <a:lstStyle/>
          <a:p>
            <a:endParaRPr lang="en-US" b="1" dirty="0" smtClean="0"/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Angular</a:t>
            </a:r>
            <a:endParaRPr lang="en-US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It is a modern UI, attends the performance 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Uses Type Script, a typed JavaScript easy to maintain the code</a:t>
            </a:r>
          </a:p>
          <a:p>
            <a:endParaRPr lang="en-US" sz="1000" dirty="0"/>
          </a:p>
          <a:p>
            <a:pPr lvl="0"/>
            <a:r>
              <a:rPr lang="en-US" sz="1000" b="1" dirty="0"/>
              <a:t>Microsoft SQL Server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There are many options as Oracle, MySQL, </a:t>
            </a:r>
            <a:r>
              <a:rPr lang="en-US" sz="1000" dirty="0" err="1"/>
              <a:t>etc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SQLServer</a:t>
            </a:r>
            <a:r>
              <a:rPr lang="en-US" sz="1000" dirty="0"/>
              <a:t> is a Microsoft database on azure and it attends the performance needs</a:t>
            </a:r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Windows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There </a:t>
            </a:r>
            <a:r>
              <a:rPr lang="en-US" sz="1000" dirty="0"/>
              <a:t>are many cloud platforms to choose as AWS, Google Cloud,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 cloud environment allows us to manage our resource easy, paying just when It is in use.</a:t>
            </a:r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Service </a:t>
            </a:r>
            <a:r>
              <a:rPr lang="en-US" sz="1000" b="1" dirty="0"/>
              <a:t>BUS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There is an excellent management of dead letters and panel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It is a queue to communicate between the domains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Maintain each domain isolated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Guarantee that the micro-services down, it will wait to process the information </a:t>
            </a:r>
            <a:r>
              <a:rPr lang="en-US" sz="1000" dirty="0" smtClean="0"/>
              <a:t>later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6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888516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/>
              <a:t>Way to be followed in architecture: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332003"/>
            <a:ext cx="8463207" cy="3144747"/>
          </a:xfrm>
          <a:ln>
            <a:noFill/>
          </a:ln>
        </p:spPr>
        <p:txBody>
          <a:bodyPr/>
          <a:lstStyle/>
          <a:p>
            <a:pPr lvl="0"/>
            <a:r>
              <a:rPr lang="en-US" b="1" dirty="0" smtClean="0"/>
              <a:t> Domain </a:t>
            </a:r>
            <a:r>
              <a:rPr lang="en-US" b="1" dirty="0"/>
              <a:t>Driven Design (DDD)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It is a group of techniques to make your code near from the business language, broken it in specific domains, making possible to identify boundaries and </a:t>
            </a:r>
            <a:r>
              <a:rPr lang="en-US" dirty="0" smtClean="0"/>
              <a:t>micro-services</a:t>
            </a:r>
          </a:p>
          <a:p>
            <a:endParaRPr lang="en-US" dirty="0"/>
          </a:p>
          <a:p>
            <a:pPr lvl="0"/>
            <a:r>
              <a:rPr lang="en-US" b="1" dirty="0" smtClean="0"/>
              <a:t> Domain </a:t>
            </a:r>
            <a:r>
              <a:rPr lang="en-US" b="1" dirty="0"/>
              <a:t>Events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Some action will have a reaction to do something related from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 Test Driven Development (TDD</a:t>
            </a:r>
            <a:r>
              <a:rPr lang="en-US" b="1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Guarantee the application test coverage before developing a new feature</a:t>
            </a:r>
            <a:endParaRPr lang="en-US" dirty="0"/>
          </a:p>
          <a:p>
            <a:endParaRPr lang="en-US" dirty="0"/>
          </a:p>
          <a:p>
            <a:pPr lvl="0"/>
            <a:r>
              <a:rPr lang="en-US" b="1" dirty="0" smtClean="0"/>
              <a:t> Azure Service Bus </a:t>
            </a:r>
            <a:r>
              <a:rPr lang="en-US" b="1" dirty="0"/>
              <a:t>as queue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In case of unavailable service, the queue will guarantee the communication, keeping the micro-services working independently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The Azure Service Bus has a dead letter and retry schemas in case of exception on service before Pop</a:t>
            </a:r>
            <a:r>
              <a:rPr lang="en-US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  <a:p>
            <a:pPr lvl="0"/>
            <a:r>
              <a:rPr lang="en-US" b="1" dirty="0" smtClean="0"/>
              <a:t> Azure Functions </a:t>
            </a:r>
            <a:r>
              <a:rPr lang="en-US" b="1" dirty="0"/>
              <a:t>as Job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In this case will be executed in time to </a:t>
            </a:r>
            <a:r>
              <a:rPr lang="en-US" dirty="0" smtClean="0"/>
              <a:t>time using CRON expression</a:t>
            </a:r>
            <a:endParaRPr lang="en-US" dirty="0"/>
          </a:p>
          <a:p>
            <a:pPr lvl="0" algn="just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8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112077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/>
              <a:t>What is the main </a:t>
            </a:r>
            <a:r>
              <a:rPr lang="en-US" b="1" dirty="0" smtClean="0"/>
              <a:t>benefits of this approach: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830065"/>
            <a:ext cx="8463207" cy="2646685"/>
          </a:xfrm>
          <a:ln>
            <a:noFill/>
          </a:ln>
        </p:spPr>
        <p:txBody>
          <a:bodyPr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Easy to scale to support an elevate web traffic and data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Easier to increase new features on code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Multiplatform and scalable system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Increase of web performance and user experience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Lower cost using the pay-per-use on </a:t>
            </a:r>
            <a:r>
              <a:rPr lang="en-US" sz="1200" dirty="0" smtClean="0"/>
              <a:t>cloud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Easy to identify and build isolated services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95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1187815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Initial approach: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8" y="1631596"/>
            <a:ext cx="8463207" cy="665485"/>
          </a:xfrm>
          <a:ln>
            <a:noFill/>
          </a:ln>
        </p:spPr>
        <p:txBody>
          <a:bodyPr/>
          <a:lstStyle/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Each domain will work independently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relation between the domains will be the queue, working asynchronous as well its </a:t>
            </a:r>
            <a:r>
              <a:rPr lang="en-US" sz="1200" dirty="0" smtClean="0"/>
              <a:t>invokes</a:t>
            </a:r>
            <a:endParaRPr lang="en-US" sz="120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2706121"/>
            <a:ext cx="8273341" cy="551429"/>
          </a:xfrm>
          <a:ln>
            <a:noFill/>
          </a:ln>
        </p:spPr>
        <p:txBody>
          <a:bodyPr/>
          <a:lstStyle/>
          <a:p>
            <a:r>
              <a:rPr lang="en-US" b="1" dirty="0"/>
              <a:t>Identified </a:t>
            </a:r>
            <a:r>
              <a:rPr lang="en-US" b="1" dirty="0" smtClean="0"/>
              <a:t>Domains: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identified domain will become micro-services making possible to scale it on the cloud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3409950"/>
            <a:ext cx="8463207" cy="665485"/>
          </a:xfrm>
          <a:ln>
            <a:noFill/>
          </a:ln>
        </p:spPr>
        <p:txBody>
          <a:bodyPr/>
          <a:lstStyle/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Scooter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Tracking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Renting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</a:t>
            </a:r>
            <a:r>
              <a:rPr lang="fr-FR" dirty="0"/>
              <a:t>–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4889796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Turning</a:t>
            </a:r>
            <a:r>
              <a:rPr lang="fr-FR" sz="1200" dirty="0" smtClean="0"/>
              <a:t> back a Scooter</a:t>
            </a:r>
            <a:endParaRPr lang="fr-FR" sz="1200" dirty="0"/>
          </a:p>
        </p:txBody>
      </p:sp>
      <p:pic>
        <p:nvPicPr>
          <p:cNvPr id="5122" name="Picture 2" descr="New_Rent_Scoote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2" y="1525520"/>
            <a:ext cx="3810000" cy="26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New_TurnBack_Scooter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6785"/>
            <a:ext cx="3962400" cy="269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 b="24594"/>
          <a:stretch>
            <a:fillRect/>
          </a:stretch>
        </p:blipFill>
        <p:spPr/>
      </p:pic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err="1" smtClean="0"/>
              <a:t>Turnning</a:t>
            </a:r>
            <a:r>
              <a:rPr lang="fr-FR" dirty="0" smtClean="0"/>
              <a:t> a </a:t>
            </a:r>
            <a:r>
              <a:rPr lang="fr-FR" dirty="0" err="1"/>
              <a:t>S</a:t>
            </a:r>
            <a:r>
              <a:rPr lang="fr-FR" dirty="0" err="1" smtClean="0"/>
              <a:t>cable</a:t>
            </a:r>
            <a:r>
              <a:rPr lang="fr-FR" dirty="0" smtClean="0"/>
              <a:t> System</a:t>
            </a:r>
            <a:endParaRPr lang="fr-FR" dirty="0"/>
          </a:p>
          <a:p>
            <a:pPr lvl="1"/>
            <a:r>
              <a:rPr lang="fr-FR" dirty="0" smtClean="0"/>
              <a:t>Scooter </a:t>
            </a:r>
            <a:r>
              <a:rPr lang="fr-FR" dirty="0" err="1" smtClean="0"/>
              <a:t>Rental</a:t>
            </a:r>
            <a:r>
              <a:rPr lang="fr-FR" dirty="0" smtClean="0"/>
              <a:t> 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279465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Tracking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</a:t>
            </a:r>
            <a:r>
              <a:rPr lang="fr-FR" dirty="0"/>
              <a:t>–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3505200" y="1283070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Tracking</a:t>
            </a:r>
            <a:r>
              <a:rPr lang="fr-FR" sz="1200" dirty="0" smtClean="0"/>
              <a:t> Job Scooters</a:t>
            </a:r>
            <a:endParaRPr lang="fr-FR" sz="1200" dirty="0"/>
          </a:p>
        </p:txBody>
      </p:sp>
      <p:pic>
        <p:nvPicPr>
          <p:cNvPr id="6146" name="Picture 2" descr="New_Check_Scoote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" y="1676937"/>
            <a:ext cx="2576356" cy="249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New_JobTracking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88839"/>
            <a:ext cx="2514600" cy="175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New_Rent_TrackingEvent_Sequence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78797"/>
            <a:ext cx="2530504" cy="179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6"/>
          <p:cNvSpPr txBox="1">
            <a:spLocks/>
          </p:cNvSpPr>
          <p:nvPr/>
        </p:nvSpPr>
        <p:spPr bwMode="gray">
          <a:xfrm>
            <a:off x="6324600" y="1276350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Tracking</a:t>
            </a:r>
            <a:r>
              <a:rPr lang="fr-FR" sz="1200" dirty="0" smtClean="0"/>
              <a:t> Event </a:t>
            </a:r>
            <a:r>
              <a:rPr lang="fr-FR" sz="1200" dirty="0"/>
              <a:t>P</a:t>
            </a:r>
            <a:r>
              <a:rPr lang="fr-FR" sz="1200" dirty="0" smtClean="0"/>
              <a:t>rocessor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6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Proof of Concepts</a:t>
            </a:r>
          </a:p>
        </p:txBody>
      </p:sp>
    </p:spTree>
    <p:extLst>
      <p:ext uri="{BB962C8B-B14F-4D97-AF65-F5344CB8AC3E}">
        <p14:creationId xmlns:p14="http://schemas.microsoft.com/office/powerpoint/2010/main" val="41691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Proof of Concepts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Proof of Concepts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112077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Source code and documentation: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830065"/>
            <a:ext cx="8463207" cy="1122685"/>
          </a:xfrm>
          <a:ln>
            <a:noFill/>
          </a:ln>
        </p:spPr>
        <p:txBody>
          <a:bodyPr/>
          <a:lstStyle/>
          <a:p>
            <a:r>
              <a:rPr lang="en-US" b="1" dirty="0"/>
              <a:t>Proposal</a:t>
            </a:r>
          </a:p>
          <a:p>
            <a:r>
              <a:rPr lang="en-US" u="sng" dirty="0">
                <a:hlinkClick r:id="rId2"/>
              </a:rPr>
              <a:t>https://github.com/andreraica/ScooterRental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Legacy</a:t>
            </a:r>
          </a:p>
          <a:p>
            <a:r>
              <a:rPr lang="en-US" u="sng" dirty="0">
                <a:hlinkClick r:id="rId3"/>
              </a:rPr>
              <a:t>https://github.com/andreraica/ScooterRental/tree/master/legacy</a:t>
            </a:r>
            <a:endParaRPr lang="en-US" dirty="0"/>
          </a:p>
        </p:txBody>
      </p:sp>
      <p:pic>
        <p:nvPicPr>
          <p:cNvPr id="7170" name="Picture 2" descr="GitHub Logos and Usage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017426"/>
            <a:ext cx="1935324" cy="193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23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Appreciation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Appreciation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39852" y="1047751"/>
            <a:ext cx="8346947" cy="2362200"/>
          </a:xfrm>
        </p:spPr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the </a:t>
            </a:r>
            <a:r>
              <a:rPr lang="fr-FR" dirty="0" err="1" smtClean="0"/>
              <a:t>pacient</a:t>
            </a:r>
            <a:r>
              <a:rPr lang="fr-FR" dirty="0" smtClean="0"/>
              <a:t> and the support </a:t>
            </a:r>
            <a:r>
              <a:rPr lang="fr-FR" dirty="0" err="1" smtClean="0"/>
              <a:t>from</a:t>
            </a:r>
            <a:r>
              <a:rPr lang="fr-FR" dirty="0" smtClean="0"/>
              <a:t> all Altran team</a:t>
            </a:r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Thanks</a:t>
            </a:r>
            <a:endParaRPr lang="fr-FR" dirty="0" smtClean="0"/>
          </a:p>
          <a:p>
            <a:endParaRPr lang="fr-FR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dirty="0" smtClean="0"/>
              <a:t>Luis Rocha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dirty="0" smtClean="0"/>
              <a:t>Henrique </a:t>
            </a:r>
            <a:r>
              <a:rPr lang="fr-FR" dirty="0" err="1" smtClean="0"/>
              <a:t>Miraldo</a:t>
            </a:r>
            <a:endParaRPr lang="fr-FR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dirty="0" smtClean="0"/>
              <a:t>Carlos </a:t>
            </a:r>
            <a:r>
              <a:rPr lang="fr-FR" dirty="0" err="1" smtClean="0"/>
              <a:t>Valente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84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1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Business Case</a:t>
            </a:r>
            <a:endParaRPr lang="fr-FR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Topics</a:t>
            </a:r>
            <a:endParaRPr lang="fr-FR" dirty="0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3"/>
          </p:nvPr>
        </p:nvSpPr>
        <p:spPr>
          <a:xfrm>
            <a:off x="683616" y="1428750"/>
            <a:ext cx="432000" cy="432000"/>
          </a:xfrm>
        </p:spPr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/>
          </p:nvPr>
        </p:nvSpPr>
        <p:spPr>
          <a:xfrm>
            <a:off x="1166825" y="1536706"/>
            <a:ext cx="2160000" cy="504825"/>
          </a:xfrm>
        </p:spPr>
        <p:txBody>
          <a:bodyPr/>
          <a:lstStyle/>
          <a:p>
            <a:r>
              <a:rPr lang="fr-FR" dirty="0" smtClean="0"/>
              <a:t>About </a:t>
            </a:r>
            <a:r>
              <a:rPr lang="fr-FR" dirty="0" err="1" smtClean="0"/>
              <a:t>Myself</a:t>
            </a:r>
            <a:endParaRPr lang="fr-FR" dirty="0" smtClean="0"/>
          </a:p>
          <a:p>
            <a:r>
              <a:rPr lang="pt-BR" sz="1400" i="1" dirty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A litlle bit about my career and my experience</a:t>
            </a:r>
            <a:endParaRPr lang="fr-FR" sz="1400" i="1" dirty="0">
              <a:solidFill>
                <a:schemeClr val="bg1">
                  <a:lumMod val="65000"/>
                </a:schemeClr>
              </a:solidFill>
              <a:latin typeface="Brush Script MT" panose="03060802040406070304" pitchFamily="66" charset="0"/>
            </a:endParaRPr>
          </a:p>
          <a:p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5"/>
          </p:nvPr>
        </p:nvSpPr>
        <p:spPr>
          <a:xfrm>
            <a:off x="683616" y="2339969"/>
            <a:ext cx="432000" cy="432000"/>
          </a:xfrm>
        </p:spPr>
        <p:txBody>
          <a:bodyPr/>
          <a:lstStyle/>
          <a:p>
            <a:r>
              <a:rPr lang="fr-FR"/>
              <a:t>2</a:t>
            </a:r>
            <a:endParaRPr lang="fr-FR" dirty="0"/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6"/>
          </p:nvPr>
        </p:nvSpPr>
        <p:spPr>
          <a:xfrm>
            <a:off x="1166825" y="2447925"/>
            <a:ext cx="2160000" cy="504825"/>
          </a:xfrm>
        </p:spPr>
        <p:txBody>
          <a:bodyPr/>
          <a:lstStyle/>
          <a:p>
            <a:r>
              <a:rPr lang="it-IT" dirty="0" smtClean="0"/>
              <a:t>The Challenge</a:t>
            </a:r>
          </a:p>
          <a:p>
            <a:r>
              <a:rPr lang="it-IT" dirty="0" smtClean="0"/>
              <a:t>Business Scenario</a:t>
            </a:r>
          </a:p>
          <a:p>
            <a:r>
              <a:rPr lang="it-IT" sz="1400" i="1" dirty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Business Statements</a:t>
            </a:r>
            <a:endParaRPr lang="fr-FR" sz="1400" i="1" dirty="0">
              <a:solidFill>
                <a:schemeClr val="bg1">
                  <a:lumMod val="65000"/>
                </a:schemeClr>
              </a:solidFill>
              <a:latin typeface="Brush Script MT" panose="03060802040406070304" pitchFamily="66" charset="0"/>
            </a:endParaRPr>
          </a:p>
          <a:p>
            <a:endParaRPr lang="fr-FR" dirty="0"/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7"/>
          </p:nvPr>
        </p:nvSpPr>
        <p:spPr>
          <a:xfrm>
            <a:off x="683616" y="3178169"/>
            <a:ext cx="432000" cy="432000"/>
          </a:xfrm>
        </p:spPr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/>
          </p:nvPr>
        </p:nvSpPr>
        <p:spPr>
          <a:xfrm>
            <a:off x="1166825" y="3286125"/>
            <a:ext cx="2160000" cy="504825"/>
          </a:xfrm>
        </p:spPr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 smtClean="0"/>
              <a:t>Technical Scenario</a:t>
            </a:r>
          </a:p>
          <a:p>
            <a:r>
              <a:rPr lang="it-IT" sz="1400" i="1" dirty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Technical Statements</a:t>
            </a:r>
            <a:endParaRPr lang="fr-FR" sz="1400" i="1" dirty="0">
              <a:solidFill>
                <a:schemeClr val="bg1">
                  <a:lumMod val="65000"/>
                </a:schemeClr>
              </a:solidFill>
              <a:latin typeface="Brush Script MT" panose="03060802040406070304" pitchFamily="66" charset="0"/>
            </a:endParaRPr>
          </a:p>
          <a:p>
            <a:endParaRPr lang="fr-FR" dirty="0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9"/>
          </p:nvPr>
        </p:nvSpPr>
        <p:spPr>
          <a:xfrm>
            <a:off x="3398080" y="1428750"/>
            <a:ext cx="432000" cy="432000"/>
          </a:xfrm>
        </p:spPr>
        <p:txBody>
          <a:bodyPr/>
          <a:lstStyle/>
          <a:p>
            <a:r>
              <a:rPr lang="fr-FR"/>
              <a:t>4</a:t>
            </a:r>
            <a:endParaRPr lang="fr-FR" dirty="0"/>
          </a:p>
        </p:txBody>
      </p:sp>
      <p:sp>
        <p:nvSpPr>
          <p:cNvPr id="66" name="Espace réservé du texte 65"/>
          <p:cNvSpPr>
            <a:spLocks noGrp="1"/>
          </p:cNvSpPr>
          <p:nvPr>
            <p:ph type="body" sz="quarter" idx="20"/>
          </p:nvPr>
        </p:nvSpPr>
        <p:spPr>
          <a:xfrm>
            <a:off x="3881289" y="1536706"/>
            <a:ext cx="2160000" cy="504825"/>
          </a:xfrm>
        </p:spPr>
        <p:txBody>
          <a:bodyPr/>
          <a:lstStyle/>
          <a:p>
            <a:r>
              <a:rPr lang="fr-FR" dirty="0" smtClean="0"/>
              <a:t>Proof of Concepts</a:t>
            </a:r>
          </a:p>
          <a:p>
            <a:r>
              <a:rPr lang="fr-FR" sz="1400" i="1" dirty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The </a:t>
            </a:r>
            <a:r>
              <a:rPr lang="fr-FR" sz="1400" i="1" dirty="0" err="1" smtClean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codebase</a:t>
            </a:r>
            <a:r>
              <a:rPr lang="fr-FR" sz="1400" i="1" dirty="0" smtClean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fr-FR" sz="1400" i="1" dirty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solution to check the 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proposal</a:t>
            </a:r>
            <a:r>
              <a:rPr lang="fr-FR" sz="1400" i="1" dirty="0" smtClean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fr-FR" sz="1400" i="1" dirty="0" err="1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viability</a:t>
            </a:r>
            <a:endParaRPr lang="fr-FR" sz="1400" i="1" dirty="0">
              <a:solidFill>
                <a:schemeClr val="bg1">
                  <a:lumMod val="65000"/>
                </a:schemeClr>
              </a:solidFill>
              <a:latin typeface="Brush Script MT" panose="03060802040406070304" pitchFamily="66" charset="0"/>
            </a:endParaRPr>
          </a:p>
          <a:p>
            <a:endParaRPr lang="fr-FR" dirty="0"/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/>
          </p:nvPr>
        </p:nvSpPr>
        <p:spPr>
          <a:xfrm>
            <a:off x="3398080" y="2339969"/>
            <a:ext cx="432000" cy="432000"/>
          </a:xfrm>
        </p:spPr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22"/>
          </p:nvPr>
        </p:nvSpPr>
        <p:spPr>
          <a:xfrm>
            <a:off x="3881289" y="2447925"/>
            <a:ext cx="2160000" cy="504825"/>
          </a:xfrm>
        </p:spPr>
        <p:txBody>
          <a:bodyPr/>
          <a:lstStyle/>
          <a:p>
            <a:r>
              <a:rPr lang="it-IT" dirty="0" smtClean="0"/>
              <a:t>Appreciation</a:t>
            </a:r>
          </a:p>
          <a:p>
            <a:r>
              <a:rPr lang="it-IT" sz="1400" i="1" dirty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Special Thanks</a:t>
            </a:r>
            <a:endParaRPr lang="fr-FR" sz="1400" i="1" dirty="0">
              <a:solidFill>
                <a:schemeClr val="bg1">
                  <a:lumMod val="65000"/>
                </a:schemeClr>
              </a:solidFill>
              <a:latin typeface="Brush Script MT" panose="03060802040406070304" pitchFamily="66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4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About </a:t>
            </a:r>
            <a:r>
              <a:rPr lang="fr-FR" dirty="0" err="1" smtClean="0"/>
              <a:t>Myself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career &amp; technologies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330047" y="9234411"/>
            <a:ext cx="3420000" cy="125903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58774" y="1047749"/>
            <a:ext cx="8426451" cy="2514601"/>
          </a:xfrm>
        </p:spPr>
        <p:txBody>
          <a:bodyPr/>
          <a:lstStyle/>
          <a:p>
            <a:r>
              <a:rPr lang="en-US" dirty="0"/>
              <a:t>More than seventeen years working as a web developer and architecting </a:t>
            </a:r>
            <a:r>
              <a:rPr lang="en-US" dirty="0" smtClean="0"/>
              <a:t>.NET </a:t>
            </a:r>
            <a:r>
              <a:rPr lang="en-US" dirty="0"/>
              <a:t>solutions, always making sure that SOLID principles are applied using C#, Entity Framework, Web API, SQL Server, JavaScript and others cutting-edge technologies. Considering quality and performance, I am used to apply DDD, Tests and being an Agile enthusiast</a:t>
            </a:r>
            <a:r>
              <a:rPr lang="en-US" dirty="0" smtClean="0"/>
              <a:t>.</a:t>
            </a:r>
          </a:p>
          <a:p>
            <a:endParaRPr lang="pt-BR" dirty="0"/>
          </a:p>
          <a:p>
            <a:r>
              <a:rPr lang="pt-BR" b="1" dirty="0"/>
              <a:t>Companies Sumary</a:t>
            </a:r>
            <a:endParaRPr lang="en-US" b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FENABRAVE / </a:t>
            </a:r>
            <a:r>
              <a:rPr lang="pt-BR" dirty="0" smtClean="0"/>
              <a:t>FIESP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Brazilian Industry and Automotive Federations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HOSPITAL ALBERT </a:t>
            </a:r>
            <a:r>
              <a:rPr lang="pt-BR" dirty="0" smtClean="0"/>
              <a:t>EINSTEIN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Internacional Hospital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BANCO REAL / CAIXA </a:t>
            </a:r>
            <a:r>
              <a:rPr lang="pt-BR" dirty="0" smtClean="0"/>
              <a:t>ECONOMICA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Big Banks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PEPSI Corp. / SKY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Internacional company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AZUL AIRLINES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Airline company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SERASA </a:t>
            </a:r>
            <a:r>
              <a:rPr lang="pt-BR" dirty="0" smtClean="0"/>
              <a:t>EXPERIAN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Credit analitics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MARISA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Brazilian fashion e-commerce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AVON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Cosmetic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FARFETCH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Portugal fashion e-commerce – UNICORN</a:t>
            </a:r>
            <a:endParaRPr lang="en-US" i="1" dirty="0"/>
          </a:p>
          <a:p>
            <a:endParaRPr lang="fr-FR" dirty="0"/>
          </a:p>
        </p:txBody>
      </p:sp>
      <p:sp>
        <p:nvSpPr>
          <p:cNvPr id="12" name="AutoShape 4" descr="FIESP | Brands of the World™ | Download vector logos and logo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Ficheiro:Logo-Fiesp.jp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78" y="3612708"/>
            <a:ext cx="836147" cy="2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instein projects | Photos, videos, logos, illustrations and branding on 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t="19760" r="13042" b="26747"/>
          <a:stretch/>
        </p:blipFill>
        <p:spPr bwMode="auto">
          <a:xfrm>
            <a:off x="4805693" y="3567930"/>
            <a:ext cx="1623616" cy="9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anco Real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31" b="35560"/>
          <a:stretch/>
        </p:blipFill>
        <p:spPr bwMode="auto">
          <a:xfrm>
            <a:off x="5208868" y="2427810"/>
            <a:ext cx="1938516" cy="4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Caixa Econômica Federal PNG Image with No Background - PNGkey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07" y="2487739"/>
            <a:ext cx="1208451" cy="36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volution of Company Branding: Pepsi - Quince Creat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612708"/>
            <a:ext cx="1219200" cy="8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lueprint for Azul updated for Brazil | Financial Tim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31" y="3612708"/>
            <a:ext cx="1448169" cy="8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erasa Experian New Logo Vector (.EPS) Free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96" y="2922334"/>
            <a:ext cx="1188488" cy="52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in em Faturas e 2ª vi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8"/>
          <a:stretch/>
        </p:blipFill>
        <p:spPr bwMode="auto">
          <a:xfrm>
            <a:off x="6462843" y="3447598"/>
            <a:ext cx="1330269" cy="10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von logo | Ganhar dinheiro com blog, Avon, Produtos de av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12708"/>
            <a:ext cx="814080" cy="8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Farfetch Japan - Crunchbase Company Profile &amp; Fundi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5" b="36562"/>
          <a:stretch/>
        </p:blipFill>
        <p:spPr bwMode="auto">
          <a:xfrm>
            <a:off x="6106749" y="1725971"/>
            <a:ext cx="1959701" cy="5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Fenabrave diz que nova empresa de gravames travou vendas de veículos na PB  e tem sócios respondendo ações na Justiça - Helder Mour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18" y="3958278"/>
            <a:ext cx="806855" cy="26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Career</a:t>
            </a:r>
            <a:r>
              <a:rPr lang="fr-FR" dirty="0" smtClean="0"/>
              <a:t> </a:t>
            </a:r>
            <a:r>
              <a:rPr lang="fr-FR" dirty="0" err="1" smtClean="0"/>
              <a:t>Timeline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Myself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14" name="Diagram 13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41762077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981200" y="333375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48400" y="1657350"/>
            <a:ext cx="0" cy="381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86600" y="211455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19400" y="2167264"/>
            <a:ext cx="0" cy="4044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b="50000"/>
          <a:stretch/>
        </p:blipFill>
        <p:spPr>
          <a:xfrm>
            <a:off x="5067300" y="4019550"/>
            <a:ext cx="990600" cy="40596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486400" y="3105150"/>
            <a:ext cx="0" cy="9144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67200" y="2724150"/>
            <a:ext cx="0" cy="8382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niversidade Cruzeiro do Sul: Bolsas de até 70% | Mais Bolsas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9" b="35111"/>
          <a:stretch/>
        </p:blipFill>
        <p:spPr bwMode="auto">
          <a:xfrm>
            <a:off x="4155683" y="3624014"/>
            <a:ext cx="1121167" cy="2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676400" y="2496530"/>
            <a:ext cx="457200" cy="380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90799" y="3027970"/>
            <a:ext cx="482849" cy="587091"/>
          </a:xfrm>
          <a:prstGeom prst="roundRect">
            <a:avLst/>
          </a:prstGeom>
          <a:solidFill>
            <a:srgbClr val="E7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41687" y="1499658"/>
            <a:ext cx="631825" cy="764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63218" y="1047750"/>
            <a:ext cx="631825" cy="1224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XAMARIM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984749" y="1047750"/>
            <a:ext cx="708819" cy="1231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.NETCORE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WCF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INFORMIX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pic>
        <p:nvPicPr>
          <p:cNvPr id="1026" name="Picture 2" descr="RedHat Certification Exam Dumps - RedHat VCE Practice Test Question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6" t="9676" r="32917" b="8102"/>
          <a:stretch/>
        </p:blipFill>
        <p:spPr bwMode="auto">
          <a:xfrm>
            <a:off x="3352800" y="3615216"/>
            <a:ext cx="602106" cy="96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3657599" y="3105150"/>
            <a:ext cx="0" cy="4572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911353" y="2489394"/>
            <a:ext cx="762794" cy="14037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.NETCORE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KUBERNETS</a:t>
            </a:r>
          </a:p>
        </p:txBody>
      </p:sp>
    </p:spTree>
    <p:extLst>
      <p:ext uri="{BB962C8B-B14F-4D97-AF65-F5344CB8AC3E}">
        <p14:creationId xmlns:p14="http://schemas.microsoft.com/office/powerpoint/2010/main" val="42047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7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/>
              <a:t>Business Scenario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Scenario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259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sz="1200" dirty="0"/>
              <a:t>There is a legacy scooter rental system that needs </a:t>
            </a:r>
            <a:r>
              <a:rPr lang="en-US" sz="1200" dirty="0" smtClean="0"/>
              <a:t>to </a:t>
            </a:r>
            <a:r>
              <a:rPr lang="en-US" sz="1200" dirty="0"/>
              <a:t>support the business growth.</a:t>
            </a:r>
          </a:p>
          <a:p>
            <a:endParaRPr lang="en-US" dirty="0" smtClean="0"/>
          </a:p>
          <a:p>
            <a:r>
              <a:rPr lang="en-US" b="1" dirty="0" smtClean="0"/>
              <a:t>Current Problems </a:t>
            </a:r>
            <a:r>
              <a:rPr lang="en-US" b="1" dirty="0"/>
              <a:t>Definition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It is expensive to the company apply new </a:t>
            </a:r>
            <a:r>
              <a:rPr lang="en-US" sz="1200" dirty="0"/>
              <a:t>features.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 company realize that is too </a:t>
            </a:r>
            <a:r>
              <a:rPr lang="en-US" sz="1200" dirty="0"/>
              <a:t>expensive </a:t>
            </a:r>
            <a:r>
              <a:rPr lang="en-US" sz="1200" dirty="0" smtClean="0"/>
              <a:t>and needs a specialist to scale the current Virtual Machine schema.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database is </a:t>
            </a:r>
            <a:r>
              <a:rPr lang="en-US" sz="1200" dirty="0" smtClean="0"/>
              <a:t>going down and degrading performance for each day.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There are a lot of user calls that don’t know how to use the system.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They realized that the most required and slower functionality is about monitoring scooter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Renting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050" name="Picture 2" descr="Legacy_Rent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41" y="1504950"/>
            <a:ext cx="3200835" cy="2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Legacy_TurnBack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0971"/>
            <a:ext cx="3124200" cy="303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4889796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Turning</a:t>
            </a:r>
            <a:r>
              <a:rPr lang="fr-FR" sz="1200" dirty="0" smtClean="0"/>
              <a:t> back a Scooter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46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">
  <a:themeElements>
    <a:clrScheme name="Altran Palett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Standard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ran_PPT_16-9_New-1.potx.pptm" id="{19A5CF57-26B4-4752-ACA8-FC66687AC9B7}" vid="{ED34331F-EF53-4739-AB9B-EB7C1A01EF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0f6e0103-bc58-48a1-bba7-758f204e682b" Revision="1" Stencil="System.MyShapes" StencilVersion="1.0"/>
</Control>
</file>

<file path=customXml/itemProps1.xml><?xml version="1.0" encoding="utf-8"?>
<ds:datastoreItem xmlns:ds="http://schemas.openxmlformats.org/officeDocument/2006/customXml" ds:itemID="{7BFDEBE0-4C3B-4933-8BEE-D250039013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Altran_PPT_16-9</Template>
  <TotalTime>360</TotalTime>
  <Words>1218</Words>
  <Application>Microsoft Office PowerPoint</Application>
  <PresentationFormat>On-screen Show (16:9)</PresentationFormat>
  <Paragraphs>344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Brush Script MT</vt:lpstr>
      <vt:lpstr>Calibri</vt:lpstr>
      <vt:lpstr>Times New Roman</vt:lpstr>
      <vt:lpstr>Verdana</vt:lpstr>
      <vt:lpstr>Wingdings</vt:lpstr>
      <vt:lpstr>Altran</vt:lpstr>
      <vt:lpstr>PowerPoint Presentation</vt:lpstr>
      <vt:lpstr>PowerPoint Presentation</vt:lpstr>
      <vt:lpstr>Topics</vt:lpstr>
      <vt:lpstr>1.</vt:lpstr>
      <vt:lpstr>My career &amp; technologies</vt:lpstr>
      <vt:lpstr>Career Timeline</vt:lpstr>
      <vt:lpstr>2.</vt:lpstr>
      <vt:lpstr>Business Scenario</vt:lpstr>
      <vt:lpstr>Renting a Scooter</vt:lpstr>
      <vt:lpstr>Monitoring a Scooter</vt:lpstr>
      <vt:lpstr>3.</vt:lpstr>
      <vt:lpstr>Technical Scenario</vt:lpstr>
      <vt:lpstr>Technical Statements</vt:lpstr>
      <vt:lpstr>Technical Proposal Solution</vt:lpstr>
      <vt:lpstr>Technical Proposal Solution</vt:lpstr>
      <vt:lpstr>Technical Proposal Solution</vt:lpstr>
      <vt:lpstr>Technical Proposal Solution</vt:lpstr>
      <vt:lpstr>Technical Proposal Solution</vt:lpstr>
      <vt:lpstr>Renting a Scooter</vt:lpstr>
      <vt:lpstr>Tracking a Scooter</vt:lpstr>
      <vt:lpstr>4.</vt:lpstr>
      <vt:lpstr>Proof of Concepts</vt:lpstr>
      <vt:lpstr>5.</vt:lpstr>
      <vt:lpstr>Appreciation</vt:lpstr>
      <vt:lpstr>PowerPoint Presentation</vt:lpstr>
    </vt:vector>
  </TitlesOfParts>
  <Manager>Altran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RAICA SILVA André</dc:creator>
  <cp:lastModifiedBy>RAICA SILVA André</cp:lastModifiedBy>
  <cp:revision>52</cp:revision>
  <dcterms:created xsi:type="dcterms:W3CDTF">2020-09-22T08:13:51Z</dcterms:created>
  <dcterms:modified xsi:type="dcterms:W3CDTF">2020-09-22T14:32:49Z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